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382" r:id="rId3"/>
    <p:sldId id="361" r:id="rId4"/>
    <p:sldId id="257" r:id="rId5"/>
    <p:sldId id="357" r:id="rId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2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2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2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7CB6"/>
    <a:srgbClr val="9BBEDD"/>
    <a:srgbClr val="3C7AB2"/>
    <a:srgbClr val="316493"/>
    <a:srgbClr val="DDDDDD"/>
    <a:srgbClr val="264F74"/>
    <a:srgbClr val="111111"/>
    <a:srgbClr val="356EA1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3501" autoAdjust="0"/>
    <p:restoredTop sz="86333" autoAdjust="0"/>
  </p:normalViewPr>
  <p:slideViewPr>
    <p:cSldViewPr>
      <p:cViewPr varScale="1">
        <p:scale>
          <a:sx n="83" d="100"/>
          <a:sy n="83" d="100"/>
        </p:scale>
        <p:origin x="-444" y="-96"/>
      </p:cViewPr>
      <p:guideLst>
        <p:guide orient="horz" pos="2160"/>
        <p:guide pos="2880"/>
      </p:guideLst>
    </p:cSldViewPr>
  </p:slideViewPr>
  <p:outlineViewPr>
    <p:cViewPr>
      <p:scale>
        <a:sx n="25" d="100"/>
        <a:sy n="25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092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b="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b="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220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921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b="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21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b="0"/>
            </a:lvl1pPr>
          </a:lstStyle>
          <a:p>
            <a:pPr>
              <a:defRPr/>
            </a:pPr>
            <a:fld id="{112ADEEF-D324-4186-B2D4-FBEDC949F70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9CAB2C4-9D7F-445A-A1BE-388442FC4310}" type="slidenum">
              <a:rPr lang="ru-RU" smtClean="0"/>
              <a:pPr/>
              <a:t>1</a:t>
            </a:fld>
            <a:endParaRPr lang="ru-RU" smtClean="0"/>
          </a:p>
        </p:txBody>
      </p:sp>
      <p:sp>
        <p:nvSpPr>
          <p:cNvPr id="1024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AFDBBAE-480C-43DE-86F5-0BC367533238}" type="slidenum">
              <a:rPr lang="ru-RU" smtClean="0"/>
              <a:pPr/>
              <a:t>2</a:t>
            </a:fld>
            <a:endParaRPr lang="ru-RU" smtClean="0"/>
          </a:p>
        </p:txBody>
      </p:sp>
      <p:sp>
        <p:nvSpPr>
          <p:cNvPr id="1331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71532C4-670B-419E-B64C-68830E22C3DA}" type="slidenum">
              <a:rPr lang="ru-RU" smtClean="0"/>
              <a:pPr/>
              <a:t>3</a:t>
            </a:fld>
            <a:endParaRPr lang="ru-RU" smtClean="0"/>
          </a:p>
        </p:txBody>
      </p:sp>
      <p:sp>
        <p:nvSpPr>
          <p:cNvPr id="1433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1A3B646-8980-4373-A1B8-8C8E5D548B71}" type="slidenum">
              <a:rPr lang="ru-RU" smtClean="0"/>
              <a:pPr/>
              <a:t>4</a:t>
            </a:fld>
            <a:endParaRPr lang="ru-RU" smtClean="0"/>
          </a:p>
        </p:txBody>
      </p:sp>
      <p:sp>
        <p:nvSpPr>
          <p:cNvPr id="1536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533102-4080-4848-98D4-AB3F6B668FF7}" type="slidenum">
              <a:rPr lang="ru-RU" smtClean="0"/>
              <a:pPr/>
              <a:t>5</a:t>
            </a:fld>
            <a:endParaRPr lang="ru-RU" smtClean="0"/>
          </a:p>
        </p:txBody>
      </p:sp>
      <p:sp>
        <p:nvSpPr>
          <p:cNvPr id="1638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97F4A7-2371-4CCC-8E9A-83DCAE98F6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C07CB5-9B0C-4EE8-AE13-102B195E04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0C4661-AC68-407C-939B-D3B22E8A81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FDA07D-116E-4929-A3FE-FC1A772C2E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35B04F-4D14-46BB-B8D7-F54AC60BF8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6E22CC-AFAE-416D-A4F0-44A5234A38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0DB6A5-3C65-46C3-8FD7-D73CCD27E8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093B63-64DD-4B5D-BE4C-8CC7CFF6D5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F89640-864E-4DE0-A829-A9EF3BF0FE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DBDE14-2963-4D8A-A500-71EB2FC348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BACF65-CDE0-470B-9148-A4CA9F9B25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pPr>
              <a:defRPr/>
            </a:pPr>
            <a:fld id="{AA85566C-F2B3-4F50-B59D-A6B7CE8431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26" Type="http://schemas.openxmlformats.org/officeDocument/2006/relationships/image" Target="../media/image25.pn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5" Type="http://schemas.openxmlformats.org/officeDocument/2006/relationships/hyperlink" Target="http://www.1c-bitrix.ru/sitemanager/features/photo2.php" TargetMode="External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24" Type="http://schemas.openxmlformats.org/officeDocument/2006/relationships/image" Target="../media/image24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23" Type="http://schemas.openxmlformats.org/officeDocument/2006/relationships/image" Target="../media/image23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Relationship Id="rId27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1300" y="1409700"/>
            <a:ext cx="8839200" cy="558800"/>
          </a:xfrm>
        </p:spPr>
        <p:txBody>
          <a:bodyPr/>
          <a:lstStyle/>
          <a:p>
            <a:pPr eaLnBrk="1" hangingPunct="1"/>
            <a:r>
              <a:rPr lang="en-US" sz="3600" b="1" smtClean="0">
                <a:solidFill>
                  <a:srgbClr val="3C7AB2"/>
                </a:solidFill>
                <a:latin typeface="Verdana" pitchFamily="34" charset="0"/>
              </a:rPr>
              <a:t>1</a:t>
            </a:r>
            <a:r>
              <a:rPr lang="ru-RU" sz="3600" b="1" smtClean="0">
                <a:solidFill>
                  <a:srgbClr val="3C7AB2"/>
                </a:solidFill>
                <a:latin typeface="Verdana" pitchFamily="34" charset="0"/>
              </a:rPr>
              <a:t>С-Битрикс: Управление сайтом </a:t>
            </a:r>
          </a:p>
        </p:txBody>
      </p:sp>
      <p:pic>
        <p:nvPicPr>
          <p:cNvPr id="2051" name="Рисунок 4" descr="tm_01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2362200"/>
            <a:ext cx="3289300" cy="340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Rectangle 18"/>
          <p:cNvSpPr>
            <a:spLocks noChangeArrowheads="1"/>
          </p:cNvSpPr>
          <p:nvPr/>
        </p:nvSpPr>
        <p:spPr bwMode="auto">
          <a:xfrm>
            <a:off x="3124200" y="3200400"/>
            <a:ext cx="5867400" cy="9159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r"/>
            <a:r>
              <a:rPr lang="ru-RU" sz="1800">
                <a:solidFill>
                  <a:srgbClr val="3C7AB2"/>
                </a:solidFill>
                <a:latin typeface="Verdana" pitchFamily="34" charset="0"/>
              </a:rPr>
              <a:t>Универсальный программный продукт для разработки, поддержки и успешного развития интернет-проекта 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0013" y="1084263"/>
            <a:ext cx="9043987" cy="642937"/>
          </a:xfrm>
        </p:spPr>
        <p:txBody>
          <a:bodyPr/>
          <a:lstStyle/>
          <a:p>
            <a:pPr eaLnBrk="1" hangingPunct="1"/>
            <a:r>
              <a:rPr lang="ru-RU" sz="2800" b="1" smtClean="0">
                <a:solidFill>
                  <a:srgbClr val="3C7AB2"/>
                </a:solidFill>
                <a:latin typeface="Verdana" pitchFamily="34" charset="0"/>
              </a:rPr>
              <a:t>Особенности продукта</a:t>
            </a:r>
            <a:endParaRPr lang="en-US" sz="2800" b="1" smtClean="0">
              <a:solidFill>
                <a:srgbClr val="3C7AB2"/>
              </a:solidFill>
              <a:latin typeface="Verdana" pitchFamily="34" charset="0"/>
            </a:endParaRPr>
          </a:p>
        </p:txBody>
      </p:sp>
      <p:sp>
        <p:nvSpPr>
          <p:cNvPr id="5123" name="Rectangle 11"/>
          <p:cNvSpPr>
            <a:spLocks noChangeArrowheads="1"/>
          </p:cNvSpPr>
          <p:nvPr/>
        </p:nvSpPr>
        <p:spPr bwMode="auto">
          <a:xfrm>
            <a:off x="1066800" y="1981200"/>
            <a:ext cx="7315200" cy="41703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66700" indent="-177800">
              <a:spcBef>
                <a:spcPts val="300"/>
              </a:spcBef>
              <a:spcAft>
                <a:spcPts val="300"/>
              </a:spcAft>
              <a:buSzPct val="70000"/>
              <a:buFontTx/>
              <a:buChar char="•"/>
            </a:pPr>
            <a:r>
              <a:rPr lang="ru-RU" sz="2000" b="0">
                <a:latin typeface="Verdana" pitchFamily="34" charset="0"/>
              </a:rPr>
              <a:t>Комплексное решение бизнес-задач</a:t>
            </a:r>
          </a:p>
          <a:p>
            <a:pPr marL="266700" indent="-177800">
              <a:spcBef>
                <a:spcPts val="300"/>
              </a:spcBef>
              <a:spcAft>
                <a:spcPts val="300"/>
              </a:spcAft>
              <a:buSzPct val="70000"/>
              <a:buFontTx/>
              <a:buChar char="•"/>
            </a:pPr>
            <a:r>
              <a:rPr lang="ru-RU" sz="2000" b="0">
                <a:latin typeface="Verdana" pitchFamily="34" charset="0"/>
              </a:rPr>
              <a:t>Удобный и понятный интерфейс</a:t>
            </a:r>
          </a:p>
          <a:p>
            <a:pPr marL="266700" indent="-177800">
              <a:spcBef>
                <a:spcPts val="300"/>
              </a:spcBef>
              <a:spcAft>
                <a:spcPts val="300"/>
              </a:spcAft>
              <a:buSzPct val="70000"/>
              <a:buFontTx/>
              <a:buChar char="•"/>
            </a:pPr>
            <a:r>
              <a:rPr lang="ru-RU" sz="2000" b="0">
                <a:latin typeface="Verdana" pitchFamily="34" charset="0"/>
              </a:rPr>
              <a:t>Многосайтовость</a:t>
            </a:r>
          </a:p>
          <a:p>
            <a:pPr marL="266700" indent="-177800">
              <a:spcBef>
                <a:spcPts val="300"/>
              </a:spcBef>
              <a:spcAft>
                <a:spcPts val="300"/>
              </a:spcAft>
              <a:buSzPct val="70000"/>
              <a:buFontTx/>
              <a:buChar char="•"/>
            </a:pPr>
            <a:r>
              <a:rPr lang="ru-RU" sz="2000" b="0">
                <a:latin typeface="Verdana" pitchFamily="34" charset="0"/>
              </a:rPr>
              <a:t>Безопасность</a:t>
            </a:r>
          </a:p>
          <a:p>
            <a:pPr marL="266700" indent="-177800">
              <a:spcBef>
                <a:spcPts val="300"/>
              </a:spcBef>
              <a:spcAft>
                <a:spcPts val="300"/>
              </a:spcAft>
              <a:buSzPct val="70000"/>
              <a:buFontTx/>
              <a:buChar char="•"/>
            </a:pPr>
            <a:r>
              <a:rPr lang="ru-RU" sz="2000" b="0">
                <a:latin typeface="Verdana" pitchFamily="34" charset="0"/>
              </a:rPr>
              <a:t>Полная интеграция с «1С:Предприятие»</a:t>
            </a:r>
          </a:p>
          <a:p>
            <a:pPr marL="266700" indent="-177800">
              <a:spcBef>
                <a:spcPts val="300"/>
              </a:spcBef>
              <a:spcAft>
                <a:spcPts val="300"/>
              </a:spcAft>
              <a:buSzPct val="70000"/>
              <a:buFontTx/>
              <a:buChar char="•"/>
            </a:pPr>
            <a:r>
              <a:rPr lang="ru-RU" sz="2000" b="0">
                <a:latin typeface="Verdana" pitchFamily="34" charset="0"/>
              </a:rPr>
              <a:t>Мастера создания сайта</a:t>
            </a:r>
          </a:p>
          <a:p>
            <a:pPr marL="266700" indent="-177800">
              <a:spcBef>
                <a:spcPts val="300"/>
              </a:spcBef>
              <a:spcAft>
                <a:spcPts val="300"/>
              </a:spcAft>
              <a:buSzPct val="70000"/>
              <a:buFontTx/>
              <a:buChar char="•"/>
            </a:pPr>
            <a:r>
              <a:rPr lang="ru-RU" sz="2000" b="0">
                <a:latin typeface="Verdana" pitchFamily="34" charset="0"/>
              </a:rPr>
              <a:t>Упрощенная интеграция с дизайном и шаблоны</a:t>
            </a:r>
          </a:p>
          <a:p>
            <a:pPr marL="266700" indent="-177800">
              <a:spcBef>
                <a:spcPts val="300"/>
              </a:spcBef>
              <a:spcAft>
                <a:spcPts val="300"/>
              </a:spcAft>
              <a:buSzPct val="70000"/>
              <a:buFontTx/>
              <a:buChar char="•"/>
            </a:pPr>
            <a:r>
              <a:rPr lang="ru-RU" sz="2000" b="0">
                <a:latin typeface="Verdana" pitchFamily="34" charset="0"/>
              </a:rPr>
              <a:t>Подробная документация</a:t>
            </a:r>
          </a:p>
          <a:p>
            <a:pPr marL="266700" indent="-177800">
              <a:spcBef>
                <a:spcPts val="300"/>
              </a:spcBef>
              <a:spcAft>
                <a:spcPts val="300"/>
              </a:spcAft>
              <a:buSzPct val="70000"/>
              <a:buFontTx/>
              <a:buChar char="•"/>
            </a:pPr>
            <a:r>
              <a:rPr lang="ru-RU" sz="2000" b="0">
                <a:latin typeface="Verdana" pitchFamily="34" charset="0"/>
              </a:rPr>
              <a:t>Технология обновлений SiteUpdate</a:t>
            </a:r>
          </a:p>
          <a:p>
            <a:pPr marL="266700" indent="-177800">
              <a:spcBef>
                <a:spcPts val="300"/>
              </a:spcBef>
              <a:spcAft>
                <a:spcPts val="300"/>
              </a:spcAft>
              <a:buSzPct val="70000"/>
              <a:buFontTx/>
              <a:buChar char="•"/>
            </a:pPr>
            <a:r>
              <a:rPr lang="ru-RU" sz="2000" b="0">
                <a:latin typeface="Verdana" pitchFamily="34" charset="0"/>
              </a:rPr>
              <a:t>Среда для разработки индивидуальных решений (FrameWork)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4613" y="1079500"/>
            <a:ext cx="9043987" cy="642938"/>
          </a:xfrm>
        </p:spPr>
        <p:txBody>
          <a:bodyPr/>
          <a:lstStyle/>
          <a:p>
            <a:pPr eaLnBrk="1" hangingPunct="1"/>
            <a:r>
              <a:rPr lang="ru-RU" sz="2800" b="1" smtClean="0">
                <a:solidFill>
                  <a:srgbClr val="3C7AB2"/>
                </a:solidFill>
                <a:latin typeface="Verdana" pitchFamily="34" charset="0"/>
              </a:rPr>
              <a:t>Все для сайта здесь и сейчас</a:t>
            </a:r>
            <a:endParaRPr lang="en-US" sz="2800" b="1" smtClean="0">
              <a:solidFill>
                <a:srgbClr val="3C7AB2"/>
              </a:solidFill>
              <a:latin typeface="Verdana" pitchFamily="34" charset="0"/>
            </a:endParaRPr>
          </a:p>
        </p:txBody>
      </p:sp>
      <p:sp>
        <p:nvSpPr>
          <p:cNvPr id="6147" name="Rectangle 25"/>
          <p:cNvSpPr>
            <a:spLocks noChangeArrowheads="1"/>
          </p:cNvSpPr>
          <p:nvPr/>
        </p:nvSpPr>
        <p:spPr bwMode="auto">
          <a:xfrm>
            <a:off x="177800" y="1752600"/>
            <a:ext cx="3471863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endParaRPr lang="ru-RU" b="0">
              <a:latin typeface="Verdana" pitchFamily="34" charset="0"/>
            </a:endParaRPr>
          </a:p>
        </p:txBody>
      </p:sp>
      <p:sp>
        <p:nvSpPr>
          <p:cNvPr id="6148" name="Text Box 39"/>
          <p:cNvSpPr txBox="1">
            <a:spLocks noChangeArrowheads="1"/>
          </p:cNvSpPr>
          <p:nvPr/>
        </p:nvSpPr>
        <p:spPr bwMode="auto">
          <a:xfrm>
            <a:off x="911225" y="1822450"/>
            <a:ext cx="184150" cy="16446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 sz="1700" b="0">
              <a:latin typeface="Verdana" pitchFamily="34" charset="0"/>
            </a:endParaRPr>
          </a:p>
          <a:p>
            <a:endParaRPr lang="ru-RU" sz="1700" b="0">
              <a:latin typeface="Verdana" pitchFamily="34" charset="0"/>
            </a:endParaRPr>
          </a:p>
          <a:p>
            <a:endParaRPr lang="ru-RU" sz="1700" b="0">
              <a:latin typeface="Verdana" pitchFamily="34" charset="0"/>
            </a:endParaRPr>
          </a:p>
          <a:p>
            <a:endParaRPr lang="ru-RU" sz="1700" b="0">
              <a:latin typeface="Verdana" pitchFamily="34" charset="0"/>
            </a:endParaRPr>
          </a:p>
          <a:p>
            <a:endParaRPr lang="ru-RU" sz="1700" b="0">
              <a:latin typeface="Verdana" pitchFamily="34" charset="0"/>
            </a:endParaRPr>
          </a:p>
          <a:p>
            <a:endParaRPr lang="ru-RU" sz="1700" b="0">
              <a:latin typeface="Verdana" pitchFamily="34" charset="0"/>
            </a:endParaRPr>
          </a:p>
        </p:txBody>
      </p:sp>
      <p:sp>
        <p:nvSpPr>
          <p:cNvPr id="6149" name="Text Box 40"/>
          <p:cNvSpPr txBox="1">
            <a:spLocks noChangeArrowheads="1"/>
          </p:cNvSpPr>
          <p:nvPr/>
        </p:nvSpPr>
        <p:spPr bwMode="auto">
          <a:xfrm>
            <a:off x="152400" y="2600325"/>
            <a:ext cx="121285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1000">
                <a:solidFill>
                  <a:srgbClr val="145590"/>
                </a:solidFill>
                <a:latin typeface="Verdana" pitchFamily="34" charset="0"/>
              </a:rPr>
              <a:t>Управление</a:t>
            </a:r>
          </a:p>
          <a:p>
            <a:pPr algn="ctr"/>
            <a:r>
              <a:rPr lang="ru-RU" sz="1000">
                <a:solidFill>
                  <a:srgbClr val="145590"/>
                </a:solidFill>
                <a:latin typeface="Verdana" pitchFamily="34" charset="0"/>
              </a:rPr>
              <a:t>структурой</a:t>
            </a:r>
          </a:p>
        </p:txBody>
      </p:sp>
      <p:sp>
        <p:nvSpPr>
          <p:cNvPr id="6150" name="Text Box 41"/>
          <p:cNvSpPr txBox="1">
            <a:spLocks noChangeArrowheads="1"/>
          </p:cNvSpPr>
          <p:nvPr/>
        </p:nvSpPr>
        <p:spPr bwMode="auto">
          <a:xfrm>
            <a:off x="4229100" y="4175125"/>
            <a:ext cx="1028700" cy="5540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1000">
                <a:solidFill>
                  <a:srgbClr val="145590"/>
                </a:solidFill>
                <a:latin typeface="Verdana" pitchFamily="34" charset="0"/>
              </a:rPr>
              <a:t>Главный модуль</a:t>
            </a:r>
            <a:br>
              <a:rPr lang="ru-RU" sz="1000">
                <a:solidFill>
                  <a:srgbClr val="145590"/>
                </a:solidFill>
                <a:latin typeface="Verdana" pitchFamily="34" charset="0"/>
              </a:rPr>
            </a:br>
            <a:r>
              <a:rPr lang="ru-RU" sz="1000">
                <a:solidFill>
                  <a:srgbClr val="145590"/>
                </a:solidFill>
                <a:latin typeface="Verdana" pitchFamily="34" charset="0"/>
              </a:rPr>
              <a:t>(Ядро)</a:t>
            </a:r>
          </a:p>
        </p:txBody>
      </p:sp>
      <p:sp>
        <p:nvSpPr>
          <p:cNvPr id="6151" name="Text Box 42"/>
          <p:cNvSpPr txBox="1">
            <a:spLocks noChangeArrowheads="1"/>
          </p:cNvSpPr>
          <p:nvPr/>
        </p:nvSpPr>
        <p:spPr bwMode="auto">
          <a:xfrm>
            <a:off x="1219200" y="2603500"/>
            <a:ext cx="165100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1000">
                <a:solidFill>
                  <a:srgbClr val="145590"/>
                </a:solidFill>
                <a:latin typeface="Verdana" pitchFamily="34" charset="0"/>
              </a:rPr>
              <a:t>Информационные блоки</a:t>
            </a:r>
          </a:p>
        </p:txBody>
      </p:sp>
      <p:sp>
        <p:nvSpPr>
          <p:cNvPr id="6152" name="Text Box 43"/>
          <p:cNvSpPr txBox="1">
            <a:spLocks noChangeArrowheads="1"/>
          </p:cNvSpPr>
          <p:nvPr/>
        </p:nvSpPr>
        <p:spPr bwMode="auto">
          <a:xfrm>
            <a:off x="3352800" y="2603500"/>
            <a:ext cx="161290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1000">
                <a:solidFill>
                  <a:srgbClr val="145590"/>
                </a:solidFill>
                <a:latin typeface="Verdana" pitchFamily="34" charset="0"/>
              </a:rPr>
              <a:t>Документо-</a:t>
            </a:r>
          </a:p>
          <a:p>
            <a:pPr algn="ctr"/>
            <a:r>
              <a:rPr lang="ru-RU" sz="1000">
                <a:solidFill>
                  <a:srgbClr val="145590"/>
                </a:solidFill>
                <a:latin typeface="Verdana" pitchFamily="34" charset="0"/>
              </a:rPr>
              <a:t>оборот</a:t>
            </a:r>
          </a:p>
        </p:txBody>
      </p:sp>
      <p:sp>
        <p:nvSpPr>
          <p:cNvPr id="6153" name="Text Box 44"/>
          <p:cNvSpPr txBox="1">
            <a:spLocks noChangeArrowheads="1"/>
          </p:cNvSpPr>
          <p:nvPr/>
        </p:nvSpPr>
        <p:spPr bwMode="auto">
          <a:xfrm>
            <a:off x="7467600" y="2638425"/>
            <a:ext cx="102870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1000">
                <a:solidFill>
                  <a:srgbClr val="145590"/>
                </a:solidFill>
                <a:latin typeface="Verdana" pitchFamily="34" charset="0"/>
              </a:rPr>
              <a:t>Интернет-магазин</a:t>
            </a:r>
          </a:p>
        </p:txBody>
      </p:sp>
      <p:sp>
        <p:nvSpPr>
          <p:cNvPr id="6154" name="Text Box 45"/>
          <p:cNvSpPr txBox="1">
            <a:spLocks noChangeArrowheads="1"/>
          </p:cNvSpPr>
          <p:nvPr/>
        </p:nvSpPr>
        <p:spPr bwMode="auto">
          <a:xfrm>
            <a:off x="5600700" y="2638425"/>
            <a:ext cx="102870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1000">
                <a:solidFill>
                  <a:srgbClr val="145590"/>
                </a:solidFill>
                <a:latin typeface="Verdana" pitchFamily="34" charset="0"/>
              </a:rPr>
              <a:t>Торговый каталог</a:t>
            </a:r>
          </a:p>
        </p:txBody>
      </p:sp>
      <p:sp>
        <p:nvSpPr>
          <p:cNvPr id="6155" name="Text Box 46"/>
          <p:cNvSpPr txBox="1">
            <a:spLocks noChangeArrowheads="1"/>
          </p:cNvSpPr>
          <p:nvPr/>
        </p:nvSpPr>
        <p:spPr bwMode="auto">
          <a:xfrm>
            <a:off x="5613400" y="4438650"/>
            <a:ext cx="1028700" cy="4000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1000">
                <a:solidFill>
                  <a:srgbClr val="145590"/>
                </a:solidFill>
                <a:latin typeface="Verdana" pitchFamily="34" charset="0"/>
              </a:rPr>
              <a:t>Веб-аналитика</a:t>
            </a:r>
          </a:p>
        </p:txBody>
      </p:sp>
      <p:sp>
        <p:nvSpPr>
          <p:cNvPr id="6156" name="Text Box 47"/>
          <p:cNvSpPr txBox="1">
            <a:spLocks noChangeArrowheads="1"/>
          </p:cNvSpPr>
          <p:nvPr/>
        </p:nvSpPr>
        <p:spPr bwMode="auto">
          <a:xfrm>
            <a:off x="6565900" y="4511675"/>
            <a:ext cx="1028700" cy="2444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1000">
                <a:solidFill>
                  <a:srgbClr val="145590"/>
                </a:solidFill>
                <a:latin typeface="Verdana" pitchFamily="34" charset="0"/>
              </a:rPr>
              <a:t>Реклама</a:t>
            </a:r>
          </a:p>
        </p:txBody>
      </p:sp>
      <p:sp>
        <p:nvSpPr>
          <p:cNvPr id="6157" name="Text Box 48"/>
          <p:cNvSpPr txBox="1">
            <a:spLocks noChangeArrowheads="1"/>
          </p:cNvSpPr>
          <p:nvPr/>
        </p:nvSpPr>
        <p:spPr bwMode="auto">
          <a:xfrm>
            <a:off x="2362200" y="4117975"/>
            <a:ext cx="1343025" cy="2444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1000">
                <a:solidFill>
                  <a:srgbClr val="145590"/>
                </a:solidFill>
                <a:latin typeface="Verdana" pitchFamily="34" charset="0"/>
              </a:rPr>
              <a:t>Техподдержка</a:t>
            </a:r>
          </a:p>
        </p:txBody>
      </p:sp>
      <p:sp>
        <p:nvSpPr>
          <p:cNvPr id="6158" name="Text Box 49"/>
          <p:cNvSpPr txBox="1">
            <a:spLocks noChangeArrowheads="1"/>
          </p:cNvSpPr>
          <p:nvPr/>
        </p:nvSpPr>
        <p:spPr bwMode="auto">
          <a:xfrm>
            <a:off x="2743200" y="5029200"/>
            <a:ext cx="685800" cy="2444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1000">
                <a:solidFill>
                  <a:srgbClr val="145590"/>
                </a:solidFill>
                <a:latin typeface="Verdana" pitchFamily="34" charset="0"/>
              </a:rPr>
              <a:t>Почта</a:t>
            </a:r>
          </a:p>
        </p:txBody>
      </p:sp>
      <p:sp>
        <p:nvSpPr>
          <p:cNvPr id="6159" name="Text Box 50"/>
          <p:cNvSpPr txBox="1">
            <a:spLocks noChangeArrowheads="1"/>
          </p:cNvSpPr>
          <p:nvPr/>
        </p:nvSpPr>
        <p:spPr bwMode="auto">
          <a:xfrm>
            <a:off x="460375" y="4105275"/>
            <a:ext cx="838200" cy="2444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1000">
                <a:solidFill>
                  <a:srgbClr val="145590"/>
                </a:solidFill>
                <a:latin typeface="Verdana" pitchFamily="34" charset="0"/>
              </a:rPr>
              <a:t>Форумы</a:t>
            </a:r>
          </a:p>
        </p:txBody>
      </p:sp>
      <p:sp>
        <p:nvSpPr>
          <p:cNvPr id="6160" name="Text Box 51"/>
          <p:cNvSpPr txBox="1">
            <a:spLocks noChangeArrowheads="1"/>
          </p:cNvSpPr>
          <p:nvPr/>
        </p:nvSpPr>
        <p:spPr bwMode="auto">
          <a:xfrm>
            <a:off x="330200" y="5857875"/>
            <a:ext cx="1041400" cy="2444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1000">
                <a:solidFill>
                  <a:srgbClr val="145590"/>
                </a:solidFill>
                <a:latin typeface="Verdana" pitchFamily="34" charset="0"/>
              </a:rPr>
              <a:t>Рассылка</a:t>
            </a:r>
          </a:p>
        </p:txBody>
      </p:sp>
      <p:sp>
        <p:nvSpPr>
          <p:cNvPr id="6161" name="Text Box 52"/>
          <p:cNvSpPr txBox="1">
            <a:spLocks noChangeArrowheads="1"/>
          </p:cNvSpPr>
          <p:nvPr/>
        </p:nvSpPr>
        <p:spPr bwMode="auto">
          <a:xfrm>
            <a:off x="292100" y="5032375"/>
            <a:ext cx="1231900" cy="2444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1000">
                <a:solidFill>
                  <a:srgbClr val="145590"/>
                </a:solidFill>
                <a:latin typeface="Verdana" pitchFamily="34" charset="0"/>
              </a:rPr>
              <a:t>Веб-формы</a:t>
            </a:r>
          </a:p>
        </p:txBody>
      </p:sp>
      <p:sp>
        <p:nvSpPr>
          <p:cNvPr id="6162" name="Text Box 53"/>
          <p:cNvSpPr txBox="1">
            <a:spLocks noChangeArrowheads="1"/>
          </p:cNvSpPr>
          <p:nvPr/>
        </p:nvSpPr>
        <p:spPr bwMode="auto">
          <a:xfrm>
            <a:off x="6553200" y="2651125"/>
            <a:ext cx="1028700" cy="2444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1000">
                <a:solidFill>
                  <a:srgbClr val="145590"/>
                </a:solidFill>
                <a:latin typeface="Verdana" pitchFamily="34" charset="0"/>
              </a:rPr>
              <a:t>Валюты</a:t>
            </a:r>
          </a:p>
        </p:txBody>
      </p:sp>
      <p:sp>
        <p:nvSpPr>
          <p:cNvPr id="6163" name="Text Box 54"/>
          <p:cNvSpPr txBox="1">
            <a:spLocks noChangeArrowheads="1"/>
          </p:cNvSpPr>
          <p:nvPr/>
        </p:nvSpPr>
        <p:spPr bwMode="auto">
          <a:xfrm>
            <a:off x="1485900" y="5035550"/>
            <a:ext cx="1028700" cy="2444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1000">
                <a:solidFill>
                  <a:srgbClr val="145590"/>
                </a:solidFill>
                <a:latin typeface="Verdana" pitchFamily="34" charset="0"/>
              </a:rPr>
              <a:t>Опросы</a:t>
            </a:r>
          </a:p>
        </p:txBody>
      </p:sp>
      <p:sp>
        <p:nvSpPr>
          <p:cNvPr id="6164" name="Text Box 55"/>
          <p:cNvSpPr txBox="1">
            <a:spLocks noChangeArrowheads="1"/>
          </p:cNvSpPr>
          <p:nvPr/>
        </p:nvSpPr>
        <p:spPr bwMode="auto">
          <a:xfrm>
            <a:off x="4495800" y="2619375"/>
            <a:ext cx="1028700" cy="2444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1000">
                <a:solidFill>
                  <a:srgbClr val="145590"/>
                </a:solidFill>
                <a:latin typeface="Verdana" pitchFamily="34" charset="0"/>
              </a:rPr>
              <a:t>Поиск</a:t>
            </a:r>
          </a:p>
        </p:txBody>
      </p:sp>
      <p:sp>
        <p:nvSpPr>
          <p:cNvPr id="6165" name="Text Box 56"/>
          <p:cNvSpPr txBox="1">
            <a:spLocks noChangeArrowheads="1"/>
          </p:cNvSpPr>
          <p:nvPr/>
        </p:nvSpPr>
        <p:spPr bwMode="auto">
          <a:xfrm>
            <a:off x="5200650" y="5372100"/>
            <a:ext cx="1905000" cy="2460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000">
                <a:solidFill>
                  <a:srgbClr val="145590"/>
                </a:solidFill>
                <a:latin typeface="Verdana" pitchFamily="34" charset="0"/>
              </a:rPr>
              <a:t>AD/LDAP</a:t>
            </a:r>
            <a:endParaRPr lang="ru-RU" sz="1000">
              <a:solidFill>
                <a:srgbClr val="145590"/>
              </a:solidFill>
              <a:latin typeface="Verdana" pitchFamily="34" charset="0"/>
            </a:endParaRPr>
          </a:p>
        </p:txBody>
      </p:sp>
      <p:pic>
        <p:nvPicPr>
          <p:cNvPr id="6166" name="Picture 57" descr="main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91050" y="3790950"/>
            <a:ext cx="32385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67" name="Picture 58" descr="filema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9125" y="2155825"/>
            <a:ext cx="32385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68" name="Picture 59" descr="iblock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882775" y="2155825"/>
            <a:ext cx="32385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69" name="Picture 60" descr="workflow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962400" y="2155825"/>
            <a:ext cx="32385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70" name="Picture 61" descr="sale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7810500" y="2203450"/>
            <a:ext cx="32385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71" name="Picture 62" descr="catalo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5943600" y="2190750"/>
            <a:ext cx="32385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72" name="Picture 63" descr="advertising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6965950" y="4038600"/>
            <a:ext cx="32385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73" name="Picture 64" descr="currency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6889750" y="2209800"/>
            <a:ext cx="32385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74" name="Picture 65" descr="form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739775" y="4572000"/>
            <a:ext cx="32385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75" name="Picture 66" descr="forum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739775" y="3657600"/>
            <a:ext cx="32385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76" name="Picture 67" descr="ldap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6019800" y="4914900"/>
            <a:ext cx="32385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77" name="Picture 68" descr="learning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1828800" y="5410200"/>
            <a:ext cx="32385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78" name="Picture 69" descr="mail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2895600" y="4572000"/>
            <a:ext cx="32385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79" name="Picture 70" descr="search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4813300" y="2193925"/>
            <a:ext cx="32385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80" name="Picture 71" descr="statistics"/>
          <p:cNvPicPr>
            <a:picLocks noChangeAspect="1" noChangeArrowheads="1"/>
          </p:cNvPicPr>
          <p:nvPr/>
        </p:nvPicPr>
        <p:blipFill>
          <a:blip r:embed="rId17"/>
          <a:srcRect/>
          <a:stretch>
            <a:fillRect/>
          </a:stretch>
        </p:blipFill>
        <p:spPr bwMode="auto">
          <a:xfrm>
            <a:off x="5994400" y="4013200"/>
            <a:ext cx="32385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81" name="Picture 72" descr="subscribe"/>
          <p:cNvPicPr>
            <a:picLocks noChangeAspect="1" noChangeArrowheads="1"/>
          </p:cNvPicPr>
          <p:nvPr/>
        </p:nvPicPr>
        <p:blipFill>
          <a:blip r:embed="rId18"/>
          <a:srcRect/>
          <a:stretch>
            <a:fillRect/>
          </a:stretch>
        </p:blipFill>
        <p:spPr bwMode="auto">
          <a:xfrm>
            <a:off x="685800" y="5410200"/>
            <a:ext cx="32385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82" name="Picture 73" descr="support"/>
          <p:cNvPicPr>
            <a:picLocks noChangeAspect="1" noChangeArrowheads="1"/>
          </p:cNvPicPr>
          <p:nvPr/>
        </p:nvPicPr>
        <p:blipFill>
          <a:blip r:embed="rId19"/>
          <a:srcRect/>
          <a:stretch>
            <a:fillRect/>
          </a:stretch>
        </p:blipFill>
        <p:spPr bwMode="auto">
          <a:xfrm>
            <a:off x="2895600" y="3657600"/>
            <a:ext cx="32385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83" name="Picture 74" descr="translate"/>
          <p:cNvPicPr>
            <a:picLocks noChangeAspect="1" noChangeArrowheads="1"/>
          </p:cNvPicPr>
          <p:nvPr/>
        </p:nvPicPr>
        <p:blipFill>
          <a:blip r:embed="rId20"/>
          <a:srcRect/>
          <a:stretch>
            <a:fillRect/>
          </a:stretch>
        </p:blipFill>
        <p:spPr bwMode="auto">
          <a:xfrm>
            <a:off x="7899400" y="4029075"/>
            <a:ext cx="32385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84" name="Picture 75" descr="vote"/>
          <p:cNvPicPr>
            <a:picLocks noChangeAspect="1" noChangeArrowheads="1"/>
          </p:cNvPicPr>
          <p:nvPr/>
        </p:nvPicPr>
        <p:blipFill>
          <a:blip r:embed="rId21"/>
          <a:srcRect/>
          <a:stretch>
            <a:fillRect/>
          </a:stretch>
        </p:blipFill>
        <p:spPr bwMode="auto">
          <a:xfrm>
            <a:off x="1828800" y="4575175"/>
            <a:ext cx="32385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85" name="Text Box 76"/>
          <p:cNvSpPr txBox="1">
            <a:spLocks noChangeArrowheads="1"/>
          </p:cNvSpPr>
          <p:nvPr/>
        </p:nvSpPr>
        <p:spPr bwMode="auto">
          <a:xfrm>
            <a:off x="7480300" y="4518025"/>
            <a:ext cx="1200150" cy="2444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1000">
                <a:solidFill>
                  <a:srgbClr val="145590"/>
                </a:solidFill>
                <a:latin typeface="Verdana" pitchFamily="34" charset="0"/>
              </a:rPr>
              <a:t>Перевод</a:t>
            </a:r>
          </a:p>
        </p:txBody>
      </p:sp>
      <p:sp>
        <p:nvSpPr>
          <p:cNvPr id="6186" name="Text Box 77"/>
          <p:cNvSpPr txBox="1">
            <a:spLocks noChangeArrowheads="1"/>
          </p:cNvSpPr>
          <p:nvPr/>
        </p:nvSpPr>
        <p:spPr bwMode="auto">
          <a:xfrm>
            <a:off x="1409700" y="5851525"/>
            <a:ext cx="120015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1000">
                <a:solidFill>
                  <a:srgbClr val="145590"/>
                </a:solidFill>
                <a:latin typeface="Verdana" pitchFamily="34" charset="0"/>
              </a:rPr>
              <a:t>Обучение,</a:t>
            </a:r>
          </a:p>
          <a:p>
            <a:pPr algn="ctr"/>
            <a:r>
              <a:rPr lang="ru-RU" sz="1000">
                <a:solidFill>
                  <a:srgbClr val="145590"/>
                </a:solidFill>
                <a:latin typeface="Verdana" pitchFamily="34" charset="0"/>
              </a:rPr>
              <a:t>тестирование</a:t>
            </a:r>
          </a:p>
        </p:txBody>
      </p:sp>
      <p:sp>
        <p:nvSpPr>
          <p:cNvPr id="6187" name="Text Box 78"/>
          <p:cNvSpPr txBox="1">
            <a:spLocks noChangeArrowheads="1"/>
          </p:cNvSpPr>
          <p:nvPr/>
        </p:nvSpPr>
        <p:spPr bwMode="auto">
          <a:xfrm>
            <a:off x="1384300" y="4111625"/>
            <a:ext cx="1200150" cy="2444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1000">
                <a:solidFill>
                  <a:srgbClr val="145590"/>
                </a:solidFill>
                <a:latin typeface="Verdana" pitchFamily="34" charset="0"/>
              </a:rPr>
              <a:t>Блоги</a:t>
            </a:r>
          </a:p>
        </p:txBody>
      </p:sp>
      <p:pic>
        <p:nvPicPr>
          <p:cNvPr id="6188" name="Picture 79" descr="39"/>
          <p:cNvPicPr>
            <a:picLocks noChangeAspect="1" noChangeArrowheads="1"/>
          </p:cNvPicPr>
          <p:nvPr/>
        </p:nvPicPr>
        <p:blipFill>
          <a:blip r:embed="rId22"/>
          <a:srcRect/>
          <a:stretch>
            <a:fillRect/>
          </a:stretch>
        </p:blipFill>
        <p:spPr bwMode="auto">
          <a:xfrm>
            <a:off x="1828800" y="3657600"/>
            <a:ext cx="32385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89" name="Text Box 51"/>
          <p:cNvSpPr txBox="1">
            <a:spLocks noChangeArrowheads="1"/>
          </p:cNvSpPr>
          <p:nvPr/>
        </p:nvSpPr>
        <p:spPr bwMode="auto">
          <a:xfrm>
            <a:off x="7562850" y="5362575"/>
            <a:ext cx="1219200" cy="2460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1000">
                <a:solidFill>
                  <a:srgbClr val="145590"/>
                </a:solidFill>
                <a:latin typeface="Verdana" pitchFamily="34" charset="0"/>
              </a:rPr>
              <a:t>Компрессия</a:t>
            </a:r>
          </a:p>
        </p:txBody>
      </p:sp>
      <p:pic>
        <p:nvPicPr>
          <p:cNvPr id="6190" name="Рисунок 46" descr="compression5.gif"/>
          <p:cNvPicPr>
            <a:picLocks noChangeAspect="1"/>
          </p:cNvPicPr>
          <p:nvPr/>
        </p:nvPicPr>
        <p:blipFill>
          <a:blip r:embed="rId23"/>
          <a:srcRect/>
          <a:stretch>
            <a:fillRect/>
          </a:stretch>
        </p:blipFill>
        <p:spPr bwMode="auto">
          <a:xfrm>
            <a:off x="7943850" y="4922838"/>
            <a:ext cx="32385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91" name="Text Box 55"/>
          <p:cNvSpPr txBox="1">
            <a:spLocks noChangeArrowheads="1"/>
          </p:cNvSpPr>
          <p:nvPr/>
        </p:nvSpPr>
        <p:spPr bwMode="auto">
          <a:xfrm>
            <a:off x="6496050" y="5360988"/>
            <a:ext cx="1219200" cy="24606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1000">
                <a:solidFill>
                  <a:srgbClr val="145590"/>
                </a:solidFill>
                <a:latin typeface="Verdana" pitchFamily="34" charset="0"/>
              </a:rPr>
              <a:t>Веб-сервисы</a:t>
            </a:r>
          </a:p>
        </p:txBody>
      </p:sp>
      <p:pic>
        <p:nvPicPr>
          <p:cNvPr id="6192" name="Picture 52" descr="C:\Temp\title_settings.gif"/>
          <p:cNvPicPr>
            <a:picLocks noChangeAspect="1" noChangeArrowheads="1"/>
          </p:cNvPicPr>
          <p:nvPr/>
        </p:nvPicPr>
        <p:blipFill>
          <a:blip r:embed="rId24"/>
          <a:srcRect/>
          <a:stretch>
            <a:fillRect/>
          </a:stretch>
        </p:blipFill>
        <p:spPr bwMode="auto">
          <a:xfrm>
            <a:off x="6934200" y="4922838"/>
            <a:ext cx="32385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217" name="Прямоугольник 50"/>
          <p:cNvSpPr>
            <a:spLocks noChangeArrowheads="1"/>
          </p:cNvSpPr>
          <p:nvPr/>
        </p:nvSpPr>
        <p:spPr bwMode="auto">
          <a:xfrm>
            <a:off x="228600" y="1781175"/>
            <a:ext cx="5181600" cy="1295400"/>
          </a:xfrm>
          <a:prstGeom prst="rect">
            <a:avLst/>
          </a:prstGeom>
          <a:noFill/>
          <a:ln w="12700" algn="ctr">
            <a:solidFill>
              <a:schemeClr val="bg2">
                <a:lumMod val="75000"/>
              </a:schemeClr>
            </a:solidFill>
            <a:prstDash val="dash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218" name="Прямоугольник 51"/>
          <p:cNvSpPr>
            <a:spLocks noChangeArrowheads="1"/>
          </p:cNvSpPr>
          <p:nvPr/>
        </p:nvSpPr>
        <p:spPr bwMode="auto">
          <a:xfrm>
            <a:off x="5562600" y="1752600"/>
            <a:ext cx="3048000" cy="1295400"/>
          </a:xfrm>
          <a:prstGeom prst="rect">
            <a:avLst/>
          </a:prstGeom>
          <a:noFill/>
          <a:ln w="12700" algn="ctr">
            <a:solidFill>
              <a:schemeClr val="bg2">
                <a:lumMod val="75000"/>
              </a:schemeClr>
            </a:solidFill>
            <a:prstDash val="dash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219" name="Прямоугольник 52"/>
          <p:cNvSpPr>
            <a:spLocks noChangeArrowheads="1"/>
          </p:cNvSpPr>
          <p:nvPr/>
        </p:nvSpPr>
        <p:spPr bwMode="auto">
          <a:xfrm>
            <a:off x="381000" y="3200400"/>
            <a:ext cx="3352800" cy="3048000"/>
          </a:xfrm>
          <a:prstGeom prst="rect">
            <a:avLst/>
          </a:prstGeom>
          <a:noFill/>
          <a:ln w="12700" algn="ctr">
            <a:solidFill>
              <a:schemeClr val="bg2">
                <a:lumMod val="75000"/>
              </a:schemeClr>
            </a:solidFill>
            <a:prstDash val="dash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220" name="Прямоугольник 53"/>
          <p:cNvSpPr>
            <a:spLocks noChangeArrowheads="1"/>
          </p:cNvSpPr>
          <p:nvPr/>
        </p:nvSpPr>
        <p:spPr bwMode="auto">
          <a:xfrm>
            <a:off x="5613400" y="3581400"/>
            <a:ext cx="3048000" cy="2743200"/>
          </a:xfrm>
          <a:prstGeom prst="rect">
            <a:avLst/>
          </a:prstGeom>
          <a:noFill/>
          <a:ln w="12700" algn="ctr">
            <a:solidFill>
              <a:schemeClr val="bg2">
                <a:lumMod val="75000"/>
              </a:schemeClr>
            </a:solidFill>
            <a:prstDash val="dash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197" name="Прямоугольник 55"/>
          <p:cNvSpPr>
            <a:spLocks noChangeArrowheads="1"/>
          </p:cNvSpPr>
          <p:nvPr/>
        </p:nvSpPr>
        <p:spPr bwMode="auto">
          <a:xfrm>
            <a:off x="1828800" y="1781175"/>
            <a:ext cx="224155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>
                <a:latin typeface="Verdana" pitchFamily="34" charset="0"/>
              </a:rPr>
              <a:t>Управление контентом</a:t>
            </a:r>
          </a:p>
        </p:txBody>
      </p:sp>
      <p:sp>
        <p:nvSpPr>
          <p:cNvPr id="6198" name="Прямоугольник 56"/>
          <p:cNvSpPr>
            <a:spLocks noChangeArrowheads="1"/>
          </p:cNvSpPr>
          <p:nvPr/>
        </p:nvSpPr>
        <p:spPr bwMode="auto">
          <a:xfrm>
            <a:off x="533400" y="3200400"/>
            <a:ext cx="310515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>
                <a:latin typeface="Verdana" pitchFamily="34" charset="0"/>
              </a:rPr>
              <a:t>Коммуникации и обратная связь</a:t>
            </a:r>
          </a:p>
        </p:txBody>
      </p:sp>
      <p:sp>
        <p:nvSpPr>
          <p:cNvPr id="6199" name="Прямоугольник 57"/>
          <p:cNvSpPr>
            <a:spLocks noChangeArrowheads="1"/>
          </p:cNvSpPr>
          <p:nvPr/>
        </p:nvSpPr>
        <p:spPr bwMode="auto">
          <a:xfrm>
            <a:off x="5942013" y="1752600"/>
            <a:ext cx="2439987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>
                <a:latin typeface="Verdana" pitchFamily="34" charset="0"/>
              </a:rPr>
              <a:t>Продажи через Интернет</a:t>
            </a:r>
          </a:p>
        </p:txBody>
      </p:sp>
      <p:sp>
        <p:nvSpPr>
          <p:cNvPr id="6200" name="Прямоугольник 58"/>
          <p:cNvSpPr>
            <a:spLocks noChangeArrowheads="1"/>
          </p:cNvSpPr>
          <p:nvPr/>
        </p:nvSpPr>
        <p:spPr bwMode="auto">
          <a:xfrm>
            <a:off x="6197600" y="3657600"/>
            <a:ext cx="1878013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>
                <a:latin typeface="Verdana" pitchFamily="34" charset="0"/>
              </a:rPr>
              <a:t>Сервисы и службы</a:t>
            </a:r>
          </a:p>
        </p:txBody>
      </p:sp>
      <p:cxnSp>
        <p:nvCxnSpPr>
          <p:cNvPr id="7225" name="Прямая соединительная линия 63"/>
          <p:cNvCxnSpPr>
            <a:cxnSpLocks noChangeShapeType="1"/>
            <a:endCxn id="7227" idx="0"/>
          </p:cNvCxnSpPr>
          <p:nvPr/>
        </p:nvCxnSpPr>
        <p:spPr bwMode="auto">
          <a:xfrm>
            <a:off x="4038600" y="3124200"/>
            <a:ext cx="685800" cy="533400"/>
          </a:xfrm>
          <a:prstGeom prst="line">
            <a:avLst/>
          </a:prstGeom>
          <a:noFill/>
          <a:ln w="12700" algn="ctr">
            <a:solidFill>
              <a:schemeClr val="bg2">
                <a:lumMod val="75000"/>
              </a:schemeClr>
            </a:solidFill>
            <a:prstDash val="dash"/>
            <a:round/>
            <a:headEnd/>
            <a:tailEnd/>
          </a:ln>
        </p:spPr>
      </p:cxnSp>
      <p:cxnSp>
        <p:nvCxnSpPr>
          <p:cNvPr id="7226" name="Прямая соединительная линия 65"/>
          <p:cNvCxnSpPr>
            <a:cxnSpLocks noChangeShapeType="1"/>
            <a:stCxn id="7219" idx="3"/>
            <a:endCxn id="7227" idx="1"/>
          </p:cNvCxnSpPr>
          <p:nvPr/>
        </p:nvCxnSpPr>
        <p:spPr bwMode="auto">
          <a:xfrm flipV="1">
            <a:off x="3733800" y="4229100"/>
            <a:ext cx="533400" cy="495300"/>
          </a:xfrm>
          <a:prstGeom prst="line">
            <a:avLst/>
          </a:prstGeom>
          <a:noFill/>
          <a:ln w="12700" algn="ctr">
            <a:solidFill>
              <a:schemeClr val="bg2">
                <a:lumMod val="75000"/>
              </a:schemeClr>
            </a:solidFill>
            <a:prstDash val="dash"/>
            <a:round/>
            <a:headEnd/>
            <a:tailEnd/>
          </a:ln>
        </p:spPr>
      </p:cxnSp>
      <p:sp>
        <p:nvSpPr>
          <p:cNvPr id="7227" name="Прямоугольник 69"/>
          <p:cNvSpPr>
            <a:spLocks noChangeArrowheads="1"/>
          </p:cNvSpPr>
          <p:nvPr/>
        </p:nvSpPr>
        <p:spPr bwMode="auto">
          <a:xfrm>
            <a:off x="4267200" y="3657600"/>
            <a:ext cx="914400" cy="1143000"/>
          </a:xfrm>
          <a:prstGeom prst="rect">
            <a:avLst/>
          </a:prstGeom>
          <a:noFill/>
          <a:ln w="12700" algn="ctr">
            <a:solidFill>
              <a:schemeClr val="bg2">
                <a:lumMod val="75000"/>
              </a:schemeClr>
            </a:solidFill>
            <a:prstDash val="dash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ru-RU"/>
          </a:p>
        </p:txBody>
      </p:sp>
      <p:cxnSp>
        <p:nvCxnSpPr>
          <p:cNvPr id="7228" name="Прямая соединительная линия 76"/>
          <p:cNvCxnSpPr>
            <a:cxnSpLocks noChangeShapeType="1"/>
          </p:cNvCxnSpPr>
          <p:nvPr/>
        </p:nvCxnSpPr>
        <p:spPr bwMode="auto">
          <a:xfrm rot="5400000">
            <a:off x="5105400" y="3124200"/>
            <a:ext cx="914400" cy="762000"/>
          </a:xfrm>
          <a:prstGeom prst="line">
            <a:avLst/>
          </a:prstGeom>
          <a:noFill/>
          <a:ln w="12700" algn="ctr">
            <a:solidFill>
              <a:schemeClr val="bg2">
                <a:lumMod val="75000"/>
              </a:schemeClr>
            </a:solidFill>
            <a:prstDash val="dash"/>
            <a:round/>
            <a:headEnd/>
            <a:tailEnd/>
          </a:ln>
        </p:spPr>
      </p:cxnSp>
      <p:cxnSp>
        <p:nvCxnSpPr>
          <p:cNvPr id="7229" name="Прямая соединительная линия 81"/>
          <p:cNvCxnSpPr>
            <a:cxnSpLocks noChangeShapeType="1"/>
            <a:stCxn id="7220" idx="1"/>
            <a:endCxn id="7227" idx="3"/>
          </p:cNvCxnSpPr>
          <p:nvPr/>
        </p:nvCxnSpPr>
        <p:spPr bwMode="auto">
          <a:xfrm rot="10800000">
            <a:off x="5181600" y="4229100"/>
            <a:ext cx="431800" cy="723900"/>
          </a:xfrm>
          <a:prstGeom prst="line">
            <a:avLst/>
          </a:prstGeom>
          <a:noFill/>
          <a:ln w="12700" algn="ctr">
            <a:solidFill>
              <a:schemeClr val="bg2">
                <a:lumMod val="75000"/>
              </a:schemeClr>
            </a:solidFill>
            <a:prstDash val="dash"/>
            <a:round/>
            <a:headEnd/>
            <a:tailEnd/>
          </a:ln>
        </p:spPr>
      </p:cxnSp>
      <p:pic>
        <p:nvPicPr>
          <p:cNvPr id="6206" name="Picture 63" descr="Перевод">
            <a:hlinkClick r:id="rId25"/>
          </p:cNvPr>
          <p:cNvPicPr>
            <a:picLocks noChangeAspect="1" noChangeArrowheads="1"/>
          </p:cNvPicPr>
          <p:nvPr/>
        </p:nvPicPr>
        <p:blipFill>
          <a:blip r:embed="rId26"/>
          <a:srcRect/>
          <a:stretch>
            <a:fillRect/>
          </a:stretch>
        </p:blipFill>
        <p:spPr bwMode="auto">
          <a:xfrm>
            <a:off x="2971800" y="2108200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207" name="Text Box 43"/>
          <p:cNvSpPr txBox="1">
            <a:spLocks noChangeArrowheads="1"/>
          </p:cNvSpPr>
          <p:nvPr/>
        </p:nvSpPr>
        <p:spPr bwMode="auto">
          <a:xfrm>
            <a:off x="2667000" y="2590800"/>
            <a:ext cx="1066800" cy="4000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1000">
                <a:solidFill>
                  <a:srgbClr val="145590"/>
                </a:solidFill>
                <a:latin typeface="Verdana" pitchFamily="34" charset="0"/>
              </a:rPr>
              <a:t>Фото-</a:t>
            </a:r>
            <a:br>
              <a:rPr lang="ru-RU" sz="1000">
                <a:solidFill>
                  <a:srgbClr val="145590"/>
                </a:solidFill>
                <a:latin typeface="Verdana" pitchFamily="34" charset="0"/>
              </a:rPr>
            </a:br>
            <a:r>
              <a:rPr lang="ru-RU" sz="1000">
                <a:solidFill>
                  <a:srgbClr val="145590"/>
                </a:solidFill>
                <a:latin typeface="Verdana" pitchFamily="34" charset="0"/>
              </a:rPr>
              <a:t>галерея</a:t>
            </a:r>
            <a:r>
              <a:rPr lang="en-US" sz="1000">
                <a:solidFill>
                  <a:srgbClr val="145590"/>
                </a:solidFill>
                <a:latin typeface="Verdana" pitchFamily="34" charset="0"/>
              </a:rPr>
              <a:t> 2</a:t>
            </a:r>
            <a:r>
              <a:rPr lang="ru-RU" sz="1000">
                <a:solidFill>
                  <a:srgbClr val="145590"/>
                </a:solidFill>
                <a:latin typeface="Verdana" pitchFamily="34" charset="0"/>
              </a:rPr>
              <a:t>.</a:t>
            </a:r>
            <a:r>
              <a:rPr lang="en-US" sz="1000">
                <a:solidFill>
                  <a:srgbClr val="145590"/>
                </a:solidFill>
                <a:latin typeface="Verdana" pitchFamily="34" charset="0"/>
              </a:rPr>
              <a:t>0</a:t>
            </a:r>
            <a:endParaRPr lang="ru-RU" sz="1000">
              <a:solidFill>
                <a:srgbClr val="145590"/>
              </a:solidFill>
              <a:latin typeface="Verdana" pitchFamily="34" charset="0"/>
            </a:endParaRPr>
          </a:p>
        </p:txBody>
      </p:sp>
      <p:pic>
        <p:nvPicPr>
          <p:cNvPr id="6208" name="Рисунок 64" descr="perfbig.gif"/>
          <p:cNvPicPr>
            <a:picLocks noChangeAspect="1"/>
          </p:cNvPicPr>
          <p:nvPr/>
        </p:nvPicPr>
        <p:blipFill>
          <a:blip r:embed="rId27"/>
          <a:srcRect/>
          <a:stretch>
            <a:fillRect/>
          </a:stretch>
        </p:blipFill>
        <p:spPr bwMode="auto">
          <a:xfrm>
            <a:off x="6934200" y="5651500"/>
            <a:ext cx="32385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209" name="Text Box 56"/>
          <p:cNvSpPr txBox="1">
            <a:spLocks noChangeArrowheads="1"/>
          </p:cNvSpPr>
          <p:nvPr/>
        </p:nvSpPr>
        <p:spPr bwMode="auto">
          <a:xfrm>
            <a:off x="5829300" y="5943600"/>
            <a:ext cx="2667000" cy="4000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1000">
                <a:solidFill>
                  <a:srgbClr val="145590"/>
                </a:solidFill>
                <a:latin typeface="Verdana" pitchFamily="34" charset="0"/>
              </a:rPr>
              <a:t>Монитор</a:t>
            </a:r>
          </a:p>
          <a:p>
            <a:pPr algn="ctr"/>
            <a:r>
              <a:rPr lang="ru-RU" sz="1000">
                <a:solidFill>
                  <a:srgbClr val="145590"/>
                </a:solidFill>
                <a:latin typeface="Verdana" pitchFamily="34" charset="0"/>
              </a:rPr>
              <a:t>производительности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6513" y="1079500"/>
            <a:ext cx="9043987" cy="642938"/>
          </a:xfrm>
        </p:spPr>
        <p:txBody>
          <a:bodyPr/>
          <a:lstStyle/>
          <a:p>
            <a:pPr eaLnBrk="1" hangingPunct="1"/>
            <a:r>
              <a:rPr lang="ru-RU" sz="2800" b="1" smtClean="0">
                <a:solidFill>
                  <a:srgbClr val="3C7AB2"/>
                </a:solidFill>
                <a:latin typeface="Verdana" pitchFamily="34" charset="0"/>
              </a:rPr>
              <a:t>Компания «1С-Битрикс»</a:t>
            </a:r>
            <a:endParaRPr lang="en-US" sz="2800" b="1" smtClean="0">
              <a:solidFill>
                <a:srgbClr val="3C7AB2"/>
              </a:solidFill>
              <a:latin typeface="Verdana" pitchFamily="34" charset="0"/>
            </a:endParaRPr>
          </a:p>
        </p:txBody>
      </p:sp>
      <p:sp>
        <p:nvSpPr>
          <p:cNvPr id="7171" name="Rectangle 25"/>
          <p:cNvSpPr>
            <a:spLocks noChangeArrowheads="1"/>
          </p:cNvSpPr>
          <p:nvPr/>
        </p:nvSpPr>
        <p:spPr bwMode="auto">
          <a:xfrm>
            <a:off x="254000" y="3025775"/>
            <a:ext cx="3471863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endParaRPr lang="ru-RU" b="0">
              <a:latin typeface="Verdana" pitchFamily="34" charset="0"/>
            </a:endParaRPr>
          </a:p>
        </p:txBody>
      </p:sp>
      <p:sp>
        <p:nvSpPr>
          <p:cNvPr id="7172" name="Text Box 61"/>
          <p:cNvSpPr txBox="1">
            <a:spLocks noChangeArrowheads="1"/>
          </p:cNvSpPr>
          <p:nvPr/>
        </p:nvSpPr>
        <p:spPr bwMode="auto">
          <a:xfrm>
            <a:off x="177800" y="2209800"/>
            <a:ext cx="5003800" cy="33242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 b="0">
                <a:latin typeface="Verdana" pitchFamily="34" charset="0"/>
              </a:rPr>
              <a:t>«1С-Битрикс» - совместное предприятие, созданное фирмой «1С» и ООО «Битрикс». </a:t>
            </a:r>
          </a:p>
          <a:p>
            <a:endParaRPr lang="ru-RU" sz="1400" b="0">
              <a:latin typeface="Verdana" pitchFamily="34" charset="0"/>
            </a:endParaRPr>
          </a:p>
          <a:p>
            <a:r>
              <a:rPr lang="ru-RU" sz="1400" b="0">
                <a:latin typeface="Verdana" pitchFamily="34" charset="0"/>
              </a:rPr>
              <a:t>«1С-Битрикс» обладает правами продажи продукта «1С-Битрикс: Управление сайтом» на территории стран бывшего СССР, занимается развитием и продвижением продукта, а также построением партнерской сети для его распространения, внедрения и поддержки.</a:t>
            </a:r>
          </a:p>
          <a:p>
            <a:endParaRPr lang="ru-RU" sz="1400" b="0">
              <a:latin typeface="Verdana" pitchFamily="34" charset="0"/>
            </a:endParaRPr>
          </a:p>
          <a:p>
            <a:r>
              <a:rPr lang="ru-RU" sz="1400" b="0">
                <a:latin typeface="Verdana" pitchFamily="34" charset="0"/>
              </a:rPr>
              <a:t>Партнерская сеть «1С-Битрикс»</a:t>
            </a:r>
            <a:r>
              <a:rPr lang="ru-RU" sz="1400">
                <a:latin typeface="Verdana" pitchFamily="34" charset="0"/>
              </a:rPr>
              <a:t> </a:t>
            </a:r>
            <a:r>
              <a:rPr lang="ru-RU" sz="1400" b="0">
                <a:latin typeface="Verdana" pitchFamily="34" charset="0"/>
              </a:rPr>
              <a:t>насчитывает более </a:t>
            </a:r>
            <a:r>
              <a:rPr lang="en-US" sz="1400" b="0">
                <a:latin typeface="Verdana" pitchFamily="34" charset="0"/>
              </a:rPr>
              <a:t>2</a:t>
            </a:r>
            <a:r>
              <a:rPr lang="ru-RU" sz="1400" b="0">
                <a:latin typeface="Verdana" pitchFamily="34" charset="0"/>
              </a:rPr>
              <a:t>500 компаний. </a:t>
            </a:r>
          </a:p>
          <a:p>
            <a:endParaRPr lang="ru-RU" sz="1400" b="0">
              <a:latin typeface="Verdana" pitchFamily="34" charset="0"/>
            </a:endParaRPr>
          </a:p>
          <a:p>
            <a:r>
              <a:rPr lang="ru-RU" sz="1400" b="0">
                <a:latin typeface="Verdana" pitchFamily="34" charset="0"/>
              </a:rPr>
              <a:t>Общее число активных лицензий «1С-Битрикс: Управление сайтом»</a:t>
            </a:r>
            <a:r>
              <a:rPr lang="ru-RU" sz="1400">
                <a:latin typeface="Verdana" pitchFamily="34" charset="0"/>
              </a:rPr>
              <a:t> </a:t>
            </a:r>
            <a:r>
              <a:rPr lang="ru-RU" sz="1400" b="0">
                <a:latin typeface="Verdana" pitchFamily="34" charset="0"/>
              </a:rPr>
              <a:t>превышает </a:t>
            </a:r>
            <a:r>
              <a:rPr lang="en-US" sz="1400" b="0">
                <a:latin typeface="Verdana" pitchFamily="34" charset="0"/>
              </a:rPr>
              <a:t>1</a:t>
            </a:r>
            <a:r>
              <a:rPr lang="ru-RU" sz="1400" b="0">
                <a:latin typeface="Verdana" pitchFamily="34" charset="0"/>
              </a:rPr>
              <a:t>5000.</a:t>
            </a:r>
          </a:p>
        </p:txBody>
      </p:sp>
      <p:pic>
        <p:nvPicPr>
          <p:cNvPr id="7173" name="Picture 76" descr="1c-bitrix-logo-vert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62600" y="2667000"/>
            <a:ext cx="3048000" cy="1900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0800" y="1066800"/>
            <a:ext cx="9043988" cy="642938"/>
          </a:xfrm>
        </p:spPr>
        <p:txBody>
          <a:bodyPr/>
          <a:lstStyle/>
          <a:p>
            <a:pPr eaLnBrk="1" hangingPunct="1"/>
            <a:r>
              <a:rPr lang="ru-RU" sz="2800" b="1" smtClean="0">
                <a:solidFill>
                  <a:srgbClr val="3C7AB2"/>
                </a:solidFill>
                <a:latin typeface="Verdana" pitchFamily="34" charset="0"/>
              </a:rPr>
              <a:t>Контактная информация</a:t>
            </a:r>
            <a:endParaRPr lang="en-US" sz="2800" b="1" smtClean="0">
              <a:solidFill>
                <a:srgbClr val="3C7AB2"/>
              </a:solidFill>
              <a:latin typeface="Verdana" pitchFamily="34" charset="0"/>
            </a:endParaRP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4860925" y="4608513"/>
            <a:ext cx="38258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sz="1800" b="0"/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1498600" y="2044700"/>
            <a:ext cx="7086600" cy="229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1500"/>
              </a:lnSpc>
              <a:spcBef>
                <a:spcPct val="20000"/>
              </a:spcBef>
            </a:pPr>
            <a:r>
              <a:rPr lang="ru-RU" sz="1600">
                <a:solidFill>
                  <a:srgbClr val="3C7AB2"/>
                </a:solidFill>
                <a:latin typeface="Verdana" pitchFamily="34" charset="0"/>
              </a:rPr>
              <a:t>Москва</a:t>
            </a:r>
          </a:p>
          <a:p>
            <a:pPr>
              <a:lnSpc>
                <a:spcPts val="1500"/>
              </a:lnSpc>
              <a:spcBef>
                <a:spcPct val="20000"/>
              </a:spcBef>
            </a:pPr>
            <a:endParaRPr lang="ru-RU" sz="1400">
              <a:latin typeface="Verdana" pitchFamily="34" charset="0"/>
            </a:endParaRPr>
          </a:p>
          <a:p>
            <a:pPr>
              <a:lnSpc>
                <a:spcPts val="1500"/>
              </a:lnSpc>
              <a:spcBef>
                <a:spcPct val="20000"/>
              </a:spcBef>
            </a:pPr>
            <a:r>
              <a:rPr lang="ru-RU" sz="1400">
                <a:latin typeface="Verdana" pitchFamily="34" charset="0"/>
              </a:rPr>
              <a:t>Телефоны</a:t>
            </a:r>
          </a:p>
          <a:p>
            <a:pPr>
              <a:lnSpc>
                <a:spcPts val="1500"/>
              </a:lnSpc>
              <a:spcBef>
                <a:spcPct val="20000"/>
              </a:spcBef>
            </a:pPr>
            <a:r>
              <a:rPr lang="ru-RU" sz="1400" b="0">
                <a:latin typeface="Verdana" pitchFamily="34" charset="0"/>
              </a:rPr>
              <a:t>+7 (499) 763-11-92</a:t>
            </a:r>
            <a:r>
              <a:rPr lang="ru-RU" sz="2800" b="0"/>
              <a:t> </a:t>
            </a:r>
            <a:endParaRPr lang="ru-RU" sz="1400" b="0">
              <a:latin typeface="Verdana" pitchFamily="34" charset="0"/>
            </a:endParaRPr>
          </a:p>
          <a:p>
            <a:pPr>
              <a:lnSpc>
                <a:spcPts val="1500"/>
              </a:lnSpc>
              <a:spcBef>
                <a:spcPct val="20000"/>
              </a:spcBef>
            </a:pPr>
            <a:r>
              <a:rPr lang="ru-RU" sz="1400" b="0">
                <a:latin typeface="Verdana" pitchFamily="34" charset="0"/>
              </a:rPr>
              <a:t>+7 (495) 363-37-53</a:t>
            </a:r>
          </a:p>
          <a:p>
            <a:pPr>
              <a:lnSpc>
                <a:spcPts val="1500"/>
              </a:lnSpc>
              <a:spcBef>
                <a:spcPct val="20000"/>
              </a:spcBef>
            </a:pPr>
            <a:endParaRPr lang="ru-RU" sz="1400" b="0">
              <a:latin typeface="Verdana" pitchFamily="34" charset="0"/>
            </a:endParaRPr>
          </a:p>
          <a:p>
            <a:pPr>
              <a:lnSpc>
                <a:spcPts val="1500"/>
              </a:lnSpc>
              <a:spcBef>
                <a:spcPct val="20000"/>
              </a:spcBef>
            </a:pPr>
            <a:r>
              <a:rPr lang="ru-RU" sz="1400">
                <a:latin typeface="Verdana" pitchFamily="34" charset="0"/>
              </a:rPr>
              <a:t>Почтовый адрес</a:t>
            </a:r>
          </a:p>
          <a:p>
            <a:pPr>
              <a:lnSpc>
                <a:spcPts val="1500"/>
              </a:lnSpc>
              <a:spcBef>
                <a:spcPct val="20000"/>
              </a:spcBef>
            </a:pPr>
            <a:r>
              <a:rPr lang="ru-RU" sz="1400" b="0">
                <a:latin typeface="Verdana" pitchFamily="34" charset="0"/>
              </a:rPr>
              <a:t>127473, г. Москва</a:t>
            </a:r>
          </a:p>
          <a:p>
            <a:pPr>
              <a:lnSpc>
                <a:spcPts val="1500"/>
              </a:lnSpc>
              <a:spcBef>
                <a:spcPct val="20000"/>
              </a:spcBef>
            </a:pPr>
            <a:r>
              <a:rPr lang="ru-RU" sz="1400" b="0">
                <a:latin typeface="Verdana" pitchFamily="34" charset="0"/>
              </a:rPr>
              <a:t>ул. Селезневская, 34 </a:t>
            </a:r>
          </a:p>
          <a:p>
            <a:pPr>
              <a:lnSpc>
                <a:spcPts val="1500"/>
              </a:lnSpc>
              <a:spcBef>
                <a:spcPct val="20000"/>
              </a:spcBef>
            </a:pPr>
            <a:r>
              <a:rPr lang="ru-RU" sz="1400" b="0">
                <a:latin typeface="Verdana" pitchFamily="34" charset="0"/>
              </a:rPr>
              <a:t>(м. Новослободская), офис 3575</a:t>
            </a:r>
          </a:p>
        </p:txBody>
      </p:sp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5353050" y="2046288"/>
            <a:ext cx="3370263" cy="2208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1500"/>
              </a:lnSpc>
              <a:spcBef>
                <a:spcPct val="20000"/>
              </a:spcBef>
            </a:pPr>
            <a:r>
              <a:rPr lang="ru-RU" sz="1600">
                <a:solidFill>
                  <a:srgbClr val="3C7AB2"/>
                </a:solidFill>
                <a:latin typeface="Verdana" pitchFamily="34" charset="0"/>
              </a:rPr>
              <a:t>Калининград</a:t>
            </a:r>
          </a:p>
          <a:p>
            <a:pPr>
              <a:lnSpc>
                <a:spcPts val="1500"/>
              </a:lnSpc>
              <a:spcBef>
                <a:spcPct val="20000"/>
              </a:spcBef>
            </a:pPr>
            <a:endParaRPr lang="ru-RU" sz="1400">
              <a:latin typeface="Verdana" pitchFamily="34" charset="0"/>
            </a:endParaRPr>
          </a:p>
          <a:p>
            <a:pPr>
              <a:lnSpc>
                <a:spcPts val="1500"/>
              </a:lnSpc>
              <a:spcBef>
                <a:spcPct val="20000"/>
              </a:spcBef>
            </a:pPr>
            <a:r>
              <a:rPr lang="ru-RU" sz="1400">
                <a:latin typeface="Verdana" pitchFamily="34" charset="0"/>
              </a:rPr>
              <a:t>Телефон</a:t>
            </a:r>
          </a:p>
          <a:p>
            <a:pPr>
              <a:lnSpc>
                <a:spcPts val="1500"/>
              </a:lnSpc>
              <a:spcBef>
                <a:spcPct val="20000"/>
              </a:spcBef>
            </a:pPr>
            <a:r>
              <a:rPr lang="en-US" sz="1400" b="0">
                <a:latin typeface="Verdana" pitchFamily="34" charset="0"/>
              </a:rPr>
              <a:t>+7 </a:t>
            </a:r>
            <a:r>
              <a:rPr lang="ru-RU" sz="1400" b="0">
                <a:latin typeface="Verdana" pitchFamily="34" charset="0"/>
              </a:rPr>
              <a:t>(4012) </a:t>
            </a:r>
            <a:r>
              <a:rPr lang="en-US" sz="1400" b="0">
                <a:latin typeface="Verdana" pitchFamily="34" charset="0"/>
              </a:rPr>
              <a:t>51-05-64</a:t>
            </a:r>
            <a:endParaRPr lang="ru-RU" sz="1400" b="0">
              <a:latin typeface="Verdana" pitchFamily="34" charset="0"/>
            </a:endParaRPr>
          </a:p>
          <a:p>
            <a:pPr>
              <a:lnSpc>
                <a:spcPts val="1500"/>
              </a:lnSpc>
              <a:spcBef>
                <a:spcPct val="20000"/>
              </a:spcBef>
            </a:pPr>
            <a:endParaRPr lang="ru-RU" sz="1400" b="0">
              <a:latin typeface="Verdana" pitchFamily="34" charset="0"/>
            </a:endParaRPr>
          </a:p>
          <a:p>
            <a:pPr>
              <a:lnSpc>
                <a:spcPts val="1500"/>
              </a:lnSpc>
              <a:spcBef>
                <a:spcPct val="20000"/>
              </a:spcBef>
            </a:pPr>
            <a:endParaRPr lang="ru-RU" sz="1400">
              <a:latin typeface="Verdana" pitchFamily="34" charset="0"/>
            </a:endParaRPr>
          </a:p>
          <a:p>
            <a:pPr>
              <a:lnSpc>
                <a:spcPts val="1500"/>
              </a:lnSpc>
              <a:spcBef>
                <a:spcPct val="20000"/>
              </a:spcBef>
            </a:pPr>
            <a:r>
              <a:rPr lang="ru-RU" sz="1400">
                <a:latin typeface="Verdana" pitchFamily="34" charset="0"/>
              </a:rPr>
              <a:t>Почтовый адрес</a:t>
            </a:r>
            <a:endParaRPr lang="en-US" sz="1400" b="0">
              <a:latin typeface="Verdana" pitchFamily="34" charset="0"/>
            </a:endParaRPr>
          </a:p>
          <a:p>
            <a:r>
              <a:rPr lang="ru-RU" sz="1400" b="0">
                <a:latin typeface="Verdana" pitchFamily="34" charset="0"/>
              </a:rPr>
              <a:t>236001, г. Калининград, Московский проспект, 261</a:t>
            </a:r>
          </a:p>
        </p:txBody>
      </p:sp>
      <p:sp>
        <p:nvSpPr>
          <p:cNvPr id="8198" name="Text Box 6"/>
          <p:cNvSpPr txBox="1">
            <a:spLocks noChangeArrowheads="1"/>
          </p:cNvSpPr>
          <p:nvPr/>
        </p:nvSpPr>
        <p:spPr bwMode="auto">
          <a:xfrm>
            <a:off x="2141538" y="4895850"/>
            <a:ext cx="4640262" cy="73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>
                <a:latin typeface="Verdana" pitchFamily="34" charset="0"/>
              </a:rPr>
              <a:t>E-mail</a:t>
            </a:r>
            <a:r>
              <a:rPr lang="ru-RU" sz="1400">
                <a:latin typeface="Verdana" pitchFamily="34" charset="0"/>
              </a:rPr>
              <a:t> отдела продаж</a:t>
            </a:r>
            <a:r>
              <a:rPr lang="en-US" sz="1400">
                <a:latin typeface="Verdana" pitchFamily="34" charset="0"/>
              </a:rPr>
              <a:t>:</a:t>
            </a:r>
            <a:r>
              <a:rPr lang="en-US" sz="1400" b="0">
                <a:latin typeface="Verdana" pitchFamily="34" charset="0"/>
              </a:rPr>
              <a:t> </a:t>
            </a:r>
            <a:r>
              <a:rPr lang="en-US" sz="1400">
                <a:solidFill>
                  <a:srgbClr val="3C7AB2"/>
                </a:solidFill>
                <a:latin typeface="Verdana" pitchFamily="34" charset="0"/>
              </a:rPr>
              <a:t>sales@</a:t>
            </a:r>
            <a:r>
              <a:rPr lang="ru-RU" sz="1400">
                <a:solidFill>
                  <a:srgbClr val="3C7AB2"/>
                </a:solidFill>
                <a:latin typeface="Verdana" pitchFamily="34" charset="0"/>
              </a:rPr>
              <a:t>1</a:t>
            </a:r>
            <a:r>
              <a:rPr lang="en-US" sz="1400">
                <a:solidFill>
                  <a:srgbClr val="3C7AB2"/>
                </a:solidFill>
                <a:latin typeface="Verdana" pitchFamily="34" charset="0"/>
              </a:rPr>
              <a:t>c-bitrix.ru</a:t>
            </a:r>
          </a:p>
          <a:p>
            <a:pPr algn="ctr"/>
            <a:endParaRPr lang="ru-RU" sz="1400">
              <a:solidFill>
                <a:srgbClr val="3C7AB2"/>
              </a:solidFill>
              <a:latin typeface="Verdana" pitchFamily="34" charset="0"/>
            </a:endParaRPr>
          </a:p>
          <a:p>
            <a:pPr algn="ctr"/>
            <a:r>
              <a:rPr lang="ru-RU" sz="1400">
                <a:latin typeface="Verdana" pitchFamily="34" charset="0"/>
              </a:rPr>
              <a:t>Адрес сайта: </a:t>
            </a:r>
            <a:r>
              <a:rPr lang="en-US" sz="1400" u="sng">
                <a:solidFill>
                  <a:srgbClr val="3C7CB6"/>
                </a:solidFill>
                <a:latin typeface="Verdana" pitchFamily="34" charset="0"/>
              </a:rPr>
              <a:t>http://www.1c-bitrix.ru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6143</TotalTime>
  <Words>262</Words>
  <Application>Microsoft Office PowerPoint</Application>
  <PresentationFormat>Экран (4:3)</PresentationFormat>
  <Paragraphs>85</Paragraphs>
  <Slides>5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8" baseType="lpstr">
      <vt:lpstr>Arial</vt:lpstr>
      <vt:lpstr>Verdana</vt:lpstr>
      <vt:lpstr>Default Design</vt:lpstr>
      <vt:lpstr>Слайд 1</vt:lpstr>
      <vt:lpstr>Особенности продукта</vt:lpstr>
      <vt:lpstr>Все для сайта здесь и сейчас</vt:lpstr>
      <vt:lpstr>Компания «1С-Битрикс»</vt:lpstr>
      <vt:lpstr>Контактная информация</vt:lpstr>
    </vt:vector>
  </TitlesOfParts>
  <Company>Bitrix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Битрикс: Управление сайтом</dc:title>
  <dc:creator>Natalia Grikhina</dc:creator>
  <cp:lastModifiedBy>Robbob_Bitrix</cp:lastModifiedBy>
  <cp:revision>814</cp:revision>
  <dcterms:created xsi:type="dcterms:W3CDTF">2004-09-13T11:38:15Z</dcterms:created>
  <dcterms:modified xsi:type="dcterms:W3CDTF">2008-09-27T12:00:22Z</dcterms:modified>
</cp:coreProperties>
</file>