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y41F1fizJcNlS5tiFvMeU0MtA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3BB8F4-FABC-491F-A5AB-CD905AFB2204}">
  <a:tblStyle styleId="{873BB8F4-FABC-491F-A5AB-CD905AFB22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ec40968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0ec40968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0ec40968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ec4096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ec4096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0ec4096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ec40968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ec40968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0ec40968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5172891" y="987425"/>
            <a:ext cx="6182497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9353" y="325938"/>
            <a:ext cx="1446786" cy="3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7766"/>
            <a:ext cx="1268279" cy="8150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391478" y="344557"/>
            <a:ext cx="9144000" cy="31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Approach paper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CREDX- Credit Application</a:t>
            </a:r>
            <a:br>
              <a:rPr lang="en-IN" sz="2800"/>
            </a:br>
            <a:r>
              <a:rPr lang="en-IN" sz="2800"/>
              <a:t>MID SUBMISSON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88442" y="4793845"/>
            <a:ext cx="6138856" cy="1531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ec40968a_0_21"/>
          <p:cNvSpPr txBox="1"/>
          <p:nvPr>
            <p:ph idx="1" type="body"/>
          </p:nvPr>
        </p:nvSpPr>
        <p:spPr>
          <a:xfrm>
            <a:off x="404950" y="966300"/>
            <a:ext cx="11168700" cy="406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0ec40968a_0_21"/>
          <p:cNvSpPr txBox="1"/>
          <p:nvPr>
            <p:ph idx="1" type="body"/>
          </p:nvPr>
        </p:nvSpPr>
        <p:spPr>
          <a:xfrm>
            <a:off x="404950" y="5427675"/>
            <a:ext cx="11168700" cy="11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457200" rtl="0" algn="l">
              <a:spcBef>
                <a:spcPts val="100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People between age of 35 to 55 are more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People living in rented home are more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People who had late payment for 90 days are less likely to default.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60ec40968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50" y="966300"/>
            <a:ext cx="3661525" cy="33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0ec40968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75" y="1033075"/>
            <a:ext cx="3661524" cy="3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0ec40968a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125" y="966300"/>
            <a:ext cx="3661524" cy="3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Model Building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Considering the classification problem of dividing the applicants in two categories based on the performance tag – Defaulters and Non Defaulters, we can use two different models.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1) Logistic Regression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2) Random Forest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3) SVM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4) Naive Bayes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Segregating the data into test and train sets we will use the drill down approach to remove the non significant variables on the basis of VIF and p-values.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In random forest we need to vary the number of trees, min number of buckets and min number of leaves in a node.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1288869" y="7924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361243" y="1670752"/>
            <a:ext cx="1149208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Plotting the sensitivity, specificity and accuracy at various cut-off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Choosing the best cut-off value where all the three parameters are very high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Plotting the confusion matrix for the best cut-off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Using the KS-Statistics and Lift-Gain chart to check for better performing model out of the two using the cross validation in case of logistics regression to fine tune the model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APPLICATION SCORE CARD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application score for each applicant calculated using the logistic regression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Method used for computation of application scorecard: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a) Need to compute the probabilities of default for the entire population of applicants using the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b) Need to compute the odds for the good. Since the probability computed is for rejection (bad customers),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Odd(good) = (1-P(bad))/P(bad)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Road Map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We will make the model using various algorithms and will find the best model which perform better.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We will propose to evaluate the model using different techniques like Confusion matrix, K-fold cross validation techniques, KS-Statistics, and based on that we would decide on the best model for our case.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We will re-build the application scorecard on the final model to find the cut-off score and predict the potential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We will find financial benefits for the company.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We will predict the likelihood of default for the rejected candidates using the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Business Understanding</a:t>
            </a:r>
            <a:endParaRPr sz="2800"/>
          </a:p>
        </p:txBody>
      </p:sp>
      <p:sp>
        <p:nvSpPr>
          <p:cNvPr id="97" name="Google Shape;97;p2"/>
          <p:cNvSpPr txBox="1"/>
          <p:nvPr/>
        </p:nvSpPr>
        <p:spPr>
          <a:xfrm>
            <a:off x="587022" y="1490133"/>
            <a:ext cx="1115342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the right customers using predictive models by determining the factors affecting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risk and </a:t>
            </a:r>
            <a:r>
              <a:rPr i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reating strategies to mitigate them.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Credx is a leading credit card provider that gets thousands of credit card applicants every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year. But in the past few years, it has experienced an increase in credit loss due to increase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defaults.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Approach: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binary supervised classification problem. We aim at building models such as Logistic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regression, Random forest etc. to identify the customers who are at a risk of defaulting 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a credit card. We have followed CRISP–DM framework. It involves the following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of steps: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136650" y="639763"/>
            <a:ext cx="9313863" cy="85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Cross Industry Standard Process for Data Mining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3410176" y="1567010"/>
            <a:ext cx="5371646" cy="4687046"/>
            <a:chOff x="1378176" y="-28110"/>
            <a:chExt cx="5371646" cy="4687046"/>
          </a:xfrm>
        </p:grpSpPr>
        <p:sp>
          <p:nvSpPr>
            <p:cNvPr id="104" name="Google Shape;104;p3"/>
            <p:cNvSpPr/>
            <p:nvPr/>
          </p:nvSpPr>
          <p:spPr>
            <a:xfrm>
              <a:off x="1720476" y="-28110"/>
              <a:ext cx="4687046" cy="4687046"/>
            </a:xfrm>
            <a:custGeom>
              <a:rect b="b" l="l" r="r" t="t"/>
              <a:pathLst>
                <a:path extrusionOk="0" h="120000" w="120000">
                  <a:moveTo>
                    <a:pt x="72349" y="4950"/>
                  </a:moveTo>
                  <a:cubicBezTo>
                    <a:pt x="99007" y="10930"/>
                    <a:pt x="117550" y="35152"/>
                    <a:pt x="116365" y="62447"/>
                  </a:cubicBezTo>
                  <a:cubicBezTo>
                    <a:pt x="115180" y="89742"/>
                    <a:pt x="94608" y="112265"/>
                    <a:pt x="67533" y="115913"/>
                  </a:cubicBezTo>
                  <a:cubicBezTo>
                    <a:pt x="40457" y="119561"/>
                    <a:pt x="14658" y="103284"/>
                    <a:pt x="6292" y="77276"/>
                  </a:cubicBezTo>
                  <a:cubicBezTo>
                    <a:pt x="-2074" y="51267"/>
                    <a:pt x="9398" y="23002"/>
                    <a:pt x="33523" y="10181"/>
                  </a:cubicBezTo>
                  <a:lnTo>
                    <a:pt x="32140" y="6892"/>
                  </a:lnTo>
                  <a:lnTo>
                    <a:pt x="39423" y="11058"/>
                  </a:lnTo>
                  <a:lnTo>
                    <a:pt x="37495" y="19629"/>
                  </a:lnTo>
                  <a:lnTo>
                    <a:pt x="36113" y="16342"/>
                  </a:lnTo>
                  <a:lnTo>
                    <a:pt x="36113" y="16342"/>
                  </a:lnTo>
                  <a:cubicBezTo>
                    <a:pt x="15022" y="27882"/>
                    <a:pt x="5196" y="52850"/>
                    <a:pt x="12766" y="75669"/>
                  </a:cubicBezTo>
                  <a:cubicBezTo>
                    <a:pt x="20336" y="98488"/>
                    <a:pt x="43137" y="112633"/>
                    <a:pt x="66944" y="109278"/>
                  </a:cubicBezTo>
                  <a:cubicBezTo>
                    <a:pt x="90750" y="105924"/>
                    <a:pt x="108755" y="86030"/>
                    <a:pt x="109725" y="62007"/>
                  </a:cubicBezTo>
                  <a:cubicBezTo>
                    <a:pt x="110694" y="37985"/>
                    <a:pt x="94352" y="16704"/>
                    <a:pt x="70893" y="11442"/>
                  </a:cubicBezTo>
                  <a:close/>
                </a:path>
              </a:pathLst>
            </a:cu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26804" y="3236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3362791" y="39223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Understanding and Data Understanding</a:t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89483" y="755783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4925470" y="791770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Cleansing and Preparation</a:t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275432" y="2446739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311419" y="2482726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 ( Graphs &amp; plots )</a:t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194025" y="3802780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4230012" y="3838767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Transformation and Model Building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459583" y="3802780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2495570" y="3838767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378176" y="2446739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1414163" y="2482726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Score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764126" y="755783"/>
              <a:ext cx="1474390" cy="73719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800113" y="791770"/>
              <a:ext cx="1402416" cy="665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Accessing Financial benefit of model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 sz="2800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800">
                <a:latin typeface="Calibri"/>
                <a:ea typeface="Calibri"/>
                <a:cs typeface="Calibri"/>
                <a:sym typeface="Calibri"/>
              </a:rPr>
              <a:t>Understanding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404949" y="1546578"/>
            <a:ext cx="11168742" cy="465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Two datasets are provided, demographic data and credit bureau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1.Demographic/application data: This dataset contains the information provided by the applicants at the time of credit card application. It contains customer-level information on age, gender, income, marital status,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2. Credit bureau data: This information is taken from the credit bureau and contains variables such as 'number of times 30 DPD or worse in last 3/6/12 months', 'outstanding balance', 'number of trades',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Nature of data: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• The demographic data consists of 71295 observations with 12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• The credit bureau data consists of 71295 observations with 19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• Application ID is the common key between the two datasets for merging.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• Performance Tag is the target variable which says if customer is default or not. The values are 0(nondefault)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and 1(default).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Data Cleaning and Preparation</a:t>
            </a:r>
            <a:endParaRPr sz="2800"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1425 rows with no performance , we will use the data with null values  as a test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Both occurrences of 3 duplicate Application ID records (765011468, 653287861, 671989187) has been excluded from the dataset.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Since 18 is the minimum age to grant credit card, the 65 records with age &lt;18 , we will impute binned WOE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will impute missing values with WOE.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3119120" y="39267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{873BB8F4-FABC-491F-A5AB-CD905AFB2204}</a:tableStyleId>
              </a:tblPr>
              <a:tblGrid>
                <a:gridCol w="4651875"/>
                <a:gridCol w="1591425"/>
              </a:tblGrid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Variable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Missing Values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Gender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Marital Status (at the time of application)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dependents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Education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119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Profession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Type of residence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Performance Tag_x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1425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Avgas CC Utilization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1058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trades opened in last 6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Presence of open home loan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272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Outstanding Balance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272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Performance Tag_y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1425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WOE and IV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The weight of evidence tells the predictive power of an independent variable in relation to the dependent variable. Since it evolved from credit scoring world, it is generally described as a measure of the separation of good and bad customers.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IN" sz="1960">
                <a:latin typeface="Calibri"/>
                <a:ea typeface="Calibri"/>
                <a:cs typeface="Calibri"/>
                <a:sym typeface="Calibri"/>
              </a:rPr>
              <a:t>Benefits of WOE</a:t>
            </a:r>
            <a:br>
              <a:rPr lang="en-IN" sz="196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It can treat outliers. Suppose you have a continuous variable such as annual salary and extreme values are more than 500 million dollars. These values would be grouped to a class of (let's say 250-500 million dollars). Later, instead of using the raw values, we would be using WOE scores of each classes.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It can handle missing values as missing values can be binned separately.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Since WOE Transformation handles categorical variable so there is no need for dummy variables.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WoE transformation helps you to build strict linear relationship with log odds. Otherwise it is not easy to accomplish linear relationship using other transformation methods such as log, square-root etc. In short, if you would not use WOE transformation, you may have to try out several transformation methods to achieve this.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1" lang="en-IN" sz="1960"/>
              <a:t>Information Value (IV)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IN" sz="1960"/>
              <a:t>Information value is one of the most useful technique to select important variables in a predictive model. It helps to rank variables on the basis of their importance.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7"/>
          <p:cNvGraphicFramePr/>
          <p:nvPr/>
        </p:nvGraphicFramePr>
        <p:xfrm>
          <a:off x="1005840" y="1005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{873BB8F4-FABC-491F-A5AB-CD905AFB2204}</a:tableStyleId>
              </a:tblPr>
              <a:tblGrid>
                <a:gridCol w="529475"/>
                <a:gridCol w="6439350"/>
                <a:gridCol w="1382700"/>
              </a:tblGrid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 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VAR_NAME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IV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Avgas CC Utilization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0.29352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trades opened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0.25743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7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Inquiries in last 12 months (excluding h...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0.22922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14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times 30 DPD or worse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0.18805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27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Total No of Trades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0.1873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PL trades opened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0.17664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times 30 DPD or worse in last 6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0.14571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16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times 60 DPD or worse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0.13768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PL trades opened in last 6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0.12474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times 90 DPD or worse in last 12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0.09571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trades opened in last 6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0.09533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Inquiries in last 6 months (excluding ho...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0.09294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17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times 60 DPD or worse in last 6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0.08957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13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months in current residence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0.04876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Income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0.03597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times 90 DPD or worse in last 6 months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0.03071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months in current company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0.01096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Outstanding Balance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0.00825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26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Profession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0.00222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24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Presence of open auto loan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0.00166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Type of residence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0.00092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3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Education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0.00078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Age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0.00063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Presence of open home loan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0.00046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4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Gender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0.00033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6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Marital Status (at the time of application)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9.5E-05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No of dependents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5.6E-05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  <a:tr h="1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Application ID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0.00003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5" marB="0" marR="5475" marL="5475" anchor="ctr"/>
                </a:tc>
              </a:tr>
            </a:tbl>
          </a:graphicData>
        </a:graphic>
      </p:graphicFrame>
      <p:sp>
        <p:nvSpPr>
          <p:cNvPr id="143" name="Google Shape;143;p7"/>
          <p:cNvSpPr/>
          <p:nvPr/>
        </p:nvSpPr>
        <p:spPr>
          <a:xfrm>
            <a:off x="1229360" y="245070"/>
            <a:ext cx="90627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472C5"/>
                </a:solidFill>
                <a:latin typeface="Calibri"/>
                <a:ea typeface="Calibri"/>
                <a:cs typeface="Calibri"/>
                <a:sym typeface="Calibri"/>
              </a:rPr>
              <a:t>Top 9 Variables with IV value of 0.1 to 0.3 has medium predictive power and can be  considered significant. There is no variable with strong predictive power with IV more than 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ec40968a_0_0"/>
          <p:cNvSpPr txBox="1"/>
          <p:nvPr>
            <p:ph type="title"/>
          </p:nvPr>
        </p:nvSpPr>
        <p:spPr>
          <a:xfrm>
            <a:off x="1136475" y="640076"/>
            <a:ext cx="9313800" cy="63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Defaulters behavior</a:t>
            </a:r>
            <a:endParaRPr sz="3000"/>
          </a:p>
        </p:txBody>
      </p:sp>
      <p:sp>
        <p:nvSpPr>
          <p:cNvPr id="150" name="Google Shape;150;g60ec40968a_0_0"/>
          <p:cNvSpPr txBox="1"/>
          <p:nvPr>
            <p:ph idx="1" type="body"/>
          </p:nvPr>
        </p:nvSpPr>
        <p:spPr>
          <a:xfrm>
            <a:off x="404950" y="1352850"/>
            <a:ext cx="11168700" cy="37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60ec4096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50" y="1352850"/>
            <a:ext cx="3693776" cy="3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0ec40968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113" y="1381263"/>
            <a:ext cx="3693775" cy="29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60ec40968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3275" y="1381275"/>
            <a:ext cx="3480375" cy="28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60ec40968a_0_0"/>
          <p:cNvSpPr txBox="1"/>
          <p:nvPr>
            <p:ph idx="1" type="body"/>
          </p:nvPr>
        </p:nvSpPr>
        <p:spPr>
          <a:xfrm>
            <a:off x="404950" y="5427675"/>
            <a:ext cx="11168700" cy="11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457200" rtl="0" algn="l">
              <a:spcBef>
                <a:spcPts val="100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Shows behavior of people who</a:t>
            </a: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 uses credit limit upto 60k are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People who does upto 2-3 times inquiries for credit card within 6 months are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People who does upto 5-6 times inquiries for credit card within 12 months are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ec40968a_0_11"/>
          <p:cNvSpPr txBox="1"/>
          <p:nvPr>
            <p:ph idx="1" type="body"/>
          </p:nvPr>
        </p:nvSpPr>
        <p:spPr>
          <a:xfrm>
            <a:off x="404950" y="966300"/>
            <a:ext cx="11168700" cy="39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60ec40968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50" y="966300"/>
            <a:ext cx="3513900" cy="31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60ec40968a_0_11"/>
          <p:cNvSpPr txBox="1"/>
          <p:nvPr>
            <p:ph idx="1" type="body"/>
          </p:nvPr>
        </p:nvSpPr>
        <p:spPr>
          <a:xfrm>
            <a:off x="404950" y="5427675"/>
            <a:ext cx="11168700" cy="11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457200" rtl="0" algn="l">
              <a:spcBef>
                <a:spcPts val="100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Males are more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Professionals and Master degree holder are more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alibri"/>
              <a:buAutoNum type="arabicPeriod"/>
            </a:pPr>
            <a:r>
              <a:rPr lang="en-IN" sz="1960">
                <a:latin typeface="Calibri"/>
                <a:ea typeface="Calibri"/>
                <a:cs typeface="Calibri"/>
                <a:sym typeface="Calibri"/>
              </a:rPr>
              <a:t>Salaried people are more likely to default</a:t>
            </a:r>
            <a:endParaRPr sz="196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60ec40968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500" y="981900"/>
            <a:ext cx="3739276" cy="31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0ec40968a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3775" y="966300"/>
            <a:ext cx="3829876" cy="31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</cp:coreProperties>
</file>