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BFF"/>
    <a:srgbClr val="0070C0"/>
    <a:srgbClr val="C22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589873920300010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sciencedirect.com/science/article/pii/S1877750320300450" TargetMode="Externa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094232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332655" y="1054419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096768" y="540194"/>
            <a:ext cx="5998464" cy="48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TEKATHON-3.0- 2024</a:t>
            </a:r>
            <a:endParaRPr sz="4000" b="1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94709" y="1923762"/>
            <a:ext cx="8673922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rgbClr val="C2251C"/>
                </a:solidFill>
                <a:latin typeface="Arial"/>
                <a:ea typeface="Arial"/>
                <a:cs typeface="Arial"/>
                <a:sym typeface="Arial"/>
              </a:rPr>
              <a:t>Problem Statement ID: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SIH1638</a:t>
            </a:r>
            <a:endParaRPr sz="1200" dirty="0"/>
          </a:p>
          <a:p>
            <a:pPr marL="285750" lvl="0" indent="-285750" algn="just">
              <a:lnSpc>
                <a:spcPct val="20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rgbClr val="C2251C"/>
                </a:solidFill>
                <a:latin typeface="Arial"/>
                <a:ea typeface="Arial"/>
                <a:cs typeface="Arial"/>
                <a:sym typeface="Arial"/>
              </a:rPr>
              <a:t>Problem Statement Title: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AI-Driven Crop Disease Prediction and Management System</a:t>
            </a:r>
            <a:endParaRPr sz="1200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rgbClr val="C2251C"/>
                </a:solidFill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lang="en-US" sz="2000" b="1" dirty="0">
                <a:solidFill>
                  <a:srgbClr val="C2251C"/>
                </a:solidFill>
              </a:rPr>
              <a:t>: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Disease Prediction</a:t>
            </a:r>
            <a:endParaRPr sz="1200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rgbClr val="C2251C"/>
                </a:solidFill>
                <a:latin typeface="Arial"/>
                <a:ea typeface="Arial"/>
                <a:cs typeface="Arial"/>
                <a:sym typeface="Arial"/>
              </a:rPr>
              <a:t>PS Category: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200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rgbClr val="C2251C"/>
                </a:solidFill>
                <a:latin typeface="Arial"/>
                <a:ea typeface="Arial"/>
                <a:cs typeface="Arial"/>
                <a:sym typeface="Arial"/>
              </a:rPr>
              <a:t>Team Name: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CodeSmasher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550" y="1869461"/>
            <a:ext cx="3825700" cy="3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833649" y="21037"/>
            <a:ext cx="8183762" cy="118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Job and Internship Platform</a:t>
            </a:r>
            <a:endParaRPr sz="3600" dirty="0"/>
          </a:p>
        </p:txBody>
      </p:sp>
      <p:sp>
        <p:nvSpPr>
          <p:cNvPr id="101" name="Google Shape;101;p14"/>
          <p:cNvSpPr txBox="1"/>
          <p:nvPr/>
        </p:nvSpPr>
        <p:spPr>
          <a:xfrm>
            <a:off x="177079" y="1143000"/>
            <a:ext cx="8253689" cy="481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400" b="1" dirty="0">
                <a:solidFill>
                  <a:schemeClr val="tx1"/>
                </a:solidFill>
                <a:sym typeface="Arial"/>
              </a:rPr>
              <a:t>Proposed Solution</a:t>
            </a:r>
            <a:endParaRPr lang="en-US" sz="2400" b="1" dirty="0">
              <a:solidFill>
                <a:schemeClr val="tx1"/>
              </a:solidFill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endParaRPr lang="en-IN" sz="2000" u="sng" dirty="0">
              <a:solidFill>
                <a:schemeClr val="dk2"/>
              </a:solidFill>
              <a:sym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/>
              <a:t>Designing an AI-Driven Crop Disease Prediction and Management System involves integrating various technologies and methodologies to enhance agricultural productivity and disease management. Below is a proposed solution outline for such a system: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Key features include:</a:t>
            </a:r>
          </a:p>
          <a:p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1) </a:t>
            </a:r>
            <a:r>
              <a:rPr lang="en-US" sz="1600" b="1" dirty="0"/>
              <a:t>Objective</a:t>
            </a:r>
          </a:p>
          <a:p>
            <a:r>
              <a:rPr lang="en-US" sz="1600" dirty="0"/>
              <a:t>    To develop an AI-powered system that predicts crop diseases early, provides        actionable insights, and recommends management practices to optimize crop health and yield.</a:t>
            </a:r>
            <a:endParaRPr lang="en-IN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US" sz="1600" b="1" dirty="0"/>
              <a:t>  2) Key Components</a:t>
            </a:r>
          </a:p>
          <a:p>
            <a:r>
              <a:rPr lang="en-US" b="1" dirty="0"/>
              <a:t>    </a:t>
            </a:r>
            <a:r>
              <a:rPr lang="en-US" dirty="0"/>
              <a:t>Data Collection</a:t>
            </a:r>
          </a:p>
          <a:p>
            <a:pPr lvl="1"/>
            <a:r>
              <a:rPr lang="en-US" b="1" dirty="0"/>
              <a:t>    Sensors and IoT Devices</a:t>
            </a:r>
            <a:r>
              <a:rPr lang="en-US" dirty="0"/>
              <a:t>: Deploy sensors in fields to collect data on soil moisture, temperature,          humidity, and other environmental factors.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Satellite and Drone Imagery</a:t>
            </a:r>
            <a:r>
              <a:rPr lang="en-US" dirty="0"/>
              <a:t>: Use drones and satellites to capture high-resolution images of crops for visual analysis.</a:t>
            </a:r>
            <a:endParaRPr lang="en-IN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4493999" y="6346824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@TEKATHON-3.0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175" y="99548"/>
            <a:ext cx="1737474" cy="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7400" y="420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WhatsApp Video 2024-08-25 at 15.02.40_a83e92bf">
            <a:hlinkClick r:id="" action="ppaction://media"/>
            <a:extLst>
              <a:ext uri="{FF2B5EF4-FFF2-40B4-BE49-F238E27FC236}">
                <a16:creationId xmlns:a16="http://schemas.microsoft.com/office/drawing/2014/main" id="{4A8C34B4-20B3-4186-B376-5177FA01F1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30768" y="2264426"/>
            <a:ext cx="36576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dirty="0"/>
          </a:p>
        </p:txBody>
      </p:sp>
      <p:sp>
        <p:nvSpPr>
          <p:cNvPr id="113" name="Google Shape;113;p15"/>
          <p:cNvSpPr txBox="1"/>
          <p:nvPr/>
        </p:nvSpPr>
        <p:spPr>
          <a:xfrm>
            <a:off x="96175" y="1535612"/>
            <a:ext cx="793225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/>
              <a:t>1) Data Acquisition</a:t>
            </a:r>
          </a:p>
          <a:p>
            <a:r>
              <a:rPr lang="en-US" sz="1600" dirty="0"/>
              <a:t>The system leverages a wide range of data sources, including images, sensor readings, and historical records, to create a comprehensive dataset.</a:t>
            </a:r>
          </a:p>
          <a:p>
            <a:endParaRPr lang="en-US" sz="1600" dirty="0"/>
          </a:p>
          <a:p>
            <a:r>
              <a:rPr lang="en-US" sz="1600" b="1" dirty="0"/>
              <a:t>2) Model Training</a:t>
            </a:r>
          </a:p>
          <a:p>
            <a:r>
              <a:rPr lang="en-US" sz="1600" dirty="0"/>
              <a:t>Machine learning algorithms are trained on this dataset to identify patterns and predict the likelihood of disease outbreaks.</a:t>
            </a:r>
          </a:p>
          <a:p>
            <a:endParaRPr lang="en-US" sz="1600" dirty="0"/>
          </a:p>
          <a:p>
            <a:r>
              <a:rPr lang="en-US" sz="1600" b="1" dirty="0"/>
              <a:t>3) Early Detection and Alerting</a:t>
            </a:r>
          </a:p>
          <a:p>
            <a:r>
              <a:rPr lang="en-US" sz="1600" dirty="0"/>
              <a:t>The system analyzes real-time data and provides timely alerts to farmers, allowing for immediate intervention and mitigation.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</a:pPr>
            <a:endParaRPr lang="en-US" sz="1600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ftr" idx="11"/>
          </p:nvPr>
        </p:nvSpPr>
        <p:spPr>
          <a:xfrm>
            <a:off x="4493999" y="6423831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@TEKATHON-3.0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75" y="99548"/>
            <a:ext cx="1737474" cy="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7400" y="420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DB8F8-907C-458E-A5D0-A3BB29922B25}"/>
              </a:ext>
            </a:extLst>
          </p:cNvPr>
          <p:cNvSpPr txBox="1"/>
          <p:nvPr/>
        </p:nvSpPr>
        <p:spPr>
          <a:xfrm>
            <a:off x="9679740" y="559256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0BDE6-0024-4EC8-9455-99A06C30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432" y="1660703"/>
            <a:ext cx="3095920" cy="3095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ftr" idx="11"/>
          </p:nvPr>
        </p:nvSpPr>
        <p:spPr>
          <a:xfrm>
            <a:off x="4493999" y="6333668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@TEKATHON-3.0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75" y="99548"/>
            <a:ext cx="1737474" cy="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7400" y="420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E321D-6FA1-0332-E6CB-4E56303AB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5" y="2695812"/>
            <a:ext cx="10972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FE2729-FB54-639B-FD20-AD825FD6AC06}"/>
              </a:ext>
            </a:extLst>
          </p:cNvPr>
          <p:cNvSpPr/>
          <p:nvPr/>
        </p:nvSpPr>
        <p:spPr>
          <a:xfrm>
            <a:off x="375597" y="1095376"/>
            <a:ext cx="3355154" cy="2333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 and Reliability</a:t>
            </a:r>
          </a:p>
          <a:p>
            <a:r>
              <a:rPr lang="en-US" dirty="0">
                <a:solidFill>
                  <a:schemeClr val="tx1"/>
                </a:solidFill>
              </a:rPr>
              <a:t>Rigorous testing and validation ensure the accuracy and reliability of the system's predictions, providing farmers with confidence in the results.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A6DD8-B88A-C604-D358-916F3B798E3C}"/>
              </a:ext>
            </a:extLst>
          </p:cNvPr>
          <p:cNvSpPr/>
          <p:nvPr/>
        </p:nvSpPr>
        <p:spPr>
          <a:xfrm>
            <a:off x="375597" y="3824285"/>
            <a:ext cx="3355154" cy="2333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Cost-Effectiveness</a:t>
            </a:r>
          </a:p>
          <a:p>
            <a:r>
              <a:rPr lang="en-US" dirty="0">
                <a:solidFill>
                  <a:schemeClr val="tx1"/>
                </a:solidFill>
              </a:rPr>
              <a:t>The system's ability to prevent significant crop losses through early intervention contributes to cost savings and increased profitability for farmers.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1F7233-7DDB-D15E-A317-D4F66793FFFF}"/>
              </a:ext>
            </a:extLst>
          </p:cNvPr>
          <p:cNvSpPr/>
          <p:nvPr/>
        </p:nvSpPr>
        <p:spPr>
          <a:xfrm>
            <a:off x="7768798" y="3837324"/>
            <a:ext cx="3355154" cy="23205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Technical Skills</a:t>
            </a:r>
          </a:p>
          <a:p>
            <a:r>
              <a:rPr lang="en-US" b="1" dirty="0">
                <a:solidFill>
                  <a:schemeClr val="tx1"/>
                </a:solidFill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: Evaluate the availability of skilled personnel for data science, machine learning, software development, and agricultural expertise.</a:t>
            </a:r>
          </a:p>
          <a:p>
            <a:r>
              <a:rPr lang="en-US" b="1" dirty="0">
                <a:solidFill>
                  <a:schemeClr val="tx1"/>
                </a:solidFill>
              </a:rPr>
              <a:t>Training</a:t>
            </a:r>
            <a:r>
              <a:rPr lang="en-US" dirty="0">
                <a:solidFill>
                  <a:schemeClr val="tx1"/>
                </a:solidFill>
              </a:rPr>
              <a:t>: Provide training for users and developers to effectively utilize and maintain the system.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3CA7B3-9A1F-AA77-7F10-4A417503F85F}"/>
              </a:ext>
            </a:extLst>
          </p:cNvPr>
          <p:cNvSpPr/>
          <p:nvPr/>
        </p:nvSpPr>
        <p:spPr>
          <a:xfrm>
            <a:off x="7768798" y="1095374"/>
            <a:ext cx="3355154" cy="2333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Funding and Investment</a:t>
            </a:r>
          </a:p>
          <a:p>
            <a:r>
              <a:rPr lang="en-US" b="1" dirty="0">
                <a:solidFill>
                  <a:schemeClr val="tx1"/>
                </a:solidFill>
              </a:rPr>
              <a:t>Funding Sources</a:t>
            </a:r>
            <a:r>
              <a:rPr lang="en-US" dirty="0">
                <a:solidFill>
                  <a:schemeClr val="tx1"/>
                </a:solidFill>
              </a:rPr>
              <a:t>: Identify potential funding sources, including government grants, agricultural subsidies, and venture capital.</a:t>
            </a:r>
          </a:p>
          <a:p>
            <a:r>
              <a:rPr lang="en-US" b="1" dirty="0">
                <a:solidFill>
                  <a:schemeClr val="tx1"/>
                </a:solidFill>
              </a:rPr>
              <a:t>Partnerships</a:t>
            </a:r>
            <a:r>
              <a:rPr lang="en-US" dirty="0">
                <a:solidFill>
                  <a:schemeClr val="tx1"/>
                </a:solidFill>
              </a:rPr>
              <a:t>: Explore partnerships with agricultural organizations, research institutions, and technology providers.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3135CB-ABC7-FE2B-12F5-E931B8E1D586}"/>
              </a:ext>
            </a:extLst>
          </p:cNvPr>
          <p:cNvSpPr/>
          <p:nvPr/>
        </p:nvSpPr>
        <p:spPr>
          <a:xfrm>
            <a:off x="4072197" y="2484404"/>
            <a:ext cx="3355154" cy="1889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dirty="0">
                <a:solidFill>
                  <a:schemeClr val="tx1"/>
                </a:solidFill>
              </a:rPr>
              <a:t>The system's modular design and cloud-based architecture enable easy scaling to accommodate diverse farming operations and geographical locations.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4515680" y="6354762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@TEKATHON-3.0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75" y="99548"/>
            <a:ext cx="1737474" cy="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7400" y="420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CD1BE9-5DB8-80C2-FA82-5907663F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13" y="833395"/>
            <a:ext cx="84731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Improved Yield</a:t>
            </a:r>
          </a:p>
          <a:p>
            <a:r>
              <a:rPr lang="en-US" sz="1600" dirty="0"/>
              <a:t>By preventing and mitigating disease outbreaks, the system helps ensure healthy crops and higher yields, boosting agricultural productivity.</a:t>
            </a:r>
          </a:p>
          <a:p>
            <a:endParaRPr lang="en-US" sz="1600" dirty="0"/>
          </a:p>
          <a:p>
            <a:r>
              <a:rPr lang="en-US" sz="1600" b="1" dirty="0"/>
              <a:t>Reduced Pesticide Use</a:t>
            </a:r>
          </a:p>
          <a:p>
            <a:r>
              <a:rPr lang="en-US" sz="1600" dirty="0"/>
              <a:t>Early detection and targeted intervention minimize the need for broad-spectrum pesticides, reducing environmental impact and promoting sustainable agriculture.</a:t>
            </a:r>
          </a:p>
          <a:p>
            <a:endParaRPr lang="en-US" sz="1600" dirty="0"/>
          </a:p>
          <a:p>
            <a:r>
              <a:rPr lang="en-US" sz="1600" b="1" dirty="0"/>
              <a:t>Enhanced Food Security</a:t>
            </a:r>
          </a:p>
          <a:p>
            <a:r>
              <a:rPr lang="en-US" sz="1600" dirty="0"/>
              <a:t>By contributing to increased food production and reduced food waste, the system plays a vital role in enhancing food security and ensuring a reliable food supply.</a:t>
            </a:r>
          </a:p>
          <a:p>
            <a:r>
              <a:rPr lang="en-US" sz="1600" b="1" dirty="0"/>
              <a:t>Research and </a:t>
            </a:r>
            <a:r>
              <a:rPr lang="en-US" sz="1600" b="1" dirty="0" err="1"/>
              <a:t>Referenc</a:t>
            </a:r>
            <a:endParaRPr lang="en-US" sz="1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6435C-9D23-B2FA-992A-244BC6A76612}"/>
              </a:ext>
            </a:extLst>
          </p:cNvPr>
          <p:cNvSpPr/>
          <p:nvPr/>
        </p:nvSpPr>
        <p:spPr>
          <a:xfrm>
            <a:off x="353913" y="3950760"/>
            <a:ext cx="11484171" cy="2333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Enhanced Decision-Making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Data-Driven Insights</a:t>
            </a:r>
            <a:r>
              <a:rPr lang="en-US" sz="2000" dirty="0">
                <a:solidFill>
                  <a:schemeClr val="tx1"/>
                </a:solidFill>
              </a:rPr>
              <a:t>: Farmers receive actionable insights based on data from various sources (e.g., sensors, satellite imagery), enabling more informed decision-making.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Predictive Analytics</a:t>
            </a:r>
            <a:r>
              <a:rPr lang="en-US" sz="2000" dirty="0">
                <a:solidFill>
                  <a:schemeClr val="tx1"/>
                </a:solidFill>
              </a:rPr>
              <a:t>: The system can forecast disease outbreaks and environmental conditions, helping farmers plan and prepare more effectively.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8646B-5CFB-B099-3023-D062B22321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38"/>
          <a:stretch/>
        </p:blipFill>
        <p:spPr>
          <a:xfrm>
            <a:off x="9332709" y="1090496"/>
            <a:ext cx="2523691" cy="2338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D666C-9CA6-40E4-B727-9AEC04CF3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871" y="1160360"/>
            <a:ext cx="2625365" cy="2625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63800" y="-2761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@TEKATHON-3.0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175" y="99548"/>
            <a:ext cx="1737474" cy="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7400" y="420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536D5-CFA5-4F06-42B4-A1BD71EC35D6}"/>
              </a:ext>
            </a:extLst>
          </p:cNvPr>
          <p:cNvSpPr txBox="1"/>
          <p:nvPr/>
        </p:nvSpPr>
        <p:spPr>
          <a:xfrm>
            <a:off x="251381" y="913194"/>
            <a:ext cx="86555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Academic Papers and Research Articles</a:t>
            </a:r>
          </a:p>
          <a:p>
            <a:r>
              <a:rPr lang="en-US" b="1" dirty="0"/>
              <a:t>Deep Learning for Plant Disease Detection and Classification</a:t>
            </a:r>
            <a:endParaRPr lang="en-US" dirty="0"/>
          </a:p>
          <a:p>
            <a:pPr lvl="1"/>
            <a:r>
              <a:rPr lang="en-US" b="1" dirty="0"/>
              <a:t>Title:</a:t>
            </a:r>
            <a:r>
              <a:rPr lang="en-US" dirty="0"/>
              <a:t> "Deep Learning for Plant Disease Detection and Classification: A Survey"</a:t>
            </a:r>
          </a:p>
          <a:p>
            <a:pPr lvl="1"/>
            <a:r>
              <a:rPr lang="en-US" b="1" dirty="0"/>
              <a:t>Authors:</a:t>
            </a:r>
            <a:r>
              <a:rPr lang="en-US" dirty="0"/>
              <a:t> A. S. </a:t>
            </a:r>
            <a:r>
              <a:rPr lang="en-US" dirty="0" err="1"/>
              <a:t>Ganaie</a:t>
            </a:r>
            <a:r>
              <a:rPr lang="en-US" dirty="0"/>
              <a:t>, K. S. Yoon, H. D. Lee, M. G. Kang, H. H. Kim</a:t>
            </a:r>
          </a:p>
          <a:p>
            <a:pPr lvl="1"/>
            <a:r>
              <a:rPr lang="en-US" b="1" dirty="0"/>
              <a:t>Journal:</a:t>
            </a:r>
            <a:r>
              <a:rPr lang="en-US" dirty="0"/>
              <a:t> </a:t>
            </a:r>
            <a:r>
              <a:rPr lang="en-US" i="1" dirty="0"/>
              <a:t>Sensors</a:t>
            </a:r>
            <a:endParaRPr lang="en-US" dirty="0"/>
          </a:p>
          <a:p>
            <a:pPr lvl="1"/>
            <a:r>
              <a:rPr lang="en-US" b="1" dirty="0"/>
              <a:t>Link:</a:t>
            </a:r>
            <a:r>
              <a:rPr lang="en-US" dirty="0"/>
              <a:t> Deep Learning for Plant Disease Detection.</a:t>
            </a:r>
          </a:p>
          <a:p>
            <a:pPr lvl="1"/>
            <a:endParaRPr lang="en-US" dirty="0"/>
          </a:p>
          <a:p>
            <a:r>
              <a:rPr lang="en-US" b="1" dirty="0"/>
              <a:t>Machine Learning Applications in Agriculture</a:t>
            </a:r>
            <a:endParaRPr lang="en-US" dirty="0"/>
          </a:p>
          <a:p>
            <a:pPr lvl="1"/>
            <a:r>
              <a:rPr lang="en-US" b="1" dirty="0"/>
              <a:t>Title:</a:t>
            </a:r>
            <a:r>
              <a:rPr lang="en-US" dirty="0"/>
              <a:t> "Machine Learning for Agriculture and Crop Disease Management: A Review"</a:t>
            </a:r>
          </a:p>
          <a:p>
            <a:pPr lvl="1"/>
            <a:r>
              <a:rPr lang="en-US" b="1" dirty="0"/>
              <a:t>Authors:</a:t>
            </a:r>
            <a:r>
              <a:rPr lang="en-US" dirty="0"/>
              <a:t> G. Chen, Y. Liu, X. Zhu, H. Xu</a:t>
            </a:r>
          </a:p>
          <a:p>
            <a:pPr lvl="1"/>
            <a:r>
              <a:rPr lang="en-US" b="1" dirty="0"/>
              <a:t>Journal:</a:t>
            </a:r>
            <a:r>
              <a:rPr lang="en-US" dirty="0"/>
              <a:t> </a:t>
            </a:r>
            <a:r>
              <a:rPr lang="en-US" i="1" dirty="0"/>
              <a:t>Journal of Computational Science</a:t>
            </a:r>
            <a:endParaRPr lang="en-US" dirty="0"/>
          </a:p>
          <a:p>
            <a:pPr lvl="1"/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Machine Learning in Agriculture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Precision Agriculture and Remote Sensing</a:t>
            </a:r>
            <a:endParaRPr lang="en-US" dirty="0"/>
          </a:p>
          <a:p>
            <a:pPr lvl="1"/>
            <a:r>
              <a:rPr lang="en-US" b="1" dirty="0"/>
              <a:t>Title:</a:t>
            </a:r>
            <a:r>
              <a:rPr lang="en-US" dirty="0"/>
              <a:t> "Remote Sensing and Precision Agriculture: A Review"</a:t>
            </a:r>
          </a:p>
          <a:p>
            <a:pPr lvl="1"/>
            <a:r>
              <a:rPr lang="en-US" b="1" dirty="0"/>
              <a:t>Authors:</a:t>
            </a:r>
            <a:r>
              <a:rPr lang="en-US" dirty="0"/>
              <a:t> A. R. Ghosh, B. E. F. M. Muller</a:t>
            </a:r>
          </a:p>
          <a:p>
            <a:pPr lvl="1"/>
            <a:r>
              <a:rPr lang="en-US" b="1" dirty="0"/>
              <a:t>Journal:</a:t>
            </a:r>
            <a:r>
              <a:rPr lang="en-US" dirty="0"/>
              <a:t> </a:t>
            </a:r>
            <a:r>
              <a:rPr lang="en-US" i="1" dirty="0"/>
              <a:t>Remote Sensing</a:t>
            </a:r>
            <a:endParaRPr lang="en-US" dirty="0"/>
          </a:p>
          <a:p>
            <a:pPr lvl="1"/>
            <a:r>
              <a:rPr lang="en-US" b="1" dirty="0"/>
              <a:t>Link:</a:t>
            </a:r>
            <a:r>
              <a:rPr lang="en-US" dirty="0"/>
              <a:t> Remote Sensing and Precision Agriculture.</a:t>
            </a:r>
          </a:p>
          <a:p>
            <a:pPr lvl="1"/>
            <a:endParaRPr lang="en-US" dirty="0"/>
          </a:p>
          <a:p>
            <a:r>
              <a:rPr lang="en-US" b="1" dirty="0"/>
              <a:t>AI in Crop Disease Management</a:t>
            </a:r>
            <a:endParaRPr lang="en-US" dirty="0"/>
          </a:p>
          <a:p>
            <a:pPr lvl="1"/>
            <a:r>
              <a:rPr lang="en-US" b="1" dirty="0"/>
              <a:t>Title:</a:t>
            </a:r>
            <a:r>
              <a:rPr lang="en-US" dirty="0"/>
              <a:t> "Artificial Intelligence in Agriculture: A Review"</a:t>
            </a:r>
          </a:p>
          <a:p>
            <a:pPr lvl="1"/>
            <a:r>
              <a:rPr lang="en-US" b="1" dirty="0"/>
              <a:t>Authors:</a:t>
            </a:r>
            <a:r>
              <a:rPr lang="en-US" dirty="0"/>
              <a:t> S. Singh, A. G. Murthy, P. Sharma</a:t>
            </a:r>
          </a:p>
          <a:p>
            <a:pPr lvl="1"/>
            <a:r>
              <a:rPr lang="en-US" b="1" dirty="0"/>
              <a:t>Journal:</a:t>
            </a:r>
            <a:r>
              <a:rPr lang="en-US" dirty="0"/>
              <a:t> </a:t>
            </a:r>
            <a:r>
              <a:rPr lang="en-US" i="1" dirty="0"/>
              <a:t>AI Open</a:t>
            </a:r>
            <a:endParaRPr lang="en-US" dirty="0"/>
          </a:p>
          <a:p>
            <a:pPr lvl="1"/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AI in Agriculture</a:t>
            </a:r>
            <a:endParaRPr lang="en-US" dirty="0"/>
          </a:p>
        </p:txBody>
      </p:sp>
      <p:pic>
        <p:nvPicPr>
          <p:cNvPr id="2" name="WhatsApp Video 2024-08-25 at 15.02.39_f0de2502">
            <a:hlinkClick r:id="" action="ppaction://media"/>
            <a:extLst>
              <a:ext uri="{FF2B5EF4-FFF2-40B4-BE49-F238E27FC236}">
                <a16:creationId xmlns:a16="http://schemas.microsoft.com/office/drawing/2014/main" id="{D85E2776-B0D1-4E88-AEB0-61FA7DCCAE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784347" y="2056194"/>
            <a:ext cx="36576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@TEKATHON-3.0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75" y="99548"/>
            <a:ext cx="1737474" cy="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7400" y="420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77489C-4F23-5E8A-1736-0D8022DE8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213" y="1862213"/>
            <a:ext cx="3133573" cy="31335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756</Words>
  <Application>Microsoft Office PowerPoint</Application>
  <PresentationFormat>Widescreen</PresentationFormat>
  <Paragraphs>102</Paragraphs>
  <Slides>7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Arial</vt:lpstr>
      <vt:lpstr>Times New Roman</vt:lpstr>
      <vt:lpstr>Garamond</vt:lpstr>
      <vt:lpstr>Wingdings</vt:lpstr>
      <vt:lpstr>Oswald</vt:lpstr>
      <vt:lpstr>Office Theme</vt:lpstr>
      <vt:lpstr>TEKATHON-3.0- 2024</vt:lpstr>
      <vt:lpstr>Interactive Job and Internship Platform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TEKATHON-3.0- 2024</dc:title>
  <dc:creator>KRISHNA</dc:creator>
  <cp:lastModifiedBy>KUNAL RAJ</cp:lastModifiedBy>
  <cp:revision>15</cp:revision>
  <dcterms:modified xsi:type="dcterms:W3CDTF">2024-08-25T10:26:34Z</dcterms:modified>
</cp:coreProperties>
</file>