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9" r:id="rId4"/>
    <p:sldId id="258" r:id="rId5"/>
    <p:sldId id="260" r:id="rId6"/>
    <p:sldId id="264" r:id="rId7"/>
    <p:sldId id="261" r:id="rId8"/>
    <p:sldId id="262" r:id="rId9"/>
    <p:sldId id="263"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27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7769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33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0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582445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049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57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110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75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89373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60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86116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94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5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5834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476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51731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1470590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6742" y="842010"/>
            <a:ext cx="3340735" cy="452120"/>
          </a:xfrm>
          <a:prstGeom prst="rect">
            <a:avLst/>
          </a:prstGeom>
        </p:spPr>
        <p:txBody>
          <a:bodyPr vert="horz" wrap="square" lIns="0" tIns="12065" rIns="0" bIns="0" rtlCol="0">
            <a:spAutoFit/>
          </a:bodyPr>
          <a:lstStyle/>
          <a:p>
            <a:pPr marL="12700">
              <a:lnSpc>
                <a:spcPct val="100000"/>
              </a:lnSpc>
              <a:spcBef>
                <a:spcPts val="95"/>
              </a:spcBef>
            </a:pPr>
            <a:r>
              <a:rPr spc="-10" dirty="0"/>
              <a:t>Logistic</a:t>
            </a:r>
            <a:r>
              <a:rPr spc="-5" dirty="0"/>
              <a:t> </a:t>
            </a:r>
            <a:r>
              <a:rPr spc="-10" dirty="0"/>
              <a:t>Regression</a:t>
            </a:r>
          </a:p>
        </p:txBody>
      </p:sp>
      <p:sp>
        <p:nvSpPr>
          <p:cNvPr id="3" name="object 3"/>
          <p:cNvSpPr txBox="1"/>
          <p:nvPr/>
        </p:nvSpPr>
        <p:spPr>
          <a:xfrm>
            <a:off x="4423028" y="2783789"/>
            <a:ext cx="2642870" cy="112395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085" algn="l"/>
                <a:tab pos="299720" algn="l"/>
              </a:tabLst>
            </a:pPr>
            <a:r>
              <a:rPr sz="1800" spc="-5" dirty="0">
                <a:latin typeface="Segoe Print"/>
                <a:cs typeface="Segoe Print"/>
              </a:rPr>
              <a:t>Supervised</a:t>
            </a:r>
            <a:r>
              <a:rPr sz="1800" spc="-45" dirty="0">
                <a:latin typeface="Segoe Print"/>
                <a:cs typeface="Segoe Print"/>
              </a:rPr>
              <a:t> </a:t>
            </a:r>
            <a:r>
              <a:rPr sz="1800" spc="-5" dirty="0">
                <a:latin typeface="Segoe Print"/>
                <a:cs typeface="Segoe Print"/>
              </a:rPr>
              <a:t>Learning</a:t>
            </a:r>
            <a:endParaRPr sz="1800" dirty="0">
              <a:latin typeface="Segoe Print"/>
              <a:cs typeface="Segoe Print"/>
            </a:endParaRPr>
          </a:p>
          <a:p>
            <a:pPr marL="299085" indent="-287020">
              <a:lnSpc>
                <a:spcPct val="100000"/>
              </a:lnSpc>
              <a:spcBef>
                <a:spcPts val="5"/>
              </a:spcBef>
              <a:buFont typeface="Wingdings"/>
              <a:buChar char=""/>
              <a:tabLst>
                <a:tab pos="299085" algn="l"/>
                <a:tab pos="299720" algn="l"/>
              </a:tabLst>
            </a:pPr>
            <a:r>
              <a:rPr sz="1800" spc="-5" dirty="0">
                <a:latin typeface="Segoe Print"/>
                <a:cs typeface="Segoe Print"/>
              </a:rPr>
              <a:t>Classification</a:t>
            </a:r>
            <a:endParaRPr sz="1800" dirty="0">
              <a:latin typeface="Segoe Print"/>
              <a:cs typeface="Segoe Print"/>
            </a:endParaRPr>
          </a:p>
          <a:p>
            <a:pPr marL="299085" indent="-287020">
              <a:lnSpc>
                <a:spcPct val="100000"/>
              </a:lnSpc>
              <a:buFont typeface="Wingdings"/>
              <a:buChar char=""/>
              <a:tabLst>
                <a:tab pos="299085" algn="l"/>
                <a:tab pos="299720" algn="l"/>
              </a:tabLst>
            </a:pPr>
            <a:r>
              <a:rPr sz="1800" spc="-10" dirty="0">
                <a:latin typeface="Segoe Print"/>
                <a:cs typeface="Segoe Print"/>
              </a:rPr>
              <a:t>Binary</a:t>
            </a:r>
            <a:endParaRPr sz="1800" dirty="0">
              <a:latin typeface="Segoe Print"/>
              <a:cs typeface="Segoe Print"/>
            </a:endParaRPr>
          </a:p>
          <a:p>
            <a:pPr marL="299085" indent="-287020">
              <a:lnSpc>
                <a:spcPct val="100000"/>
              </a:lnSpc>
              <a:buFont typeface="Wingdings"/>
              <a:buChar char=""/>
              <a:tabLst>
                <a:tab pos="299085" algn="l"/>
                <a:tab pos="299720" algn="l"/>
              </a:tabLst>
            </a:pPr>
            <a:r>
              <a:rPr sz="1800" spc="-10" dirty="0">
                <a:latin typeface="Segoe Print"/>
                <a:cs typeface="Segoe Print"/>
              </a:rPr>
              <a:t>Multi-nominal</a:t>
            </a:r>
            <a:endParaRPr sz="1800" dirty="0">
              <a:latin typeface="Segoe Print"/>
              <a:cs typeface="Segoe Prin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13499" y="2612688"/>
            <a:ext cx="5344627" cy="2542540"/>
          </a:xfrm>
          <a:prstGeom prst="rect">
            <a:avLst/>
          </a:prstGeom>
        </p:spPr>
      </p:pic>
      <p:sp>
        <p:nvSpPr>
          <p:cNvPr id="3" name="object 3"/>
          <p:cNvSpPr txBox="1"/>
          <p:nvPr/>
        </p:nvSpPr>
        <p:spPr>
          <a:xfrm>
            <a:off x="3676269" y="3685413"/>
            <a:ext cx="3149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0.5</a:t>
            </a:r>
            <a:endParaRPr sz="1800">
              <a:latin typeface="Calibri"/>
              <a:cs typeface="Calibri"/>
            </a:endParaRPr>
          </a:p>
        </p:txBody>
      </p:sp>
      <p:sp>
        <p:nvSpPr>
          <p:cNvPr id="4" name="object 4"/>
          <p:cNvSpPr txBox="1"/>
          <p:nvPr/>
        </p:nvSpPr>
        <p:spPr>
          <a:xfrm>
            <a:off x="5866003" y="2222754"/>
            <a:ext cx="113474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Segoe Print"/>
                <a:cs typeface="Segoe Print"/>
              </a:rPr>
              <a:t>y</a:t>
            </a:r>
            <a:r>
              <a:rPr sz="1600" spc="-30" dirty="0">
                <a:latin typeface="Segoe Print"/>
                <a:cs typeface="Segoe Print"/>
              </a:rPr>
              <a:t> </a:t>
            </a:r>
            <a:r>
              <a:rPr sz="1600" spc="-5" dirty="0">
                <a:latin typeface="Segoe Print"/>
                <a:cs typeface="Segoe Print"/>
              </a:rPr>
              <a:t>=</a:t>
            </a:r>
            <a:r>
              <a:rPr sz="1600" spc="-15" dirty="0">
                <a:latin typeface="Segoe Print"/>
                <a:cs typeface="Segoe Print"/>
              </a:rPr>
              <a:t> </a:t>
            </a:r>
            <a:r>
              <a:rPr sz="1600" spc="-5" dirty="0">
                <a:latin typeface="Segoe Print"/>
                <a:cs typeface="Segoe Print"/>
              </a:rPr>
              <a:t>mx</a:t>
            </a:r>
            <a:r>
              <a:rPr sz="1600" spc="-20" dirty="0">
                <a:latin typeface="Segoe Print"/>
                <a:cs typeface="Segoe Print"/>
              </a:rPr>
              <a:t> </a:t>
            </a:r>
            <a:r>
              <a:rPr sz="1600" spc="-5" dirty="0">
                <a:latin typeface="Segoe Print"/>
                <a:cs typeface="Segoe Print"/>
              </a:rPr>
              <a:t>+</a:t>
            </a:r>
            <a:r>
              <a:rPr sz="1600" spc="-25" dirty="0">
                <a:latin typeface="Segoe Print"/>
                <a:cs typeface="Segoe Print"/>
              </a:rPr>
              <a:t> </a:t>
            </a:r>
            <a:r>
              <a:rPr sz="1600" spc="-5" dirty="0">
                <a:latin typeface="Segoe Print"/>
                <a:cs typeface="Segoe Print"/>
              </a:rPr>
              <a:t>c</a:t>
            </a:r>
            <a:endParaRPr sz="1600">
              <a:latin typeface="Segoe Print"/>
              <a:cs typeface="Segoe Print"/>
            </a:endParaRPr>
          </a:p>
        </p:txBody>
      </p:sp>
      <p:sp>
        <p:nvSpPr>
          <p:cNvPr id="5" name="object 5"/>
          <p:cNvSpPr/>
          <p:nvPr/>
        </p:nvSpPr>
        <p:spPr>
          <a:xfrm>
            <a:off x="4114038" y="3854958"/>
            <a:ext cx="275590" cy="0"/>
          </a:xfrm>
          <a:custGeom>
            <a:avLst/>
            <a:gdLst/>
            <a:ahLst/>
            <a:cxnLst/>
            <a:rect l="l" t="t" r="r" b="b"/>
            <a:pathLst>
              <a:path w="275589">
                <a:moveTo>
                  <a:pt x="0" y="0"/>
                </a:moveTo>
                <a:lnTo>
                  <a:pt x="275589" y="0"/>
                </a:lnTo>
              </a:path>
            </a:pathLst>
          </a:custGeom>
          <a:ln w="19812">
            <a:solidFill>
              <a:srgbClr val="EC7C30"/>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761365">
              <a:lnSpc>
                <a:spcPct val="100000"/>
              </a:lnSpc>
              <a:spcBef>
                <a:spcPts val="95"/>
              </a:spcBef>
            </a:pPr>
            <a:r>
              <a:rPr spc="-10" dirty="0"/>
              <a:t>Linear</a:t>
            </a:r>
            <a:r>
              <a:rPr dirty="0"/>
              <a:t> </a:t>
            </a:r>
            <a:r>
              <a:rPr spc="-5" dirty="0"/>
              <a:t>vs</a:t>
            </a:r>
            <a:r>
              <a:rPr spc="10" dirty="0"/>
              <a:t> </a:t>
            </a:r>
            <a:r>
              <a:rPr spc="-10" dirty="0"/>
              <a:t>Logistic</a:t>
            </a:r>
            <a:r>
              <a:rPr spc="30" dirty="0"/>
              <a:t> </a:t>
            </a:r>
            <a:r>
              <a:rPr spc="-10" dirty="0"/>
              <a:t>Regression</a:t>
            </a:r>
          </a:p>
        </p:txBody>
      </p:sp>
      <p:sp>
        <p:nvSpPr>
          <p:cNvPr id="8" name="Rectangle 7"/>
          <p:cNvSpPr/>
          <p:nvPr/>
        </p:nvSpPr>
        <p:spPr>
          <a:xfrm>
            <a:off x="3170555" y="5334000"/>
            <a:ext cx="5059045"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rPr>
              <a:t>Abu Bakar Siddique Mahi</a:t>
            </a:r>
            <a:endParaRPr lang="en-GB" sz="20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6640"/>
            <a:ext cx="12192000" cy="4628831"/>
          </a:xfrm>
          <a:prstGeom prst="rect">
            <a:avLst/>
          </a:prstGeom>
        </p:spPr>
        <p:txBody>
          <a:bodyPr vert="horz" wrap="square" lIns="0" tIns="12065" rIns="0" bIns="0" rtlCol="0">
            <a:spAutoFit/>
          </a:bodyPr>
          <a:lstStyle/>
          <a:p>
            <a:pPr marL="12700">
              <a:lnSpc>
                <a:spcPct val="100000"/>
              </a:lnSpc>
              <a:spcBef>
                <a:spcPts val="95"/>
              </a:spcBef>
            </a:pPr>
            <a:r>
              <a:rPr lang="en-GB" dirty="0"/>
              <a:t>A</a:t>
            </a:r>
            <a:r>
              <a:rPr lang="en-GB" dirty="0" smtClean="0"/>
              <a:t>n </a:t>
            </a:r>
            <a:r>
              <a:rPr lang="en-GB" dirty="0"/>
              <a:t>activation function is a function that is added into an artificial neural network in order to help the network learn complex patterns in the data. </a:t>
            </a:r>
            <a:r>
              <a:rPr lang="en-GB" spc="-10" dirty="0" smtClean="0"/>
              <a:t/>
            </a:r>
            <a:br>
              <a:rPr lang="en-GB" spc="-10" dirty="0" smtClean="0"/>
            </a:br>
            <a:r>
              <a:rPr lang="en-GB" spc="-10" dirty="0" smtClean="0"/>
              <a:t>Sigmoid: </a:t>
            </a:r>
            <a:r>
              <a:rPr lang="en-GB" sz="2800" dirty="0"/>
              <a:t>The sigmoid activation function is </a:t>
            </a:r>
            <a:r>
              <a:rPr lang="en-GB" sz="2800" dirty="0" smtClean="0"/>
              <a:t>also called the </a:t>
            </a:r>
            <a:r>
              <a:rPr lang="en-GB" sz="2800" dirty="0"/>
              <a:t>logistic function. It is the same function used in the logistic regression classification algorithm. The function takes any real value as input and outputs values </a:t>
            </a:r>
            <a:r>
              <a:rPr lang="en-GB" sz="2800" dirty="0" smtClean="0"/>
              <a:t>in range 0 to 1.</a:t>
            </a:r>
            <a:br>
              <a:rPr lang="en-GB" sz="2800" dirty="0" smtClean="0"/>
            </a:br>
            <a:r>
              <a:rPr lang="en-GB" sz="2800" dirty="0" smtClean="0"/>
              <a:t/>
            </a:r>
            <a:br>
              <a:rPr lang="en-GB" sz="2800" dirty="0" smtClean="0"/>
            </a:br>
            <a:r>
              <a:rPr lang="en-GB" sz="2000" dirty="0"/>
              <a:t/>
            </a:r>
            <a:br>
              <a:rPr lang="en-GB" sz="2000" dirty="0"/>
            </a:br>
            <a:endParaRPr sz="2000"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1483" y="842010"/>
            <a:ext cx="3691890" cy="452120"/>
          </a:xfrm>
          <a:prstGeom prst="rect">
            <a:avLst/>
          </a:prstGeom>
        </p:spPr>
        <p:txBody>
          <a:bodyPr vert="horz" wrap="square" lIns="0" tIns="12065" rIns="0" bIns="0" rtlCol="0">
            <a:spAutoFit/>
          </a:bodyPr>
          <a:lstStyle/>
          <a:p>
            <a:pPr marL="12700">
              <a:lnSpc>
                <a:spcPct val="100000"/>
              </a:lnSpc>
              <a:spcBef>
                <a:spcPts val="95"/>
              </a:spcBef>
            </a:pPr>
            <a:r>
              <a:rPr spc="-5" dirty="0"/>
              <a:t>Activation</a:t>
            </a:r>
            <a:r>
              <a:rPr spc="-25" dirty="0"/>
              <a:t> </a:t>
            </a:r>
            <a:r>
              <a:rPr spc="-5" dirty="0"/>
              <a:t>Functions</a:t>
            </a:r>
          </a:p>
        </p:txBody>
      </p:sp>
      <p:sp>
        <p:nvSpPr>
          <p:cNvPr id="4" name="object 4"/>
          <p:cNvSpPr txBox="1">
            <a:spLocks noGrp="1"/>
          </p:cNvSpPr>
          <p:nvPr>
            <p:ph idx="1"/>
          </p:nvPr>
        </p:nvSpPr>
        <p:spPr>
          <a:prstGeom prst="rect">
            <a:avLst/>
          </a:prstGeom>
        </p:spPr>
        <p:txBody>
          <a:bodyPr vert="horz" wrap="square" lIns="0" tIns="12700" rIns="0" bIns="0" rtlCol="0">
            <a:spAutoFit/>
          </a:bodyPr>
          <a:lstStyle/>
          <a:p>
            <a:pPr marL="541020" marR="5080">
              <a:lnSpc>
                <a:spcPct val="100000"/>
              </a:lnSpc>
              <a:spcBef>
                <a:spcPts val="100"/>
              </a:spcBef>
            </a:pPr>
            <a:r>
              <a:rPr spc="-5" dirty="0"/>
              <a:t>The</a:t>
            </a:r>
            <a:r>
              <a:rPr spc="5" dirty="0"/>
              <a:t> </a:t>
            </a:r>
            <a:r>
              <a:rPr spc="-5" dirty="0"/>
              <a:t>sigmoid</a:t>
            </a:r>
            <a:r>
              <a:rPr spc="15" dirty="0"/>
              <a:t> </a:t>
            </a:r>
            <a:r>
              <a:rPr spc="-5" dirty="0"/>
              <a:t>function</a:t>
            </a:r>
            <a:r>
              <a:rPr spc="25" dirty="0"/>
              <a:t> </a:t>
            </a:r>
            <a:r>
              <a:rPr spc="-5" dirty="0"/>
              <a:t>is</a:t>
            </a:r>
            <a:r>
              <a:rPr spc="10" dirty="0"/>
              <a:t> </a:t>
            </a:r>
            <a:r>
              <a:rPr spc="-5" dirty="0"/>
              <a:t>used</a:t>
            </a:r>
            <a:r>
              <a:rPr spc="10" dirty="0"/>
              <a:t> </a:t>
            </a:r>
            <a:r>
              <a:rPr spc="-15" dirty="0"/>
              <a:t>for</a:t>
            </a:r>
            <a:r>
              <a:rPr dirty="0"/>
              <a:t> </a:t>
            </a:r>
            <a:r>
              <a:rPr spc="-5" dirty="0"/>
              <a:t>the</a:t>
            </a:r>
            <a:r>
              <a:rPr spc="20" dirty="0"/>
              <a:t> </a:t>
            </a:r>
            <a:r>
              <a:rPr spc="-5" dirty="0"/>
              <a:t>two-class</a:t>
            </a:r>
            <a:r>
              <a:rPr dirty="0"/>
              <a:t> </a:t>
            </a:r>
            <a:r>
              <a:rPr spc="-10" dirty="0"/>
              <a:t>logistic</a:t>
            </a:r>
            <a:r>
              <a:rPr spc="20" dirty="0"/>
              <a:t> </a:t>
            </a:r>
            <a:r>
              <a:rPr spc="-10" dirty="0"/>
              <a:t>regression,</a:t>
            </a:r>
            <a:r>
              <a:rPr spc="-5" dirty="0"/>
              <a:t> whereas</a:t>
            </a:r>
            <a:r>
              <a:rPr spc="20" dirty="0"/>
              <a:t> </a:t>
            </a:r>
            <a:r>
              <a:rPr dirty="0"/>
              <a:t>the</a:t>
            </a:r>
            <a:r>
              <a:rPr spc="35" dirty="0"/>
              <a:t> </a:t>
            </a:r>
            <a:r>
              <a:rPr spc="-5" dirty="0"/>
              <a:t>softmax</a:t>
            </a:r>
            <a:r>
              <a:rPr spc="-10" dirty="0"/>
              <a:t> </a:t>
            </a:r>
            <a:r>
              <a:rPr spc="-5" dirty="0"/>
              <a:t>function</a:t>
            </a:r>
            <a:r>
              <a:rPr spc="25" dirty="0"/>
              <a:t> </a:t>
            </a:r>
            <a:r>
              <a:rPr spc="-5" dirty="0"/>
              <a:t>is</a:t>
            </a:r>
            <a:r>
              <a:rPr spc="5" dirty="0"/>
              <a:t> </a:t>
            </a:r>
            <a:r>
              <a:rPr spc="-5" dirty="0"/>
              <a:t>used</a:t>
            </a:r>
            <a:r>
              <a:rPr spc="15" dirty="0"/>
              <a:t> </a:t>
            </a:r>
            <a:r>
              <a:rPr spc="-15" dirty="0"/>
              <a:t>for </a:t>
            </a:r>
            <a:r>
              <a:rPr spc="-395" dirty="0"/>
              <a:t> </a:t>
            </a:r>
            <a:r>
              <a:rPr dirty="0"/>
              <a:t>the</a:t>
            </a:r>
            <a:r>
              <a:rPr spc="5" dirty="0"/>
              <a:t> </a:t>
            </a:r>
            <a:r>
              <a:rPr spc="-5" dirty="0"/>
              <a:t>multiclass</a:t>
            </a:r>
            <a:r>
              <a:rPr dirty="0"/>
              <a:t> </a:t>
            </a:r>
            <a:r>
              <a:rPr spc="-10" dirty="0"/>
              <a:t>logistic</a:t>
            </a:r>
            <a:r>
              <a:rPr spc="30" dirty="0"/>
              <a:t> </a:t>
            </a:r>
            <a:r>
              <a:rPr spc="-10" dirty="0"/>
              <a:t>regression.</a:t>
            </a:r>
          </a:p>
          <a:p>
            <a:pPr marL="528320">
              <a:lnSpc>
                <a:spcPct val="100000"/>
              </a:lnSpc>
              <a:spcBef>
                <a:spcPts val="25"/>
              </a:spcBef>
            </a:pPr>
            <a:endParaRPr sz="1750" dirty="0"/>
          </a:p>
          <a:p>
            <a:pPr marL="541020" marR="92710">
              <a:lnSpc>
                <a:spcPct val="100000"/>
              </a:lnSpc>
            </a:pPr>
            <a:r>
              <a:rPr spc="-5" dirty="0"/>
              <a:t>The</a:t>
            </a:r>
            <a:r>
              <a:rPr dirty="0"/>
              <a:t> main</a:t>
            </a:r>
            <a:r>
              <a:rPr spc="15" dirty="0"/>
              <a:t> </a:t>
            </a:r>
            <a:r>
              <a:rPr spc="-10" dirty="0"/>
              <a:t>advantage </a:t>
            </a:r>
            <a:r>
              <a:rPr spc="-5" dirty="0"/>
              <a:t>of</a:t>
            </a:r>
            <a:r>
              <a:rPr spc="15" dirty="0"/>
              <a:t> </a:t>
            </a:r>
            <a:r>
              <a:rPr spc="-5" dirty="0"/>
              <a:t>using</a:t>
            </a:r>
            <a:r>
              <a:rPr spc="20" dirty="0"/>
              <a:t> </a:t>
            </a:r>
            <a:r>
              <a:rPr spc="-5" dirty="0"/>
              <a:t>Softmax</a:t>
            </a:r>
            <a:r>
              <a:rPr spc="-10" dirty="0"/>
              <a:t> </a:t>
            </a:r>
            <a:r>
              <a:rPr spc="-5" dirty="0"/>
              <a:t>is</a:t>
            </a:r>
            <a:r>
              <a:rPr spc="5" dirty="0"/>
              <a:t> </a:t>
            </a:r>
            <a:r>
              <a:rPr dirty="0"/>
              <a:t>the</a:t>
            </a:r>
            <a:r>
              <a:rPr spc="15" dirty="0"/>
              <a:t> </a:t>
            </a:r>
            <a:r>
              <a:rPr spc="-5" dirty="0"/>
              <a:t>output</a:t>
            </a:r>
            <a:r>
              <a:rPr spc="10" dirty="0"/>
              <a:t> </a:t>
            </a:r>
            <a:r>
              <a:rPr spc="-10" dirty="0"/>
              <a:t>probabilities</a:t>
            </a:r>
            <a:r>
              <a:rPr spc="15" dirty="0"/>
              <a:t> </a:t>
            </a:r>
            <a:r>
              <a:rPr spc="-10" dirty="0"/>
              <a:t>range.</a:t>
            </a:r>
            <a:r>
              <a:rPr spc="-5" dirty="0"/>
              <a:t> The</a:t>
            </a:r>
            <a:r>
              <a:rPr spc="15" dirty="0"/>
              <a:t> </a:t>
            </a:r>
            <a:r>
              <a:rPr spc="-10" dirty="0"/>
              <a:t>range</a:t>
            </a:r>
            <a:r>
              <a:rPr spc="-5" dirty="0"/>
              <a:t> will</a:t>
            </a:r>
            <a:r>
              <a:rPr spc="20" dirty="0"/>
              <a:t> </a:t>
            </a:r>
            <a:r>
              <a:rPr dirty="0"/>
              <a:t>0</a:t>
            </a:r>
            <a:r>
              <a:rPr spc="5" dirty="0"/>
              <a:t> </a:t>
            </a:r>
            <a:r>
              <a:rPr spc="-10" dirty="0"/>
              <a:t>to</a:t>
            </a:r>
            <a:r>
              <a:rPr spc="-5" dirty="0"/>
              <a:t> </a:t>
            </a:r>
            <a:r>
              <a:rPr dirty="0"/>
              <a:t>1,</a:t>
            </a:r>
            <a:r>
              <a:rPr spc="10" dirty="0"/>
              <a:t> </a:t>
            </a:r>
            <a:r>
              <a:rPr dirty="0"/>
              <a:t>and</a:t>
            </a:r>
            <a:r>
              <a:rPr spc="20" dirty="0"/>
              <a:t> </a:t>
            </a:r>
            <a:r>
              <a:rPr dirty="0"/>
              <a:t>the </a:t>
            </a:r>
            <a:r>
              <a:rPr spc="-5" dirty="0"/>
              <a:t>sum </a:t>
            </a:r>
            <a:r>
              <a:rPr spc="-390" dirty="0"/>
              <a:t> </a:t>
            </a:r>
            <a:r>
              <a:rPr spc="-5" dirty="0"/>
              <a:t>of all</a:t>
            </a:r>
            <a:r>
              <a:rPr spc="10" dirty="0"/>
              <a:t> </a:t>
            </a:r>
            <a:r>
              <a:rPr dirty="0"/>
              <a:t>the</a:t>
            </a:r>
            <a:r>
              <a:rPr spc="10" dirty="0"/>
              <a:t> </a:t>
            </a:r>
            <a:r>
              <a:rPr spc="-10" dirty="0"/>
              <a:t>probabilities</a:t>
            </a:r>
            <a:r>
              <a:rPr spc="20" dirty="0"/>
              <a:t> </a:t>
            </a:r>
            <a:r>
              <a:rPr spc="-5" dirty="0"/>
              <a:t>will</a:t>
            </a:r>
            <a:r>
              <a:rPr spc="20" dirty="0"/>
              <a:t> </a:t>
            </a:r>
            <a:r>
              <a:rPr spc="-5" dirty="0"/>
              <a:t>be</a:t>
            </a:r>
            <a:r>
              <a:rPr spc="15" dirty="0"/>
              <a:t> </a:t>
            </a:r>
            <a:r>
              <a:rPr spc="-5" dirty="0"/>
              <a:t>equal</a:t>
            </a:r>
            <a:r>
              <a:rPr spc="10" dirty="0"/>
              <a:t> </a:t>
            </a:r>
            <a:r>
              <a:rPr spc="-10" dirty="0"/>
              <a:t>to</a:t>
            </a:r>
            <a:r>
              <a:rPr dirty="0"/>
              <a:t> </a:t>
            </a:r>
            <a:r>
              <a:rPr spc="-5" dirty="0"/>
              <a:t>one. </a:t>
            </a:r>
            <a:r>
              <a:rPr dirty="0"/>
              <a:t>If the</a:t>
            </a:r>
            <a:r>
              <a:rPr spc="45" dirty="0"/>
              <a:t> </a:t>
            </a:r>
            <a:r>
              <a:rPr spc="-5" dirty="0"/>
              <a:t>softmax</a:t>
            </a:r>
            <a:r>
              <a:rPr spc="-15" dirty="0"/>
              <a:t> </a:t>
            </a:r>
            <a:r>
              <a:rPr spc="-5" dirty="0"/>
              <a:t>function</a:t>
            </a:r>
            <a:r>
              <a:rPr spc="25" dirty="0"/>
              <a:t> </a:t>
            </a:r>
            <a:r>
              <a:rPr spc="-5" dirty="0"/>
              <a:t>used</a:t>
            </a:r>
            <a:r>
              <a:rPr spc="10" dirty="0"/>
              <a:t> </a:t>
            </a:r>
            <a:r>
              <a:rPr spc="-15" dirty="0"/>
              <a:t>for</a:t>
            </a:r>
            <a:r>
              <a:rPr spc="-5" dirty="0"/>
              <a:t> multi-classification</a:t>
            </a:r>
            <a:r>
              <a:rPr spc="15" dirty="0"/>
              <a:t> </a:t>
            </a:r>
            <a:r>
              <a:rPr dirty="0"/>
              <a:t>model</a:t>
            </a:r>
            <a:r>
              <a:rPr spc="10" dirty="0"/>
              <a:t> </a:t>
            </a:r>
            <a:r>
              <a:rPr spc="-5" dirty="0"/>
              <a:t>it </a:t>
            </a:r>
            <a:r>
              <a:rPr dirty="0"/>
              <a:t> </a:t>
            </a:r>
            <a:r>
              <a:rPr spc="-10" dirty="0"/>
              <a:t>returns</a:t>
            </a:r>
            <a:r>
              <a:rPr dirty="0"/>
              <a:t> the</a:t>
            </a:r>
            <a:r>
              <a:rPr spc="15" dirty="0"/>
              <a:t> </a:t>
            </a:r>
            <a:r>
              <a:rPr spc="-10" dirty="0"/>
              <a:t>probabilities</a:t>
            </a:r>
            <a:r>
              <a:rPr spc="20" dirty="0"/>
              <a:t> </a:t>
            </a:r>
            <a:r>
              <a:rPr spc="-5" dirty="0"/>
              <a:t>of</a:t>
            </a:r>
            <a:r>
              <a:rPr spc="10" dirty="0"/>
              <a:t> </a:t>
            </a:r>
            <a:r>
              <a:rPr dirty="0"/>
              <a:t>each</a:t>
            </a:r>
            <a:r>
              <a:rPr spc="15" dirty="0"/>
              <a:t> </a:t>
            </a:r>
            <a:r>
              <a:rPr spc="-5" dirty="0"/>
              <a:t>class</a:t>
            </a:r>
            <a:r>
              <a:rPr spc="5" dirty="0"/>
              <a:t> </a:t>
            </a:r>
            <a:r>
              <a:rPr dirty="0"/>
              <a:t>and</a:t>
            </a:r>
            <a:r>
              <a:rPr spc="5" dirty="0"/>
              <a:t> </a:t>
            </a:r>
            <a:r>
              <a:rPr dirty="0"/>
              <a:t>the</a:t>
            </a:r>
            <a:r>
              <a:rPr spc="20" dirty="0"/>
              <a:t> </a:t>
            </a:r>
            <a:r>
              <a:rPr spc="-15" dirty="0"/>
              <a:t>target</a:t>
            </a:r>
            <a:r>
              <a:rPr dirty="0"/>
              <a:t> </a:t>
            </a:r>
            <a:r>
              <a:rPr spc="-5" dirty="0"/>
              <a:t>class</a:t>
            </a:r>
            <a:r>
              <a:rPr dirty="0"/>
              <a:t> </a:t>
            </a:r>
            <a:r>
              <a:rPr spc="-5" dirty="0"/>
              <a:t>will</a:t>
            </a:r>
            <a:r>
              <a:rPr spc="20" dirty="0"/>
              <a:t> </a:t>
            </a:r>
            <a:r>
              <a:rPr spc="-10" dirty="0"/>
              <a:t>have </a:t>
            </a:r>
            <a:r>
              <a:rPr dirty="0"/>
              <a:t>the</a:t>
            </a:r>
            <a:r>
              <a:rPr spc="5" dirty="0"/>
              <a:t> </a:t>
            </a:r>
            <a:r>
              <a:rPr spc="-5" dirty="0"/>
              <a:t>high</a:t>
            </a:r>
            <a:r>
              <a:rPr spc="15" dirty="0"/>
              <a:t> </a:t>
            </a:r>
            <a:r>
              <a:rPr spc="-20" dirty="0"/>
              <a:t>probability.</a:t>
            </a:r>
          </a:p>
        </p:txBody>
      </p:sp>
      <p:sp>
        <p:nvSpPr>
          <p:cNvPr id="5" name="object 5"/>
          <p:cNvSpPr txBox="1"/>
          <p:nvPr/>
        </p:nvSpPr>
        <p:spPr>
          <a:xfrm>
            <a:off x="4921377" y="2166061"/>
            <a:ext cx="187071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Sigmoid</a:t>
            </a:r>
            <a:r>
              <a:rPr sz="1800" b="1" spc="-65" dirty="0">
                <a:latin typeface="Calibri"/>
                <a:cs typeface="Calibri"/>
              </a:rPr>
              <a:t> </a:t>
            </a:r>
            <a:r>
              <a:rPr sz="1800" b="1" spc="-5" dirty="0">
                <a:latin typeface="Calibri"/>
                <a:cs typeface="Calibri"/>
              </a:rPr>
              <a:t>vs</a:t>
            </a:r>
            <a:r>
              <a:rPr sz="1800" b="1" spc="-40" dirty="0">
                <a:latin typeface="Calibri"/>
                <a:cs typeface="Calibri"/>
              </a:rPr>
              <a:t> </a:t>
            </a:r>
            <a:r>
              <a:rPr sz="1800" b="1" spc="-5" dirty="0">
                <a:latin typeface="Calibri"/>
                <a:cs typeface="Calibri"/>
              </a:rPr>
              <a:t>Softmax</a:t>
            </a:r>
            <a:endParaRPr sz="18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1483" y="842010"/>
            <a:ext cx="3691890" cy="452120"/>
          </a:xfrm>
          <a:prstGeom prst="rect">
            <a:avLst/>
          </a:prstGeom>
        </p:spPr>
        <p:txBody>
          <a:bodyPr vert="horz" wrap="square" lIns="0" tIns="12065" rIns="0" bIns="0" rtlCol="0">
            <a:spAutoFit/>
          </a:bodyPr>
          <a:lstStyle/>
          <a:p>
            <a:pPr marL="12700">
              <a:lnSpc>
                <a:spcPct val="100000"/>
              </a:lnSpc>
              <a:spcBef>
                <a:spcPts val="95"/>
              </a:spcBef>
            </a:pPr>
            <a:r>
              <a:rPr spc="-5" dirty="0"/>
              <a:t>Activation</a:t>
            </a:r>
            <a:r>
              <a:rPr spc="-25" dirty="0"/>
              <a:t> </a:t>
            </a:r>
            <a:r>
              <a:rPr spc="-5" dirty="0"/>
              <a:t>Functions</a:t>
            </a:r>
          </a:p>
        </p:txBody>
      </p:sp>
      <p:pic>
        <p:nvPicPr>
          <p:cNvPr id="4" name="object 4"/>
          <p:cNvPicPr/>
          <p:nvPr/>
        </p:nvPicPr>
        <p:blipFill>
          <a:blip r:embed="rId2" cstate="print"/>
          <a:stretch>
            <a:fillRect/>
          </a:stretch>
        </p:blipFill>
        <p:spPr>
          <a:xfrm>
            <a:off x="1156756" y="2807033"/>
            <a:ext cx="3839591" cy="2154411"/>
          </a:xfrm>
          <a:prstGeom prst="rect">
            <a:avLst/>
          </a:prstGeom>
        </p:spPr>
      </p:pic>
      <p:pic>
        <p:nvPicPr>
          <p:cNvPr id="5" name="object 5"/>
          <p:cNvPicPr/>
          <p:nvPr/>
        </p:nvPicPr>
        <p:blipFill>
          <a:blip r:embed="rId3" cstate="print"/>
          <a:stretch>
            <a:fillRect/>
          </a:stretch>
        </p:blipFill>
        <p:spPr>
          <a:xfrm>
            <a:off x="5498591" y="2583179"/>
            <a:ext cx="5703112" cy="26479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955544" y="2255266"/>
            <a:ext cx="4991100" cy="3303904"/>
            <a:chOff x="2955544" y="2255266"/>
            <a:chExt cx="4991100" cy="3303904"/>
          </a:xfrm>
        </p:grpSpPr>
        <p:pic>
          <p:nvPicPr>
            <p:cNvPr id="3" name="object 3"/>
            <p:cNvPicPr/>
            <p:nvPr/>
          </p:nvPicPr>
          <p:blipFill>
            <a:blip r:embed="rId2" cstate="print"/>
            <a:stretch>
              <a:fillRect/>
            </a:stretch>
          </p:blipFill>
          <p:spPr>
            <a:xfrm>
              <a:off x="2955544" y="2409444"/>
              <a:ext cx="4991100" cy="3149599"/>
            </a:xfrm>
            <a:prstGeom prst="rect">
              <a:avLst/>
            </a:prstGeom>
          </p:spPr>
        </p:pic>
        <p:sp>
          <p:nvSpPr>
            <p:cNvPr id="4" name="object 4"/>
            <p:cNvSpPr/>
            <p:nvPr/>
          </p:nvSpPr>
          <p:spPr>
            <a:xfrm>
              <a:off x="4530090" y="2265426"/>
              <a:ext cx="2602865" cy="3039110"/>
            </a:xfrm>
            <a:custGeom>
              <a:avLst/>
              <a:gdLst/>
              <a:ahLst/>
              <a:cxnLst/>
              <a:rect l="l" t="t" r="r" b="b"/>
              <a:pathLst>
                <a:path w="2602865" h="3039110">
                  <a:moveTo>
                    <a:pt x="0" y="3038602"/>
                  </a:moveTo>
                  <a:lnTo>
                    <a:pt x="2602484" y="0"/>
                  </a:lnTo>
                </a:path>
              </a:pathLst>
            </a:custGeom>
            <a:ln w="19812">
              <a:solidFill>
                <a:srgbClr val="EC7C30"/>
              </a:solidFill>
            </a:ln>
          </p:spPr>
          <p:txBody>
            <a:bodyPr wrap="square" lIns="0" tIns="0" rIns="0" bIns="0" rtlCol="0"/>
            <a:lstStyle/>
            <a:p>
              <a:endParaRPr/>
            </a:p>
          </p:txBody>
        </p:sp>
        <p:sp>
          <p:nvSpPr>
            <p:cNvPr id="5" name="object 5"/>
            <p:cNvSpPr/>
            <p:nvPr/>
          </p:nvSpPr>
          <p:spPr>
            <a:xfrm>
              <a:off x="3351276" y="3756660"/>
              <a:ext cx="264795" cy="0"/>
            </a:xfrm>
            <a:custGeom>
              <a:avLst/>
              <a:gdLst/>
              <a:ahLst/>
              <a:cxnLst/>
              <a:rect l="l" t="t" r="r" b="b"/>
              <a:pathLst>
                <a:path w="264795">
                  <a:moveTo>
                    <a:pt x="0" y="0"/>
                  </a:moveTo>
                  <a:lnTo>
                    <a:pt x="264795" y="0"/>
                  </a:lnTo>
                </a:path>
              </a:pathLst>
            </a:custGeom>
            <a:ln w="6096">
              <a:solidFill>
                <a:srgbClr val="5B9BD4"/>
              </a:solidFill>
            </a:ln>
          </p:spPr>
          <p:txBody>
            <a:bodyPr wrap="square" lIns="0" tIns="0" rIns="0" bIns="0" rtlCol="0"/>
            <a:lstStyle/>
            <a:p>
              <a:endParaRPr/>
            </a:p>
          </p:txBody>
        </p:sp>
      </p:grpSp>
      <p:sp>
        <p:nvSpPr>
          <p:cNvPr id="6" name="object 6"/>
          <p:cNvSpPr txBox="1">
            <a:spLocks noGrp="1"/>
          </p:cNvSpPr>
          <p:nvPr>
            <p:ph type="title"/>
          </p:nvPr>
        </p:nvSpPr>
        <p:spPr>
          <a:xfrm>
            <a:off x="4264278" y="842010"/>
            <a:ext cx="3143885" cy="452120"/>
          </a:xfrm>
          <a:prstGeom prst="rect">
            <a:avLst/>
          </a:prstGeom>
        </p:spPr>
        <p:txBody>
          <a:bodyPr vert="horz" wrap="square" lIns="0" tIns="12065" rIns="0" bIns="0" rtlCol="0">
            <a:spAutoFit/>
          </a:bodyPr>
          <a:lstStyle/>
          <a:p>
            <a:pPr marL="12700">
              <a:lnSpc>
                <a:spcPct val="100000"/>
              </a:lnSpc>
              <a:spcBef>
                <a:spcPts val="95"/>
              </a:spcBef>
            </a:pPr>
            <a:r>
              <a:rPr spc="-10" dirty="0"/>
              <a:t>Linear</a:t>
            </a:r>
            <a:r>
              <a:rPr spc="-45" dirty="0"/>
              <a:t> </a:t>
            </a:r>
            <a:r>
              <a:rPr spc="-10" dirty="0"/>
              <a:t>Regression</a:t>
            </a:r>
          </a:p>
        </p:txBody>
      </p:sp>
      <p:sp>
        <p:nvSpPr>
          <p:cNvPr id="7" name="object 7"/>
          <p:cNvSpPr txBox="1"/>
          <p:nvPr/>
        </p:nvSpPr>
        <p:spPr>
          <a:xfrm>
            <a:off x="9836277" y="3077666"/>
            <a:ext cx="10115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Y</a:t>
            </a:r>
            <a:r>
              <a:rPr sz="1800" spc="-3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MX</a:t>
            </a:r>
            <a:r>
              <a:rPr sz="1800" spc="-20"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C</a:t>
            </a:r>
            <a:endParaRPr sz="1800">
              <a:latin typeface="Calibri"/>
              <a:cs typeface="Calibri"/>
            </a:endParaRPr>
          </a:p>
        </p:txBody>
      </p:sp>
      <p:sp>
        <p:nvSpPr>
          <p:cNvPr id="8" name="object 8"/>
          <p:cNvSpPr txBox="1"/>
          <p:nvPr/>
        </p:nvSpPr>
        <p:spPr>
          <a:xfrm>
            <a:off x="9836277" y="3626866"/>
            <a:ext cx="1327150"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a:t>
            </a:r>
            <a:r>
              <a:rPr sz="1800" spc="-35"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Slope</a:t>
            </a:r>
            <a:endParaRPr sz="1800">
              <a:latin typeface="Calibri"/>
              <a:cs typeface="Calibri"/>
            </a:endParaRPr>
          </a:p>
          <a:p>
            <a:pPr marL="12700" marR="5080">
              <a:lnSpc>
                <a:spcPct val="100000"/>
              </a:lnSpc>
            </a:pPr>
            <a:r>
              <a:rPr sz="1800" dirty="0">
                <a:latin typeface="Calibri"/>
                <a:cs typeface="Calibri"/>
              </a:rPr>
              <a:t>C</a:t>
            </a:r>
            <a:r>
              <a:rPr sz="1800" spc="10" dirty="0">
                <a:latin typeface="Calibri"/>
                <a:cs typeface="Calibri"/>
              </a:rPr>
              <a:t> </a:t>
            </a:r>
            <a:r>
              <a:rPr sz="1800" dirty="0">
                <a:latin typeface="Calibri"/>
                <a:cs typeface="Calibri"/>
              </a:rPr>
              <a:t>= </a:t>
            </a:r>
            <a:r>
              <a:rPr sz="1800" spc="-10" dirty="0">
                <a:latin typeface="Calibri"/>
                <a:cs typeface="Calibri"/>
              </a:rPr>
              <a:t>Intercept </a:t>
            </a:r>
            <a:r>
              <a:rPr sz="1800" spc="-5" dirty="0">
                <a:latin typeface="Calibri"/>
                <a:cs typeface="Calibri"/>
              </a:rPr>
              <a:t> </a:t>
            </a:r>
            <a:r>
              <a:rPr sz="1800" dirty="0">
                <a:latin typeface="Calibri"/>
                <a:cs typeface="Calibri"/>
              </a:rPr>
              <a:t>X</a:t>
            </a:r>
            <a:r>
              <a:rPr sz="1800" spc="-35"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Data</a:t>
            </a:r>
            <a:r>
              <a:rPr sz="1800" spc="-30" dirty="0">
                <a:latin typeface="Calibri"/>
                <a:cs typeface="Calibri"/>
              </a:rPr>
              <a:t> </a:t>
            </a:r>
            <a:r>
              <a:rPr sz="1800" spc="-15" dirty="0">
                <a:latin typeface="Calibri"/>
                <a:cs typeface="Calibri"/>
              </a:rPr>
              <a:t>Point</a:t>
            </a:r>
            <a:endParaRPr sz="1800">
              <a:latin typeface="Calibri"/>
              <a:cs typeface="Calibri"/>
            </a:endParaRPr>
          </a:p>
        </p:txBody>
      </p:sp>
      <p:sp>
        <p:nvSpPr>
          <p:cNvPr id="9" name="object 9"/>
          <p:cNvSpPr txBox="1"/>
          <p:nvPr/>
        </p:nvSpPr>
        <p:spPr>
          <a:xfrm>
            <a:off x="7571231" y="3215639"/>
            <a:ext cx="1330960" cy="352425"/>
          </a:xfrm>
          <a:prstGeom prst="rect">
            <a:avLst/>
          </a:prstGeom>
          <a:solidFill>
            <a:srgbClr val="5B9BD4"/>
          </a:solidFill>
          <a:ln w="12192">
            <a:solidFill>
              <a:srgbClr val="41709C"/>
            </a:solidFill>
          </a:ln>
        </p:spPr>
        <p:txBody>
          <a:bodyPr vert="horz" wrap="square" lIns="0" tIns="24765" rIns="0" bIns="0" rtlCol="0">
            <a:spAutoFit/>
          </a:bodyPr>
          <a:lstStyle/>
          <a:p>
            <a:pPr marL="104139">
              <a:lnSpc>
                <a:spcPct val="100000"/>
              </a:lnSpc>
              <a:spcBef>
                <a:spcPts val="195"/>
              </a:spcBef>
            </a:pPr>
            <a:r>
              <a:rPr sz="1800" spc="-5" dirty="0">
                <a:solidFill>
                  <a:srgbClr val="FFFFFF"/>
                </a:solidFill>
                <a:latin typeface="Calibri"/>
                <a:cs typeface="Calibri"/>
              </a:rPr>
              <a:t>Best</a:t>
            </a:r>
            <a:r>
              <a:rPr sz="1800" spc="-40" dirty="0">
                <a:solidFill>
                  <a:srgbClr val="FFFFFF"/>
                </a:solidFill>
                <a:latin typeface="Calibri"/>
                <a:cs typeface="Calibri"/>
              </a:rPr>
              <a:t> </a:t>
            </a:r>
            <a:r>
              <a:rPr sz="1800" spc="-5" dirty="0">
                <a:solidFill>
                  <a:srgbClr val="FFFFFF"/>
                </a:solidFill>
                <a:latin typeface="Calibri"/>
                <a:cs typeface="Calibri"/>
              </a:rPr>
              <a:t>Fit</a:t>
            </a:r>
            <a:r>
              <a:rPr sz="1800" spc="-20" dirty="0">
                <a:solidFill>
                  <a:srgbClr val="FFFFFF"/>
                </a:solidFill>
                <a:latin typeface="Calibri"/>
                <a:cs typeface="Calibri"/>
              </a:rPr>
              <a:t> </a:t>
            </a:r>
            <a:r>
              <a:rPr sz="1800" spc="-10" dirty="0">
                <a:solidFill>
                  <a:srgbClr val="FFFFFF"/>
                </a:solidFill>
                <a:latin typeface="Calibri"/>
                <a:cs typeface="Calibri"/>
              </a:rPr>
              <a:t>Line</a:t>
            </a:r>
            <a:endParaRPr sz="1800">
              <a:latin typeface="Calibri"/>
              <a:cs typeface="Calibri"/>
            </a:endParaRPr>
          </a:p>
        </p:txBody>
      </p:sp>
      <p:sp>
        <p:nvSpPr>
          <p:cNvPr id="10" name="object 10"/>
          <p:cNvSpPr/>
          <p:nvPr/>
        </p:nvSpPr>
        <p:spPr>
          <a:xfrm>
            <a:off x="6181344" y="3346703"/>
            <a:ext cx="1315085" cy="76200"/>
          </a:xfrm>
          <a:custGeom>
            <a:avLst/>
            <a:gdLst/>
            <a:ahLst/>
            <a:cxnLst/>
            <a:rect l="l" t="t" r="r" b="b"/>
            <a:pathLst>
              <a:path w="1315084" h="76200">
                <a:moveTo>
                  <a:pt x="1238503" y="0"/>
                </a:moveTo>
                <a:lnTo>
                  <a:pt x="1238503" y="76200"/>
                </a:lnTo>
                <a:lnTo>
                  <a:pt x="1302003" y="44450"/>
                </a:lnTo>
                <a:lnTo>
                  <a:pt x="1251203" y="44450"/>
                </a:lnTo>
                <a:lnTo>
                  <a:pt x="1251203" y="31750"/>
                </a:lnTo>
                <a:lnTo>
                  <a:pt x="1302003" y="31750"/>
                </a:lnTo>
                <a:lnTo>
                  <a:pt x="1238503" y="0"/>
                </a:lnTo>
                <a:close/>
              </a:path>
              <a:path w="1315084" h="76200">
                <a:moveTo>
                  <a:pt x="1238503" y="31750"/>
                </a:moveTo>
                <a:lnTo>
                  <a:pt x="0" y="31750"/>
                </a:lnTo>
                <a:lnTo>
                  <a:pt x="0" y="44450"/>
                </a:lnTo>
                <a:lnTo>
                  <a:pt x="1238503" y="44450"/>
                </a:lnTo>
                <a:lnTo>
                  <a:pt x="1238503" y="31750"/>
                </a:lnTo>
                <a:close/>
              </a:path>
              <a:path w="1315084" h="76200">
                <a:moveTo>
                  <a:pt x="1302003" y="31750"/>
                </a:moveTo>
                <a:lnTo>
                  <a:pt x="1251203" y="31750"/>
                </a:lnTo>
                <a:lnTo>
                  <a:pt x="1251203" y="44450"/>
                </a:lnTo>
                <a:lnTo>
                  <a:pt x="1302003" y="44450"/>
                </a:lnTo>
                <a:lnTo>
                  <a:pt x="1314703" y="38100"/>
                </a:lnTo>
                <a:lnTo>
                  <a:pt x="1302003" y="31750"/>
                </a:lnTo>
                <a:close/>
              </a:path>
            </a:pathLst>
          </a:custGeom>
          <a:solidFill>
            <a:srgbClr val="5B9BD4"/>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6742" y="842010"/>
            <a:ext cx="3340735" cy="452120"/>
          </a:xfrm>
          <a:prstGeom prst="rect">
            <a:avLst/>
          </a:prstGeom>
        </p:spPr>
        <p:txBody>
          <a:bodyPr vert="horz" wrap="square" lIns="0" tIns="12065" rIns="0" bIns="0" rtlCol="0">
            <a:spAutoFit/>
          </a:bodyPr>
          <a:lstStyle/>
          <a:p>
            <a:pPr marL="12700">
              <a:lnSpc>
                <a:spcPct val="100000"/>
              </a:lnSpc>
              <a:spcBef>
                <a:spcPts val="95"/>
              </a:spcBef>
            </a:pPr>
            <a:r>
              <a:rPr spc="-10" dirty="0"/>
              <a:t>Logistic</a:t>
            </a:r>
            <a:r>
              <a:rPr spc="-5" dirty="0"/>
              <a:t> </a:t>
            </a:r>
            <a:r>
              <a:rPr spc="-10" dirty="0"/>
              <a:t>Regression</a:t>
            </a:r>
          </a:p>
        </p:txBody>
      </p:sp>
      <p:grpSp>
        <p:nvGrpSpPr>
          <p:cNvPr id="3" name="object 3"/>
          <p:cNvGrpSpPr/>
          <p:nvPr/>
        </p:nvGrpSpPr>
        <p:grpSpPr>
          <a:xfrm>
            <a:off x="2698274" y="1958339"/>
            <a:ext cx="6210935" cy="4233545"/>
            <a:chOff x="2698274" y="1958339"/>
            <a:chExt cx="6210935" cy="4233545"/>
          </a:xfrm>
        </p:grpSpPr>
        <p:pic>
          <p:nvPicPr>
            <p:cNvPr id="4" name="object 4"/>
            <p:cNvPicPr/>
            <p:nvPr/>
          </p:nvPicPr>
          <p:blipFill>
            <a:blip r:embed="rId2" cstate="print"/>
            <a:stretch>
              <a:fillRect/>
            </a:stretch>
          </p:blipFill>
          <p:spPr>
            <a:xfrm>
              <a:off x="2698274" y="1958339"/>
              <a:ext cx="6209769" cy="4232971"/>
            </a:xfrm>
            <a:prstGeom prst="rect">
              <a:avLst/>
            </a:prstGeom>
          </p:spPr>
        </p:pic>
        <p:sp>
          <p:nvSpPr>
            <p:cNvPr id="5" name="object 5"/>
            <p:cNvSpPr/>
            <p:nvPr/>
          </p:nvSpPr>
          <p:spPr>
            <a:xfrm>
              <a:off x="3493007" y="2618231"/>
              <a:ext cx="5416550" cy="2741930"/>
            </a:xfrm>
            <a:custGeom>
              <a:avLst/>
              <a:gdLst/>
              <a:ahLst/>
              <a:cxnLst/>
              <a:rect l="l" t="t" r="r" b="b"/>
              <a:pathLst>
                <a:path w="5416550" h="2741929">
                  <a:moveTo>
                    <a:pt x="5003799" y="0"/>
                  </a:moveTo>
                  <a:lnTo>
                    <a:pt x="4949468" y="567"/>
                  </a:lnTo>
                  <a:lnTo>
                    <a:pt x="4895166" y="2258"/>
                  </a:lnTo>
                  <a:lnTo>
                    <a:pt x="4840924" y="5054"/>
                  </a:lnTo>
                  <a:lnTo>
                    <a:pt x="4786774" y="8934"/>
                  </a:lnTo>
                  <a:lnTo>
                    <a:pt x="4732744" y="13880"/>
                  </a:lnTo>
                  <a:lnTo>
                    <a:pt x="4678865" y="19873"/>
                  </a:lnTo>
                  <a:lnTo>
                    <a:pt x="4625167" y="26894"/>
                  </a:lnTo>
                  <a:lnTo>
                    <a:pt x="4571680" y="34924"/>
                  </a:lnTo>
                  <a:lnTo>
                    <a:pt x="4518435" y="43944"/>
                  </a:lnTo>
                  <a:lnTo>
                    <a:pt x="4465461" y="53935"/>
                  </a:lnTo>
                  <a:lnTo>
                    <a:pt x="4412790" y="64878"/>
                  </a:lnTo>
                  <a:lnTo>
                    <a:pt x="4360450" y="76753"/>
                  </a:lnTo>
                  <a:lnTo>
                    <a:pt x="4308473" y="89542"/>
                  </a:lnTo>
                  <a:lnTo>
                    <a:pt x="4256888" y="103226"/>
                  </a:lnTo>
                  <a:lnTo>
                    <a:pt x="4205726" y="117786"/>
                  </a:lnTo>
                  <a:lnTo>
                    <a:pt x="4155016" y="133202"/>
                  </a:lnTo>
                  <a:lnTo>
                    <a:pt x="4104790" y="149456"/>
                  </a:lnTo>
                  <a:lnTo>
                    <a:pt x="4055076" y="166529"/>
                  </a:lnTo>
                  <a:lnTo>
                    <a:pt x="4005906" y="184401"/>
                  </a:lnTo>
                  <a:lnTo>
                    <a:pt x="3957310" y="203054"/>
                  </a:lnTo>
                  <a:lnTo>
                    <a:pt x="3909317" y="222468"/>
                  </a:lnTo>
                  <a:lnTo>
                    <a:pt x="3861959" y="242625"/>
                  </a:lnTo>
                  <a:lnTo>
                    <a:pt x="3815264" y="263505"/>
                  </a:lnTo>
                  <a:lnTo>
                    <a:pt x="3769264" y="285089"/>
                  </a:lnTo>
                  <a:lnTo>
                    <a:pt x="3723988" y="307359"/>
                  </a:lnTo>
                  <a:lnTo>
                    <a:pt x="3679467" y="330295"/>
                  </a:lnTo>
                  <a:lnTo>
                    <a:pt x="3635731" y="353879"/>
                  </a:lnTo>
                  <a:lnTo>
                    <a:pt x="3592810" y="378091"/>
                  </a:lnTo>
                  <a:lnTo>
                    <a:pt x="3550734" y="402912"/>
                  </a:lnTo>
                  <a:lnTo>
                    <a:pt x="3509533" y="428323"/>
                  </a:lnTo>
                  <a:lnTo>
                    <a:pt x="3469239" y="454305"/>
                  </a:lnTo>
                  <a:lnTo>
                    <a:pt x="3429879" y="480840"/>
                  </a:lnTo>
                  <a:lnTo>
                    <a:pt x="3391486" y="507908"/>
                  </a:lnTo>
                  <a:lnTo>
                    <a:pt x="3354089" y="535489"/>
                  </a:lnTo>
                  <a:lnTo>
                    <a:pt x="3317719" y="563566"/>
                  </a:lnTo>
                  <a:lnTo>
                    <a:pt x="3282405" y="592119"/>
                  </a:lnTo>
                  <a:lnTo>
                    <a:pt x="3248178" y="621129"/>
                  </a:lnTo>
                  <a:lnTo>
                    <a:pt x="3215067" y="650577"/>
                  </a:lnTo>
                  <a:lnTo>
                    <a:pt x="3183104" y="680444"/>
                  </a:lnTo>
                  <a:lnTo>
                    <a:pt x="3152318" y="710710"/>
                  </a:lnTo>
                  <a:lnTo>
                    <a:pt x="3122740" y="741358"/>
                  </a:lnTo>
                  <a:lnTo>
                    <a:pt x="3094399" y="772367"/>
                  </a:lnTo>
                  <a:lnTo>
                    <a:pt x="3067326" y="803719"/>
                  </a:lnTo>
                  <a:lnTo>
                    <a:pt x="3041551" y="835395"/>
                  </a:lnTo>
                  <a:lnTo>
                    <a:pt x="3017105" y="867376"/>
                  </a:lnTo>
                  <a:lnTo>
                    <a:pt x="2994017" y="899642"/>
                  </a:lnTo>
                  <a:lnTo>
                    <a:pt x="2972317" y="932175"/>
                  </a:lnTo>
                  <a:lnTo>
                    <a:pt x="2952036" y="964956"/>
                  </a:lnTo>
                  <a:lnTo>
                    <a:pt x="2915852" y="1031184"/>
                  </a:lnTo>
                  <a:lnTo>
                    <a:pt x="2885705" y="1098174"/>
                  </a:lnTo>
                  <a:lnTo>
                    <a:pt x="2861837" y="1165774"/>
                  </a:lnTo>
                  <a:lnTo>
                    <a:pt x="2844489" y="1233831"/>
                  </a:lnTo>
                  <a:lnTo>
                    <a:pt x="2833904" y="1302194"/>
                  </a:lnTo>
                  <a:lnTo>
                    <a:pt x="2830321" y="1370710"/>
                  </a:lnTo>
                  <a:lnTo>
                    <a:pt x="2829421" y="1404972"/>
                  </a:lnTo>
                  <a:lnTo>
                    <a:pt x="2822307" y="1473420"/>
                  </a:lnTo>
                  <a:lnTo>
                    <a:pt x="2808310" y="1541639"/>
                  </a:lnTo>
                  <a:lnTo>
                    <a:pt x="2787672" y="1609479"/>
                  </a:lnTo>
                  <a:lnTo>
                    <a:pt x="2760634" y="1676787"/>
                  </a:lnTo>
                  <a:lnTo>
                    <a:pt x="2727439" y="1743410"/>
                  </a:lnTo>
                  <a:lnTo>
                    <a:pt x="2688326" y="1809195"/>
                  </a:lnTo>
                  <a:lnTo>
                    <a:pt x="2666626" y="1841727"/>
                  </a:lnTo>
                  <a:lnTo>
                    <a:pt x="2643538" y="1873992"/>
                  </a:lnTo>
                  <a:lnTo>
                    <a:pt x="2619092" y="1905971"/>
                  </a:lnTo>
                  <a:lnTo>
                    <a:pt x="2593317" y="1937646"/>
                  </a:lnTo>
                  <a:lnTo>
                    <a:pt x="2566244" y="1968998"/>
                  </a:lnTo>
                  <a:lnTo>
                    <a:pt x="2537903" y="2000007"/>
                  </a:lnTo>
                  <a:lnTo>
                    <a:pt x="2508325" y="2030654"/>
                  </a:lnTo>
                  <a:lnTo>
                    <a:pt x="2477539" y="2060921"/>
                  </a:lnTo>
                  <a:lnTo>
                    <a:pt x="2445576" y="2090788"/>
                  </a:lnTo>
                  <a:lnTo>
                    <a:pt x="2412465" y="2120236"/>
                  </a:lnTo>
                  <a:lnTo>
                    <a:pt x="2378238" y="2149247"/>
                  </a:lnTo>
                  <a:lnTo>
                    <a:pt x="2342924" y="2177801"/>
                  </a:lnTo>
                  <a:lnTo>
                    <a:pt x="2306554" y="2205879"/>
                  </a:lnTo>
                  <a:lnTo>
                    <a:pt x="2269157" y="2233461"/>
                  </a:lnTo>
                  <a:lnTo>
                    <a:pt x="2230764" y="2260530"/>
                  </a:lnTo>
                  <a:lnTo>
                    <a:pt x="2191404" y="2287067"/>
                  </a:lnTo>
                  <a:lnTo>
                    <a:pt x="2151110" y="2313050"/>
                  </a:lnTo>
                  <a:lnTo>
                    <a:pt x="2109909" y="2338463"/>
                  </a:lnTo>
                  <a:lnTo>
                    <a:pt x="2067833" y="2363286"/>
                  </a:lnTo>
                  <a:lnTo>
                    <a:pt x="2024912" y="2387500"/>
                  </a:lnTo>
                  <a:lnTo>
                    <a:pt x="1981176" y="2411085"/>
                  </a:lnTo>
                  <a:lnTo>
                    <a:pt x="1936655" y="2434023"/>
                  </a:lnTo>
                  <a:lnTo>
                    <a:pt x="1891379" y="2456295"/>
                  </a:lnTo>
                  <a:lnTo>
                    <a:pt x="1845379" y="2477882"/>
                  </a:lnTo>
                  <a:lnTo>
                    <a:pt x="1798684" y="2498764"/>
                  </a:lnTo>
                  <a:lnTo>
                    <a:pt x="1751326" y="2518923"/>
                  </a:lnTo>
                  <a:lnTo>
                    <a:pt x="1703333" y="2538339"/>
                  </a:lnTo>
                  <a:lnTo>
                    <a:pt x="1654737" y="2556994"/>
                  </a:lnTo>
                  <a:lnTo>
                    <a:pt x="1605567" y="2574868"/>
                  </a:lnTo>
                  <a:lnTo>
                    <a:pt x="1555853" y="2591943"/>
                  </a:lnTo>
                  <a:lnTo>
                    <a:pt x="1505627" y="2608199"/>
                  </a:lnTo>
                  <a:lnTo>
                    <a:pt x="1454917" y="2623617"/>
                  </a:lnTo>
                  <a:lnTo>
                    <a:pt x="1403755" y="2638179"/>
                  </a:lnTo>
                  <a:lnTo>
                    <a:pt x="1352170" y="2651865"/>
                  </a:lnTo>
                  <a:lnTo>
                    <a:pt x="1300193" y="2664656"/>
                  </a:lnTo>
                  <a:lnTo>
                    <a:pt x="1247853" y="2676533"/>
                  </a:lnTo>
                  <a:lnTo>
                    <a:pt x="1195182" y="2687477"/>
                  </a:lnTo>
                  <a:lnTo>
                    <a:pt x="1142208" y="2697469"/>
                  </a:lnTo>
                  <a:lnTo>
                    <a:pt x="1088963" y="2706491"/>
                  </a:lnTo>
                  <a:lnTo>
                    <a:pt x="1035476" y="2714522"/>
                  </a:lnTo>
                  <a:lnTo>
                    <a:pt x="981778" y="2721544"/>
                  </a:lnTo>
                  <a:lnTo>
                    <a:pt x="927899" y="2727539"/>
                  </a:lnTo>
                  <a:lnTo>
                    <a:pt x="873869" y="2732486"/>
                  </a:lnTo>
                  <a:lnTo>
                    <a:pt x="819719" y="2736367"/>
                  </a:lnTo>
                  <a:lnTo>
                    <a:pt x="765477" y="2739162"/>
                  </a:lnTo>
                  <a:lnTo>
                    <a:pt x="711175" y="2740853"/>
                  </a:lnTo>
                  <a:lnTo>
                    <a:pt x="656843" y="2741421"/>
                  </a:lnTo>
                </a:path>
                <a:path w="5416550" h="2741929">
                  <a:moveTo>
                    <a:pt x="5416042" y="1293875"/>
                  </a:moveTo>
                  <a:lnTo>
                    <a:pt x="0" y="1293875"/>
                  </a:lnTo>
                </a:path>
              </a:pathLst>
            </a:custGeom>
            <a:ln w="6096">
              <a:solidFill>
                <a:srgbClr val="5B9BD4"/>
              </a:solidFill>
            </a:ln>
          </p:spPr>
          <p:txBody>
            <a:bodyPr wrap="square" lIns="0" tIns="0" rIns="0" bIns="0" rtlCol="0"/>
            <a:lstStyle/>
            <a:p>
              <a:endParaRPr/>
            </a:p>
          </p:txBody>
        </p:sp>
      </p:grpSp>
      <p:sp>
        <p:nvSpPr>
          <p:cNvPr id="6" name="object 6"/>
          <p:cNvSpPr txBox="1"/>
          <p:nvPr/>
        </p:nvSpPr>
        <p:spPr>
          <a:xfrm>
            <a:off x="6822693" y="4486478"/>
            <a:ext cx="429259"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&lt;.50</a:t>
            </a:r>
            <a:endParaRPr sz="1800">
              <a:latin typeface="Calibri"/>
              <a:cs typeface="Calibri"/>
            </a:endParaRPr>
          </a:p>
        </p:txBody>
      </p:sp>
      <p:sp>
        <p:nvSpPr>
          <p:cNvPr id="7" name="object 7"/>
          <p:cNvSpPr txBox="1"/>
          <p:nvPr/>
        </p:nvSpPr>
        <p:spPr>
          <a:xfrm>
            <a:off x="4516628" y="3006090"/>
            <a:ext cx="5429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&gt;</a:t>
            </a:r>
            <a:r>
              <a:rPr sz="1800" spc="5" dirty="0">
                <a:latin typeface="Calibri"/>
                <a:cs typeface="Calibri"/>
              </a:rPr>
              <a:t>=</a:t>
            </a:r>
            <a:r>
              <a:rPr sz="1800" spc="-5" dirty="0">
                <a:latin typeface="Calibri"/>
                <a:cs typeface="Calibri"/>
              </a:rPr>
              <a:t>.50</a:t>
            </a:r>
            <a:endParaRPr sz="1800">
              <a:latin typeface="Calibri"/>
              <a:cs typeface="Calibri"/>
            </a:endParaRPr>
          </a:p>
        </p:txBody>
      </p:sp>
      <p:sp>
        <p:nvSpPr>
          <p:cNvPr id="8" name="object 8"/>
          <p:cNvSpPr txBox="1"/>
          <p:nvPr/>
        </p:nvSpPr>
        <p:spPr>
          <a:xfrm>
            <a:off x="3028314" y="3746372"/>
            <a:ext cx="3149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.50</a:t>
            </a:r>
            <a:endParaRPr sz="1800">
              <a:latin typeface="Calibri"/>
              <a:cs typeface="Calibri"/>
            </a:endParaRPr>
          </a:p>
        </p:txBody>
      </p:sp>
      <p:sp>
        <p:nvSpPr>
          <p:cNvPr id="9" name="object 9"/>
          <p:cNvSpPr txBox="1"/>
          <p:nvPr/>
        </p:nvSpPr>
        <p:spPr>
          <a:xfrm>
            <a:off x="9836277" y="3077666"/>
            <a:ext cx="159067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Logit(x)</a:t>
            </a:r>
            <a:r>
              <a:rPr sz="1800" dirty="0">
                <a:latin typeface="Calibri"/>
                <a:cs typeface="Calibri"/>
              </a:rPr>
              <a:t> =</a:t>
            </a:r>
            <a:r>
              <a:rPr sz="1800" spc="-20" dirty="0">
                <a:latin typeface="Calibri"/>
                <a:cs typeface="Calibri"/>
              </a:rPr>
              <a:t> </a:t>
            </a:r>
            <a:r>
              <a:rPr sz="1800" dirty="0">
                <a:latin typeface="Calibri"/>
                <a:cs typeface="Calibri"/>
              </a:rPr>
              <a:t>MX</a:t>
            </a:r>
            <a:r>
              <a:rPr sz="1800" spc="-15"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C</a:t>
            </a:r>
            <a:endParaRPr sz="1800">
              <a:latin typeface="Calibri"/>
              <a:cs typeface="Calibri"/>
            </a:endParaRPr>
          </a:p>
        </p:txBody>
      </p:sp>
      <p:sp>
        <p:nvSpPr>
          <p:cNvPr id="10" name="object 10"/>
          <p:cNvSpPr txBox="1"/>
          <p:nvPr/>
        </p:nvSpPr>
        <p:spPr>
          <a:xfrm>
            <a:off x="9836277" y="3626866"/>
            <a:ext cx="1327150"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a:t>
            </a:r>
            <a:r>
              <a:rPr sz="1800" spc="-35"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Slope</a:t>
            </a:r>
            <a:endParaRPr sz="1800">
              <a:latin typeface="Calibri"/>
              <a:cs typeface="Calibri"/>
            </a:endParaRPr>
          </a:p>
          <a:p>
            <a:pPr marL="12700" marR="5080">
              <a:lnSpc>
                <a:spcPct val="100000"/>
              </a:lnSpc>
            </a:pPr>
            <a:r>
              <a:rPr sz="1800" dirty="0">
                <a:latin typeface="Calibri"/>
                <a:cs typeface="Calibri"/>
              </a:rPr>
              <a:t>C</a:t>
            </a:r>
            <a:r>
              <a:rPr sz="1800" spc="10" dirty="0">
                <a:latin typeface="Calibri"/>
                <a:cs typeface="Calibri"/>
              </a:rPr>
              <a:t> </a:t>
            </a:r>
            <a:r>
              <a:rPr sz="1800" dirty="0">
                <a:latin typeface="Calibri"/>
                <a:cs typeface="Calibri"/>
              </a:rPr>
              <a:t>= </a:t>
            </a:r>
            <a:r>
              <a:rPr sz="1800" spc="-10" dirty="0">
                <a:latin typeface="Calibri"/>
                <a:cs typeface="Calibri"/>
              </a:rPr>
              <a:t>Intercept </a:t>
            </a:r>
            <a:r>
              <a:rPr sz="1800" spc="-5" dirty="0">
                <a:latin typeface="Calibri"/>
                <a:cs typeface="Calibri"/>
              </a:rPr>
              <a:t> </a:t>
            </a:r>
            <a:r>
              <a:rPr sz="1800" dirty="0">
                <a:latin typeface="Calibri"/>
                <a:cs typeface="Calibri"/>
              </a:rPr>
              <a:t>X</a:t>
            </a:r>
            <a:r>
              <a:rPr sz="1800" spc="-35"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Data</a:t>
            </a:r>
            <a:r>
              <a:rPr sz="1800" spc="-30" dirty="0">
                <a:latin typeface="Calibri"/>
                <a:cs typeface="Calibri"/>
              </a:rPr>
              <a:t> </a:t>
            </a:r>
            <a:r>
              <a:rPr sz="1800" spc="-15" dirty="0">
                <a:latin typeface="Calibri"/>
                <a:cs typeface="Calibri"/>
              </a:rPr>
              <a:t>Point</a:t>
            </a:r>
            <a:endParaRPr sz="1800">
              <a:latin typeface="Calibri"/>
              <a:cs typeface="Calibri"/>
            </a:endParaRPr>
          </a:p>
        </p:txBody>
      </p:sp>
      <p:pic>
        <p:nvPicPr>
          <p:cNvPr id="11" name="object 11"/>
          <p:cNvPicPr/>
          <p:nvPr/>
        </p:nvPicPr>
        <p:blipFill>
          <a:blip r:embed="rId3" cstate="print"/>
          <a:stretch>
            <a:fillRect/>
          </a:stretch>
        </p:blipFill>
        <p:spPr>
          <a:xfrm>
            <a:off x="9775967" y="5236083"/>
            <a:ext cx="1934040" cy="3809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4278" y="842010"/>
            <a:ext cx="3143885" cy="452120"/>
          </a:xfrm>
          <a:prstGeom prst="rect">
            <a:avLst/>
          </a:prstGeom>
        </p:spPr>
        <p:txBody>
          <a:bodyPr vert="horz" wrap="square" lIns="0" tIns="12065" rIns="0" bIns="0" rtlCol="0">
            <a:spAutoFit/>
          </a:bodyPr>
          <a:lstStyle/>
          <a:p>
            <a:pPr marL="12700">
              <a:lnSpc>
                <a:spcPct val="100000"/>
              </a:lnSpc>
              <a:spcBef>
                <a:spcPts val="95"/>
              </a:spcBef>
            </a:pPr>
            <a:r>
              <a:rPr spc="-10" dirty="0"/>
              <a:t>Linear</a:t>
            </a:r>
            <a:r>
              <a:rPr spc="-45" dirty="0"/>
              <a:t> </a:t>
            </a:r>
            <a:r>
              <a:rPr spc="-10" dirty="0"/>
              <a:t>Regression</a:t>
            </a:r>
          </a:p>
        </p:txBody>
      </p:sp>
      <p:sp>
        <p:nvSpPr>
          <p:cNvPr id="3" name="object 3"/>
          <p:cNvSpPr txBox="1"/>
          <p:nvPr/>
        </p:nvSpPr>
        <p:spPr>
          <a:xfrm>
            <a:off x="9836277" y="3077666"/>
            <a:ext cx="10115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Y</a:t>
            </a:r>
            <a:r>
              <a:rPr sz="1800" spc="-3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MX</a:t>
            </a:r>
            <a:r>
              <a:rPr sz="1800" spc="-20"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C</a:t>
            </a:r>
            <a:endParaRPr sz="1800">
              <a:latin typeface="Calibri"/>
              <a:cs typeface="Calibri"/>
            </a:endParaRPr>
          </a:p>
        </p:txBody>
      </p:sp>
      <p:sp>
        <p:nvSpPr>
          <p:cNvPr id="4" name="object 4"/>
          <p:cNvSpPr txBox="1"/>
          <p:nvPr/>
        </p:nvSpPr>
        <p:spPr>
          <a:xfrm>
            <a:off x="9836277" y="3626866"/>
            <a:ext cx="1327150"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a:t>
            </a:r>
            <a:r>
              <a:rPr sz="1800" spc="-35"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Slope</a:t>
            </a:r>
            <a:endParaRPr sz="1800">
              <a:latin typeface="Calibri"/>
              <a:cs typeface="Calibri"/>
            </a:endParaRPr>
          </a:p>
          <a:p>
            <a:pPr marL="12700" marR="5080">
              <a:lnSpc>
                <a:spcPct val="100000"/>
              </a:lnSpc>
            </a:pPr>
            <a:r>
              <a:rPr sz="1800" dirty="0">
                <a:latin typeface="Calibri"/>
                <a:cs typeface="Calibri"/>
              </a:rPr>
              <a:t>C</a:t>
            </a:r>
            <a:r>
              <a:rPr sz="1800" spc="10" dirty="0">
                <a:latin typeface="Calibri"/>
                <a:cs typeface="Calibri"/>
              </a:rPr>
              <a:t> </a:t>
            </a:r>
            <a:r>
              <a:rPr sz="1800" dirty="0">
                <a:latin typeface="Calibri"/>
                <a:cs typeface="Calibri"/>
              </a:rPr>
              <a:t>= </a:t>
            </a:r>
            <a:r>
              <a:rPr sz="1800" spc="-10" dirty="0">
                <a:latin typeface="Calibri"/>
                <a:cs typeface="Calibri"/>
              </a:rPr>
              <a:t>Intercept </a:t>
            </a:r>
            <a:r>
              <a:rPr sz="1800" spc="-5" dirty="0">
                <a:latin typeface="Calibri"/>
                <a:cs typeface="Calibri"/>
              </a:rPr>
              <a:t> </a:t>
            </a:r>
            <a:r>
              <a:rPr sz="1800" dirty="0">
                <a:latin typeface="Calibri"/>
                <a:cs typeface="Calibri"/>
              </a:rPr>
              <a:t>X</a:t>
            </a:r>
            <a:r>
              <a:rPr sz="1800" spc="-35"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Data</a:t>
            </a:r>
            <a:r>
              <a:rPr sz="1800" spc="-30" dirty="0">
                <a:latin typeface="Calibri"/>
                <a:cs typeface="Calibri"/>
              </a:rPr>
              <a:t> </a:t>
            </a:r>
            <a:r>
              <a:rPr sz="1800" spc="-15" dirty="0">
                <a:latin typeface="Calibri"/>
                <a:cs typeface="Calibri"/>
              </a:rPr>
              <a:t>Point</a:t>
            </a:r>
            <a:endParaRPr sz="1800">
              <a:latin typeface="Calibri"/>
              <a:cs typeface="Calibri"/>
            </a:endParaRPr>
          </a:p>
        </p:txBody>
      </p:sp>
      <p:grpSp>
        <p:nvGrpSpPr>
          <p:cNvPr id="5" name="object 5"/>
          <p:cNvGrpSpPr/>
          <p:nvPr/>
        </p:nvGrpSpPr>
        <p:grpSpPr>
          <a:xfrm>
            <a:off x="2369545" y="2356104"/>
            <a:ext cx="6226175" cy="3629660"/>
            <a:chOff x="2369545" y="2356104"/>
            <a:chExt cx="6226175" cy="3629660"/>
          </a:xfrm>
        </p:grpSpPr>
        <p:pic>
          <p:nvPicPr>
            <p:cNvPr id="6" name="object 6"/>
            <p:cNvPicPr/>
            <p:nvPr/>
          </p:nvPicPr>
          <p:blipFill>
            <a:blip r:embed="rId2" cstate="print"/>
            <a:stretch>
              <a:fillRect/>
            </a:stretch>
          </p:blipFill>
          <p:spPr>
            <a:xfrm>
              <a:off x="2369545" y="2523087"/>
              <a:ext cx="6071178" cy="3462261"/>
            </a:xfrm>
            <a:prstGeom prst="rect">
              <a:avLst/>
            </a:prstGeom>
          </p:spPr>
        </p:pic>
        <p:sp>
          <p:nvSpPr>
            <p:cNvPr id="7" name="object 7"/>
            <p:cNvSpPr/>
            <p:nvPr/>
          </p:nvSpPr>
          <p:spPr>
            <a:xfrm>
              <a:off x="4093463" y="2496312"/>
              <a:ext cx="3392804" cy="3074670"/>
            </a:xfrm>
            <a:custGeom>
              <a:avLst/>
              <a:gdLst/>
              <a:ahLst/>
              <a:cxnLst/>
              <a:rect l="l" t="t" r="r" b="b"/>
              <a:pathLst>
                <a:path w="3392804" h="3074670">
                  <a:moveTo>
                    <a:pt x="0" y="3074670"/>
                  </a:moveTo>
                  <a:lnTo>
                    <a:pt x="3392551" y="0"/>
                  </a:lnTo>
                </a:path>
              </a:pathLst>
            </a:custGeom>
            <a:ln w="6095">
              <a:solidFill>
                <a:srgbClr val="5B9BD4"/>
              </a:solidFill>
            </a:ln>
          </p:spPr>
          <p:txBody>
            <a:bodyPr wrap="square" lIns="0" tIns="0" rIns="0" bIns="0" rtlCol="0"/>
            <a:lstStyle/>
            <a:p>
              <a:endParaRPr/>
            </a:p>
          </p:txBody>
        </p:sp>
        <p:sp>
          <p:nvSpPr>
            <p:cNvPr id="8" name="object 8"/>
            <p:cNvSpPr/>
            <p:nvPr/>
          </p:nvSpPr>
          <p:spPr>
            <a:xfrm>
              <a:off x="3252203" y="2356103"/>
              <a:ext cx="5343525" cy="3229610"/>
            </a:xfrm>
            <a:custGeom>
              <a:avLst/>
              <a:gdLst/>
              <a:ahLst/>
              <a:cxnLst/>
              <a:rect l="l" t="t" r="r" b="b"/>
              <a:pathLst>
                <a:path w="5343525" h="3229610">
                  <a:moveTo>
                    <a:pt x="5343156" y="1583436"/>
                  </a:moveTo>
                  <a:lnTo>
                    <a:pt x="5330456" y="1577086"/>
                  </a:lnTo>
                  <a:lnTo>
                    <a:pt x="5266956" y="1545336"/>
                  </a:lnTo>
                  <a:lnTo>
                    <a:pt x="5266956" y="1577086"/>
                  </a:lnTo>
                  <a:lnTo>
                    <a:pt x="2591066" y="1577086"/>
                  </a:lnTo>
                  <a:lnTo>
                    <a:pt x="2591066" y="76200"/>
                  </a:lnTo>
                  <a:lnTo>
                    <a:pt x="2622816" y="76200"/>
                  </a:lnTo>
                  <a:lnTo>
                    <a:pt x="2616466" y="63500"/>
                  </a:lnTo>
                  <a:lnTo>
                    <a:pt x="2584716" y="0"/>
                  </a:lnTo>
                  <a:lnTo>
                    <a:pt x="2546616" y="76200"/>
                  </a:lnTo>
                  <a:lnTo>
                    <a:pt x="2578366" y="76200"/>
                  </a:lnTo>
                  <a:lnTo>
                    <a:pt x="2578366" y="1577086"/>
                  </a:lnTo>
                  <a:lnTo>
                    <a:pt x="0" y="1577086"/>
                  </a:lnTo>
                  <a:lnTo>
                    <a:pt x="0" y="1589786"/>
                  </a:lnTo>
                  <a:lnTo>
                    <a:pt x="2578366" y="1589786"/>
                  </a:lnTo>
                  <a:lnTo>
                    <a:pt x="2578366" y="3229368"/>
                  </a:lnTo>
                  <a:lnTo>
                    <a:pt x="2591066" y="3229356"/>
                  </a:lnTo>
                  <a:lnTo>
                    <a:pt x="2591066" y="1589786"/>
                  </a:lnTo>
                  <a:lnTo>
                    <a:pt x="5266956" y="1589786"/>
                  </a:lnTo>
                  <a:lnTo>
                    <a:pt x="5266956" y="1621536"/>
                  </a:lnTo>
                  <a:lnTo>
                    <a:pt x="5330456" y="1589786"/>
                  </a:lnTo>
                  <a:lnTo>
                    <a:pt x="5343156" y="1583436"/>
                  </a:lnTo>
                  <a:close/>
                </a:path>
              </a:pathLst>
            </a:custGeom>
            <a:solidFill>
              <a:srgbClr val="5B9BD4"/>
            </a:solidFill>
          </p:spPr>
          <p:txBody>
            <a:bodyPr wrap="square" lIns="0" tIns="0" rIns="0" bIns="0" rtlCol="0"/>
            <a:lstStyle/>
            <a:p>
              <a:endParaRPr/>
            </a:p>
          </p:txBody>
        </p:sp>
      </p:grpSp>
      <p:sp>
        <p:nvSpPr>
          <p:cNvPr id="9" name="object 9"/>
          <p:cNvSpPr txBox="1"/>
          <p:nvPr/>
        </p:nvSpPr>
        <p:spPr>
          <a:xfrm>
            <a:off x="6175628" y="4231004"/>
            <a:ext cx="429259"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&lt;</a:t>
            </a:r>
            <a:r>
              <a:rPr sz="1800" dirty="0">
                <a:latin typeface="Calibri"/>
                <a:cs typeface="Calibri"/>
              </a:rPr>
              <a:t>.50</a:t>
            </a:r>
            <a:endParaRPr sz="1800">
              <a:latin typeface="Calibri"/>
              <a:cs typeface="Calibri"/>
            </a:endParaRPr>
          </a:p>
        </p:txBody>
      </p:sp>
      <p:sp>
        <p:nvSpPr>
          <p:cNvPr id="10" name="object 10"/>
          <p:cNvSpPr txBox="1"/>
          <p:nvPr/>
        </p:nvSpPr>
        <p:spPr>
          <a:xfrm>
            <a:off x="3946016" y="3077666"/>
            <a:ext cx="54419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&gt;=</a:t>
            </a:r>
            <a:r>
              <a:rPr sz="1800" spc="5" dirty="0">
                <a:latin typeface="Calibri"/>
                <a:cs typeface="Calibri"/>
              </a:rPr>
              <a:t>.</a:t>
            </a:r>
            <a:r>
              <a:rPr sz="1800" dirty="0">
                <a:latin typeface="Calibri"/>
                <a:cs typeface="Calibri"/>
              </a:rPr>
              <a:t>50</a:t>
            </a:r>
            <a:endParaRPr sz="1800">
              <a:latin typeface="Calibri"/>
              <a:cs typeface="Calibri"/>
            </a:endParaRPr>
          </a:p>
        </p:txBody>
      </p:sp>
      <p:sp>
        <p:nvSpPr>
          <p:cNvPr id="11" name="object 11"/>
          <p:cNvSpPr txBox="1"/>
          <p:nvPr/>
        </p:nvSpPr>
        <p:spPr>
          <a:xfrm>
            <a:off x="7571231" y="3215639"/>
            <a:ext cx="1330960" cy="352425"/>
          </a:xfrm>
          <a:prstGeom prst="rect">
            <a:avLst/>
          </a:prstGeom>
          <a:solidFill>
            <a:srgbClr val="5B9BD4"/>
          </a:solidFill>
          <a:ln w="12192">
            <a:solidFill>
              <a:srgbClr val="41709C"/>
            </a:solidFill>
          </a:ln>
        </p:spPr>
        <p:txBody>
          <a:bodyPr vert="horz" wrap="square" lIns="0" tIns="24765" rIns="0" bIns="0" rtlCol="0">
            <a:spAutoFit/>
          </a:bodyPr>
          <a:lstStyle/>
          <a:p>
            <a:pPr marL="104139">
              <a:lnSpc>
                <a:spcPct val="100000"/>
              </a:lnSpc>
              <a:spcBef>
                <a:spcPts val="195"/>
              </a:spcBef>
            </a:pPr>
            <a:r>
              <a:rPr sz="1800" spc="-5" dirty="0">
                <a:solidFill>
                  <a:srgbClr val="FFFFFF"/>
                </a:solidFill>
                <a:latin typeface="Calibri"/>
                <a:cs typeface="Calibri"/>
              </a:rPr>
              <a:t>Best</a:t>
            </a:r>
            <a:r>
              <a:rPr sz="1800" spc="-40" dirty="0">
                <a:solidFill>
                  <a:srgbClr val="FFFFFF"/>
                </a:solidFill>
                <a:latin typeface="Calibri"/>
                <a:cs typeface="Calibri"/>
              </a:rPr>
              <a:t> </a:t>
            </a:r>
            <a:r>
              <a:rPr sz="1800" spc="-5" dirty="0">
                <a:solidFill>
                  <a:srgbClr val="FFFFFF"/>
                </a:solidFill>
                <a:latin typeface="Calibri"/>
                <a:cs typeface="Calibri"/>
              </a:rPr>
              <a:t>Fit</a:t>
            </a:r>
            <a:r>
              <a:rPr sz="1800" spc="-20" dirty="0">
                <a:solidFill>
                  <a:srgbClr val="FFFFFF"/>
                </a:solidFill>
                <a:latin typeface="Calibri"/>
                <a:cs typeface="Calibri"/>
              </a:rPr>
              <a:t> </a:t>
            </a:r>
            <a:r>
              <a:rPr sz="1800" spc="-10" dirty="0">
                <a:solidFill>
                  <a:srgbClr val="FFFFFF"/>
                </a:solidFill>
                <a:latin typeface="Calibri"/>
                <a:cs typeface="Calibri"/>
              </a:rPr>
              <a:t>Line</a:t>
            </a:r>
            <a:endParaRPr sz="1800">
              <a:latin typeface="Calibri"/>
              <a:cs typeface="Calibri"/>
            </a:endParaRPr>
          </a:p>
        </p:txBody>
      </p:sp>
      <p:sp>
        <p:nvSpPr>
          <p:cNvPr id="12" name="object 12"/>
          <p:cNvSpPr/>
          <p:nvPr/>
        </p:nvSpPr>
        <p:spPr>
          <a:xfrm>
            <a:off x="6499859" y="3346703"/>
            <a:ext cx="996950" cy="76200"/>
          </a:xfrm>
          <a:custGeom>
            <a:avLst/>
            <a:gdLst/>
            <a:ahLst/>
            <a:cxnLst/>
            <a:rect l="l" t="t" r="r" b="b"/>
            <a:pathLst>
              <a:path w="996950" h="76200">
                <a:moveTo>
                  <a:pt x="920241" y="0"/>
                </a:moveTo>
                <a:lnTo>
                  <a:pt x="920241" y="76200"/>
                </a:lnTo>
                <a:lnTo>
                  <a:pt x="983741" y="44450"/>
                </a:lnTo>
                <a:lnTo>
                  <a:pt x="932941" y="44450"/>
                </a:lnTo>
                <a:lnTo>
                  <a:pt x="932941" y="31750"/>
                </a:lnTo>
                <a:lnTo>
                  <a:pt x="983741" y="31750"/>
                </a:lnTo>
                <a:lnTo>
                  <a:pt x="920241" y="0"/>
                </a:lnTo>
                <a:close/>
              </a:path>
              <a:path w="996950" h="76200">
                <a:moveTo>
                  <a:pt x="920241" y="31750"/>
                </a:moveTo>
                <a:lnTo>
                  <a:pt x="0" y="31750"/>
                </a:lnTo>
                <a:lnTo>
                  <a:pt x="0" y="44450"/>
                </a:lnTo>
                <a:lnTo>
                  <a:pt x="920241" y="44450"/>
                </a:lnTo>
                <a:lnTo>
                  <a:pt x="920241" y="31750"/>
                </a:lnTo>
                <a:close/>
              </a:path>
              <a:path w="996950" h="76200">
                <a:moveTo>
                  <a:pt x="983741" y="31750"/>
                </a:moveTo>
                <a:lnTo>
                  <a:pt x="932941" y="31750"/>
                </a:lnTo>
                <a:lnTo>
                  <a:pt x="932941" y="44450"/>
                </a:lnTo>
                <a:lnTo>
                  <a:pt x="983741" y="44450"/>
                </a:lnTo>
                <a:lnTo>
                  <a:pt x="996441" y="38100"/>
                </a:lnTo>
                <a:lnTo>
                  <a:pt x="983741" y="31750"/>
                </a:lnTo>
                <a:close/>
              </a:path>
            </a:pathLst>
          </a:custGeom>
          <a:solidFill>
            <a:srgbClr val="5B9BD4"/>
          </a:solidFill>
        </p:spPr>
        <p:txBody>
          <a:bodyPr wrap="square" lIns="0" tIns="0" rIns="0" bIns="0" rtlCol="0"/>
          <a:lstStyle/>
          <a:p>
            <a:endParaRPr/>
          </a:p>
        </p:txBody>
      </p:sp>
      <p:sp>
        <p:nvSpPr>
          <p:cNvPr id="13" name="object 13"/>
          <p:cNvSpPr txBox="1"/>
          <p:nvPr/>
        </p:nvSpPr>
        <p:spPr>
          <a:xfrm>
            <a:off x="2794254" y="3774694"/>
            <a:ext cx="3149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.50</a:t>
            </a:r>
            <a:endParaRPr sz="1800">
              <a:latin typeface="Calibri"/>
              <a:cs typeface="Calibri"/>
            </a:endParaRPr>
          </a:p>
        </p:txBody>
      </p:sp>
      <p:pic>
        <p:nvPicPr>
          <p:cNvPr id="14" name="object 14"/>
          <p:cNvPicPr/>
          <p:nvPr/>
        </p:nvPicPr>
        <p:blipFill>
          <a:blip r:embed="rId3" cstate="print"/>
          <a:stretch>
            <a:fillRect/>
          </a:stretch>
        </p:blipFill>
        <p:spPr>
          <a:xfrm>
            <a:off x="8751012" y="5017413"/>
            <a:ext cx="3082067" cy="11175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6742" y="842010"/>
            <a:ext cx="3340735" cy="452120"/>
          </a:xfrm>
          <a:prstGeom prst="rect">
            <a:avLst/>
          </a:prstGeom>
        </p:spPr>
        <p:txBody>
          <a:bodyPr vert="horz" wrap="square" lIns="0" tIns="12065" rIns="0" bIns="0" rtlCol="0">
            <a:spAutoFit/>
          </a:bodyPr>
          <a:lstStyle/>
          <a:p>
            <a:pPr marL="12700">
              <a:lnSpc>
                <a:spcPct val="100000"/>
              </a:lnSpc>
              <a:spcBef>
                <a:spcPts val="95"/>
              </a:spcBef>
            </a:pPr>
            <a:r>
              <a:rPr spc="-10" dirty="0"/>
              <a:t>Logistic</a:t>
            </a:r>
            <a:r>
              <a:rPr spc="-5" dirty="0"/>
              <a:t> </a:t>
            </a:r>
            <a:r>
              <a:rPr spc="-10" dirty="0"/>
              <a:t>Regression</a:t>
            </a:r>
          </a:p>
        </p:txBody>
      </p:sp>
      <p:pic>
        <p:nvPicPr>
          <p:cNvPr id="3" name="object 3"/>
          <p:cNvPicPr/>
          <p:nvPr/>
        </p:nvPicPr>
        <p:blipFill>
          <a:blip r:embed="rId2" cstate="print"/>
          <a:stretch>
            <a:fillRect/>
          </a:stretch>
        </p:blipFill>
        <p:spPr>
          <a:xfrm>
            <a:off x="4181282" y="1911560"/>
            <a:ext cx="4117666" cy="4591476"/>
          </a:xfrm>
          <a:prstGeom prst="rect">
            <a:avLst/>
          </a:prstGeom>
        </p:spPr>
      </p:pic>
      <p:sp>
        <p:nvSpPr>
          <p:cNvPr id="5" name="object 5"/>
          <p:cNvSpPr txBox="1"/>
          <p:nvPr/>
        </p:nvSpPr>
        <p:spPr>
          <a:xfrm>
            <a:off x="5306695" y="4302633"/>
            <a:ext cx="749935" cy="1476375"/>
          </a:xfrm>
          <a:prstGeom prst="rect">
            <a:avLst/>
          </a:prstGeom>
        </p:spPr>
        <p:txBody>
          <a:bodyPr vert="horz" wrap="square" lIns="0" tIns="12700" rIns="0" bIns="0" rtlCol="0">
            <a:spAutoFit/>
          </a:bodyPr>
          <a:lstStyle/>
          <a:p>
            <a:pPr marL="192405">
              <a:lnSpc>
                <a:spcPct val="100000"/>
              </a:lnSpc>
              <a:spcBef>
                <a:spcPts val="100"/>
              </a:spcBef>
              <a:tabLst>
                <a:tab pos="682625" algn="l"/>
              </a:tabLst>
            </a:pPr>
            <a:r>
              <a:rPr sz="1400" dirty="0">
                <a:latin typeface="Calibri"/>
                <a:cs typeface="Calibri"/>
              </a:rPr>
              <a:t>(	)</a:t>
            </a:r>
            <a:endParaRPr sz="1400">
              <a:latin typeface="Calibri"/>
              <a:cs typeface="Calibri"/>
            </a:endParaRPr>
          </a:p>
          <a:p>
            <a:pPr>
              <a:lnSpc>
                <a:spcPct val="100000"/>
              </a:lnSpc>
            </a:pPr>
            <a:endParaRPr sz="1400">
              <a:latin typeface="Calibri"/>
              <a:cs typeface="Calibri"/>
            </a:endParaRPr>
          </a:p>
          <a:p>
            <a:pPr>
              <a:lnSpc>
                <a:spcPct val="100000"/>
              </a:lnSpc>
              <a:spcBef>
                <a:spcPts val="45"/>
              </a:spcBef>
            </a:pPr>
            <a:endParaRPr sz="1400">
              <a:latin typeface="Calibri"/>
              <a:cs typeface="Calibri"/>
            </a:endParaRPr>
          </a:p>
          <a:p>
            <a:pPr marR="211454" algn="ctr">
              <a:lnSpc>
                <a:spcPct val="100000"/>
              </a:lnSpc>
              <a:tabLst>
                <a:tab pos="450215" algn="l"/>
              </a:tabLst>
            </a:pPr>
            <a:r>
              <a:rPr sz="1400" dirty="0">
                <a:latin typeface="Calibri"/>
                <a:cs typeface="Calibri"/>
              </a:rPr>
              <a:t>(	)</a:t>
            </a:r>
            <a:endParaRPr sz="1400">
              <a:latin typeface="Calibri"/>
              <a:cs typeface="Calibri"/>
            </a:endParaRPr>
          </a:p>
          <a:p>
            <a:pPr>
              <a:lnSpc>
                <a:spcPct val="100000"/>
              </a:lnSpc>
            </a:pPr>
            <a:endParaRPr sz="1400">
              <a:latin typeface="Calibri"/>
              <a:cs typeface="Calibri"/>
            </a:endParaRPr>
          </a:p>
          <a:p>
            <a:pPr marR="243204" algn="ctr">
              <a:lnSpc>
                <a:spcPct val="100000"/>
              </a:lnSpc>
              <a:spcBef>
                <a:spcPts val="1210"/>
              </a:spcBef>
            </a:pPr>
            <a:r>
              <a:rPr sz="1400" dirty="0">
                <a:latin typeface="Calibri"/>
                <a:cs typeface="Calibri"/>
              </a:rPr>
              <a:t>(</a:t>
            </a:r>
            <a:endParaRPr sz="14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6742" y="842010"/>
            <a:ext cx="3340735" cy="452120"/>
          </a:xfrm>
          <a:prstGeom prst="rect">
            <a:avLst/>
          </a:prstGeom>
        </p:spPr>
        <p:txBody>
          <a:bodyPr vert="horz" wrap="square" lIns="0" tIns="12065" rIns="0" bIns="0" rtlCol="0">
            <a:spAutoFit/>
          </a:bodyPr>
          <a:lstStyle/>
          <a:p>
            <a:pPr marL="12700">
              <a:lnSpc>
                <a:spcPct val="100000"/>
              </a:lnSpc>
              <a:spcBef>
                <a:spcPts val="95"/>
              </a:spcBef>
            </a:pPr>
            <a:r>
              <a:rPr spc="-10" dirty="0"/>
              <a:t>Logistic</a:t>
            </a:r>
            <a:r>
              <a:rPr spc="-5" dirty="0"/>
              <a:t> </a:t>
            </a:r>
            <a:r>
              <a:rPr spc="-10" dirty="0"/>
              <a:t>Regression</a:t>
            </a:r>
          </a:p>
        </p:txBody>
      </p:sp>
      <p:grpSp>
        <p:nvGrpSpPr>
          <p:cNvPr id="3" name="object 3"/>
          <p:cNvGrpSpPr/>
          <p:nvPr/>
        </p:nvGrpSpPr>
        <p:grpSpPr>
          <a:xfrm>
            <a:off x="3431966" y="2865119"/>
            <a:ext cx="5192395" cy="3781425"/>
            <a:chOff x="3431966" y="2865119"/>
            <a:chExt cx="5192395" cy="3781425"/>
          </a:xfrm>
        </p:grpSpPr>
        <p:pic>
          <p:nvPicPr>
            <p:cNvPr id="4" name="object 4"/>
            <p:cNvPicPr/>
            <p:nvPr/>
          </p:nvPicPr>
          <p:blipFill>
            <a:blip r:embed="rId2" cstate="print"/>
            <a:stretch>
              <a:fillRect/>
            </a:stretch>
          </p:blipFill>
          <p:spPr>
            <a:xfrm>
              <a:off x="3431966" y="2865119"/>
              <a:ext cx="5148690" cy="3781241"/>
            </a:xfrm>
            <a:prstGeom prst="rect">
              <a:avLst/>
            </a:prstGeom>
          </p:spPr>
        </p:pic>
        <p:sp>
          <p:nvSpPr>
            <p:cNvPr id="5" name="object 5"/>
            <p:cNvSpPr/>
            <p:nvPr/>
          </p:nvSpPr>
          <p:spPr>
            <a:xfrm>
              <a:off x="4122419" y="3372612"/>
              <a:ext cx="4501515" cy="2626360"/>
            </a:xfrm>
            <a:custGeom>
              <a:avLst/>
              <a:gdLst/>
              <a:ahLst/>
              <a:cxnLst/>
              <a:rect l="l" t="t" r="r" b="b"/>
              <a:pathLst>
                <a:path w="4501515" h="2626360">
                  <a:moveTo>
                    <a:pt x="4341876" y="0"/>
                  </a:moveTo>
                  <a:lnTo>
                    <a:pt x="4287372" y="582"/>
                  </a:lnTo>
                  <a:lnTo>
                    <a:pt x="4232900" y="2315"/>
                  </a:lnTo>
                  <a:lnTo>
                    <a:pt x="4178494" y="5179"/>
                  </a:lnTo>
                  <a:lnTo>
                    <a:pt x="4124184" y="9153"/>
                  </a:lnTo>
                  <a:lnTo>
                    <a:pt x="4070004" y="14217"/>
                  </a:lnTo>
                  <a:lnTo>
                    <a:pt x="4015987" y="20352"/>
                  </a:lnTo>
                  <a:lnTo>
                    <a:pt x="3962163" y="27537"/>
                  </a:lnTo>
                  <a:lnTo>
                    <a:pt x="3908567" y="35751"/>
                  </a:lnTo>
                  <a:lnTo>
                    <a:pt x="3855230" y="44975"/>
                  </a:lnTo>
                  <a:lnTo>
                    <a:pt x="3802184" y="55189"/>
                  </a:lnTo>
                  <a:lnTo>
                    <a:pt x="3749463" y="66371"/>
                  </a:lnTo>
                  <a:lnTo>
                    <a:pt x="3697098" y="78503"/>
                  </a:lnTo>
                  <a:lnTo>
                    <a:pt x="3645121" y="91563"/>
                  </a:lnTo>
                  <a:lnTo>
                    <a:pt x="3593567" y="105532"/>
                  </a:lnTo>
                  <a:lnTo>
                    <a:pt x="3542466" y="120389"/>
                  </a:lnTo>
                  <a:lnTo>
                    <a:pt x="3491851" y="136115"/>
                  </a:lnTo>
                  <a:lnTo>
                    <a:pt x="3441754" y="152689"/>
                  </a:lnTo>
                  <a:lnTo>
                    <a:pt x="3392209" y="170090"/>
                  </a:lnTo>
                  <a:lnTo>
                    <a:pt x="3343246" y="188299"/>
                  </a:lnTo>
                  <a:lnTo>
                    <a:pt x="3294900" y="207296"/>
                  </a:lnTo>
                  <a:lnTo>
                    <a:pt x="3247202" y="227059"/>
                  </a:lnTo>
                  <a:lnTo>
                    <a:pt x="3200184" y="247570"/>
                  </a:lnTo>
                  <a:lnTo>
                    <a:pt x="3153879" y="268808"/>
                  </a:lnTo>
                  <a:lnTo>
                    <a:pt x="3108320" y="290752"/>
                  </a:lnTo>
                  <a:lnTo>
                    <a:pt x="3063538" y="313383"/>
                  </a:lnTo>
                  <a:lnTo>
                    <a:pt x="3019566" y="336681"/>
                  </a:lnTo>
                  <a:lnTo>
                    <a:pt x="2976438" y="360624"/>
                  </a:lnTo>
                  <a:lnTo>
                    <a:pt x="2934184" y="385193"/>
                  </a:lnTo>
                  <a:lnTo>
                    <a:pt x="2892837" y="410368"/>
                  </a:lnTo>
                  <a:lnTo>
                    <a:pt x="2852431" y="436129"/>
                  </a:lnTo>
                  <a:lnTo>
                    <a:pt x="2812996" y="462455"/>
                  </a:lnTo>
                  <a:lnTo>
                    <a:pt x="2774566" y="489326"/>
                  </a:lnTo>
                  <a:lnTo>
                    <a:pt x="2737174" y="516722"/>
                  </a:lnTo>
                  <a:lnTo>
                    <a:pt x="2700850" y="544623"/>
                  </a:lnTo>
                  <a:lnTo>
                    <a:pt x="2665629" y="573008"/>
                  </a:lnTo>
                  <a:lnTo>
                    <a:pt x="2631542" y="601858"/>
                  </a:lnTo>
                  <a:lnTo>
                    <a:pt x="2598621" y="631152"/>
                  </a:lnTo>
                  <a:lnTo>
                    <a:pt x="2566900" y="660870"/>
                  </a:lnTo>
                  <a:lnTo>
                    <a:pt x="2536410" y="690992"/>
                  </a:lnTo>
                  <a:lnTo>
                    <a:pt x="2507184" y="721497"/>
                  </a:lnTo>
                  <a:lnTo>
                    <a:pt x="2479254" y="752366"/>
                  </a:lnTo>
                  <a:lnTo>
                    <a:pt x="2452653" y="783579"/>
                  </a:lnTo>
                  <a:lnTo>
                    <a:pt x="2427413" y="815114"/>
                  </a:lnTo>
                  <a:lnTo>
                    <a:pt x="2403566" y="846952"/>
                  </a:lnTo>
                  <a:lnTo>
                    <a:pt x="2381146" y="879073"/>
                  </a:lnTo>
                  <a:lnTo>
                    <a:pt x="2360184" y="911456"/>
                  </a:lnTo>
                  <a:lnTo>
                    <a:pt x="2322764" y="976929"/>
                  </a:lnTo>
                  <a:lnTo>
                    <a:pt x="2291566" y="1043210"/>
                  </a:lnTo>
                  <a:lnTo>
                    <a:pt x="2266850" y="1110137"/>
                  </a:lnTo>
                  <a:lnTo>
                    <a:pt x="2248875" y="1177549"/>
                  </a:lnTo>
                  <a:lnTo>
                    <a:pt x="2237900" y="1245283"/>
                  </a:lnTo>
                  <a:lnTo>
                    <a:pt x="2234183" y="1313180"/>
                  </a:lnTo>
                  <a:lnTo>
                    <a:pt x="2233249" y="1347138"/>
                  </a:lnTo>
                  <a:lnTo>
                    <a:pt x="2225871" y="1414973"/>
                  </a:lnTo>
                  <a:lnTo>
                    <a:pt x="2211363" y="1482565"/>
                  </a:lnTo>
                  <a:lnTo>
                    <a:pt x="2189985" y="1549753"/>
                  </a:lnTo>
                  <a:lnTo>
                    <a:pt x="2161996" y="1616375"/>
                  </a:lnTo>
                  <a:lnTo>
                    <a:pt x="2127655" y="1682270"/>
                  </a:lnTo>
                  <a:lnTo>
                    <a:pt x="2087221" y="1747277"/>
                  </a:lnTo>
                  <a:lnTo>
                    <a:pt x="2064801" y="1779396"/>
                  </a:lnTo>
                  <a:lnTo>
                    <a:pt x="2040954" y="1811233"/>
                  </a:lnTo>
                  <a:lnTo>
                    <a:pt x="2015714" y="1842766"/>
                  </a:lnTo>
                  <a:lnTo>
                    <a:pt x="1989113" y="1873977"/>
                  </a:lnTo>
                  <a:lnTo>
                    <a:pt x="1961183" y="1904844"/>
                  </a:lnTo>
                  <a:lnTo>
                    <a:pt x="1931957" y="1935348"/>
                  </a:lnTo>
                  <a:lnTo>
                    <a:pt x="1901467" y="1965468"/>
                  </a:lnTo>
                  <a:lnTo>
                    <a:pt x="1869746" y="1995184"/>
                  </a:lnTo>
                  <a:lnTo>
                    <a:pt x="1836825" y="2024476"/>
                  </a:lnTo>
                  <a:lnTo>
                    <a:pt x="1802738" y="2053324"/>
                  </a:lnTo>
                  <a:lnTo>
                    <a:pt x="1767517" y="2081708"/>
                  </a:lnTo>
                  <a:lnTo>
                    <a:pt x="1731193" y="2109607"/>
                  </a:lnTo>
                  <a:lnTo>
                    <a:pt x="1693801" y="2137001"/>
                  </a:lnTo>
                  <a:lnTo>
                    <a:pt x="1655371" y="2163870"/>
                  </a:lnTo>
                  <a:lnTo>
                    <a:pt x="1615936" y="2190194"/>
                  </a:lnTo>
                  <a:lnTo>
                    <a:pt x="1575530" y="2215953"/>
                  </a:lnTo>
                  <a:lnTo>
                    <a:pt x="1534183" y="2241126"/>
                  </a:lnTo>
                  <a:lnTo>
                    <a:pt x="1491929" y="2265693"/>
                  </a:lnTo>
                  <a:lnTo>
                    <a:pt x="1448801" y="2289634"/>
                  </a:lnTo>
                  <a:lnTo>
                    <a:pt x="1404829" y="2312930"/>
                  </a:lnTo>
                  <a:lnTo>
                    <a:pt x="1360047" y="2335559"/>
                  </a:lnTo>
                  <a:lnTo>
                    <a:pt x="1314488" y="2357501"/>
                  </a:lnTo>
                  <a:lnTo>
                    <a:pt x="1268183" y="2378737"/>
                  </a:lnTo>
                  <a:lnTo>
                    <a:pt x="1221165" y="2399246"/>
                  </a:lnTo>
                  <a:lnTo>
                    <a:pt x="1173467" y="2419008"/>
                  </a:lnTo>
                  <a:lnTo>
                    <a:pt x="1125121" y="2438003"/>
                  </a:lnTo>
                  <a:lnTo>
                    <a:pt x="1076158" y="2456210"/>
                  </a:lnTo>
                  <a:lnTo>
                    <a:pt x="1026613" y="2473610"/>
                  </a:lnTo>
                  <a:lnTo>
                    <a:pt x="976516" y="2490182"/>
                  </a:lnTo>
                  <a:lnTo>
                    <a:pt x="925901" y="2505906"/>
                  </a:lnTo>
                  <a:lnTo>
                    <a:pt x="874800" y="2520762"/>
                  </a:lnTo>
                  <a:lnTo>
                    <a:pt x="823246" y="2534729"/>
                  </a:lnTo>
                  <a:lnTo>
                    <a:pt x="771269" y="2547788"/>
                  </a:lnTo>
                  <a:lnTo>
                    <a:pt x="718904" y="2559919"/>
                  </a:lnTo>
                  <a:lnTo>
                    <a:pt x="666183" y="2571100"/>
                  </a:lnTo>
                  <a:lnTo>
                    <a:pt x="613137" y="2581312"/>
                  </a:lnTo>
                  <a:lnTo>
                    <a:pt x="559800" y="2590535"/>
                  </a:lnTo>
                  <a:lnTo>
                    <a:pt x="506204" y="2598749"/>
                  </a:lnTo>
                  <a:lnTo>
                    <a:pt x="452380" y="2605933"/>
                  </a:lnTo>
                  <a:lnTo>
                    <a:pt x="398363" y="2612067"/>
                  </a:lnTo>
                  <a:lnTo>
                    <a:pt x="344183" y="2617131"/>
                  </a:lnTo>
                  <a:lnTo>
                    <a:pt x="289873" y="2621105"/>
                  </a:lnTo>
                  <a:lnTo>
                    <a:pt x="235467" y="2623968"/>
                  </a:lnTo>
                  <a:lnTo>
                    <a:pt x="180995" y="2625701"/>
                  </a:lnTo>
                  <a:lnTo>
                    <a:pt x="126491" y="2626283"/>
                  </a:lnTo>
                </a:path>
                <a:path w="4501515" h="2626360">
                  <a:moveTo>
                    <a:pt x="4501514" y="1289304"/>
                  </a:moveTo>
                  <a:lnTo>
                    <a:pt x="0" y="1289304"/>
                  </a:lnTo>
                </a:path>
              </a:pathLst>
            </a:custGeom>
            <a:ln w="6096">
              <a:solidFill>
                <a:srgbClr val="5B9BD4"/>
              </a:solidFill>
            </a:ln>
          </p:spPr>
          <p:txBody>
            <a:bodyPr wrap="square" lIns="0" tIns="0" rIns="0" bIns="0" rtlCol="0"/>
            <a:lstStyle/>
            <a:p>
              <a:endParaRPr/>
            </a:p>
          </p:txBody>
        </p:sp>
      </p:grpSp>
      <p:sp>
        <p:nvSpPr>
          <p:cNvPr id="6" name="object 6"/>
          <p:cNvSpPr txBox="1"/>
          <p:nvPr/>
        </p:nvSpPr>
        <p:spPr>
          <a:xfrm>
            <a:off x="3750945" y="4477639"/>
            <a:ext cx="3149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.50</a:t>
            </a:r>
            <a:endParaRPr sz="1800">
              <a:latin typeface="Calibri"/>
              <a:cs typeface="Calibri"/>
            </a:endParaRPr>
          </a:p>
        </p:txBody>
      </p:sp>
      <p:sp>
        <p:nvSpPr>
          <p:cNvPr id="7" name="object 7"/>
          <p:cNvSpPr txBox="1"/>
          <p:nvPr/>
        </p:nvSpPr>
        <p:spPr>
          <a:xfrm>
            <a:off x="1176934" y="1964816"/>
            <a:ext cx="9623425" cy="842644"/>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12121"/>
                </a:solidFill>
                <a:latin typeface="Microsoft Sans Serif"/>
                <a:cs typeface="Microsoft Sans Serif"/>
              </a:rPr>
              <a:t>Logistic</a:t>
            </a:r>
            <a:r>
              <a:rPr sz="1800" spc="10" dirty="0">
                <a:solidFill>
                  <a:srgbClr val="212121"/>
                </a:solidFill>
                <a:latin typeface="Microsoft Sans Serif"/>
                <a:cs typeface="Microsoft Sans Serif"/>
              </a:rPr>
              <a:t> </a:t>
            </a:r>
            <a:r>
              <a:rPr sz="1800" spc="-5" dirty="0">
                <a:solidFill>
                  <a:srgbClr val="212121"/>
                </a:solidFill>
                <a:latin typeface="Microsoft Sans Serif"/>
                <a:cs typeface="Microsoft Sans Serif"/>
              </a:rPr>
              <a:t>regression</a:t>
            </a:r>
            <a:r>
              <a:rPr sz="1800" spc="20" dirty="0">
                <a:solidFill>
                  <a:srgbClr val="212121"/>
                </a:solidFill>
                <a:latin typeface="Microsoft Sans Serif"/>
                <a:cs typeface="Microsoft Sans Serif"/>
              </a:rPr>
              <a:t> </a:t>
            </a:r>
            <a:r>
              <a:rPr sz="1800" dirty="0">
                <a:solidFill>
                  <a:srgbClr val="212121"/>
                </a:solidFill>
                <a:latin typeface="Microsoft Sans Serif"/>
                <a:cs typeface="Microsoft Sans Serif"/>
              </a:rPr>
              <a:t>is</a:t>
            </a:r>
            <a:r>
              <a:rPr sz="1800" spc="5" dirty="0">
                <a:solidFill>
                  <a:srgbClr val="212121"/>
                </a:solidFill>
                <a:latin typeface="Microsoft Sans Serif"/>
                <a:cs typeface="Microsoft Sans Serif"/>
              </a:rPr>
              <a:t> </a:t>
            </a:r>
            <a:r>
              <a:rPr sz="1800" spc="-10" dirty="0">
                <a:solidFill>
                  <a:srgbClr val="212121"/>
                </a:solidFill>
                <a:latin typeface="Microsoft Sans Serif"/>
                <a:cs typeface="Microsoft Sans Serif"/>
              </a:rPr>
              <a:t>a</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linear</a:t>
            </a:r>
            <a:r>
              <a:rPr sz="1800" spc="15" dirty="0">
                <a:solidFill>
                  <a:srgbClr val="212121"/>
                </a:solidFill>
                <a:latin typeface="Microsoft Sans Serif"/>
                <a:cs typeface="Microsoft Sans Serif"/>
              </a:rPr>
              <a:t> </a:t>
            </a:r>
            <a:r>
              <a:rPr sz="1800" spc="-5" dirty="0">
                <a:solidFill>
                  <a:srgbClr val="212121"/>
                </a:solidFill>
                <a:latin typeface="Microsoft Sans Serif"/>
                <a:cs typeface="Microsoft Sans Serif"/>
              </a:rPr>
              <a:t>classifier,</a:t>
            </a:r>
            <a:r>
              <a:rPr sz="1800" spc="15" dirty="0">
                <a:solidFill>
                  <a:srgbClr val="212121"/>
                </a:solidFill>
                <a:latin typeface="Microsoft Sans Serif"/>
                <a:cs typeface="Microsoft Sans Serif"/>
              </a:rPr>
              <a:t> </a:t>
            </a:r>
            <a:r>
              <a:rPr sz="1800" dirty="0">
                <a:solidFill>
                  <a:srgbClr val="212121"/>
                </a:solidFill>
                <a:latin typeface="Microsoft Sans Serif"/>
                <a:cs typeface="Microsoft Sans Serif"/>
              </a:rPr>
              <a:t>so</a:t>
            </a:r>
            <a:r>
              <a:rPr sz="1800" spc="-20" dirty="0">
                <a:solidFill>
                  <a:srgbClr val="212121"/>
                </a:solidFill>
                <a:latin typeface="Microsoft Sans Serif"/>
                <a:cs typeface="Microsoft Sans Serif"/>
              </a:rPr>
              <a:t> </a:t>
            </a:r>
            <a:r>
              <a:rPr sz="1800" spc="-5" dirty="0">
                <a:solidFill>
                  <a:srgbClr val="212121"/>
                </a:solidFill>
                <a:latin typeface="Microsoft Sans Serif"/>
                <a:cs typeface="Microsoft Sans Serif"/>
              </a:rPr>
              <a:t>you’ll</a:t>
            </a:r>
            <a:r>
              <a:rPr sz="1800" spc="25" dirty="0">
                <a:solidFill>
                  <a:srgbClr val="212121"/>
                </a:solidFill>
                <a:latin typeface="Microsoft Sans Serif"/>
                <a:cs typeface="Microsoft Sans Serif"/>
              </a:rPr>
              <a:t> </a:t>
            </a:r>
            <a:r>
              <a:rPr sz="1800" spc="-10" dirty="0">
                <a:solidFill>
                  <a:srgbClr val="212121"/>
                </a:solidFill>
                <a:latin typeface="Microsoft Sans Serif"/>
                <a:cs typeface="Microsoft Sans Serif"/>
              </a:rPr>
              <a:t>use</a:t>
            </a:r>
            <a:r>
              <a:rPr sz="1800" dirty="0">
                <a:solidFill>
                  <a:srgbClr val="212121"/>
                </a:solidFill>
                <a:latin typeface="Microsoft Sans Serif"/>
                <a:cs typeface="Microsoft Sans Serif"/>
              </a:rPr>
              <a:t> a</a:t>
            </a:r>
            <a:r>
              <a:rPr sz="1800" spc="5" dirty="0">
                <a:solidFill>
                  <a:srgbClr val="212121"/>
                </a:solidFill>
                <a:latin typeface="Microsoft Sans Serif"/>
                <a:cs typeface="Microsoft Sans Serif"/>
              </a:rPr>
              <a:t> </a:t>
            </a:r>
            <a:r>
              <a:rPr sz="1800" spc="-10" dirty="0">
                <a:solidFill>
                  <a:srgbClr val="212121"/>
                </a:solidFill>
                <a:latin typeface="Microsoft Sans Serif"/>
                <a:cs typeface="Microsoft Sans Serif"/>
              </a:rPr>
              <a:t>linear</a:t>
            </a:r>
            <a:r>
              <a:rPr sz="1800" spc="5" dirty="0">
                <a:solidFill>
                  <a:srgbClr val="212121"/>
                </a:solidFill>
                <a:latin typeface="Microsoft Sans Serif"/>
                <a:cs typeface="Microsoft Sans Serif"/>
              </a:rPr>
              <a:t> </a:t>
            </a:r>
            <a:r>
              <a:rPr sz="1800" spc="-5" dirty="0">
                <a:solidFill>
                  <a:srgbClr val="212121"/>
                </a:solidFill>
                <a:latin typeface="Microsoft Sans Serif"/>
                <a:cs typeface="Microsoft Sans Serif"/>
              </a:rPr>
              <a:t>function</a:t>
            </a:r>
            <a:r>
              <a:rPr sz="1800" spc="25" dirty="0">
                <a:solidFill>
                  <a:srgbClr val="212121"/>
                </a:solidFill>
                <a:latin typeface="Microsoft Sans Serif"/>
                <a:cs typeface="Microsoft Sans Serif"/>
              </a:rPr>
              <a:t> </a:t>
            </a:r>
            <a:r>
              <a:rPr sz="1800" spc="-5" dirty="0">
                <a:solidFill>
                  <a:srgbClr val="212121"/>
                </a:solidFill>
                <a:latin typeface="Cambria Math"/>
                <a:cs typeface="Cambria Math"/>
              </a:rPr>
              <a:t>𝑓</a:t>
            </a:r>
            <a:r>
              <a:rPr sz="1800" spc="-5" dirty="0">
                <a:solidFill>
                  <a:srgbClr val="212121"/>
                </a:solidFill>
                <a:latin typeface="Microsoft Sans Serif"/>
                <a:cs typeface="Microsoft Sans Serif"/>
              </a:rPr>
              <a:t>(</a:t>
            </a:r>
            <a:r>
              <a:rPr sz="1800" spc="-5" dirty="0">
                <a:solidFill>
                  <a:srgbClr val="212121"/>
                </a:solidFill>
                <a:latin typeface="Cambria Math"/>
                <a:cs typeface="Cambria Math"/>
              </a:rPr>
              <a:t>𝐱</a:t>
            </a:r>
            <a:r>
              <a:rPr sz="1800" spc="-5" dirty="0">
                <a:solidFill>
                  <a:srgbClr val="212121"/>
                </a:solidFill>
                <a:latin typeface="Microsoft Sans Serif"/>
                <a:cs typeface="Microsoft Sans Serif"/>
              </a:rPr>
              <a:t>)</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𝑏</a:t>
            </a:r>
            <a:r>
              <a:rPr sz="1800" dirty="0">
                <a:solidFill>
                  <a:srgbClr val="212121"/>
                </a:solidFill>
                <a:latin typeface="Microsoft Sans Serif"/>
                <a:cs typeface="Microsoft Sans Serif"/>
              </a:rPr>
              <a:t>₀</a:t>
            </a:r>
            <a:r>
              <a:rPr sz="1800" spc="5" dirty="0">
                <a:solidFill>
                  <a:srgbClr val="212121"/>
                </a:solidFill>
                <a:latin typeface="Microsoft Sans Serif"/>
                <a:cs typeface="Microsoft Sans Serif"/>
              </a:rPr>
              <a:t> +</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𝑏𝑥</a:t>
            </a:r>
            <a:r>
              <a:rPr sz="1800" spc="90" dirty="0">
                <a:solidFill>
                  <a:srgbClr val="212121"/>
                </a:solidFill>
                <a:latin typeface="Cambria Math"/>
                <a:cs typeface="Cambria Math"/>
              </a:rPr>
              <a:t> </a:t>
            </a:r>
            <a:r>
              <a:rPr sz="1800" spc="-5" dirty="0">
                <a:solidFill>
                  <a:srgbClr val="FF0000"/>
                </a:solidFill>
                <a:latin typeface="Microsoft Sans Serif"/>
                <a:cs typeface="Microsoft Sans Serif"/>
              </a:rPr>
              <a:t>or</a:t>
            </a:r>
            <a:r>
              <a:rPr sz="1800" dirty="0">
                <a:solidFill>
                  <a:srgbClr val="FF0000"/>
                </a:solidFill>
                <a:latin typeface="Microsoft Sans Serif"/>
                <a:cs typeface="Microsoft Sans Serif"/>
              </a:rPr>
              <a:t> </a:t>
            </a:r>
            <a:r>
              <a:rPr sz="1800" spc="-5" dirty="0">
                <a:solidFill>
                  <a:srgbClr val="212121"/>
                </a:solidFill>
                <a:latin typeface="Cambria Math"/>
                <a:cs typeface="Cambria Math"/>
              </a:rPr>
              <a:t>𝑓</a:t>
            </a:r>
            <a:r>
              <a:rPr sz="1800" spc="-5" dirty="0">
                <a:solidFill>
                  <a:srgbClr val="212121"/>
                </a:solidFill>
                <a:latin typeface="Microsoft Sans Serif"/>
                <a:cs typeface="Microsoft Sans Serif"/>
              </a:rPr>
              <a:t>(</a:t>
            </a:r>
            <a:r>
              <a:rPr sz="1800" spc="-5" dirty="0">
                <a:solidFill>
                  <a:srgbClr val="212121"/>
                </a:solidFill>
                <a:latin typeface="Cambria Math"/>
                <a:cs typeface="Cambria Math"/>
              </a:rPr>
              <a:t>𝐱</a:t>
            </a:r>
            <a:r>
              <a:rPr sz="1800" spc="-5" dirty="0">
                <a:solidFill>
                  <a:srgbClr val="212121"/>
                </a:solidFill>
                <a:latin typeface="Microsoft Sans Serif"/>
                <a:cs typeface="Microsoft Sans Serif"/>
              </a:rPr>
              <a:t>)</a:t>
            </a:r>
            <a:r>
              <a:rPr sz="1800" spc="5" dirty="0">
                <a:solidFill>
                  <a:srgbClr val="212121"/>
                </a:solidFill>
                <a:latin typeface="Microsoft Sans Serif"/>
                <a:cs typeface="Microsoft Sans Serif"/>
              </a:rPr>
              <a:t> =</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𝑏</a:t>
            </a:r>
            <a:r>
              <a:rPr sz="1800" dirty="0">
                <a:solidFill>
                  <a:srgbClr val="212121"/>
                </a:solidFill>
                <a:latin typeface="Microsoft Sans Serif"/>
                <a:cs typeface="Microsoft Sans Serif"/>
              </a:rPr>
              <a:t>₀ </a:t>
            </a:r>
            <a:endParaRPr sz="1800">
              <a:latin typeface="Microsoft Sans Serif"/>
              <a:cs typeface="Microsoft Sans Serif"/>
            </a:endParaRPr>
          </a:p>
          <a:p>
            <a:pPr marL="12700" marR="610235">
              <a:lnSpc>
                <a:spcPts val="2110"/>
              </a:lnSpc>
              <a:spcBef>
                <a:spcPts val="110"/>
              </a:spcBef>
            </a:pPr>
            <a:r>
              <a:rPr sz="1800" dirty="0">
                <a:solidFill>
                  <a:srgbClr val="212121"/>
                </a:solidFill>
                <a:latin typeface="Microsoft Sans Serif"/>
                <a:cs typeface="Microsoft Sans Serif"/>
              </a:rPr>
              <a:t>+</a:t>
            </a:r>
            <a:r>
              <a:rPr sz="1800" spc="-15" dirty="0">
                <a:solidFill>
                  <a:srgbClr val="212121"/>
                </a:solidFill>
                <a:latin typeface="Microsoft Sans Serif"/>
                <a:cs typeface="Microsoft Sans Serif"/>
              </a:rPr>
              <a:t> </a:t>
            </a:r>
            <a:r>
              <a:rPr sz="1800" dirty="0">
                <a:solidFill>
                  <a:srgbClr val="212121"/>
                </a:solidFill>
                <a:latin typeface="Cambria Math"/>
                <a:cs typeface="Cambria Math"/>
              </a:rPr>
              <a:t>𝑏</a:t>
            </a:r>
            <a:r>
              <a:rPr sz="1800" dirty="0">
                <a:solidFill>
                  <a:srgbClr val="212121"/>
                </a:solidFill>
                <a:latin typeface="Microsoft Sans Serif"/>
                <a:cs typeface="Microsoft Sans Serif"/>
              </a:rPr>
              <a:t>₁</a:t>
            </a:r>
            <a:r>
              <a:rPr sz="1800" dirty="0">
                <a:solidFill>
                  <a:srgbClr val="212121"/>
                </a:solidFill>
                <a:latin typeface="Cambria Math"/>
                <a:cs typeface="Cambria Math"/>
              </a:rPr>
              <a:t>𝑥</a:t>
            </a:r>
            <a:r>
              <a:rPr sz="1800" dirty="0">
                <a:solidFill>
                  <a:srgbClr val="212121"/>
                </a:solidFill>
                <a:latin typeface="Microsoft Sans Serif"/>
                <a:cs typeface="Microsoft Sans Serif"/>
              </a:rPr>
              <a:t>₁ </a:t>
            </a:r>
            <a:r>
              <a:rPr sz="1800" spc="5" dirty="0">
                <a:solidFill>
                  <a:srgbClr val="212121"/>
                </a:solidFill>
                <a:latin typeface="Microsoft Sans Serif"/>
                <a:cs typeface="Microsoft Sans Serif"/>
              </a:rPr>
              <a:t>+</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a:t>
            </a:r>
            <a:r>
              <a:rPr sz="1800" spc="75" dirty="0">
                <a:solidFill>
                  <a:srgbClr val="212121"/>
                </a:solidFill>
                <a:latin typeface="Cambria Math"/>
                <a:cs typeface="Cambria Math"/>
              </a:rPr>
              <a:t> </a:t>
            </a:r>
            <a:r>
              <a:rPr sz="1800" dirty="0">
                <a:solidFill>
                  <a:srgbClr val="212121"/>
                </a:solidFill>
                <a:latin typeface="Microsoft Sans Serif"/>
                <a:cs typeface="Microsoft Sans Serif"/>
              </a:rPr>
              <a:t>+</a:t>
            </a:r>
            <a:r>
              <a:rPr sz="1800" spc="-10" dirty="0">
                <a:solidFill>
                  <a:srgbClr val="212121"/>
                </a:solidFill>
                <a:latin typeface="Microsoft Sans Serif"/>
                <a:cs typeface="Microsoft Sans Serif"/>
              </a:rPr>
              <a:t> </a:t>
            </a:r>
            <a:r>
              <a:rPr sz="1800" spc="-5" dirty="0">
                <a:solidFill>
                  <a:srgbClr val="212121"/>
                </a:solidFill>
                <a:latin typeface="Cambria Math"/>
                <a:cs typeface="Cambria Math"/>
              </a:rPr>
              <a:t>𝑏</a:t>
            </a:r>
            <a:r>
              <a:rPr sz="1800" spc="-5" dirty="0">
                <a:solidFill>
                  <a:srgbClr val="212121"/>
                </a:solidFill>
                <a:latin typeface="Microsoft Sans Serif"/>
                <a:cs typeface="Microsoft Sans Serif"/>
              </a:rPr>
              <a:t>ᵣ</a:t>
            </a:r>
            <a:r>
              <a:rPr sz="1800" spc="-5" dirty="0">
                <a:solidFill>
                  <a:srgbClr val="212121"/>
                </a:solidFill>
                <a:latin typeface="Cambria Math"/>
                <a:cs typeface="Cambria Math"/>
              </a:rPr>
              <a:t>𝑥</a:t>
            </a:r>
            <a:r>
              <a:rPr sz="1800" spc="-5" dirty="0">
                <a:solidFill>
                  <a:srgbClr val="212121"/>
                </a:solidFill>
                <a:latin typeface="Microsoft Sans Serif"/>
                <a:cs typeface="Microsoft Sans Serif"/>
              </a:rPr>
              <a:t>ᵣ,</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also</a:t>
            </a:r>
            <a:r>
              <a:rPr sz="1800" spc="5" dirty="0">
                <a:solidFill>
                  <a:srgbClr val="212121"/>
                </a:solidFill>
                <a:latin typeface="Microsoft Sans Serif"/>
                <a:cs typeface="Microsoft Sans Serif"/>
              </a:rPr>
              <a:t> </a:t>
            </a:r>
            <a:r>
              <a:rPr sz="1800" spc="-5" dirty="0">
                <a:solidFill>
                  <a:srgbClr val="212121"/>
                </a:solidFill>
                <a:latin typeface="Microsoft Sans Serif"/>
                <a:cs typeface="Microsoft Sans Serif"/>
              </a:rPr>
              <a:t>called</a:t>
            </a:r>
            <a:r>
              <a:rPr sz="1800" spc="5" dirty="0">
                <a:solidFill>
                  <a:srgbClr val="212121"/>
                </a:solidFill>
                <a:latin typeface="Microsoft Sans Serif"/>
                <a:cs typeface="Microsoft Sans Serif"/>
              </a:rPr>
              <a:t> </a:t>
            </a:r>
            <a:r>
              <a:rPr sz="1800" spc="-5" dirty="0">
                <a:solidFill>
                  <a:srgbClr val="212121"/>
                </a:solidFill>
                <a:latin typeface="Microsoft Sans Serif"/>
                <a:cs typeface="Microsoft Sans Serif"/>
              </a:rPr>
              <a:t>the</a:t>
            </a:r>
            <a:r>
              <a:rPr sz="1800" spc="10" dirty="0">
                <a:solidFill>
                  <a:srgbClr val="212121"/>
                </a:solidFill>
                <a:latin typeface="Microsoft Sans Serif"/>
                <a:cs typeface="Microsoft Sans Serif"/>
              </a:rPr>
              <a:t> </a:t>
            </a:r>
            <a:r>
              <a:rPr sz="1800" spc="-5" dirty="0">
                <a:solidFill>
                  <a:srgbClr val="FF0000"/>
                </a:solidFill>
                <a:latin typeface="Microsoft Sans Serif"/>
                <a:cs typeface="Microsoft Sans Serif"/>
              </a:rPr>
              <a:t>Logit</a:t>
            </a:r>
            <a:r>
              <a:rPr sz="1800" spc="-5" dirty="0">
                <a:solidFill>
                  <a:srgbClr val="212121"/>
                </a:solidFill>
                <a:latin typeface="Microsoft Sans Serif"/>
                <a:cs typeface="Microsoft Sans Serif"/>
              </a:rPr>
              <a:t>.</a:t>
            </a:r>
            <a:r>
              <a:rPr sz="1800" spc="10" dirty="0">
                <a:solidFill>
                  <a:srgbClr val="212121"/>
                </a:solidFill>
                <a:latin typeface="Microsoft Sans Serif"/>
                <a:cs typeface="Microsoft Sans Serif"/>
              </a:rPr>
              <a:t> </a:t>
            </a:r>
            <a:r>
              <a:rPr sz="1800" spc="-5" dirty="0">
                <a:solidFill>
                  <a:srgbClr val="212121"/>
                </a:solidFill>
                <a:latin typeface="Microsoft Sans Serif"/>
                <a:cs typeface="Microsoft Sans Serif"/>
              </a:rPr>
              <a:t>The</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variables</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𝑏</a:t>
            </a:r>
            <a:r>
              <a:rPr sz="1800" dirty="0">
                <a:solidFill>
                  <a:srgbClr val="212121"/>
                </a:solidFill>
                <a:latin typeface="Microsoft Sans Serif"/>
                <a:cs typeface="Microsoft Sans Serif"/>
              </a:rPr>
              <a:t>₀,</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𝑏</a:t>
            </a:r>
            <a:r>
              <a:rPr sz="1800" dirty="0">
                <a:solidFill>
                  <a:srgbClr val="212121"/>
                </a:solidFill>
                <a:latin typeface="Microsoft Sans Serif"/>
                <a:cs typeface="Microsoft Sans Serif"/>
              </a:rPr>
              <a:t>₁,</a:t>
            </a:r>
            <a:r>
              <a:rPr sz="1800" spc="-10" dirty="0">
                <a:solidFill>
                  <a:srgbClr val="212121"/>
                </a:solidFill>
                <a:latin typeface="Microsoft Sans Serif"/>
                <a:cs typeface="Microsoft Sans Serif"/>
              </a:rPr>
              <a:t> </a:t>
            </a:r>
            <a:r>
              <a:rPr sz="1800" spc="-5" dirty="0">
                <a:solidFill>
                  <a:srgbClr val="212121"/>
                </a:solidFill>
                <a:latin typeface="Microsoft Sans Serif"/>
                <a:cs typeface="Microsoft Sans Serif"/>
              </a:rPr>
              <a:t>…,</a:t>
            </a:r>
            <a:r>
              <a:rPr sz="1800" spc="-10" dirty="0">
                <a:solidFill>
                  <a:srgbClr val="212121"/>
                </a:solidFill>
                <a:latin typeface="Microsoft Sans Serif"/>
                <a:cs typeface="Microsoft Sans Serif"/>
              </a:rPr>
              <a:t> </a:t>
            </a:r>
            <a:r>
              <a:rPr sz="1800" dirty="0">
                <a:solidFill>
                  <a:srgbClr val="212121"/>
                </a:solidFill>
                <a:latin typeface="Cambria Math"/>
                <a:cs typeface="Cambria Math"/>
              </a:rPr>
              <a:t>𝑏</a:t>
            </a:r>
            <a:r>
              <a:rPr sz="1800" dirty="0">
                <a:solidFill>
                  <a:srgbClr val="212121"/>
                </a:solidFill>
                <a:latin typeface="Microsoft Sans Serif"/>
                <a:cs typeface="Microsoft Sans Serif"/>
              </a:rPr>
              <a:t>ᵣ </a:t>
            </a:r>
            <a:r>
              <a:rPr sz="1800" spc="-5" dirty="0">
                <a:solidFill>
                  <a:srgbClr val="212121"/>
                </a:solidFill>
                <a:latin typeface="Microsoft Sans Serif"/>
                <a:cs typeface="Microsoft Sans Serif"/>
              </a:rPr>
              <a:t>are</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the</a:t>
            </a:r>
            <a:r>
              <a:rPr sz="1800" spc="5" dirty="0">
                <a:solidFill>
                  <a:srgbClr val="212121"/>
                </a:solidFill>
                <a:latin typeface="Microsoft Sans Serif"/>
                <a:cs typeface="Microsoft Sans Serif"/>
              </a:rPr>
              <a:t> </a:t>
            </a:r>
            <a:r>
              <a:rPr sz="1800" spc="-5" dirty="0">
                <a:solidFill>
                  <a:srgbClr val="212121"/>
                </a:solidFill>
                <a:latin typeface="Microsoft Sans Serif"/>
                <a:cs typeface="Microsoft Sans Serif"/>
              </a:rPr>
              <a:t>estimators</a:t>
            </a:r>
            <a:r>
              <a:rPr sz="1800" spc="10" dirty="0">
                <a:solidFill>
                  <a:srgbClr val="212121"/>
                </a:solidFill>
                <a:latin typeface="Microsoft Sans Serif"/>
                <a:cs typeface="Microsoft Sans Serif"/>
              </a:rPr>
              <a:t> </a:t>
            </a:r>
            <a:r>
              <a:rPr sz="1800" spc="-5" dirty="0">
                <a:solidFill>
                  <a:srgbClr val="212121"/>
                </a:solidFill>
                <a:latin typeface="Microsoft Sans Serif"/>
                <a:cs typeface="Microsoft Sans Serif"/>
              </a:rPr>
              <a:t>of</a:t>
            </a:r>
            <a:r>
              <a:rPr sz="1800" spc="-15" dirty="0">
                <a:solidFill>
                  <a:srgbClr val="212121"/>
                </a:solidFill>
                <a:latin typeface="Microsoft Sans Serif"/>
                <a:cs typeface="Microsoft Sans Serif"/>
              </a:rPr>
              <a:t> </a:t>
            </a:r>
            <a:r>
              <a:rPr sz="1800" spc="-5" dirty="0">
                <a:solidFill>
                  <a:srgbClr val="212121"/>
                </a:solidFill>
                <a:latin typeface="Microsoft Sans Serif"/>
                <a:cs typeface="Microsoft Sans Serif"/>
              </a:rPr>
              <a:t>the </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regression</a:t>
            </a:r>
            <a:r>
              <a:rPr sz="1800" spc="20" dirty="0">
                <a:solidFill>
                  <a:srgbClr val="212121"/>
                </a:solidFill>
                <a:latin typeface="Microsoft Sans Serif"/>
                <a:cs typeface="Microsoft Sans Serif"/>
              </a:rPr>
              <a:t> </a:t>
            </a:r>
            <a:r>
              <a:rPr sz="1800" spc="-5" dirty="0">
                <a:solidFill>
                  <a:srgbClr val="212121"/>
                </a:solidFill>
                <a:latin typeface="Microsoft Sans Serif"/>
                <a:cs typeface="Microsoft Sans Serif"/>
              </a:rPr>
              <a:t>coefficients,</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which</a:t>
            </a:r>
            <a:r>
              <a:rPr sz="1800" spc="10" dirty="0">
                <a:solidFill>
                  <a:srgbClr val="212121"/>
                </a:solidFill>
                <a:latin typeface="Microsoft Sans Serif"/>
                <a:cs typeface="Microsoft Sans Serif"/>
              </a:rPr>
              <a:t> </a:t>
            </a:r>
            <a:r>
              <a:rPr sz="1800" spc="-10" dirty="0">
                <a:solidFill>
                  <a:srgbClr val="212121"/>
                </a:solidFill>
                <a:latin typeface="Microsoft Sans Serif"/>
                <a:cs typeface="Microsoft Sans Serif"/>
              </a:rPr>
              <a:t>are</a:t>
            </a:r>
            <a:r>
              <a:rPr sz="1800" dirty="0">
                <a:solidFill>
                  <a:srgbClr val="212121"/>
                </a:solidFill>
                <a:latin typeface="Microsoft Sans Serif"/>
                <a:cs typeface="Microsoft Sans Serif"/>
              </a:rPr>
              <a:t> </a:t>
            </a:r>
            <a:r>
              <a:rPr sz="1800" spc="-5" dirty="0">
                <a:solidFill>
                  <a:srgbClr val="212121"/>
                </a:solidFill>
                <a:latin typeface="Microsoft Sans Serif"/>
                <a:cs typeface="Microsoft Sans Serif"/>
              </a:rPr>
              <a:t>also</a:t>
            </a:r>
            <a:r>
              <a:rPr sz="1800" spc="10" dirty="0">
                <a:solidFill>
                  <a:srgbClr val="212121"/>
                </a:solidFill>
                <a:latin typeface="Microsoft Sans Serif"/>
                <a:cs typeface="Microsoft Sans Serif"/>
              </a:rPr>
              <a:t> </a:t>
            </a:r>
            <a:r>
              <a:rPr sz="1800" spc="-5" dirty="0">
                <a:solidFill>
                  <a:srgbClr val="212121"/>
                </a:solidFill>
                <a:latin typeface="Microsoft Sans Serif"/>
                <a:cs typeface="Microsoft Sans Serif"/>
              </a:rPr>
              <a:t>called</a:t>
            </a:r>
            <a:r>
              <a:rPr sz="1800" spc="10" dirty="0">
                <a:solidFill>
                  <a:srgbClr val="212121"/>
                </a:solidFill>
                <a:latin typeface="Microsoft Sans Serif"/>
                <a:cs typeface="Microsoft Sans Serif"/>
              </a:rPr>
              <a:t> </a:t>
            </a:r>
            <a:r>
              <a:rPr sz="1800" spc="-5" dirty="0">
                <a:solidFill>
                  <a:srgbClr val="212121"/>
                </a:solidFill>
                <a:latin typeface="Microsoft Sans Serif"/>
                <a:cs typeface="Microsoft Sans Serif"/>
              </a:rPr>
              <a:t>the</a:t>
            </a:r>
            <a:r>
              <a:rPr sz="1800" spc="5" dirty="0">
                <a:solidFill>
                  <a:srgbClr val="212121"/>
                </a:solidFill>
                <a:latin typeface="Microsoft Sans Serif"/>
                <a:cs typeface="Microsoft Sans Serif"/>
              </a:rPr>
              <a:t> </a:t>
            </a:r>
            <a:r>
              <a:rPr sz="1800" spc="-5" dirty="0">
                <a:solidFill>
                  <a:srgbClr val="212121"/>
                </a:solidFill>
                <a:latin typeface="Microsoft Sans Serif"/>
                <a:cs typeface="Microsoft Sans Serif"/>
              </a:rPr>
              <a:t>predicted</a:t>
            </a:r>
            <a:r>
              <a:rPr sz="1800" spc="10" dirty="0">
                <a:solidFill>
                  <a:srgbClr val="212121"/>
                </a:solidFill>
                <a:latin typeface="Microsoft Sans Serif"/>
                <a:cs typeface="Microsoft Sans Serif"/>
              </a:rPr>
              <a:t> </a:t>
            </a:r>
            <a:r>
              <a:rPr sz="1800" spc="-10" dirty="0">
                <a:solidFill>
                  <a:srgbClr val="212121"/>
                </a:solidFill>
                <a:latin typeface="Microsoft Sans Serif"/>
                <a:cs typeface="Microsoft Sans Serif"/>
              </a:rPr>
              <a:t>weights</a:t>
            </a:r>
            <a:r>
              <a:rPr sz="1800" spc="15" dirty="0">
                <a:solidFill>
                  <a:srgbClr val="212121"/>
                </a:solidFill>
                <a:latin typeface="Microsoft Sans Serif"/>
                <a:cs typeface="Microsoft Sans Serif"/>
              </a:rPr>
              <a:t> </a:t>
            </a:r>
            <a:r>
              <a:rPr sz="1800" spc="-5" dirty="0">
                <a:solidFill>
                  <a:srgbClr val="212121"/>
                </a:solidFill>
                <a:latin typeface="Microsoft Sans Serif"/>
                <a:cs typeface="Microsoft Sans Serif"/>
              </a:rPr>
              <a:t>or</a:t>
            </a:r>
            <a:r>
              <a:rPr sz="1800" dirty="0">
                <a:solidFill>
                  <a:srgbClr val="212121"/>
                </a:solidFill>
                <a:latin typeface="Microsoft Sans Serif"/>
                <a:cs typeface="Microsoft Sans Serif"/>
              </a:rPr>
              <a:t> </a:t>
            </a:r>
            <a:r>
              <a:rPr sz="1800" spc="-10" dirty="0">
                <a:solidFill>
                  <a:srgbClr val="212121"/>
                </a:solidFill>
                <a:latin typeface="Microsoft Sans Serif"/>
                <a:cs typeface="Microsoft Sans Serif"/>
              </a:rPr>
              <a:t>just</a:t>
            </a:r>
            <a:r>
              <a:rPr sz="1800" spc="-5" dirty="0">
                <a:solidFill>
                  <a:srgbClr val="212121"/>
                </a:solidFill>
                <a:latin typeface="Microsoft Sans Serif"/>
                <a:cs typeface="Microsoft Sans Serif"/>
              </a:rPr>
              <a:t> coefficients.</a:t>
            </a:r>
            <a:endParaRPr sz="1800">
              <a:latin typeface="Microsoft Sans Serif"/>
              <a:cs typeface="Microsoft Sans Serif"/>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2014</TotalTime>
  <Words>267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Garamond</vt:lpstr>
      <vt:lpstr>Microsoft Sans Serif</vt:lpstr>
      <vt:lpstr>Segoe Print</vt:lpstr>
      <vt:lpstr>Wingdings</vt:lpstr>
      <vt:lpstr>Organic</vt:lpstr>
      <vt:lpstr>Logistic Regression</vt:lpstr>
      <vt:lpstr>An activation function is a function that is added into an artificial neural network in order to help the network learn complex patterns in the data.  Sigmoid: The sigmoid activation function is also called the logistic function. It is the same function used in the logistic regression classification algorithm. The function takes any real value as input and outputs values in range 0 to 1.   </vt:lpstr>
      <vt:lpstr>Activation Functions</vt:lpstr>
      <vt:lpstr>Activation Functions</vt:lpstr>
      <vt:lpstr>Linear Regression</vt:lpstr>
      <vt:lpstr>Logistic Regression</vt:lpstr>
      <vt:lpstr>Linear Regression</vt:lpstr>
      <vt:lpstr>Logistic Regression</vt:lpstr>
      <vt:lpstr>Logistic Regression</vt:lpstr>
      <vt:lpstr>Linear vs Logistic Regression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study mart</dc:creator>
  <cp:lastModifiedBy>My Laptop</cp:lastModifiedBy>
  <cp:revision>8</cp:revision>
  <dcterms:created xsi:type="dcterms:W3CDTF">2023-03-05T16:10:24Z</dcterms:created>
  <dcterms:modified xsi:type="dcterms:W3CDTF">2023-06-20T13:07:16Z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2022-08-25T00:00:00Z</vt:filetime>
  </property>
  <property fmtid="{D5CDD505-2E9C-101B-9397-08002B2CF9AE}" pid="3" name="Creator">
    <vt:lpwstr>Microsoft® PowerPoint® 2016</vt:lpwstr>
  </property>
  <property fmtid="{D5CDD505-2E9C-101B-9397-08002B2CF9AE}" pid="4" name="LastSaved">
    <vt:filetime>2023-03-05T00:00:00Z</vt:filetime>
  </property>
</Properties>
</file>