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6" r:id="rId2"/>
    <p:sldId id="260" r:id="rId3"/>
    <p:sldId id="263" r:id="rId4"/>
    <p:sldId id="261" r:id="rId5"/>
    <p:sldId id="262" r:id="rId6"/>
    <p:sldId id="259" r:id="rId7"/>
    <p:sldId id="264" r:id="rId8"/>
    <p:sldId id="265" r:id="rId9"/>
    <p:sldId id="267" r:id="rId10"/>
    <p:sldId id="268"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2" d="100"/>
          <a:sy n="62" d="100"/>
        </p:scale>
        <p:origin x="7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5633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sz="2400" i="1"/>
            </a:lvl1pPr>
          </a:lstStyle>
          <a:p>
            <a:r>
              <a:t>–Johnny Appleseed</a:t>
            </a:r>
          </a:p>
        </p:txBody>
      </p:sp>
      <p:sp>
        <p:nvSpPr>
          <p:cNvPr id="94" name="“Type a quote here.”"/>
          <p:cNvSpPr txBox="1">
            <a:spLocks noGrp="1"/>
          </p:cNvSpPr>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731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8919"/>
            <a:ext cx="5334001"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vtech6/medical-masks-dataset"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github.com/prajnasb/observations/tree/master/experiements/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6206" y="-11005"/>
            <a:ext cx="10464800" cy="1422400"/>
          </a:xfrm>
        </p:spPr>
        <p:txBody>
          <a:bodyPr/>
          <a:lstStyle/>
          <a:p>
            <a:r>
              <a:rPr lang="en-IN" dirty="0" smtClean="0"/>
              <a:t>Idea of the project:</a:t>
            </a:r>
            <a:endParaRPr lang="en-IN" dirty="0"/>
          </a:p>
        </p:txBody>
      </p:sp>
      <p:sp>
        <p:nvSpPr>
          <p:cNvPr id="4" name="Text Placeholder 3"/>
          <p:cNvSpPr>
            <a:spLocks noGrp="1"/>
          </p:cNvSpPr>
          <p:nvPr>
            <p:ph type="body" sz="quarter" idx="1"/>
          </p:nvPr>
        </p:nvSpPr>
        <p:spPr>
          <a:xfrm>
            <a:off x="235131" y="7053943"/>
            <a:ext cx="12553406" cy="2468880"/>
          </a:xfrm>
        </p:spPr>
        <p:txBody>
          <a:bodyPr>
            <a:normAutofit/>
          </a:bodyPr>
          <a:lstStyle/>
          <a:p>
            <a:pPr defTabSz="525779">
              <a:buSzPct val="145000"/>
              <a:defRPr sz="3330">
                <a:solidFill>
                  <a:srgbClr val="E1FFEF"/>
                </a:solidFill>
              </a:defRPr>
            </a:pPr>
            <a:r>
              <a:rPr lang="en-GB" dirty="0">
                <a:solidFill>
                  <a:schemeClr val="tx1"/>
                </a:solidFill>
              </a:rPr>
              <a:t>In the present scenario of </a:t>
            </a:r>
            <a:r>
              <a:rPr lang="en-GB" dirty="0" smtClean="0">
                <a:solidFill>
                  <a:schemeClr val="tx1"/>
                </a:solidFill>
              </a:rPr>
              <a:t>COVID-19, </a:t>
            </a:r>
            <a:r>
              <a:rPr lang="en-GB" dirty="0">
                <a:solidFill>
                  <a:schemeClr val="tx1"/>
                </a:solidFill>
              </a:rPr>
              <a:t>the use of masks has become essential for everyone. </a:t>
            </a:r>
            <a:r>
              <a:rPr lang="en-GB" dirty="0" smtClean="0">
                <a:solidFill>
                  <a:schemeClr val="tx1"/>
                </a:solidFill>
              </a:rPr>
              <a:t>Seeing this, </a:t>
            </a:r>
            <a:r>
              <a:rPr lang="en-GB" dirty="0">
                <a:solidFill>
                  <a:schemeClr val="tx1"/>
                </a:solidFill>
              </a:rPr>
              <a:t>our team has come up with </a:t>
            </a:r>
            <a:r>
              <a:rPr lang="en-GB" dirty="0" smtClean="0">
                <a:solidFill>
                  <a:schemeClr val="tx1"/>
                </a:solidFill>
              </a:rPr>
              <a:t>the </a:t>
            </a:r>
            <a:r>
              <a:rPr lang="en-GB" dirty="0">
                <a:solidFill>
                  <a:schemeClr val="tx1"/>
                </a:solidFill>
              </a:rPr>
              <a:t>idea </a:t>
            </a:r>
            <a:r>
              <a:rPr lang="en-GB" dirty="0" smtClean="0">
                <a:solidFill>
                  <a:schemeClr val="tx1"/>
                </a:solidFill>
              </a:rPr>
              <a:t>of developing </a:t>
            </a:r>
            <a:r>
              <a:rPr lang="en-GB" dirty="0">
                <a:solidFill>
                  <a:schemeClr val="tx1"/>
                </a:solidFill>
              </a:rPr>
              <a:t>a software that detects if a person is wearing a </a:t>
            </a:r>
            <a:r>
              <a:rPr lang="en-GB" dirty="0" smtClean="0">
                <a:solidFill>
                  <a:schemeClr val="tx1"/>
                </a:solidFill>
              </a:rPr>
              <a:t>mask or not.</a:t>
            </a:r>
          </a:p>
          <a:p>
            <a:pPr algn="l" defTabSz="525779">
              <a:buSzPct val="145000"/>
              <a:defRPr sz="3330">
                <a:solidFill>
                  <a:srgbClr val="E1FFEF"/>
                </a:solidFill>
              </a:defRPr>
            </a:pPr>
            <a:endParaRPr lang="en-GB" dirty="0">
              <a:solidFill>
                <a:schemeClr val="tx1"/>
              </a:solidFill>
            </a:endParaRPr>
          </a:p>
          <a:p>
            <a:endParaRPr lang="en-IN" dirty="0"/>
          </a:p>
        </p:txBody>
      </p:sp>
      <p:pic>
        <p:nvPicPr>
          <p:cNvPr id="7" name="Picture 6"/>
          <p:cNvPicPr>
            <a:picLocks noChangeAspect="1"/>
          </p:cNvPicPr>
          <p:nvPr/>
        </p:nvPicPr>
        <p:blipFill rotWithShape="1">
          <a:blip r:embed="rId2"/>
          <a:srcRect l="14010" r="15566"/>
          <a:stretch/>
        </p:blipFill>
        <p:spPr>
          <a:xfrm>
            <a:off x="666206" y="1718127"/>
            <a:ext cx="4467498" cy="4762500"/>
          </a:xfrm>
          <a:prstGeom prst="rect">
            <a:avLst/>
          </a:prstGeom>
        </p:spPr>
      </p:pic>
      <p:pic>
        <p:nvPicPr>
          <p:cNvPr id="4098" name="Picture 2" descr="Coronavirus: Why I (Probably) Won't Wear a Mask While Traveling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1691" y="1966095"/>
            <a:ext cx="6396830" cy="426656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Q Light Bulb PNG Transparent Light Bulb.PNG Images. | Plu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6020" y="41627"/>
            <a:ext cx="1149477" cy="153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894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fade">
                                      <p:cBhvr>
                                        <p:cTn id="12" dur="500"/>
                                        <p:tgtEl>
                                          <p:spTgt spid="4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4306" y="222421"/>
            <a:ext cx="11457214" cy="1260389"/>
          </a:xfrm>
        </p:spPr>
        <p:txBody>
          <a:bodyPr>
            <a:normAutofit fontScale="90000"/>
          </a:bodyPr>
          <a:lstStyle/>
          <a:p>
            <a:r>
              <a:rPr lang="en-IN" dirty="0" smtClean="0"/>
              <a:t>Applications of our project</a:t>
            </a:r>
            <a:r>
              <a:rPr lang="en-IN" dirty="0" smtClean="0"/>
              <a:t>:</a:t>
            </a:r>
            <a:br>
              <a:rPr lang="en-IN" dirty="0" smtClean="0"/>
            </a:br>
            <a:r>
              <a:rPr lang="en-IN" sz="3300" dirty="0" smtClean="0"/>
              <a:t>How we can extend our model for betterment</a:t>
            </a:r>
            <a:endParaRPr lang="en-IN" sz="3300" dirty="0"/>
          </a:p>
        </p:txBody>
      </p:sp>
      <p:sp>
        <p:nvSpPr>
          <p:cNvPr id="4" name="Text Placeholder 3"/>
          <p:cNvSpPr>
            <a:spLocks noGrp="1"/>
          </p:cNvSpPr>
          <p:nvPr>
            <p:ph type="body" sz="quarter" idx="1"/>
          </p:nvPr>
        </p:nvSpPr>
        <p:spPr>
          <a:xfrm>
            <a:off x="952500" y="6623222"/>
            <a:ext cx="11209020" cy="4081848"/>
          </a:xfrm>
        </p:spPr>
        <p:txBody>
          <a:bodyPr>
            <a:normAutofit/>
          </a:bodyPr>
          <a:lstStyle/>
          <a:p>
            <a:pPr marL="571500" indent="-571500" algn="l">
              <a:buFont typeface="Arial" panose="020B0604020202020204" pitchFamily="34" charset="0"/>
              <a:buChar char="•"/>
            </a:pPr>
            <a:r>
              <a:rPr lang="en-IN" sz="2700" dirty="0" smtClean="0"/>
              <a:t>We can add a counter and see what percentage of the population is wearing masks. We can save this statistics for several days in our database and see how awareness increased regarding the issue.</a:t>
            </a:r>
          </a:p>
          <a:p>
            <a:pPr algn="l"/>
            <a:endParaRPr lang="en-IN" sz="2700" dirty="0" smtClean="0"/>
          </a:p>
          <a:p>
            <a:pPr marL="571500" indent="-571500" algn="l">
              <a:buFont typeface="Arial" panose="020B0604020202020204" pitchFamily="34" charset="0"/>
              <a:buChar char="•"/>
            </a:pPr>
            <a:r>
              <a:rPr lang="en-IN" sz="2700" dirty="0" smtClean="0"/>
              <a:t>We could use it in buildings and apartments and not allow unmasked people to enter while also managing a database of images of defaulters.</a:t>
            </a:r>
            <a:endParaRPr lang="en-IN" sz="2700" dirty="0"/>
          </a:p>
        </p:txBody>
      </p:sp>
      <p:pic>
        <p:nvPicPr>
          <p:cNvPr id="2" name="Picture 1"/>
          <p:cNvPicPr>
            <a:picLocks noChangeAspect="1"/>
          </p:cNvPicPr>
          <p:nvPr/>
        </p:nvPicPr>
        <p:blipFill>
          <a:blip r:embed="rId2"/>
          <a:stretch>
            <a:fillRect/>
          </a:stretch>
        </p:blipFill>
        <p:spPr>
          <a:xfrm>
            <a:off x="3062392" y="1939089"/>
            <a:ext cx="6538808" cy="4351280"/>
          </a:xfrm>
          <a:prstGeom prst="rect">
            <a:avLst/>
          </a:prstGeom>
        </p:spPr>
      </p:pic>
    </p:spTree>
    <p:extLst>
      <p:ext uri="{BB962C8B-B14F-4D97-AF65-F5344CB8AC3E}">
        <p14:creationId xmlns:p14="http://schemas.microsoft.com/office/powerpoint/2010/main" val="1761810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248194"/>
            <a:ext cx="11094720" cy="1422400"/>
          </a:xfrm>
        </p:spPr>
        <p:txBody>
          <a:bodyPr>
            <a:noAutofit/>
          </a:bodyPr>
          <a:lstStyle/>
          <a:p>
            <a:r>
              <a:rPr lang="en-IN" sz="5000" dirty="0" smtClean="0"/>
              <a:t>Which framework are we using for Deep Learning?</a:t>
            </a:r>
            <a:endParaRPr lang="en-IN" sz="5000" dirty="0"/>
          </a:p>
        </p:txBody>
      </p:sp>
      <p:sp>
        <p:nvSpPr>
          <p:cNvPr id="4" name="Text Placeholder 3"/>
          <p:cNvSpPr>
            <a:spLocks noGrp="1"/>
          </p:cNvSpPr>
          <p:nvPr>
            <p:ph type="body" sz="quarter" idx="1"/>
          </p:nvPr>
        </p:nvSpPr>
        <p:spPr>
          <a:xfrm>
            <a:off x="548640" y="2325188"/>
            <a:ext cx="11525794" cy="1158603"/>
          </a:xfrm>
        </p:spPr>
        <p:txBody>
          <a:bodyPr>
            <a:noAutofit/>
          </a:bodyPr>
          <a:lstStyle/>
          <a:p>
            <a:r>
              <a:rPr lang="en-IN" sz="2700" dirty="0" smtClean="0"/>
              <a:t>We’ve used </a:t>
            </a:r>
            <a:r>
              <a:rPr lang="en-IN" sz="2700" dirty="0" err="1" smtClean="0"/>
              <a:t>PyTorch</a:t>
            </a:r>
            <a:r>
              <a:rPr lang="en-IN" sz="2700" dirty="0" smtClean="0"/>
              <a:t> for building our project simple because it is easy to use and very similar to Python. Also, let’s not forget this legendary tweet by Andrej </a:t>
            </a:r>
            <a:r>
              <a:rPr lang="en-IN" sz="2700" dirty="0" err="1" smtClean="0"/>
              <a:t>Karpathy</a:t>
            </a:r>
            <a:r>
              <a:rPr lang="en-IN" sz="2700" dirty="0" smtClean="0"/>
              <a:t>:</a:t>
            </a:r>
            <a:endParaRPr lang="en-IN" sz="2700" dirty="0"/>
          </a:p>
        </p:txBody>
      </p:sp>
      <p:pic>
        <p:nvPicPr>
          <p:cNvPr id="1026" name="Picture 2" descr="PyTorch vs Tenso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967" y="4306389"/>
            <a:ext cx="9405232" cy="38056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or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0312" y="4423955"/>
            <a:ext cx="3164488" cy="316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0928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173810"/>
            <a:ext cx="10464800" cy="1422400"/>
          </a:xfrm>
        </p:spPr>
        <p:txBody>
          <a:bodyPr/>
          <a:lstStyle/>
          <a:p>
            <a:r>
              <a:rPr lang="en-IN" dirty="0" smtClean="0"/>
              <a:t>Google </a:t>
            </a:r>
            <a:r>
              <a:rPr lang="en-IN" dirty="0" err="1" smtClean="0"/>
              <a:t>Colaboratory</a:t>
            </a:r>
            <a:r>
              <a:rPr lang="en-IN" dirty="0" smtClean="0"/>
              <a:t>:</a:t>
            </a:r>
            <a:endParaRPr lang="en-IN" dirty="0"/>
          </a:p>
        </p:txBody>
      </p:sp>
      <p:sp>
        <p:nvSpPr>
          <p:cNvPr id="4" name="Text Placeholder 3"/>
          <p:cNvSpPr>
            <a:spLocks noGrp="1"/>
          </p:cNvSpPr>
          <p:nvPr>
            <p:ph type="body" sz="quarter" idx="1"/>
          </p:nvPr>
        </p:nvSpPr>
        <p:spPr>
          <a:xfrm>
            <a:off x="1270000" y="6557556"/>
            <a:ext cx="10464800" cy="2377438"/>
          </a:xfrm>
        </p:spPr>
        <p:txBody>
          <a:bodyPr>
            <a:noAutofit/>
          </a:bodyPr>
          <a:lstStyle/>
          <a:p>
            <a:pPr marL="571500" indent="-571500" algn="l">
              <a:buFont typeface="Arial" panose="020B0604020202020204" pitchFamily="34" charset="0"/>
              <a:buChar char="•"/>
            </a:pPr>
            <a:r>
              <a:rPr lang="en-IN" sz="2700" dirty="0" smtClean="0"/>
              <a:t>Thanks to this wonderful service provided by Google which helped us use their GPU for faster training of our model and provided us with over 12RAM of space.</a:t>
            </a:r>
          </a:p>
          <a:p>
            <a:pPr algn="l"/>
            <a:endParaRPr lang="en-IN" sz="2700" dirty="0" smtClean="0"/>
          </a:p>
          <a:p>
            <a:pPr marL="571500" indent="-571500" algn="l">
              <a:buFont typeface="Arial" panose="020B0604020202020204" pitchFamily="34" charset="0"/>
              <a:buChar char="•"/>
            </a:pPr>
            <a:r>
              <a:rPr lang="en-IN" sz="2700" dirty="0" err="1" smtClean="0"/>
              <a:t>Kaggle</a:t>
            </a:r>
            <a:r>
              <a:rPr lang="en-IN" sz="2700" dirty="0" smtClean="0"/>
              <a:t> Kernel was an alternative but we used </a:t>
            </a:r>
            <a:r>
              <a:rPr lang="en-IN" sz="2700" dirty="0" err="1" smtClean="0"/>
              <a:t>Colaboratory</a:t>
            </a:r>
            <a:r>
              <a:rPr lang="en-IN" sz="2700" dirty="0" smtClean="0"/>
              <a:t> as the mounting of Google Drive was easier and our dataset was on Google Drive so that all of us can access it in the lockdown.</a:t>
            </a:r>
          </a:p>
          <a:p>
            <a:endParaRPr lang="en-IN" sz="2700" dirty="0"/>
          </a:p>
        </p:txBody>
      </p:sp>
      <p:pic>
        <p:nvPicPr>
          <p:cNvPr id="2050" name="Picture 2" descr="How to Use Google Colab for Deep Learning an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1751375"/>
            <a:ext cx="9741989" cy="482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90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2697" y="-139700"/>
            <a:ext cx="13357497" cy="1422400"/>
          </a:xfrm>
        </p:spPr>
        <p:txBody>
          <a:bodyPr>
            <a:normAutofit/>
          </a:bodyPr>
          <a:lstStyle/>
          <a:p>
            <a:r>
              <a:rPr lang="en-IN" sz="5000" dirty="0" smtClean="0"/>
              <a:t>Where did we get out dataset?</a:t>
            </a:r>
            <a:endParaRPr lang="en-IN" sz="5000" dirty="0"/>
          </a:p>
        </p:txBody>
      </p:sp>
      <p:sp>
        <p:nvSpPr>
          <p:cNvPr id="4" name="Text Placeholder 3"/>
          <p:cNvSpPr>
            <a:spLocks noGrp="1"/>
          </p:cNvSpPr>
          <p:nvPr>
            <p:ph type="body" sz="quarter" idx="1"/>
          </p:nvPr>
        </p:nvSpPr>
        <p:spPr>
          <a:xfrm>
            <a:off x="548639" y="6579769"/>
            <a:ext cx="12017829" cy="1171665"/>
          </a:xfrm>
        </p:spPr>
        <p:txBody>
          <a:bodyPr>
            <a:normAutofit fontScale="70000" lnSpcReduction="20000"/>
          </a:bodyPr>
          <a:lstStyle/>
          <a:p>
            <a:r>
              <a:rPr lang="en-IN" dirty="0" smtClean="0"/>
              <a:t>Most of our data came from RMFD and other sources we got our data from are mentioned below. Together they made up 5k masked images and 5k unmasked images. Out of which 9k were used for training and 1k for validation. (1:1)</a:t>
            </a:r>
            <a:endParaRPr lang="en-IN" dirty="0"/>
          </a:p>
        </p:txBody>
      </p:sp>
      <p:pic>
        <p:nvPicPr>
          <p:cNvPr id="5" name="Picture 4"/>
          <p:cNvPicPr>
            <a:picLocks noChangeAspect="1"/>
          </p:cNvPicPr>
          <p:nvPr/>
        </p:nvPicPr>
        <p:blipFill rotWithShape="1">
          <a:blip r:embed="rId2"/>
          <a:srcRect l="28372" t="12468" r="27698" b="56611"/>
          <a:stretch/>
        </p:blipFill>
        <p:spPr>
          <a:xfrm>
            <a:off x="1527714" y="1652563"/>
            <a:ext cx="10207085" cy="4315192"/>
          </a:xfrm>
          <a:prstGeom prst="rect">
            <a:avLst/>
          </a:prstGeom>
        </p:spPr>
      </p:pic>
      <p:sp>
        <p:nvSpPr>
          <p:cNvPr id="6" name="Rectangle 5"/>
          <p:cNvSpPr/>
          <p:nvPr/>
        </p:nvSpPr>
        <p:spPr>
          <a:xfrm>
            <a:off x="2366554" y="8971469"/>
            <a:ext cx="8382000" cy="461665"/>
          </a:xfrm>
          <a:prstGeom prst="rect">
            <a:avLst/>
          </a:prstGeom>
        </p:spPr>
        <p:txBody>
          <a:bodyPr wrap="square">
            <a:spAutoFit/>
          </a:bodyPr>
          <a:lstStyle/>
          <a:p>
            <a:r>
              <a:rPr lang="en-IN" dirty="0">
                <a:hlinkClick r:id="rId3"/>
              </a:rPr>
              <a:t>https://www.kaggle.com/vtech6/medical-masks-dataset</a:t>
            </a:r>
            <a:endParaRPr lang="en-IN" dirty="0"/>
          </a:p>
        </p:txBody>
      </p:sp>
      <p:sp>
        <p:nvSpPr>
          <p:cNvPr id="7" name="Rectangle 6"/>
          <p:cNvSpPr/>
          <p:nvPr/>
        </p:nvSpPr>
        <p:spPr>
          <a:xfrm>
            <a:off x="596217" y="8394779"/>
            <a:ext cx="12070080" cy="461665"/>
          </a:xfrm>
          <a:prstGeom prst="rect">
            <a:avLst/>
          </a:prstGeom>
        </p:spPr>
        <p:txBody>
          <a:bodyPr wrap="square">
            <a:spAutoFit/>
          </a:bodyPr>
          <a:lstStyle/>
          <a:p>
            <a:r>
              <a:rPr lang="en-IN" dirty="0">
                <a:hlinkClick r:id="rId4"/>
              </a:rPr>
              <a:t>https://github.com/prajnasb/observations/tree/master/experiements/data</a:t>
            </a:r>
            <a:endParaRPr lang="en-IN" dirty="0"/>
          </a:p>
        </p:txBody>
      </p:sp>
    </p:spTree>
    <p:extLst>
      <p:ext uri="{BB962C8B-B14F-4D97-AF65-F5344CB8AC3E}">
        <p14:creationId xmlns:p14="http://schemas.microsoft.com/office/powerpoint/2010/main" val="29792206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9403"/>
            <a:ext cx="13004800" cy="1081409"/>
          </a:xfrm>
        </p:spPr>
        <p:txBody>
          <a:bodyPr>
            <a:normAutofit/>
          </a:bodyPr>
          <a:lstStyle/>
          <a:p>
            <a:r>
              <a:rPr lang="en-IN" sz="5000" dirty="0" smtClean="0"/>
              <a:t>Directory structure of our Dataset:</a:t>
            </a:r>
            <a:endParaRPr lang="en-IN" sz="5000" dirty="0"/>
          </a:p>
        </p:txBody>
      </p:sp>
      <p:sp>
        <p:nvSpPr>
          <p:cNvPr id="4" name="Text Placeholder 3"/>
          <p:cNvSpPr>
            <a:spLocks noGrp="1"/>
          </p:cNvSpPr>
          <p:nvPr>
            <p:ph type="body" sz="quarter" idx="1"/>
          </p:nvPr>
        </p:nvSpPr>
        <p:spPr>
          <a:xfrm>
            <a:off x="1297933" y="8253107"/>
            <a:ext cx="10464800" cy="1130300"/>
          </a:xfrm>
        </p:spPr>
        <p:txBody>
          <a:bodyPr>
            <a:normAutofit fontScale="85000" lnSpcReduction="10000"/>
          </a:bodyPr>
          <a:lstStyle/>
          <a:p>
            <a:r>
              <a:rPr lang="en-IN" dirty="0" smtClean="0"/>
              <a:t>The </a:t>
            </a:r>
            <a:r>
              <a:rPr lang="en-IN" dirty="0" err="1" smtClean="0"/>
              <a:t>ImageFolder</a:t>
            </a:r>
            <a:r>
              <a:rPr lang="en-IN" dirty="0" smtClean="0"/>
              <a:t> utility in </a:t>
            </a:r>
            <a:r>
              <a:rPr lang="en-IN" dirty="0" err="1" smtClean="0"/>
              <a:t>PyTorch</a:t>
            </a:r>
            <a:r>
              <a:rPr lang="en-IN" dirty="0" smtClean="0"/>
              <a:t> will help us use the subdirectories of </a:t>
            </a:r>
            <a:r>
              <a:rPr lang="en-IN" dirty="0" err="1" smtClean="0"/>
              <a:t>Validationset</a:t>
            </a:r>
            <a:r>
              <a:rPr lang="en-IN" dirty="0" smtClean="0"/>
              <a:t> and Trainset as the labels. </a:t>
            </a:r>
            <a:endParaRPr lang="en-IN" dirty="0"/>
          </a:p>
        </p:txBody>
      </p:sp>
      <p:sp>
        <p:nvSpPr>
          <p:cNvPr id="19" name="Masked Dataset"/>
          <p:cNvSpPr/>
          <p:nvPr/>
        </p:nvSpPr>
        <p:spPr>
          <a:xfrm>
            <a:off x="5234501" y="1608909"/>
            <a:ext cx="1888801" cy="1270001"/>
          </a:xfrm>
          <a:prstGeom prst="roundRect">
            <a:avLst>
              <a:gd name="adj" fmla="val 1500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000000"/>
                </a:solidFill>
                <a:latin typeface="+mn-lt"/>
                <a:ea typeface="+mn-ea"/>
                <a:cs typeface="+mn-cs"/>
                <a:sym typeface="Helvetica Neue Medium"/>
              </a:defRPr>
            </a:lvl1pPr>
          </a:lstStyle>
          <a:p>
            <a:r>
              <a:rPr dirty="0"/>
              <a:t>Masked Dataset</a:t>
            </a:r>
          </a:p>
        </p:txBody>
      </p:sp>
      <p:sp>
        <p:nvSpPr>
          <p:cNvPr id="20" name="Trainset"/>
          <p:cNvSpPr/>
          <p:nvPr/>
        </p:nvSpPr>
        <p:spPr>
          <a:xfrm>
            <a:off x="2220495" y="4237807"/>
            <a:ext cx="1634950" cy="1270001"/>
          </a:xfrm>
          <a:prstGeom prst="roundRect">
            <a:avLst>
              <a:gd name="adj" fmla="val 1500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000000"/>
                </a:solidFill>
                <a:latin typeface="+mn-lt"/>
                <a:ea typeface="+mn-ea"/>
                <a:cs typeface="+mn-cs"/>
                <a:sym typeface="Helvetica Neue Medium"/>
              </a:defRPr>
            </a:lvl1pPr>
          </a:lstStyle>
          <a:p>
            <a:r>
              <a:t>Trainset</a:t>
            </a:r>
          </a:p>
        </p:txBody>
      </p:sp>
      <p:sp>
        <p:nvSpPr>
          <p:cNvPr id="21" name="Validationset"/>
          <p:cNvSpPr/>
          <p:nvPr/>
        </p:nvSpPr>
        <p:spPr>
          <a:xfrm>
            <a:off x="8527377" y="4261751"/>
            <a:ext cx="1851448" cy="1270001"/>
          </a:xfrm>
          <a:prstGeom prst="roundRect">
            <a:avLst>
              <a:gd name="adj" fmla="val 1500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000000"/>
                </a:solidFill>
                <a:latin typeface="+mn-lt"/>
                <a:ea typeface="+mn-ea"/>
                <a:cs typeface="+mn-cs"/>
                <a:sym typeface="Helvetica Neue Medium"/>
              </a:defRPr>
            </a:lvl1pPr>
          </a:lstStyle>
          <a:p>
            <a:r>
              <a:rPr dirty="0" err="1"/>
              <a:t>Validationset</a:t>
            </a:r>
            <a:endParaRPr dirty="0"/>
          </a:p>
        </p:txBody>
      </p:sp>
      <p:cxnSp>
        <p:nvCxnSpPr>
          <p:cNvPr id="22" name="Connection Line"/>
          <p:cNvCxnSpPr/>
          <p:nvPr/>
        </p:nvCxnSpPr>
        <p:spPr>
          <a:xfrm flipV="1">
            <a:off x="3696852" y="2726509"/>
            <a:ext cx="1818917" cy="1622143"/>
          </a:xfrm>
          <a:prstGeom prst="straightConnector1">
            <a:avLst/>
          </a:prstGeom>
          <a:ln w="25400">
            <a:solidFill>
              <a:srgbClr val="FFFFFF"/>
            </a:solidFill>
            <a:miter lim="400000"/>
          </a:ln>
        </p:spPr>
      </p:cxnSp>
      <p:sp>
        <p:nvSpPr>
          <p:cNvPr id="24" name="Unmasked"/>
          <p:cNvSpPr/>
          <p:nvPr/>
        </p:nvSpPr>
        <p:spPr>
          <a:xfrm>
            <a:off x="572042" y="6076043"/>
            <a:ext cx="1609550" cy="1270001"/>
          </a:xfrm>
          <a:prstGeom prst="roundRect">
            <a:avLst>
              <a:gd name="adj" fmla="val 1500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000000"/>
                </a:solidFill>
                <a:latin typeface="+mn-lt"/>
                <a:ea typeface="+mn-ea"/>
                <a:cs typeface="+mn-cs"/>
                <a:sym typeface="Helvetica Neue Medium"/>
              </a:defRPr>
            </a:lvl1pPr>
          </a:lstStyle>
          <a:p>
            <a:r>
              <a:rPr lang="en-IN" dirty="0"/>
              <a:t>M</a:t>
            </a:r>
            <a:r>
              <a:rPr dirty="0" smtClean="0"/>
              <a:t>asked</a:t>
            </a:r>
            <a:endParaRPr dirty="0"/>
          </a:p>
        </p:txBody>
      </p:sp>
      <p:sp>
        <p:nvSpPr>
          <p:cNvPr id="25" name="Masked"/>
          <p:cNvSpPr/>
          <p:nvPr/>
        </p:nvSpPr>
        <p:spPr>
          <a:xfrm>
            <a:off x="3842744" y="6076043"/>
            <a:ext cx="1673025" cy="1270001"/>
          </a:xfrm>
          <a:prstGeom prst="roundRect">
            <a:avLst>
              <a:gd name="adj" fmla="val 1500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000000"/>
                </a:solidFill>
                <a:latin typeface="+mn-lt"/>
                <a:ea typeface="+mn-ea"/>
                <a:cs typeface="+mn-cs"/>
                <a:sym typeface="Helvetica Neue Medium"/>
              </a:defRPr>
            </a:lvl1pPr>
          </a:lstStyle>
          <a:p>
            <a:r>
              <a:rPr lang="en-IN" dirty="0" err="1" smtClean="0"/>
              <a:t>Unm</a:t>
            </a:r>
            <a:r>
              <a:rPr dirty="0" smtClean="0"/>
              <a:t>asked</a:t>
            </a:r>
            <a:endParaRPr dirty="0"/>
          </a:p>
        </p:txBody>
      </p:sp>
      <p:sp>
        <p:nvSpPr>
          <p:cNvPr id="26" name="Masked"/>
          <p:cNvSpPr/>
          <p:nvPr/>
        </p:nvSpPr>
        <p:spPr>
          <a:xfrm>
            <a:off x="10946675" y="6178962"/>
            <a:ext cx="1632116" cy="1270001"/>
          </a:xfrm>
          <a:prstGeom prst="roundRect">
            <a:avLst>
              <a:gd name="adj" fmla="val 1500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000000"/>
                </a:solidFill>
                <a:latin typeface="+mn-lt"/>
                <a:ea typeface="+mn-ea"/>
                <a:cs typeface="+mn-cs"/>
                <a:sym typeface="Helvetica Neue Medium"/>
              </a:defRPr>
            </a:lvl1pPr>
          </a:lstStyle>
          <a:p>
            <a:r>
              <a:rPr lang="en-IN" dirty="0" err="1" smtClean="0"/>
              <a:t>Unm</a:t>
            </a:r>
            <a:r>
              <a:rPr dirty="0" smtClean="0"/>
              <a:t>asked</a:t>
            </a:r>
            <a:endParaRPr dirty="0"/>
          </a:p>
        </p:txBody>
      </p:sp>
      <p:sp>
        <p:nvSpPr>
          <p:cNvPr id="27" name="Unmasked"/>
          <p:cNvSpPr/>
          <p:nvPr/>
        </p:nvSpPr>
        <p:spPr>
          <a:xfrm>
            <a:off x="7256359" y="6102992"/>
            <a:ext cx="1609550" cy="1270001"/>
          </a:xfrm>
          <a:prstGeom prst="roundRect">
            <a:avLst>
              <a:gd name="adj" fmla="val 15000"/>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000000"/>
                </a:solidFill>
                <a:latin typeface="+mn-lt"/>
                <a:ea typeface="+mn-ea"/>
                <a:cs typeface="+mn-cs"/>
                <a:sym typeface="Helvetica Neue Medium"/>
              </a:defRPr>
            </a:lvl1pPr>
          </a:lstStyle>
          <a:p>
            <a:r>
              <a:rPr lang="en-IN" dirty="0"/>
              <a:t>M</a:t>
            </a:r>
            <a:r>
              <a:rPr dirty="0" smtClean="0"/>
              <a:t>asked</a:t>
            </a:r>
            <a:endParaRPr dirty="0"/>
          </a:p>
        </p:txBody>
      </p:sp>
      <p:cxnSp>
        <p:nvCxnSpPr>
          <p:cNvPr id="28" name="Connection Line"/>
          <p:cNvCxnSpPr/>
          <p:nvPr/>
        </p:nvCxnSpPr>
        <p:spPr>
          <a:xfrm flipV="1">
            <a:off x="1468715" y="5189838"/>
            <a:ext cx="1064420" cy="1261034"/>
          </a:xfrm>
          <a:prstGeom prst="straightConnector1">
            <a:avLst/>
          </a:prstGeom>
          <a:ln w="25400">
            <a:solidFill>
              <a:srgbClr val="FFFFFF"/>
            </a:solidFill>
            <a:miter lim="400000"/>
          </a:ln>
        </p:spPr>
      </p:cxnSp>
      <p:cxnSp>
        <p:nvCxnSpPr>
          <p:cNvPr id="29" name="Connection Line"/>
          <p:cNvCxnSpPr/>
          <p:nvPr/>
        </p:nvCxnSpPr>
        <p:spPr>
          <a:xfrm>
            <a:off x="3546389" y="5189838"/>
            <a:ext cx="1145879" cy="1006856"/>
          </a:xfrm>
          <a:prstGeom prst="straightConnector1">
            <a:avLst/>
          </a:prstGeom>
          <a:ln w="25400">
            <a:solidFill>
              <a:srgbClr val="FFFFFF"/>
            </a:solidFill>
            <a:miter lim="400000"/>
          </a:ln>
        </p:spPr>
      </p:cxnSp>
      <p:cxnSp>
        <p:nvCxnSpPr>
          <p:cNvPr id="30" name="Connection Line"/>
          <p:cNvCxnSpPr>
            <a:stCxn id="27" idx="0"/>
          </p:cNvCxnSpPr>
          <p:nvPr/>
        </p:nvCxnSpPr>
        <p:spPr>
          <a:xfrm flipV="1">
            <a:off x="8061134" y="5189838"/>
            <a:ext cx="675093" cy="913154"/>
          </a:xfrm>
          <a:prstGeom prst="straightConnector1">
            <a:avLst/>
          </a:prstGeom>
          <a:ln w="25400">
            <a:solidFill>
              <a:srgbClr val="FFFFFF"/>
            </a:solidFill>
            <a:miter lim="400000"/>
          </a:ln>
        </p:spPr>
      </p:cxnSp>
      <p:cxnSp>
        <p:nvCxnSpPr>
          <p:cNvPr id="31" name="Connection Line"/>
          <p:cNvCxnSpPr>
            <a:endCxn id="26" idx="0"/>
          </p:cNvCxnSpPr>
          <p:nvPr/>
        </p:nvCxnSpPr>
        <p:spPr>
          <a:xfrm>
            <a:off x="10132541" y="5189838"/>
            <a:ext cx="1630192" cy="989124"/>
          </a:xfrm>
          <a:prstGeom prst="straightConnector1">
            <a:avLst/>
          </a:prstGeom>
          <a:ln w="25400">
            <a:solidFill>
              <a:srgbClr val="FFFFFF"/>
            </a:solidFill>
            <a:miter lim="400000"/>
          </a:ln>
        </p:spPr>
      </p:cxnSp>
      <p:cxnSp>
        <p:nvCxnSpPr>
          <p:cNvPr id="36" name="Connection Line"/>
          <p:cNvCxnSpPr/>
          <p:nvPr/>
        </p:nvCxnSpPr>
        <p:spPr>
          <a:xfrm flipH="1" flipV="1">
            <a:off x="7009454" y="2420813"/>
            <a:ext cx="2210526" cy="1956225"/>
          </a:xfrm>
          <a:prstGeom prst="straightConnector1">
            <a:avLst/>
          </a:prstGeom>
          <a:ln w="25400">
            <a:solidFill>
              <a:srgbClr val="FFFFFF"/>
            </a:solidFill>
            <a:miter lim="400000"/>
          </a:ln>
        </p:spPr>
      </p:cxnSp>
    </p:spTree>
    <p:extLst>
      <p:ext uri="{BB962C8B-B14F-4D97-AF65-F5344CB8AC3E}">
        <p14:creationId xmlns:p14="http://schemas.microsoft.com/office/powerpoint/2010/main" val="22233088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19"/>
                                        </p:tgtEl>
                                        <p:attrNameLst>
                                          <p:attrName>style.visibility</p:attrName>
                                        </p:attrNameLst>
                                      </p:cBhvr>
                                      <p:to>
                                        <p:strVal val="visible"/>
                                      </p:to>
                                    </p:set>
                                    <p:animEffect transition="in" filter="dissolve">
                                      <p:cBhvr>
                                        <p:cTn id="12" dur="4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iterate>
                                    <p:tmAbs val="0"/>
                                  </p:iterate>
                                  <p:childTnLst>
                                    <p:set>
                                      <p:cBhvr>
                                        <p:cTn id="16" fill="hold"/>
                                        <p:tgtEl>
                                          <p:spTgt spid="20"/>
                                        </p:tgtEl>
                                        <p:attrNameLst>
                                          <p:attrName>style.visibility</p:attrName>
                                        </p:attrNameLst>
                                      </p:cBhvr>
                                      <p:to>
                                        <p:strVal val="visible"/>
                                      </p:to>
                                    </p:se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iterate>
                                    <p:tmAbs val="0"/>
                                  </p:iterate>
                                  <p:childTnLst>
                                    <p:set>
                                      <p:cBhvr>
                                        <p:cTn id="22" fill="hold"/>
                                        <p:tgtEl>
                                          <p:spTgt spid="21"/>
                                        </p:tgtEl>
                                        <p:attrNameLst>
                                          <p:attrName>style.visibility</p:attrName>
                                        </p:attrNameLst>
                                      </p:cBhvr>
                                      <p:to>
                                        <p:strVal val="visible"/>
                                      </p:to>
                                    </p:se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fill="hold" grpId="0" nodeType="clickEffect">
                                  <p:stCondLst>
                                    <p:cond delay="0"/>
                                  </p:stCondLst>
                                  <p:iterate>
                                    <p:tmAbs val="0"/>
                                  </p:iterate>
                                  <p:childTnLst>
                                    <p:set>
                                      <p:cBhvr>
                                        <p:cTn id="28" fill="hold"/>
                                        <p:tgtEl>
                                          <p:spTgt spid="24"/>
                                        </p:tgtEl>
                                        <p:attrNameLst>
                                          <p:attrName>style.visibility</p:attrName>
                                        </p:attrNameLst>
                                      </p:cBhvr>
                                      <p:to>
                                        <p:strVal val="visible"/>
                                      </p:to>
                                    </p:set>
                                    <p:animEffect transition="in" filter="dissolve">
                                      <p:cBhvr>
                                        <p:cTn id="29" dur="1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fill="hold" grpId="0" nodeType="clickEffect">
                                  <p:stCondLst>
                                    <p:cond delay="0"/>
                                  </p:stCondLst>
                                  <p:iterate>
                                    <p:tmAbs val="0"/>
                                  </p:iterate>
                                  <p:childTnLst>
                                    <p:set>
                                      <p:cBhvr>
                                        <p:cTn id="33" fill="hold"/>
                                        <p:tgtEl>
                                          <p:spTgt spid="25"/>
                                        </p:tgtEl>
                                        <p:attrNameLst>
                                          <p:attrName>style.visibility</p:attrName>
                                        </p:attrNameLst>
                                      </p:cBhvr>
                                      <p:to>
                                        <p:strVal val="visible"/>
                                      </p:to>
                                    </p:set>
                                    <p:animEffect transition="in" filter="dissolve">
                                      <p:cBhvr>
                                        <p:cTn id="34" dur="1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fill="hold" grpId="0" nodeType="clickEffect">
                                  <p:stCondLst>
                                    <p:cond delay="0"/>
                                  </p:stCondLst>
                                  <p:iterate>
                                    <p:tmAbs val="0"/>
                                  </p:iterate>
                                  <p:childTnLst>
                                    <p:set>
                                      <p:cBhvr>
                                        <p:cTn id="38" fill="hold"/>
                                        <p:tgtEl>
                                          <p:spTgt spid="27"/>
                                        </p:tgtEl>
                                        <p:attrNameLst>
                                          <p:attrName>style.visibility</p:attrName>
                                        </p:attrNameLst>
                                      </p:cBhvr>
                                      <p:to>
                                        <p:strVal val="visible"/>
                                      </p:to>
                                    </p:set>
                                    <p:animEffect transition="in" filter="dissolve">
                                      <p:cBhvr>
                                        <p:cTn id="39" dur="1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fill="hold" grpId="0" nodeType="clickEffect">
                                  <p:stCondLst>
                                    <p:cond delay="0"/>
                                  </p:stCondLst>
                                  <p:iterate>
                                    <p:tmAbs val="0"/>
                                  </p:iterate>
                                  <p:childTnLst>
                                    <p:set>
                                      <p:cBhvr>
                                        <p:cTn id="43" fill="hold"/>
                                        <p:tgtEl>
                                          <p:spTgt spid="26"/>
                                        </p:tgtEl>
                                        <p:attrNameLst>
                                          <p:attrName>style.visibility</p:attrName>
                                        </p:attrNameLst>
                                      </p:cBhvr>
                                      <p:to>
                                        <p:strVal val="visible"/>
                                      </p:to>
                                    </p:set>
                                    <p:animEffect transition="in" filter="dissolve">
                                      <p:cBhvr>
                                        <p:cTn id="44" dur="1500"/>
                                        <p:tgtEl>
                                          <p:spTgt spid="26"/>
                                        </p:tgtEl>
                                      </p:cBhvr>
                                    </p:animEffect>
                                  </p:childTnLst>
                                </p:cTn>
                              </p:par>
                            </p:childTnLst>
                          </p:cTn>
                        </p:par>
                        <p:par>
                          <p:cTn id="45" fill="hold">
                            <p:stCondLst>
                              <p:cond delay="1500"/>
                            </p:stCondLst>
                            <p:childTnLst>
                              <p:par>
                                <p:cTn id="46" presetID="9" presetClass="entr" fill="hold" grpId="0" nodeType="afterEffect">
                                  <p:stCondLst>
                                    <p:cond delay="0"/>
                                  </p:stCondLst>
                                  <p:iterate>
                                    <p:tmAbs val="0"/>
                                  </p:iterate>
                                  <p:childTnLst>
                                    <p:set>
                                      <p:cBhvr>
                                        <p:cTn id="47" fill="hold"/>
                                        <p:tgtEl>
                                          <p:spTgt spid="22"/>
                                        </p:tgtEl>
                                        <p:attrNameLst>
                                          <p:attrName>style.visibility</p:attrName>
                                        </p:attrNameLst>
                                      </p:cBhvr>
                                      <p:to>
                                        <p:strVal val="visible"/>
                                      </p:to>
                                    </p:set>
                                    <p:animEffect transition="in" filter="dissolve">
                                      <p:cBhvr>
                                        <p:cTn id="48" dur="2000"/>
                                        <p:tgtEl>
                                          <p:spTgt spid="22"/>
                                        </p:tgtEl>
                                      </p:cBhvr>
                                    </p:animEffect>
                                  </p:childTnLst>
                                </p:cTn>
                              </p:par>
                            </p:childTnLst>
                          </p:cTn>
                        </p:par>
                        <p:par>
                          <p:cTn id="49" fill="hold">
                            <p:stCondLst>
                              <p:cond delay="3500"/>
                            </p:stCondLst>
                            <p:childTnLst>
                              <p:par>
                                <p:cTn id="50" presetID="9" presetClass="entr" fill="hold" grpId="0" nodeType="afterEffect">
                                  <p:stCondLst>
                                    <p:cond delay="0"/>
                                  </p:stCondLst>
                                  <p:iterate>
                                    <p:tmAbs val="0"/>
                                  </p:iterate>
                                  <p:childTnLst>
                                    <p:set>
                                      <p:cBhvr>
                                        <p:cTn id="51" fill="hold"/>
                                        <p:tgtEl>
                                          <p:spTgt spid="28"/>
                                        </p:tgtEl>
                                        <p:attrNameLst>
                                          <p:attrName>style.visibility</p:attrName>
                                        </p:attrNameLst>
                                      </p:cBhvr>
                                      <p:to>
                                        <p:strVal val="visible"/>
                                      </p:to>
                                    </p:set>
                                    <p:animEffect transition="in" filter="dissolve">
                                      <p:cBhvr>
                                        <p:cTn id="52" dur="2000"/>
                                        <p:tgtEl>
                                          <p:spTgt spid="28"/>
                                        </p:tgtEl>
                                      </p:cBhvr>
                                    </p:animEffect>
                                  </p:childTnLst>
                                </p:cTn>
                              </p:par>
                            </p:childTnLst>
                          </p:cTn>
                        </p:par>
                        <p:par>
                          <p:cTn id="53" fill="hold">
                            <p:stCondLst>
                              <p:cond delay="5500"/>
                            </p:stCondLst>
                            <p:childTnLst>
                              <p:par>
                                <p:cTn id="54" presetID="9" presetClass="entr" fill="hold" grpId="0" nodeType="afterEffect">
                                  <p:stCondLst>
                                    <p:cond delay="0"/>
                                  </p:stCondLst>
                                  <p:iterate>
                                    <p:tmAbs val="0"/>
                                  </p:iterate>
                                  <p:childTnLst>
                                    <p:set>
                                      <p:cBhvr>
                                        <p:cTn id="55" fill="hold"/>
                                        <p:tgtEl>
                                          <p:spTgt spid="29"/>
                                        </p:tgtEl>
                                        <p:attrNameLst>
                                          <p:attrName>style.visibility</p:attrName>
                                        </p:attrNameLst>
                                      </p:cBhvr>
                                      <p:to>
                                        <p:strVal val="visible"/>
                                      </p:to>
                                    </p:set>
                                    <p:animEffect transition="in" filter="dissolve">
                                      <p:cBhvr>
                                        <p:cTn id="56" dur="2000"/>
                                        <p:tgtEl>
                                          <p:spTgt spid="29"/>
                                        </p:tgtEl>
                                      </p:cBhvr>
                                    </p:animEffect>
                                  </p:childTnLst>
                                </p:cTn>
                              </p:par>
                            </p:childTnLst>
                          </p:cTn>
                        </p:par>
                        <p:par>
                          <p:cTn id="57" fill="hold">
                            <p:stCondLst>
                              <p:cond delay="7500"/>
                            </p:stCondLst>
                            <p:childTnLst>
                              <p:par>
                                <p:cTn id="58" presetID="9" presetClass="entr" fill="hold" grpId="0" nodeType="afterEffect">
                                  <p:stCondLst>
                                    <p:cond delay="0"/>
                                  </p:stCondLst>
                                  <p:iterate>
                                    <p:tmAbs val="0"/>
                                  </p:iterate>
                                  <p:childTnLst>
                                    <p:set>
                                      <p:cBhvr>
                                        <p:cTn id="59" fill="hold"/>
                                        <p:tgtEl>
                                          <p:spTgt spid="30"/>
                                        </p:tgtEl>
                                        <p:attrNameLst>
                                          <p:attrName>style.visibility</p:attrName>
                                        </p:attrNameLst>
                                      </p:cBhvr>
                                      <p:to>
                                        <p:strVal val="visible"/>
                                      </p:to>
                                    </p:set>
                                    <p:animEffect transition="in" filter="dissolve">
                                      <p:cBhvr>
                                        <p:cTn id="60" dur="2000"/>
                                        <p:tgtEl>
                                          <p:spTgt spid="30"/>
                                        </p:tgtEl>
                                      </p:cBhvr>
                                    </p:animEffect>
                                  </p:childTnLst>
                                </p:cTn>
                              </p:par>
                            </p:childTnLst>
                          </p:cTn>
                        </p:par>
                        <p:par>
                          <p:cTn id="61" fill="hold">
                            <p:stCondLst>
                              <p:cond delay="9500"/>
                            </p:stCondLst>
                            <p:childTnLst>
                              <p:par>
                                <p:cTn id="62" presetID="9" presetClass="entr" fill="hold" grpId="0" nodeType="afterEffect">
                                  <p:stCondLst>
                                    <p:cond delay="0"/>
                                  </p:stCondLst>
                                  <p:iterate>
                                    <p:tmAbs val="0"/>
                                  </p:iterate>
                                  <p:childTnLst>
                                    <p:set>
                                      <p:cBhvr>
                                        <p:cTn id="63" fill="hold"/>
                                        <p:tgtEl>
                                          <p:spTgt spid="31"/>
                                        </p:tgtEl>
                                        <p:attrNameLst>
                                          <p:attrName>style.visibility</p:attrName>
                                        </p:attrNameLst>
                                      </p:cBhvr>
                                      <p:to>
                                        <p:strVal val="visible"/>
                                      </p:to>
                                    </p:set>
                                    <p:animEffect transition="in" filter="dissolve">
                                      <p:cBhvr>
                                        <p:cTn id="64" dur="2000"/>
                                        <p:tgtEl>
                                          <p:spTgt spid="31"/>
                                        </p:tgtEl>
                                      </p:cBhvr>
                                    </p:animEffect>
                                  </p:childTnLst>
                                </p:cTn>
                              </p:par>
                            </p:childTnLst>
                          </p:cTn>
                        </p:par>
                        <p:par>
                          <p:cTn id="65" fill="hold">
                            <p:stCondLst>
                              <p:cond delay="11500"/>
                            </p:stCondLst>
                            <p:childTnLst>
                              <p:par>
                                <p:cTn id="66" presetID="9" presetClass="entr" fill="hold" grpId="0" nodeType="afterEffect">
                                  <p:stCondLst>
                                    <p:cond delay="0"/>
                                  </p:stCondLst>
                                  <p:iterate>
                                    <p:tmAbs val="0"/>
                                  </p:iterate>
                                  <p:childTnLst>
                                    <p:set>
                                      <p:cBhvr>
                                        <p:cTn id="67" fill="hold"/>
                                        <p:tgtEl>
                                          <p:spTgt spid="36"/>
                                        </p:tgtEl>
                                        <p:attrNameLst>
                                          <p:attrName>style.visibility</p:attrName>
                                        </p:attrNameLst>
                                      </p:cBhvr>
                                      <p:to>
                                        <p:strVal val="visible"/>
                                      </p:to>
                                    </p:set>
                                    <p:animEffect transition="in" filter="dissolve">
                                      <p:cBhvr>
                                        <p:cTn id="68" dur="20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bg/>
                                          </p:spTgt>
                                        </p:tgtEl>
                                        <p:attrNameLst>
                                          <p:attrName>style.visibility</p:attrName>
                                        </p:attrNameLst>
                                      </p:cBhvr>
                                      <p:to>
                                        <p:strVal val="visible"/>
                                      </p:to>
                                    </p:set>
                                    <p:animEffect transition="in" filter="fade">
                                      <p:cBhvr>
                                        <p:cTn id="73" dur="500"/>
                                        <p:tgtEl>
                                          <p:spTgt spid="4">
                                            <p:bg/>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
                                            <p:txEl>
                                              <p:pRg st="0" end="0"/>
                                            </p:txEl>
                                          </p:spTgt>
                                        </p:tgtEl>
                                        <p:attrNameLst>
                                          <p:attrName>style.visibility</p:attrName>
                                        </p:attrNameLst>
                                      </p:cBhvr>
                                      <p:to>
                                        <p:strVal val="visible"/>
                                      </p:to>
                                    </p:set>
                                    <p:animEffect transition="in" filter="fade">
                                      <p:cBhvr>
                                        <p:cTn id="7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P spid="19" grpId="0" animBg="1" advAuto="0"/>
      <p:bldP spid="20" grpId="0" animBg="1" advAuto="0"/>
      <p:bldP spid="21" grpId="0" animBg="1" advAuto="0"/>
      <p:bldP spid="22" grpId="0" animBg="1" advAuto="0"/>
      <p:bldP spid="24" grpId="0" animBg="1" advAuto="0"/>
      <p:bldP spid="25" grpId="0" animBg="1" advAuto="0"/>
      <p:bldP spid="26" grpId="0" animBg="1" advAuto="0"/>
      <p:bldP spid="27" grpId="0" animBg="1" advAuto="0"/>
      <p:bldP spid="28" grpId="0" animBg="1" advAuto="0"/>
      <p:bldP spid="29" grpId="0" animBg="1" advAuto="0"/>
      <p:bldP spid="30" grpId="0" animBg="1" advAuto="0"/>
      <p:bldP spid="31" grpId="0" animBg="1" advAuto="0"/>
      <p:bldP spid="36"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737" y="-134983"/>
            <a:ext cx="13004800" cy="1432560"/>
          </a:xfrm>
        </p:spPr>
        <p:txBody>
          <a:bodyPr>
            <a:normAutofit/>
          </a:bodyPr>
          <a:lstStyle/>
          <a:p>
            <a:r>
              <a:rPr lang="en-IN" sz="5000" dirty="0" smtClean="0"/>
              <a:t>What is the architecture of our model?</a:t>
            </a:r>
            <a:endParaRPr lang="en-IN" sz="5000" dirty="0"/>
          </a:p>
        </p:txBody>
      </p:sp>
      <p:sp>
        <p:nvSpPr>
          <p:cNvPr id="4" name="Text Placeholder 3"/>
          <p:cNvSpPr>
            <a:spLocks noGrp="1"/>
          </p:cNvSpPr>
          <p:nvPr>
            <p:ph type="body" sz="quarter" idx="1"/>
          </p:nvPr>
        </p:nvSpPr>
        <p:spPr>
          <a:xfrm>
            <a:off x="365760" y="7955280"/>
            <a:ext cx="11369040" cy="1328420"/>
          </a:xfrm>
        </p:spPr>
        <p:txBody>
          <a:bodyPr>
            <a:noAutofit/>
          </a:bodyPr>
          <a:lstStyle/>
          <a:p>
            <a:r>
              <a:rPr lang="en-IN" sz="2700" dirty="0" smtClean="0"/>
              <a:t>The model architecture we’re going to use for our project is going to be VGG11 architecture. But the code we have is quite generalised and can be used for the above shown layers too. We’ve trained our model for VGG11 architecture.</a:t>
            </a:r>
            <a:endParaRPr lang="en-IN" sz="2700" dirty="0"/>
          </a:p>
        </p:txBody>
      </p:sp>
      <p:pic>
        <p:nvPicPr>
          <p:cNvPr id="1028" name="Picture 4" descr="VGG-11 | Kag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315" y="1297577"/>
            <a:ext cx="6448697" cy="644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86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500"/>
                                        <p:tgtEl>
                                          <p:spTgt spid="4">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3004799" cy="1045029"/>
          </a:xfrm>
        </p:spPr>
        <p:txBody>
          <a:bodyPr>
            <a:normAutofit/>
          </a:bodyPr>
          <a:lstStyle/>
          <a:p>
            <a:r>
              <a:rPr lang="en-IN" sz="5000" dirty="0" smtClean="0"/>
              <a:t>Training Complete:</a:t>
            </a:r>
            <a:endParaRPr lang="en-IN" sz="5000" dirty="0"/>
          </a:p>
        </p:txBody>
      </p:sp>
      <p:sp>
        <p:nvSpPr>
          <p:cNvPr id="4" name="Text Placeholder 3"/>
          <p:cNvSpPr>
            <a:spLocks noGrp="1"/>
          </p:cNvSpPr>
          <p:nvPr>
            <p:ph type="body" sz="quarter" idx="1"/>
          </p:nvPr>
        </p:nvSpPr>
        <p:spPr>
          <a:xfrm>
            <a:off x="1" y="8153400"/>
            <a:ext cx="13004798" cy="1130300"/>
          </a:xfrm>
        </p:spPr>
        <p:txBody>
          <a:bodyPr>
            <a:noAutofit/>
          </a:bodyPr>
          <a:lstStyle/>
          <a:p>
            <a:r>
              <a:rPr lang="en-IN" sz="2800" dirty="0" smtClean="0"/>
              <a:t>Above is the glimpse of our training process.</a:t>
            </a:r>
          </a:p>
          <a:p>
            <a:r>
              <a:rPr lang="en-IN" sz="2800" dirty="0" smtClean="0"/>
              <a:t>We ran it for 30 epochs later on and it reached an accuracy of 92.9%. </a:t>
            </a:r>
            <a:endParaRPr lang="en-IN" sz="2800" dirty="0"/>
          </a:p>
        </p:txBody>
      </p:sp>
      <p:pic>
        <p:nvPicPr>
          <p:cNvPr id="5" name="Picture 4"/>
          <p:cNvPicPr>
            <a:picLocks noChangeAspect="1"/>
          </p:cNvPicPr>
          <p:nvPr/>
        </p:nvPicPr>
        <p:blipFill rotWithShape="1">
          <a:blip r:embed="rId2"/>
          <a:srcRect l="12300" t="39153" r="50628" b="5354"/>
          <a:stretch/>
        </p:blipFill>
        <p:spPr>
          <a:xfrm>
            <a:off x="3452221" y="1207228"/>
            <a:ext cx="5953035" cy="5012478"/>
          </a:xfrm>
          <a:prstGeom prst="rect">
            <a:avLst/>
          </a:prstGeom>
        </p:spPr>
      </p:pic>
      <p:pic>
        <p:nvPicPr>
          <p:cNvPr id="6" name="Picture 5"/>
          <p:cNvPicPr>
            <a:picLocks noChangeAspect="1"/>
          </p:cNvPicPr>
          <p:nvPr/>
        </p:nvPicPr>
        <p:blipFill rotWithShape="1">
          <a:blip r:embed="rId3"/>
          <a:srcRect l="3302" t="49830" r="67913" b="35821"/>
          <a:stretch/>
        </p:blipFill>
        <p:spPr>
          <a:xfrm>
            <a:off x="3696788" y="6448501"/>
            <a:ext cx="5264332" cy="1476103"/>
          </a:xfrm>
          <a:prstGeom prst="rect">
            <a:avLst/>
          </a:prstGeom>
        </p:spPr>
      </p:pic>
    </p:spTree>
    <p:extLst>
      <p:ext uri="{BB962C8B-B14F-4D97-AF65-F5344CB8AC3E}">
        <p14:creationId xmlns:p14="http://schemas.microsoft.com/office/powerpoint/2010/main" val="2421119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fade">
                                      <p:cBhvr>
                                        <p:cTn id="22" dur="500"/>
                                        <p:tgtEl>
                                          <p:spTgt spid="4">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6754" y="0"/>
            <a:ext cx="10464800" cy="1422400"/>
          </a:xfrm>
        </p:spPr>
        <p:txBody>
          <a:bodyPr>
            <a:normAutofit/>
          </a:bodyPr>
          <a:lstStyle/>
          <a:p>
            <a:r>
              <a:rPr lang="en-IN" sz="5000" dirty="0" smtClean="0"/>
              <a:t>Saving the trained parameters:</a:t>
            </a:r>
            <a:endParaRPr lang="en-IN" sz="5000" dirty="0"/>
          </a:p>
        </p:txBody>
      </p:sp>
      <p:sp>
        <p:nvSpPr>
          <p:cNvPr id="4" name="Text Placeholder 3"/>
          <p:cNvSpPr>
            <a:spLocks noGrp="1"/>
          </p:cNvSpPr>
          <p:nvPr>
            <p:ph type="body" sz="quarter" idx="1"/>
          </p:nvPr>
        </p:nvSpPr>
        <p:spPr>
          <a:xfrm>
            <a:off x="195943" y="1556657"/>
            <a:ext cx="12187646" cy="1130300"/>
          </a:xfrm>
        </p:spPr>
        <p:txBody>
          <a:bodyPr>
            <a:normAutofit/>
          </a:bodyPr>
          <a:lstStyle/>
          <a:p>
            <a:r>
              <a:rPr lang="en-IN" sz="2700" dirty="0"/>
              <a:t>Then we save the model parameters so that we can load them later for our project</a:t>
            </a:r>
            <a:r>
              <a:rPr lang="en-IN" sz="2700" dirty="0" smtClean="0"/>
              <a:t>. We save them into a weight.pt file </a:t>
            </a:r>
            <a:r>
              <a:rPr lang="en-IN" sz="2700" dirty="0"/>
              <a:t>(611MB) </a:t>
            </a:r>
            <a:r>
              <a:rPr lang="en-IN" sz="2700" dirty="0" smtClean="0"/>
              <a:t>using the below operation:</a:t>
            </a:r>
            <a:endParaRPr lang="en-IN" sz="2700" dirty="0"/>
          </a:p>
        </p:txBody>
      </p:sp>
      <p:pic>
        <p:nvPicPr>
          <p:cNvPr id="5" name="Picture 4"/>
          <p:cNvPicPr>
            <a:picLocks noChangeAspect="1"/>
          </p:cNvPicPr>
          <p:nvPr/>
        </p:nvPicPr>
        <p:blipFill rotWithShape="1">
          <a:blip r:embed="rId2"/>
          <a:srcRect l="23321" t="65123" r="22464" b="24084"/>
          <a:stretch/>
        </p:blipFill>
        <p:spPr>
          <a:xfrm>
            <a:off x="173994" y="7654834"/>
            <a:ext cx="12614544" cy="1436914"/>
          </a:xfrm>
          <a:prstGeom prst="rect">
            <a:avLst/>
          </a:prstGeom>
        </p:spPr>
      </p:pic>
      <p:sp>
        <p:nvSpPr>
          <p:cNvPr id="6" name="Text Placeholder 3"/>
          <p:cNvSpPr txBox="1">
            <a:spLocks/>
          </p:cNvSpPr>
          <p:nvPr/>
        </p:nvSpPr>
        <p:spPr>
          <a:xfrm>
            <a:off x="195943" y="5987144"/>
            <a:ext cx="12187646" cy="1130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lvl1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rgbClr val="FFFFFF"/>
                </a:solidFill>
                <a:uFillTx/>
                <a:latin typeface="Helvetica Neue"/>
                <a:ea typeface="Helvetica Neue"/>
                <a:cs typeface="Helvetica Neue"/>
                <a:sym typeface="Helvetica Neue"/>
              </a:defRPr>
            </a:lvl1pPr>
            <a:lvl2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rgbClr val="FFFFFF"/>
                </a:solidFill>
                <a:uFillTx/>
                <a:latin typeface="Helvetica Neue"/>
                <a:ea typeface="Helvetica Neue"/>
                <a:cs typeface="Helvetica Neue"/>
                <a:sym typeface="Helvetica Neue"/>
              </a:defRPr>
            </a:lvl2pPr>
            <a:lvl3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rgbClr val="FFFFFF"/>
                </a:solidFill>
                <a:uFillTx/>
                <a:latin typeface="Helvetica Neue"/>
                <a:ea typeface="Helvetica Neue"/>
                <a:cs typeface="Helvetica Neue"/>
                <a:sym typeface="Helvetica Neue"/>
              </a:defRPr>
            </a:lvl3pPr>
            <a:lvl4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rgbClr val="FFFFFF"/>
                </a:solidFill>
                <a:uFillTx/>
                <a:latin typeface="Helvetica Neue"/>
                <a:ea typeface="Helvetica Neue"/>
                <a:cs typeface="Helvetica Neue"/>
                <a:sym typeface="Helvetica Neue"/>
              </a:defRPr>
            </a:lvl4pPr>
            <a:lvl5pPr marL="0" marR="0" indent="0" algn="ctr" defTabSz="584200" rtl="0" latinLnBrk="0">
              <a:lnSpc>
                <a:spcPct val="100000"/>
              </a:lnSpc>
              <a:spcBef>
                <a:spcPts val="0"/>
              </a:spcBef>
              <a:spcAft>
                <a:spcPts val="0"/>
              </a:spcAft>
              <a:buClrTx/>
              <a:buSzTx/>
              <a:buFontTx/>
              <a:buNone/>
              <a:tabLst/>
              <a:defRPr sz="37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9pPr>
          </a:lstStyle>
          <a:p>
            <a:pPr hangingPunct="1"/>
            <a:r>
              <a:rPr lang="en-IN" sz="2700" dirty="0" smtClean="0"/>
              <a:t>Then whenever we want to access it, we can load the parameters into our model using weights.pt by specifying the path of the file:</a:t>
            </a:r>
            <a:endParaRPr lang="en-IN" sz="2700" dirty="0"/>
          </a:p>
        </p:txBody>
      </p:sp>
      <p:pic>
        <p:nvPicPr>
          <p:cNvPr id="7" name="Picture 6"/>
          <p:cNvPicPr>
            <a:picLocks noChangeAspect="1"/>
          </p:cNvPicPr>
          <p:nvPr/>
        </p:nvPicPr>
        <p:blipFill rotWithShape="1">
          <a:blip r:embed="rId3"/>
          <a:srcRect l="3802" t="38275" r="54770" b="52074"/>
          <a:stretch/>
        </p:blipFill>
        <p:spPr>
          <a:xfrm>
            <a:off x="317451" y="3526972"/>
            <a:ext cx="12364370" cy="1620157"/>
          </a:xfrm>
          <a:prstGeom prst="rect">
            <a:avLst/>
          </a:prstGeom>
        </p:spPr>
      </p:pic>
    </p:spTree>
    <p:extLst>
      <p:ext uri="{BB962C8B-B14F-4D97-AF65-F5344CB8AC3E}">
        <p14:creationId xmlns:p14="http://schemas.microsoft.com/office/powerpoint/2010/main" val="13336091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30629"/>
            <a:ext cx="13004800" cy="2114730"/>
          </a:xfrm>
        </p:spPr>
        <p:txBody>
          <a:bodyPr>
            <a:normAutofit/>
          </a:bodyPr>
          <a:lstStyle/>
          <a:p>
            <a:r>
              <a:rPr lang="en-IN" sz="5000" dirty="0" smtClean="0"/>
              <a:t>Using </a:t>
            </a:r>
            <a:r>
              <a:rPr lang="en-IN" sz="5000" dirty="0" err="1" smtClean="0"/>
              <a:t>OpenCV</a:t>
            </a:r>
            <a:r>
              <a:rPr lang="en-IN" sz="5000" dirty="0" smtClean="0"/>
              <a:t> for </a:t>
            </a:r>
            <a:r>
              <a:rPr lang="en-IN" sz="5000" dirty="0" err="1" smtClean="0"/>
              <a:t>Realtime</a:t>
            </a:r>
            <a:r>
              <a:rPr lang="en-IN" sz="5000" dirty="0" smtClean="0"/>
              <a:t> detection and outputs:</a:t>
            </a:r>
            <a:endParaRPr lang="en-IN" sz="5000" dirty="0"/>
          </a:p>
        </p:txBody>
      </p:sp>
      <p:sp>
        <p:nvSpPr>
          <p:cNvPr id="4" name="Text Placeholder 3"/>
          <p:cNvSpPr>
            <a:spLocks noGrp="1"/>
          </p:cNvSpPr>
          <p:nvPr>
            <p:ph type="body" sz="quarter" idx="1"/>
          </p:nvPr>
        </p:nvSpPr>
        <p:spPr>
          <a:xfrm>
            <a:off x="82005" y="7833694"/>
            <a:ext cx="12840789" cy="1308512"/>
          </a:xfrm>
        </p:spPr>
        <p:txBody>
          <a:bodyPr>
            <a:normAutofit fontScale="92500"/>
          </a:bodyPr>
          <a:lstStyle/>
          <a:p>
            <a:r>
              <a:rPr lang="en-IN" dirty="0" smtClean="0"/>
              <a:t>We tested it out on our webcam. The output can be seen on top left. We used the cv2 module and its functionalities to achieve this.</a:t>
            </a:r>
            <a:endParaRPr lang="en-IN" dirty="0"/>
          </a:p>
        </p:txBody>
      </p:sp>
      <p:sp>
        <p:nvSpPr>
          <p:cNvPr id="7" name="AutoShape 6" descr="blob:https://web.whatsapp.com/7ccdf529-9d92-4382-9b1e-d181b9356843"/>
          <p:cNvSpPr>
            <a:spLocks noChangeAspect="1" noChangeArrowheads="1"/>
          </p:cNvSpPr>
          <p:nvPr/>
        </p:nvSpPr>
        <p:spPr bwMode="auto">
          <a:xfrm>
            <a:off x="1318169" y="335638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rotWithShape="1">
          <a:blip r:embed="rId3"/>
          <a:srcRect l="7729" t="12756" r="51211" b="29946"/>
          <a:stretch/>
        </p:blipFill>
        <p:spPr>
          <a:xfrm>
            <a:off x="84364" y="2403566"/>
            <a:ext cx="6257109" cy="4911633"/>
          </a:xfrm>
          <a:prstGeom prst="rect">
            <a:avLst/>
          </a:prstGeom>
        </p:spPr>
      </p:pic>
      <p:pic>
        <p:nvPicPr>
          <p:cNvPr id="12" name="Picture 11"/>
          <p:cNvPicPr>
            <a:picLocks noChangeAspect="1"/>
          </p:cNvPicPr>
          <p:nvPr/>
        </p:nvPicPr>
        <p:blipFill rotWithShape="1">
          <a:blip r:embed="rId4"/>
          <a:srcRect l="7449" t="12413" r="51155" b="36033"/>
          <a:stretch/>
        </p:blipFill>
        <p:spPr>
          <a:xfrm>
            <a:off x="6635931" y="2403566"/>
            <a:ext cx="6204858" cy="4482364"/>
          </a:xfrm>
          <a:prstGeom prst="rect">
            <a:avLst/>
          </a:prstGeom>
        </p:spPr>
      </p:pic>
    </p:spTree>
    <p:extLst>
      <p:ext uri="{BB962C8B-B14F-4D97-AF65-F5344CB8AC3E}">
        <p14:creationId xmlns:p14="http://schemas.microsoft.com/office/powerpoint/2010/main" val="21191206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fade">
                                      <p:cBhvr>
                                        <p:cTn id="22" dur="500"/>
                                        <p:tgtEl>
                                          <p:spTgt spid="4">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Lst>
  </p:timing>
</p:sld>
</file>

<file path=ppt/theme/theme1.xml><?xml version="1.0" encoding="utf-8"?>
<a:theme xmlns:a="http://schemas.openxmlformats.org/drawingml/2006/main" name="Black">
  <a:themeElements>
    <a:clrScheme name="Black">
      <a:dk1>
        <a:srgbClr val="FF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1527</TotalTime>
  <Words>501</Words>
  <Application>Microsoft Office PowerPoint</Application>
  <PresentationFormat>Custom</PresentationFormat>
  <Paragraphs>35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Helvetica Neue</vt:lpstr>
      <vt:lpstr>Helvetica Neue Light</vt:lpstr>
      <vt:lpstr>Helvetica Neue Medium</vt:lpstr>
      <vt:lpstr>Black</vt:lpstr>
      <vt:lpstr>Idea of the project:</vt:lpstr>
      <vt:lpstr>Which framework are we using for Deep Learning?</vt:lpstr>
      <vt:lpstr>Google Colaboratory:</vt:lpstr>
      <vt:lpstr>Where did we get out dataset?</vt:lpstr>
      <vt:lpstr>Directory structure of our Dataset:</vt:lpstr>
      <vt:lpstr>What is the architecture of our model?</vt:lpstr>
      <vt:lpstr>Training Complete:</vt:lpstr>
      <vt:lpstr>Saving the trained parameters:</vt:lpstr>
      <vt:lpstr>Using OpenCV for Realtime detection and outputs:</vt:lpstr>
      <vt:lpstr>Applications of our project: How we can extend our model for betterment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OF THE PROJECT</dc:title>
  <dc:creator>Saurabh</dc:creator>
  <cp:lastModifiedBy>Saurabh</cp:lastModifiedBy>
  <cp:revision>25</cp:revision>
  <dcterms:modified xsi:type="dcterms:W3CDTF">2020-05-19T12:57:13Z</dcterms:modified>
</cp:coreProperties>
</file>