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7"/>
  </p:notesMasterIdLst>
  <p:handoutMasterIdLst>
    <p:handoutMasterId r:id="rId38"/>
  </p:handoutMasterIdLst>
  <p:sldIdLst>
    <p:sldId id="256" r:id="rId5"/>
    <p:sldId id="257" r:id="rId6"/>
    <p:sldId id="270" r:id="rId7"/>
    <p:sldId id="271" r:id="rId8"/>
    <p:sldId id="272" r:id="rId9"/>
    <p:sldId id="273" r:id="rId10"/>
    <p:sldId id="274" r:id="rId11"/>
    <p:sldId id="278" r:id="rId12"/>
    <p:sldId id="279" r:id="rId13"/>
    <p:sldId id="280" r:id="rId14"/>
    <p:sldId id="281" r:id="rId15"/>
    <p:sldId id="283" r:id="rId16"/>
    <p:sldId id="277" r:id="rId17"/>
    <p:sldId id="276" r:id="rId18"/>
    <p:sldId id="282" r:id="rId19"/>
    <p:sldId id="275" r:id="rId20"/>
    <p:sldId id="284" r:id="rId21"/>
    <p:sldId id="286" r:id="rId22"/>
    <p:sldId id="288" r:id="rId23"/>
    <p:sldId id="287" r:id="rId24"/>
    <p:sldId id="289" r:id="rId25"/>
    <p:sldId id="285" r:id="rId26"/>
    <p:sldId id="290" r:id="rId27"/>
    <p:sldId id="291" r:id="rId28"/>
    <p:sldId id="292" r:id="rId29"/>
    <p:sldId id="301" r:id="rId30"/>
    <p:sldId id="295" r:id="rId31"/>
    <p:sldId id="296" r:id="rId32"/>
    <p:sldId id="297" r:id="rId33"/>
    <p:sldId id="299" r:id="rId34"/>
    <p:sldId id="298" r:id="rId35"/>
    <p:sldId id="300" r:id="rId3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9" autoAdjust="0"/>
    <p:restoredTop sz="94660"/>
  </p:normalViewPr>
  <p:slideViewPr>
    <p:cSldViewPr snapToGrid="0" showGuides="1">
      <p:cViewPr varScale="1">
        <p:scale>
          <a:sx n="75" d="100"/>
          <a:sy n="75" d="100"/>
        </p:scale>
        <p:origin x="55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2017/5/4</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2017/5/4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smtClean="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2017/5/4</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smtClean="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2017/5/4</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2017/5/4</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2017/5/4</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2017/5/4</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smtClean="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smtClean="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smtClean="0"/>
              <a:t>单击此处编辑母版文本样式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2017/5/4</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2017/5/4</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smtClean="0"/>
              <a:t>单击此处编辑母版文本样式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smtClean="0"/>
              <a:t>单击此处编辑母版文本样式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2017/5/4</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2017/5/4</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2017/5/4</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2017/5/4</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2017/5/4</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723900" y="1752600"/>
            <a:ext cx="11366500" cy="2108200"/>
          </a:xfrm>
        </p:spPr>
        <p:txBody>
          <a:bodyPr rtlCol="0" anchor="ctr">
            <a:normAutofit/>
          </a:bodyPr>
          <a:lstStyle/>
          <a:p>
            <a:pPr algn="ctr"/>
            <a:r>
              <a:rPr lang="en-US" altLang="zh-CN" sz="5400" cap="none" dirty="0">
                <a:solidFill>
                  <a:prstClr val="black"/>
                </a:solidFill>
                <a:latin typeface="Calibri Light" panose="020F0302020204030204"/>
                <a:ea typeface="宋体" panose="02010600030101010101" pitchFamily="2" charset="-122"/>
              </a:rPr>
              <a:t>Visual Tracking with Fully Convolutional Networks</a:t>
            </a:r>
            <a:endParaRPr lang="en-US" dirty="0">
              <a:latin typeface="微软雅黑" panose="020B0503020204020204" pitchFamily="34" charset="-122"/>
              <a:ea typeface="微软雅黑" panose="020B0503020204020204" pitchFamily="34" charset="-122"/>
            </a:endParaRPr>
          </a:p>
        </p:txBody>
      </p:sp>
      <p:sp>
        <p:nvSpPr>
          <p:cNvPr id="8" name="副标题 2"/>
          <p:cNvSpPr>
            <a:spLocks noGrp="1"/>
          </p:cNvSpPr>
          <p:nvPr>
            <p:ph type="subTitle" idx="1"/>
          </p:nvPr>
        </p:nvSpPr>
        <p:spPr>
          <a:xfrm>
            <a:off x="1835150" y="3621741"/>
            <a:ext cx="9144000" cy="1559859"/>
          </a:xfrm>
        </p:spPr>
        <p:txBody>
          <a:bodyPr>
            <a:normAutofit/>
          </a:bodyPr>
          <a:lstStyle/>
          <a:p>
            <a:pPr algn="ctr"/>
            <a:r>
              <a:rPr lang="en-US" altLang="zh-CN" dirty="0" err="1" smtClean="0"/>
              <a:t>Lijun</a:t>
            </a:r>
            <a:r>
              <a:rPr lang="en-US" altLang="zh-CN" dirty="0" smtClean="0"/>
              <a:t> Wang, </a:t>
            </a:r>
            <a:r>
              <a:rPr lang="en-US" altLang="zh-CN" dirty="0" err="1" smtClean="0"/>
              <a:t>Wanli</a:t>
            </a:r>
            <a:r>
              <a:rPr lang="en-US" altLang="zh-CN" dirty="0" smtClean="0"/>
              <a:t> Ouyang, </a:t>
            </a:r>
            <a:r>
              <a:rPr lang="en-US" altLang="zh-CN" dirty="0" err="1" smtClean="0"/>
              <a:t>Xiaogang</a:t>
            </a:r>
            <a:r>
              <a:rPr lang="en-US" altLang="zh-CN" dirty="0" smtClean="0"/>
              <a:t> Wang, and </a:t>
            </a:r>
            <a:r>
              <a:rPr lang="en-US" altLang="zh-CN" dirty="0" err="1" smtClean="0"/>
              <a:t>Huchuan</a:t>
            </a:r>
            <a:r>
              <a:rPr lang="en-US" altLang="zh-CN" dirty="0" smtClean="0"/>
              <a:t> Lu</a:t>
            </a:r>
          </a:p>
          <a:p>
            <a:pPr algn="ctr"/>
            <a:r>
              <a:rPr lang="en-US" altLang="zh-CN" dirty="0" smtClean="0"/>
              <a:t> </a:t>
            </a:r>
          </a:p>
          <a:p>
            <a:r>
              <a:rPr lang="en-US" altLang="zh-CN" dirty="0"/>
              <a:t> </a:t>
            </a:r>
            <a:r>
              <a:rPr lang="en-US" altLang="zh-CN" dirty="0" smtClean="0"/>
              <a:t>                                                                                                  2015</a:t>
            </a:r>
            <a:r>
              <a:rPr lang="en-US" altLang="zh-CN" dirty="0"/>
              <a:t>,</a:t>
            </a:r>
            <a:r>
              <a:rPr lang="en-US" altLang="zh-CN" dirty="0" smtClean="0"/>
              <a:t> ICCV</a:t>
            </a:r>
          </a:p>
          <a:p>
            <a:endParaRPr lang="zh-CN" altLang="en-US"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4900" y="4660900"/>
            <a:ext cx="9867900" cy="1854200"/>
          </a:xfrm>
        </p:spPr>
        <p:txBody>
          <a:bodyPr>
            <a:normAutofit/>
          </a:bodyPr>
          <a:lstStyle/>
          <a:p>
            <a:pPr>
              <a:lnSpc>
                <a:spcPct val="150000"/>
              </a:lnSpc>
              <a:buFont typeface="Wingdings" panose="05000000000000000000" pitchFamily="2" charset="2"/>
              <a:buChar char="Ø"/>
            </a:pPr>
            <a:r>
              <a:rPr lang="zh-CN" altLang="en-US" dirty="0" smtClean="0"/>
              <a:t>发现二</a:t>
            </a:r>
            <a:r>
              <a:rPr lang="en-US" altLang="zh-CN" dirty="0" smtClean="0"/>
              <a:t> </a:t>
            </a:r>
            <a:r>
              <a:rPr lang="zh-CN" altLang="en-US" dirty="0" smtClean="0"/>
              <a:t>：许多</a:t>
            </a:r>
            <a:r>
              <a:rPr lang="en-US" altLang="zh-CN" dirty="0" smtClean="0"/>
              <a:t>CNN</a:t>
            </a:r>
            <a:r>
              <a:rPr lang="zh-CN" altLang="en-US" dirty="0" smtClean="0"/>
              <a:t>特征图含有噪声或冗余，只有少部分特征图对目标跟踪有用。需要设计一个特征图筛选机制。</a:t>
            </a:r>
            <a:endParaRPr lang="zh-CN" altLang="en-US" sz="1800" dirty="0"/>
          </a:p>
        </p:txBody>
      </p:sp>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pic>
        <p:nvPicPr>
          <p:cNvPr id="5" name="图片 4"/>
          <p:cNvPicPr>
            <a:picLocks noChangeAspect="1"/>
          </p:cNvPicPr>
          <p:nvPr/>
        </p:nvPicPr>
        <p:blipFill>
          <a:blip r:embed="rId2"/>
          <a:stretch>
            <a:fillRect/>
          </a:stretch>
        </p:blipFill>
        <p:spPr>
          <a:xfrm>
            <a:off x="1994979" y="1523115"/>
            <a:ext cx="8200524" cy="3137785"/>
          </a:xfrm>
          <a:prstGeom prst="rect">
            <a:avLst/>
          </a:prstGeom>
        </p:spPr>
      </p:pic>
    </p:spTree>
    <p:extLst>
      <p:ext uri="{BB962C8B-B14F-4D97-AF65-F5344CB8AC3E}">
        <p14:creationId xmlns:p14="http://schemas.microsoft.com/office/powerpoint/2010/main" val="83799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4900" y="4660900"/>
            <a:ext cx="9867900" cy="1854200"/>
          </a:xfrm>
        </p:spPr>
        <p:txBody>
          <a:bodyPr>
            <a:normAutofit/>
          </a:bodyPr>
          <a:lstStyle/>
          <a:p>
            <a:pPr>
              <a:lnSpc>
                <a:spcPct val="150000"/>
              </a:lnSpc>
              <a:buFont typeface="Wingdings" panose="05000000000000000000" pitchFamily="2" charset="2"/>
              <a:buChar char="Ø"/>
            </a:pPr>
            <a:r>
              <a:rPr lang="zh-CN" altLang="en-US" dirty="0" smtClean="0"/>
              <a:t>发现三</a:t>
            </a:r>
            <a:r>
              <a:rPr lang="en-US" altLang="zh-CN" dirty="0" smtClean="0"/>
              <a:t> </a:t>
            </a:r>
            <a:r>
              <a:rPr lang="zh-CN" altLang="en-US" dirty="0" smtClean="0"/>
              <a:t>：不同深度的卷积层提取到的特征性质不同。深层特征描述目标类别的语义信息；浅层特征往往捕捉同类物体间的差别。</a:t>
            </a:r>
            <a:endParaRPr lang="zh-CN" altLang="en-US" sz="1800" dirty="0"/>
          </a:p>
        </p:txBody>
      </p:sp>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pic>
        <p:nvPicPr>
          <p:cNvPr id="2" name="图片 1"/>
          <p:cNvPicPr>
            <a:picLocks noChangeAspect="1"/>
          </p:cNvPicPr>
          <p:nvPr/>
        </p:nvPicPr>
        <p:blipFill>
          <a:blip r:embed="rId2"/>
          <a:stretch>
            <a:fillRect/>
          </a:stretch>
        </p:blipFill>
        <p:spPr>
          <a:xfrm>
            <a:off x="1214437" y="1402556"/>
            <a:ext cx="9648825" cy="3028950"/>
          </a:xfrm>
          <a:prstGeom prst="rect">
            <a:avLst/>
          </a:prstGeom>
        </p:spPr>
      </p:pic>
    </p:spTree>
    <p:extLst>
      <p:ext uri="{BB962C8B-B14F-4D97-AF65-F5344CB8AC3E}">
        <p14:creationId xmlns:p14="http://schemas.microsoft.com/office/powerpoint/2010/main" val="230914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算法</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a:lnSpc>
                    <a:spcPct val="150000"/>
                  </a:lnSpc>
                </a:pPr>
                <a:r>
                  <a:rPr lang="zh-CN" altLang="en-US" dirty="0" smtClean="0"/>
                  <a:t>稀疏表示：由于特征图冗余，为获得更好的特征表示，重建前景掩码，目标函数如下：</a:t>
                </a:r>
                <a:endParaRPr lang="en-US" altLang="zh-CN"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rgbClr val="FF0000"/>
                              </a:solidFill>
                              <a:latin typeface="Cambria Math" panose="02040503050406030204" pitchFamily="18" charset="0"/>
                            </a:rPr>
                          </m:ctrlPr>
                        </m:sSubPr>
                        <m:e>
                          <m:func>
                            <m:funcPr>
                              <m:ctrlPr>
                                <a:rPr lang="en-US" altLang="zh-CN" sz="2400" b="0" i="1" smtClean="0">
                                  <a:solidFill>
                                    <a:srgbClr val="FF0000"/>
                                  </a:solidFill>
                                  <a:latin typeface="Cambria Math" panose="02040503050406030204" pitchFamily="18" charset="0"/>
                                </a:rPr>
                              </m:ctrlPr>
                            </m:funcPr>
                            <m:fName>
                              <m:limLow>
                                <m:limLowPr>
                                  <m:ctrlPr>
                                    <a:rPr lang="en-US" altLang="zh-CN" sz="2400" b="0" i="1" smtClean="0">
                                      <a:solidFill>
                                        <a:srgbClr val="FF0000"/>
                                      </a:solidFill>
                                      <a:latin typeface="Cambria Math" panose="02040503050406030204" pitchFamily="18" charset="0"/>
                                    </a:rPr>
                                  </m:ctrlPr>
                                </m:limLowPr>
                                <m:e>
                                  <m:r>
                                    <m:rPr>
                                      <m:sty m:val="p"/>
                                    </m:rPr>
                                    <a:rPr lang="en-US" altLang="zh-CN" sz="2400" b="0" i="0" smtClean="0">
                                      <a:solidFill>
                                        <a:srgbClr val="FF0000"/>
                                      </a:solidFill>
                                      <a:latin typeface="Cambria Math" panose="02040503050406030204" pitchFamily="18" charset="0"/>
                                    </a:rPr>
                                    <m:t>min</m:t>
                                  </m:r>
                                </m:e>
                                <m:lim>
                                  <m:r>
                                    <a:rPr lang="en-US" altLang="zh-CN" sz="2400" b="0" i="1" smtClean="0">
                                      <a:solidFill>
                                        <a:srgbClr val="FF0000"/>
                                      </a:solidFill>
                                      <a:latin typeface="Cambria Math" panose="02040503050406030204" pitchFamily="18" charset="0"/>
                                    </a:rPr>
                                    <m:t>𝑐</m:t>
                                  </m:r>
                                </m:lim>
                              </m:limLow>
                            </m:fName>
                            <m:e>
                              <m:sSubSup>
                                <m:sSubSupPr>
                                  <m:ctrlPr>
                                    <a:rPr lang="en-US" altLang="zh-CN" sz="2400" b="0" i="1" smtClean="0">
                                      <a:solidFill>
                                        <a:srgbClr val="FF0000"/>
                                      </a:solidFill>
                                      <a:latin typeface="Cambria Math" panose="02040503050406030204" pitchFamily="18" charset="0"/>
                                    </a:rPr>
                                  </m:ctrlPr>
                                </m:sSubSupPr>
                                <m:e>
                                  <m:d>
                                    <m:dPr>
                                      <m:begChr m:val="‖"/>
                                      <m:endChr m:val="‖"/>
                                      <m:ctrlPr>
                                        <a:rPr lang="en-US" altLang="zh-CN" sz="2400" b="0" i="1" smtClean="0">
                                          <a:solidFill>
                                            <a:srgbClr val="FF0000"/>
                                          </a:solidFill>
                                          <a:latin typeface="Cambria Math" panose="02040503050406030204" pitchFamily="18" charset="0"/>
                                        </a:rPr>
                                      </m:ctrlPr>
                                    </m:dPr>
                                    <m:e>
                                      <m:r>
                                        <a:rPr lang="en-US" altLang="zh-CN" sz="2400" b="0" i="1" smtClean="0">
                                          <a:solidFill>
                                            <a:srgbClr val="FF0000"/>
                                          </a:solidFill>
                                          <a:latin typeface="Cambria Math" panose="02040503050406030204" pitchFamily="18" charset="0"/>
                                        </a:rPr>
                                        <m:t>𝜋</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𝐹𝑐</m:t>
                                      </m:r>
                                    </m:e>
                                  </m:d>
                                </m:e>
                                <m:sub>
                                  <m:r>
                                    <a:rPr lang="en-US" altLang="zh-CN" sz="2400" b="0" i="1" smtClean="0">
                                      <a:solidFill>
                                        <a:srgbClr val="FF0000"/>
                                      </a:solidFill>
                                      <a:latin typeface="Cambria Math" panose="02040503050406030204" pitchFamily="18" charset="0"/>
                                    </a:rPr>
                                    <m:t>2</m:t>
                                  </m:r>
                                </m:sub>
                                <m:sup>
                                  <m:r>
                                    <a:rPr lang="en-US" altLang="zh-CN" sz="2400" b="0" i="1" smtClean="0">
                                      <a:solidFill>
                                        <a:srgbClr val="FF0000"/>
                                      </a:solidFill>
                                      <a:latin typeface="Cambria Math" panose="02040503050406030204" pitchFamily="18" charset="0"/>
                                    </a:rPr>
                                    <m:t>2</m:t>
                                  </m:r>
                                </m:sup>
                              </m:sSubSup>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𝜆</m:t>
                              </m:r>
                              <m:d>
                                <m:dPr>
                                  <m:begChr m:val="‖"/>
                                  <m:endChr m:val="‖"/>
                                  <m:ctrlPr>
                                    <a:rPr lang="en-US" altLang="zh-CN" sz="2400" b="0" i="1" smtClean="0">
                                      <a:solidFill>
                                        <a:srgbClr val="FF0000"/>
                                      </a:solidFill>
                                      <a:latin typeface="Cambria Math" panose="02040503050406030204" pitchFamily="18" charset="0"/>
                                    </a:rPr>
                                  </m:ctrlPr>
                                </m:dPr>
                                <m:e>
                                  <m:r>
                                    <a:rPr lang="en-US" altLang="zh-CN" sz="2400" b="0" i="1" smtClean="0">
                                      <a:solidFill>
                                        <a:srgbClr val="FF0000"/>
                                      </a:solidFill>
                                      <a:latin typeface="Cambria Math" panose="02040503050406030204" pitchFamily="18" charset="0"/>
                                    </a:rPr>
                                    <m:t>𝑐</m:t>
                                  </m:r>
                                </m:e>
                              </m:d>
                            </m:e>
                          </m:func>
                        </m:e>
                        <m:sub>
                          <m:r>
                            <a:rPr lang="en-US" altLang="zh-CN" sz="2400" b="0" i="1" smtClean="0">
                              <a:solidFill>
                                <a:srgbClr val="FF0000"/>
                              </a:solidFill>
                              <a:latin typeface="Cambria Math" panose="02040503050406030204" pitchFamily="18" charset="0"/>
                            </a:rPr>
                            <m:t>1</m:t>
                          </m:r>
                        </m:sub>
                      </m:sSub>
                      <m:r>
                        <a:rPr lang="en-US" altLang="zh-CN" sz="2400" b="0" i="1" smtClean="0">
                          <a:solidFill>
                            <a:srgbClr val="FF0000"/>
                          </a:solidFill>
                          <a:latin typeface="Cambria Math" panose="02040503050406030204" pitchFamily="18" charset="0"/>
                        </a:rPr>
                        <m:t>,</m:t>
                      </m:r>
                    </m:oMath>
                  </m:oMathPara>
                </a14:m>
                <a:endParaRPr lang="en-US" altLang="zh-CN" sz="2400" b="0" dirty="0" smtClean="0">
                  <a:solidFill>
                    <a:srgbClr val="FF0000"/>
                  </a:solidFill>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rPr>
                        <m:t>𝑠</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𝑡</m:t>
                      </m:r>
                      <m:r>
                        <a:rPr lang="en-US" altLang="zh-CN" sz="2400" b="0" i="1" smtClean="0">
                          <a:solidFill>
                            <a:srgbClr val="FF0000"/>
                          </a:solidFill>
                          <a:latin typeface="Cambria Math" panose="02040503050406030204" pitchFamily="18" charset="0"/>
                        </a:rPr>
                        <m:t>.      </m:t>
                      </m:r>
                      <m:r>
                        <a:rPr lang="en-US" altLang="zh-CN" sz="2400" b="0" i="1" smtClean="0">
                          <a:solidFill>
                            <a:srgbClr val="FF0000"/>
                          </a:solidFill>
                          <a:latin typeface="Cambria Math" panose="02040503050406030204" pitchFamily="18" charset="0"/>
                        </a:rPr>
                        <m:t>𝑐</m:t>
                      </m:r>
                      <m:r>
                        <a:rPr lang="en-US" altLang="zh-CN" sz="2400" b="0" i="1" smtClean="0">
                          <a:solidFill>
                            <a:srgbClr val="FF0000"/>
                          </a:solidFill>
                          <a:latin typeface="Cambria Math" panose="02040503050406030204" pitchFamily="18" charset="0"/>
                        </a:rPr>
                        <m:t>≥0</m:t>
                      </m:r>
                    </m:oMath>
                  </m:oMathPara>
                </a14:m>
                <a:endParaRPr lang="en-US" altLang="zh-CN" sz="1600" dirty="0" smtClean="0"/>
              </a:p>
              <a:p>
                <a:pPr marL="0" indent="0">
                  <a:lnSpc>
                    <a:spcPct val="150000"/>
                  </a:lnSpc>
                  <a:buNone/>
                </a:pPr>
                <a:r>
                  <a:rPr lang="zh-CN" altLang="en-US" dirty="0" smtClean="0"/>
                  <a:t>将</a:t>
                </a:r>
                <a14:m>
                  <m:oMath xmlns:m="http://schemas.openxmlformats.org/officeDocument/2006/math">
                    <m:r>
                      <a:rPr lang="en-US" altLang="zh-CN" b="0" i="1" smtClean="0">
                        <a:latin typeface="Cambria Math" panose="02040503050406030204" pitchFamily="18" charset="0"/>
                      </a:rPr>
                      <m:t>𝑛</m:t>
                    </m:r>
                  </m:oMath>
                </a14:m>
                <a:r>
                  <a:rPr lang="zh-CN" altLang="en-US" dirty="0" smtClean="0"/>
                  <a:t>张特征图都重构成</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×1</m:t>
                    </m:r>
                  </m:oMath>
                </a14:m>
                <a:r>
                  <a:rPr lang="zh-CN" altLang="en-US" dirty="0" smtClean="0"/>
                  <a:t>的向量，得到特征图集</a:t>
                </a:r>
                <a14:m>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i="1" dirty="0">
                            <a:latin typeface="Cambria Math" panose="02040503050406030204" pitchFamily="18" charset="0"/>
                          </a:rPr>
                          <m:t>F</m:t>
                        </m:r>
                      </m:e>
                      <m:sup>
                        <m:r>
                          <a:rPr lang="en-US" altLang="zh-CN" b="0" i="1" dirty="0" smtClean="0">
                            <a:latin typeface="Cambria Math" panose="02040503050406030204" pitchFamily="18" charset="0"/>
                          </a:rPr>
                          <m:t>𝑑</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sup>
                    </m:sSup>
                  </m:oMath>
                </a14:m>
                <a:r>
                  <a:rPr lang="zh-CN" altLang="en-US" dirty="0" smtClean="0"/>
                  <a:t>；</a:t>
                </a:r>
                <a:endParaRPr lang="en-US" altLang="zh-CN" dirty="0" smtClean="0"/>
              </a:p>
              <a:p>
                <a:pPr marL="0" indent="0">
                  <a:lnSpc>
                    <a:spcPct val="150000"/>
                  </a:lnSpc>
                  <a:buNone/>
                </a:pPr>
                <a14:m>
                  <m:oMath xmlns:m="http://schemas.openxmlformats.org/officeDocument/2006/math">
                    <m:r>
                      <m:rPr>
                        <m:sty m:val="p"/>
                      </m:rPr>
                      <a:rPr lang="en-US" altLang="zh-CN" b="0" i="1" dirty="0">
                        <a:latin typeface="Cambria Math" panose="02040503050406030204" pitchFamily="18" charset="0"/>
                      </a:rPr>
                      <m:t>c</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ℝ</m:t>
                        </m:r>
                      </m:e>
                      <m:sup>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sup>
                    </m:sSup>
                  </m:oMath>
                </a14:m>
                <a:r>
                  <a:rPr lang="zh-CN" altLang="en-US" dirty="0" smtClean="0"/>
                  <a:t>为稀疏系数</a:t>
                </a:r>
                <a:r>
                  <a:rPr lang="zh-CN" altLang="en-US" dirty="0"/>
                  <a:t>；</a:t>
                </a:r>
                <a:endParaRPr lang="en-US" altLang="zh-CN" dirty="0" smtClean="0"/>
              </a:p>
              <a:p>
                <a:pPr marL="0" indent="0">
                  <a:lnSpc>
                    <a:spcPct val="150000"/>
                  </a:lnSpc>
                  <a:buNone/>
                </a:pPr>
                <a:r>
                  <a:rPr lang="zh-CN" altLang="en-US" dirty="0" smtClean="0"/>
                  <a:t>图像对应前景掩码 </a:t>
                </a:r>
                <a14:m>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dirty="0">
                            <a:latin typeface="Cambria Math" panose="02040503050406030204" pitchFamily="18" charset="0"/>
                          </a:rPr>
                          <m:t>ℝ</m:t>
                        </m:r>
                      </m:e>
                      <m:sup>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p>
                    </m:sSup>
                  </m:oMath>
                </a14:m>
                <a:r>
                  <a:rPr lang="zh-CN" altLang="en-US" dirty="0" smtClean="0"/>
                  <a:t>，</a:t>
                </a:r>
                <a:r>
                  <a:rPr lang="zh-CN" altLang="en-US" dirty="0" smtClean="0"/>
                  <a:t>如果</a:t>
                </a:r>
                <a:r>
                  <a:rPr lang="zh-CN" altLang="en-US" dirty="0" smtClean="0"/>
                  <a:t>每张特征图的第</a:t>
                </a:r>
                <a14:m>
                  <m:oMath xmlns:m="http://schemas.openxmlformats.org/officeDocument/2006/math">
                    <m:r>
                      <a:rPr lang="en-US" altLang="zh-CN" i="1" dirty="0" smtClean="0">
                        <a:latin typeface="Cambria Math" panose="02040503050406030204" pitchFamily="18" charset="0"/>
                      </a:rPr>
                      <m:t>𝑖</m:t>
                    </m:r>
                  </m:oMath>
                </a14:m>
                <a:r>
                  <a:rPr lang="zh-CN" altLang="en-US" dirty="0" smtClean="0"/>
                  <a:t>个元素都落在目标区域，则</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r>
                  <a:rPr lang="zh-CN" altLang="en-US" b="0" dirty="0" smtClean="0"/>
                  <a:t>，否则置零。</a:t>
                </a:r>
                <a:endParaRPr lang="en-US" altLang="zh-CN" b="0" dirty="0" smtClean="0"/>
              </a:p>
              <a:p>
                <a:pPr marL="0" indent="0">
                  <a:lnSpc>
                    <a:spcPct val="150000"/>
                  </a:lnSpc>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26" r="-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236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sp>
        <p:nvSpPr>
          <p:cNvPr id="6" name="内容占位符 5"/>
          <p:cNvSpPr>
            <a:spLocks noGrp="1"/>
          </p:cNvSpPr>
          <p:nvPr>
            <p:ph idx="1"/>
          </p:nvPr>
        </p:nvSpPr>
        <p:spPr>
          <a:solidFill>
            <a:srgbClr val="FFFFF3"/>
          </a:solidFill>
        </p:spPr>
        <p:txBody>
          <a:bodyPr>
            <a:normAutofit/>
          </a:bodyPr>
          <a:lstStyle/>
          <a:p>
            <a:pPr marL="457200" indent="-457200">
              <a:buFont typeface="+mj-lt"/>
              <a:buAutoNum type="arabicPeriod" startAt="2"/>
            </a:pPr>
            <a:r>
              <a:rPr lang="zh-CN" altLang="en-US" sz="2400" dirty="0"/>
              <a:t>算法</a:t>
            </a:r>
            <a:r>
              <a:rPr lang="zh-CN" altLang="en-US" sz="2400" dirty="0" smtClean="0"/>
              <a:t>框架</a:t>
            </a:r>
            <a:endParaRPr lang="en-US" altLang="zh-CN" sz="2400" dirty="0" smtClean="0"/>
          </a:p>
          <a:p>
            <a:pPr marL="457200" indent="-457200">
              <a:buFont typeface="+mj-lt"/>
              <a:buAutoNum type="arabicPeriod" startAt="2"/>
            </a:pPr>
            <a:endParaRPr lang="en-US" altLang="zh-CN" sz="2400" dirty="0"/>
          </a:p>
          <a:p>
            <a:pPr marL="457200" indent="-457200">
              <a:buFont typeface="+mj-lt"/>
              <a:buAutoNum type="arabicPeriod" startAt="2"/>
            </a:pPr>
            <a:endParaRPr lang="en-US" altLang="zh-CN" sz="2400" dirty="0" smtClean="0"/>
          </a:p>
          <a:p>
            <a:pPr marL="457200" indent="-457200">
              <a:buFont typeface="+mj-lt"/>
              <a:buAutoNum type="arabicPeriod" startAt="2"/>
            </a:pPr>
            <a:endParaRPr lang="en-US" altLang="zh-CN" sz="2400" dirty="0"/>
          </a:p>
          <a:p>
            <a:pPr marL="457200" indent="-457200">
              <a:buFont typeface="+mj-lt"/>
              <a:buAutoNum type="arabicPeriod" startAt="2"/>
            </a:pPr>
            <a:endParaRPr lang="en-US" altLang="zh-CN" sz="2400" dirty="0" smtClean="0"/>
          </a:p>
          <a:p>
            <a:pPr marL="457200" indent="-457200">
              <a:buFont typeface="+mj-lt"/>
              <a:buAutoNum type="arabicPeriod" startAt="2"/>
            </a:pPr>
            <a:endParaRPr lang="en-US" altLang="zh-CN" sz="2400" dirty="0"/>
          </a:p>
          <a:p>
            <a:pPr marL="0" indent="0">
              <a:buNone/>
            </a:pPr>
            <a:endParaRPr lang="en-US" altLang="zh-CN" sz="2400" dirty="0" smtClean="0"/>
          </a:p>
          <a:p>
            <a:pPr marL="0" indent="0">
              <a:buNone/>
            </a:pPr>
            <a:r>
              <a:rPr lang="zh-CN" altLang="en-US" sz="2400" dirty="0" smtClean="0"/>
              <a:t>（</a:t>
            </a:r>
            <a:r>
              <a:rPr lang="en-US" altLang="zh-CN" sz="2400" dirty="0" smtClean="0"/>
              <a:t>a</a:t>
            </a:r>
            <a:r>
              <a:rPr lang="zh-CN" altLang="en-US" sz="2400" dirty="0" smtClean="0"/>
              <a:t>）输入，（</a:t>
            </a:r>
            <a:r>
              <a:rPr lang="en-US" altLang="zh-CN" sz="2400" dirty="0" smtClean="0"/>
              <a:t>b )</a:t>
            </a:r>
            <a:r>
              <a:rPr lang="en-US" altLang="zh-CN" sz="2400" dirty="0" err="1" smtClean="0"/>
              <a:t>VGGNet</a:t>
            </a:r>
            <a:r>
              <a:rPr lang="zh-CN" altLang="en-US" sz="2400" dirty="0" smtClean="0"/>
              <a:t>，（</a:t>
            </a:r>
            <a:r>
              <a:rPr lang="en-US" altLang="zh-CN" sz="2400" dirty="0" smtClean="0"/>
              <a:t>c</a:t>
            </a:r>
            <a:r>
              <a:rPr lang="zh-CN" altLang="en-US" sz="2400" dirty="0" smtClean="0"/>
              <a:t>）</a:t>
            </a:r>
            <a:r>
              <a:rPr lang="en-US" altLang="zh-CN" sz="2400" dirty="0" smtClean="0">
                <a:hlinkClick r:id="rId2" action="ppaction://hlinksldjump"/>
              </a:rPr>
              <a:t>SNet</a:t>
            </a:r>
            <a:r>
              <a:rPr lang="zh-CN" altLang="en-US" sz="2400" dirty="0" smtClean="0"/>
              <a:t>，（</a:t>
            </a:r>
            <a:r>
              <a:rPr lang="en-US" altLang="zh-CN" sz="2400" dirty="0" smtClean="0"/>
              <a:t>d</a:t>
            </a:r>
            <a:r>
              <a:rPr lang="zh-CN" altLang="en-US" sz="2400" dirty="0" smtClean="0"/>
              <a:t>）</a:t>
            </a:r>
            <a:r>
              <a:rPr lang="en-US" altLang="zh-CN" sz="2400" dirty="0" smtClean="0"/>
              <a:t>GNet</a:t>
            </a:r>
            <a:r>
              <a:rPr lang="zh-CN" altLang="en-US" sz="2400" dirty="0" smtClean="0"/>
              <a:t>，（</a:t>
            </a:r>
            <a:r>
              <a:rPr lang="en-US" altLang="zh-CN" sz="2400" dirty="0" smtClean="0"/>
              <a:t>e</a:t>
            </a:r>
            <a:r>
              <a:rPr lang="zh-CN" altLang="en-US" sz="2400" dirty="0" smtClean="0"/>
              <a:t>）跟踪结果</a:t>
            </a:r>
            <a:endParaRPr lang="en-US" altLang="zh-CN" sz="2400" dirty="0" smtClean="0"/>
          </a:p>
          <a:p>
            <a:pPr marL="0" indent="0">
              <a:buNone/>
            </a:pPr>
            <a:endParaRPr lang="zh-CN" altLang="en-US" sz="2400" dirty="0"/>
          </a:p>
        </p:txBody>
      </p:sp>
      <p:pic>
        <p:nvPicPr>
          <p:cNvPr id="7" name="图片 6"/>
          <p:cNvPicPr>
            <a:picLocks noChangeAspect="1"/>
          </p:cNvPicPr>
          <p:nvPr/>
        </p:nvPicPr>
        <p:blipFill>
          <a:blip r:embed="rId3"/>
          <a:stretch>
            <a:fillRect/>
          </a:stretch>
        </p:blipFill>
        <p:spPr>
          <a:xfrm>
            <a:off x="1104901" y="2017712"/>
            <a:ext cx="9980682" cy="2924175"/>
          </a:xfrm>
          <a:prstGeom prst="rect">
            <a:avLst/>
          </a:prstGeom>
        </p:spPr>
      </p:pic>
    </p:spTree>
    <p:extLst>
      <p:ext uri="{BB962C8B-B14F-4D97-AF65-F5344CB8AC3E}">
        <p14:creationId xmlns:p14="http://schemas.microsoft.com/office/powerpoint/2010/main" val="83005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4900" y="1511300"/>
            <a:ext cx="9982200" cy="4660900"/>
          </a:xfrm>
        </p:spPr>
        <p:txBody>
          <a:bodyPr>
            <a:noAutofit/>
          </a:bodyPr>
          <a:lstStyle/>
          <a:p>
            <a:pPr marL="0" indent="0">
              <a:lnSpc>
                <a:spcPct val="150000"/>
              </a:lnSpc>
              <a:buNone/>
            </a:pPr>
            <a:r>
              <a:rPr lang="en-US" altLang="zh-CN" sz="2400" dirty="0" smtClean="0"/>
              <a:t>2. </a:t>
            </a:r>
            <a:r>
              <a:rPr lang="zh-CN" altLang="en-US" sz="2400" dirty="0" smtClean="0"/>
              <a:t>算法框架</a:t>
            </a:r>
            <a:endParaRPr lang="en-US" altLang="zh-CN" sz="2400" dirty="0" smtClean="0"/>
          </a:p>
          <a:p>
            <a:pPr marL="0" indent="0">
              <a:lnSpc>
                <a:spcPct val="150000"/>
              </a:lnSpc>
              <a:buNone/>
            </a:pPr>
            <a:r>
              <a:rPr lang="zh-CN" altLang="en-US" dirty="0"/>
              <a:t>第一步，对于给定</a:t>
            </a:r>
            <a:r>
              <a:rPr lang="zh-CN" altLang="en-US" dirty="0" smtClean="0"/>
              <a:t>的目标，</a:t>
            </a:r>
            <a:r>
              <a:rPr lang="zh-CN" altLang="en-US" dirty="0"/>
              <a:t>对</a:t>
            </a:r>
            <a:r>
              <a:rPr lang="en-US" altLang="zh-CN" dirty="0"/>
              <a:t>VGG</a:t>
            </a:r>
            <a:r>
              <a:rPr lang="zh-CN" altLang="en-US" dirty="0"/>
              <a:t>网络的</a:t>
            </a:r>
            <a:r>
              <a:rPr lang="en-US" altLang="zh-CN" dirty="0"/>
              <a:t>conv4-3</a:t>
            </a:r>
            <a:r>
              <a:rPr lang="zh-CN" altLang="en-US" dirty="0"/>
              <a:t>和</a:t>
            </a:r>
            <a:r>
              <a:rPr lang="en-US" altLang="zh-CN" dirty="0"/>
              <a:t>conv5-3</a:t>
            </a:r>
            <a:r>
              <a:rPr lang="zh-CN" altLang="en-US" dirty="0"/>
              <a:t>层</a:t>
            </a:r>
            <a:r>
              <a:rPr lang="zh-CN" altLang="en-US" dirty="0" smtClean="0"/>
              <a:t>执行特征图选择，</a:t>
            </a:r>
            <a:r>
              <a:rPr lang="zh-CN" altLang="en-US" dirty="0"/>
              <a:t>目的是选出最相关</a:t>
            </a:r>
            <a:r>
              <a:rPr lang="zh-CN" altLang="en-US" dirty="0" smtClean="0"/>
              <a:t>的特征图</a:t>
            </a:r>
            <a:r>
              <a:rPr lang="en-US" altLang="zh-CN" dirty="0" smtClean="0"/>
              <a:t>,</a:t>
            </a:r>
            <a:r>
              <a:rPr lang="zh-CN" altLang="en-US" dirty="0" smtClean="0"/>
              <a:t>避免过拟合。</a:t>
            </a:r>
            <a:endParaRPr lang="zh-CN" altLang="en-US" dirty="0"/>
          </a:p>
          <a:p>
            <a:pPr marL="0" indent="0">
              <a:lnSpc>
                <a:spcPct val="150000"/>
              </a:lnSpc>
              <a:buNone/>
            </a:pPr>
            <a:r>
              <a:rPr lang="zh-CN" altLang="en-US" dirty="0"/>
              <a:t>第二步，在</a:t>
            </a:r>
            <a:r>
              <a:rPr lang="en-US" altLang="zh-CN" dirty="0"/>
              <a:t>conv5-3</a:t>
            </a:r>
            <a:r>
              <a:rPr lang="zh-CN" altLang="en-US" dirty="0" smtClean="0"/>
              <a:t>的特征图基础</a:t>
            </a:r>
            <a:r>
              <a:rPr lang="zh-CN" altLang="en-US" dirty="0"/>
              <a:t>上，构造一个通用网络</a:t>
            </a:r>
            <a:r>
              <a:rPr lang="en-US" altLang="zh-CN" dirty="0"/>
              <a:t>GNet</a:t>
            </a:r>
            <a:r>
              <a:rPr lang="zh-CN" altLang="en-US" dirty="0"/>
              <a:t>，用来捕捉目标的类别</a:t>
            </a:r>
            <a:r>
              <a:rPr lang="zh-CN" altLang="en-US" dirty="0" smtClean="0"/>
              <a:t>信息</a:t>
            </a:r>
            <a:endParaRPr lang="en-US" altLang="zh-CN" dirty="0" smtClean="0"/>
          </a:p>
          <a:p>
            <a:pPr marL="0" indent="0">
              <a:lnSpc>
                <a:spcPct val="150000"/>
              </a:lnSpc>
              <a:buNone/>
            </a:pPr>
            <a:r>
              <a:rPr lang="zh-CN" altLang="en-US" dirty="0" smtClean="0"/>
              <a:t>第三</a:t>
            </a:r>
            <a:r>
              <a:rPr lang="zh-CN" altLang="en-US" dirty="0"/>
              <a:t>步，在</a:t>
            </a:r>
            <a:r>
              <a:rPr lang="en-US" altLang="zh-CN" dirty="0"/>
              <a:t>conv4-3</a:t>
            </a:r>
            <a:r>
              <a:rPr lang="zh-CN" altLang="en-US" dirty="0" smtClean="0"/>
              <a:t>的</a:t>
            </a:r>
            <a:r>
              <a:rPr lang="zh-CN" altLang="en-US" dirty="0"/>
              <a:t>特征图</a:t>
            </a:r>
            <a:r>
              <a:rPr lang="zh-CN" altLang="en-US" dirty="0" smtClean="0"/>
              <a:t>基础</a:t>
            </a:r>
            <a:r>
              <a:rPr lang="zh-CN" altLang="en-US" dirty="0"/>
              <a:t>上，构造一个特定网络</a:t>
            </a:r>
            <a:r>
              <a:rPr lang="en-US" altLang="zh-CN" dirty="0"/>
              <a:t>SNet</a:t>
            </a:r>
            <a:r>
              <a:rPr lang="zh-CN" altLang="en-US" dirty="0"/>
              <a:t>，用来将目标从背景中区分出来</a:t>
            </a:r>
            <a:r>
              <a:rPr lang="zh-CN" altLang="en-US" dirty="0" smtClean="0"/>
              <a:t>。</a:t>
            </a:r>
            <a:endParaRPr lang="en-US" altLang="zh-CN" dirty="0" smtClean="0"/>
          </a:p>
          <a:p>
            <a:pPr marL="0" indent="0">
              <a:lnSpc>
                <a:spcPct val="150000"/>
              </a:lnSpc>
              <a:buNone/>
            </a:pPr>
            <a:r>
              <a:rPr lang="zh-CN" altLang="en-US" dirty="0" smtClean="0"/>
              <a:t>第四</a:t>
            </a:r>
            <a:r>
              <a:rPr lang="zh-CN" altLang="en-US" dirty="0"/>
              <a:t>步，利用第一帧图像来初始化</a:t>
            </a:r>
            <a:r>
              <a:rPr lang="en-US" altLang="zh-CN" dirty="0"/>
              <a:t>GNet</a:t>
            </a:r>
            <a:r>
              <a:rPr lang="zh-CN" altLang="en-US" dirty="0"/>
              <a:t>和</a:t>
            </a:r>
            <a:r>
              <a:rPr lang="en-US" altLang="zh-CN" dirty="0"/>
              <a:t>SNet</a:t>
            </a:r>
            <a:r>
              <a:rPr lang="zh-CN" altLang="en-US" dirty="0"/>
              <a:t>，但是两个网络采用不用的更新方法</a:t>
            </a:r>
          </a:p>
          <a:p>
            <a:pPr marL="0" indent="0">
              <a:lnSpc>
                <a:spcPct val="150000"/>
              </a:lnSpc>
              <a:buNone/>
            </a:pPr>
            <a:endParaRPr lang="zh-CN" altLang="en-US" dirty="0"/>
          </a:p>
          <a:p>
            <a:pPr marL="0" indent="0">
              <a:lnSpc>
                <a:spcPct val="150000"/>
              </a:lnSpc>
              <a:buNone/>
            </a:pPr>
            <a:endParaRPr lang="zh-CN" altLang="en-US" dirty="0"/>
          </a:p>
        </p:txBody>
      </p:sp>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spTree>
    <p:extLst>
      <p:ext uri="{BB962C8B-B14F-4D97-AF65-F5344CB8AC3E}">
        <p14:creationId xmlns:p14="http://schemas.microsoft.com/office/powerpoint/2010/main" val="319344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3382" y="1549400"/>
            <a:ext cx="9982200" cy="4787900"/>
          </a:xfrm>
        </p:spPr>
        <p:txBody>
          <a:bodyPr>
            <a:noAutofit/>
          </a:bodyPr>
          <a:lstStyle/>
          <a:p>
            <a:pPr marL="0" indent="0">
              <a:lnSpc>
                <a:spcPct val="150000"/>
              </a:lnSpc>
              <a:buNone/>
            </a:pPr>
            <a:r>
              <a:rPr lang="en-US" altLang="zh-CN" sz="2400" dirty="0" smtClean="0"/>
              <a:t>2. </a:t>
            </a:r>
            <a:r>
              <a:rPr lang="zh-CN" altLang="en-US" sz="2400" dirty="0" smtClean="0"/>
              <a:t>算法框架</a:t>
            </a:r>
            <a:endParaRPr lang="en-US" altLang="zh-CN" sz="2400" dirty="0" smtClean="0"/>
          </a:p>
          <a:p>
            <a:pPr marL="0" indent="0">
              <a:lnSpc>
                <a:spcPct val="150000"/>
              </a:lnSpc>
              <a:buNone/>
            </a:pPr>
            <a:r>
              <a:rPr lang="zh-CN" altLang="en-US" dirty="0" smtClean="0"/>
              <a:t>第五步， 对于新的一帧图像，感兴趣区域</a:t>
            </a:r>
            <a:r>
              <a:rPr lang="en-US" altLang="zh-CN" dirty="0" smtClean="0"/>
              <a:t>(ROI)</a:t>
            </a:r>
            <a:r>
              <a:rPr lang="zh-CN" altLang="en-US" dirty="0" smtClean="0"/>
              <a:t>集中在上一帧的目标位置，包含目标和背景上下文信息，通过全卷积网络传递。</a:t>
            </a:r>
          </a:p>
          <a:p>
            <a:pPr marL="0" indent="0">
              <a:lnSpc>
                <a:spcPct val="150000"/>
              </a:lnSpc>
              <a:buNone/>
            </a:pPr>
            <a:r>
              <a:rPr lang="zh-CN" altLang="en-US" dirty="0" smtClean="0"/>
              <a:t>第六</a:t>
            </a:r>
            <a:r>
              <a:rPr lang="zh-CN" altLang="en-US" dirty="0"/>
              <a:t>步，</a:t>
            </a:r>
            <a:r>
              <a:rPr lang="en-US" altLang="zh-CN" dirty="0"/>
              <a:t>GNet</a:t>
            </a:r>
            <a:r>
              <a:rPr lang="zh-CN" altLang="en-US" dirty="0"/>
              <a:t>和</a:t>
            </a:r>
            <a:r>
              <a:rPr lang="en-US" altLang="zh-CN" dirty="0"/>
              <a:t>SNet</a:t>
            </a:r>
            <a:r>
              <a:rPr lang="zh-CN" altLang="en-US" dirty="0"/>
              <a:t>网络各自产生一个前景</a:t>
            </a:r>
            <a:r>
              <a:rPr lang="en-US" altLang="zh-CN" dirty="0"/>
              <a:t>heat map</a:t>
            </a:r>
            <a:r>
              <a:rPr lang="zh-CN" altLang="en-US" dirty="0"/>
              <a:t>。于是对下一帧目标位置的预测就基于这两个热图。</a:t>
            </a:r>
          </a:p>
          <a:p>
            <a:pPr marL="0" indent="0">
              <a:lnSpc>
                <a:spcPct val="150000"/>
              </a:lnSpc>
              <a:buNone/>
            </a:pPr>
            <a:r>
              <a:rPr lang="zh-CN" altLang="en-US" dirty="0"/>
              <a:t>第七步，干扰项检测用来决定采用上一步产生的哪一个热图，从而决定最后目标的位置。</a:t>
            </a:r>
          </a:p>
          <a:p>
            <a:pPr marL="0" indent="0">
              <a:lnSpc>
                <a:spcPct val="150000"/>
              </a:lnSpc>
              <a:buNone/>
            </a:pPr>
            <a:endParaRPr lang="zh-CN" altLang="en-US" dirty="0"/>
          </a:p>
        </p:txBody>
      </p:sp>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spTree>
    <p:extLst>
      <p:ext uri="{BB962C8B-B14F-4D97-AF65-F5344CB8AC3E}">
        <p14:creationId xmlns:p14="http://schemas.microsoft.com/office/powerpoint/2010/main" val="289401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04900" y="1600200"/>
                <a:ext cx="10147300" cy="4445000"/>
              </a:xfrm>
            </p:spPr>
            <p:txBody>
              <a:bodyPr>
                <a:normAutofit/>
              </a:bodyPr>
              <a:lstStyle/>
              <a:p>
                <a:pPr marL="457200" indent="-457200">
                  <a:lnSpc>
                    <a:spcPct val="150000"/>
                  </a:lnSpc>
                  <a:buFont typeface="+mj-lt"/>
                  <a:buAutoNum type="arabicPeriod" startAt="3"/>
                </a:pPr>
                <a:r>
                  <a:rPr lang="zh-CN" altLang="en-US" sz="2400" dirty="0" smtClean="0"/>
                  <a:t>特征图筛选（</a:t>
                </a:r>
                <a:r>
                  <a:rPr lang="zh-CN" altLang="en-US" sz="2400" dirty="0"/>
                  <a:t>基于目标的热图回归</a:t>
                </a:r>
                <a:r>
                  <a:rPr lang="zh-CN" altLang="en-US" sz="2400" dirty="0" smtClean="0"/>
                  <a:t>模型，</a:t>
                </a:r>
                <a:r>
                  <a:rPr lang="en-US" altLang="zh-CN" sz="2400" dirty="0" smtClean="0"/>
                  <a:t>sel-CNN</a:t>
                </a:r>
                <a:r>
                  <a:rPr lang="zh-CN" altLang="en-US" sz="2400" dirty="0" smtClean="0"/>
                  <a:t>）</a:t>
                </a:r>
                <a:endParaRPr lang="en-US" altLang="zh-CN" sz="2400" dirty="0" smtClean="0"/>
              </a:p>
              <a:p>
                <a:pPr marL="0" indent="0">
                  <a:lnSpc>
                    <a:spcPct val="150000"/>
                  </a:lnSpc>
                  <a:spcBef>
                    <a:spcPts val="0"/>
                  </a:spcBef>
                  <a:buNone/>
                </a:pPr>
                <a:r>
                  <a:rPr lang="en-US" altLang="zh-CN" dirty="0" smtClean="0"/>
                  <a:t>      </a:t>
                </a:r>
                <a:r>
                  <a:rPr lang="en-US" altLang="zh-CN" dirty="0"/>
                  <a:t> </a:t>
                </a:r>
                <a:r>
                  <a:rPr lang="zh-CN" altLang="en-US" dirty="0" smtClean="0"/>
                  <a:t>目标是最小化目标热图与预测</a:t>
                </a:r>
                <a:r>
                  <a:rPr lang="zh-CN" altLang="en-US" dirty="0" smtClean="0"/>
                  <a:t>热图</a:t>
                </a:r>
                <a:r>
                  <a:rPr lang="zh-CN" altLang="en-US" dirty="0" smtClean="0"/>
                  <a:t>的损失：</a:t>
                </a:r>
                <a:endParaRPr lang="en-US" altLang="zh-CN" dirty="0" smtClean="0"/>
              </a:p>
              <a:p>
                <a:pPr marL="0" indent="0">
                  <a:lnSpc>
                    <a:spcPct val="150000"/>
                  </a:lnSpc>
                  <a:spcBef>
                    <a:spcPts val="0"/>
                  </a:spcBef>
                  <a:buNone/>
                  <a:tabLst>
                    <a:tab pos="3600000" algn="l"/>
                    <a:tab pos="7200000" algn="l"/>
                  </a:tabLst>
                </a:pPr>
                <a:r>
                  <a:rPr lang="en-US" altLang="zh-CN" b="0"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𝑠𝑒𝑙</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𝑀</m:t>
                            </m:r>
                          </m:e>
                        </m:d>
                      </m:e>
                      <m:sup>
                        <m:r>
                          <a:rPr lang="en-US" altLang="zh-CN" b="0" i="1" smtClean="0">
                            <a:latin typeface="Cambria Math" panose="02040503050406030204" pitchFamily="18" charset="0"/>
                          </a:rPr>
                          <m:t>2</m:t>
                        </m:r>
                      </m:sup>
                    </m:sSup>
                  </m:oMath>
                </a14:m>
                <a:r>
                  <a:rPr lang="en-US" altLang="zh-CN" dirty="0" smtClean="0"/>
                  <a:t>				(1)</a:t>
                </a:r>
              </a:p>
              <a:p>
                <a:pPr marL="0" indent="0">
                  <a:lnSpc>
                    <a:spcPct val="150000"/>
                  </a:lnSpc>
                  <a:spcBef>
                    <a:spcPts val="0"/>
                  </a:spcBef>
                  <a:buNone/>
                </a:pPr>
                <a:r>
                  <a:rPr lang="zh-CN" altLang="en-US" b="0" dirty="0" smtClean="0"/>
                  <a:t>式中，</a:t>
                </a:r>
                <a14:m>
                  <m:oMath xmlns:m="http://schemas.openxmlformats.org/officeDocument/2006/math">
                    <m:r>
                      <a:rPr lang="en-US" altLang="zh-CN" b="0" i="1" smtClean="0">
                        <a:latin typeface="Cambria Math" panose="02040503050406030204" pitchFamily="18" charset="0"/>
                      </a:rPr>
                      <m:t>𝑀</m:t>
                    </m:r>
                  </m:oMath>
                </a14:m>
                <a:r>
                  <a:rPr lang="zh-CN" altLang="en-US" dirty="0" smtClean="0"/>
                  <a:t>表示目标热图，是以跟踪目标位置为中心的高斯分布（方差与目标大小有关），</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oMath>
                </a14:m>
                <a:r>
                  <a:rPr lang="zh-CN" altLang="en-US" dirty="0" smtClean="0"/>
                  <a:t>表示预测热图。</a:t>
                </a:r>
                <a:endParaRPr lang="en-US" altLang="zh-CN" dirty="0" smtClean="0"/>
              </a:p>
              <a:p>
                <a:pPr marL="0" indent="0">
                  <a:lnSpc>
                    <a:spcPct val="150000"/>
                  </a:lnSpc>
                  <a:spcBef>
                    <a:spcPts val="0"/>
                  </a:spcBef>
                  <a:buNone/>
                </a:pPr>
                <a:endParaRPr lang="en-US" altLang="zh-CN" dirty="0" smtClean="0"/>
              </a:p>
              <a:p>
                <a:pPr marL="0" indent="0">
                  <a:lnSpc>
                    <a:spcPct val="150000"/>
                  </a:lnSpc>
                  <a:spcBef>
                    <a:spcPts val="0"/>
                  </a:spcBef>
                  <a:buNone/>
                </a:pPr>
                <a:r>
                  <a:rPr lang="en-US" altLang="zh-CN" dirty="0" smtClean="0"/>
                  <a:t>     </a:t>
                </a:r>
                <a:r>
                  <a:rPr lang="zh-CN" altLang="en-US" dirty="0" smtClean="0"/>
                  <a:t>使用</a:t>
                </a:r>
                <a:r>
                  <a:rPr lang="en-US" altLang="zh-CN" dirty="0" smtClean="0"/>
                  <a:t>BP</a:t>
                </a:r>
                <a:r>
                  <a:rPr lang="zh-CN" altLang="en-US" dirty="0" smtClean="0"/>
                  <a:t>算法训练然后固定筛选模型的参数，根据特征图对损失函数的影响选择重要性高的特征图。</a:t>
                </a:r>
                <a:endParaRPr lang="en-US" altLang="zh-CN" dirty="0" smtClean="0"/>
              </a:p>
              <a:p>
                <a:pPr marL="0" indent="0">
                  <a:lnSpc>
                    <a:spcPct val="150000"/>
                  </a:lnSpc>
                  <a:spcBef>
                    <a:spcPts val="0"/>
                  </a:spcBef>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104900" y="1600200"/>
                <a:ext cx="10147300" cy="4445000"/>
              </a:xfrm>
              <a:blipFill rotWithShape="0">
                <a:blip r:embed="rId2"/>
                <a:stretch>
                  <a:fillRect l="-1982" r="-4685"/>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spTree>
    <p:extLst>
      <p:ext uri="{BB962C8B-B14F-4D97-AF65-F5344CB8AC3E}">
        <p14:creationId xmlns:p14="http://schemas.microsoft.com/office/powerpoint/2010/main" val="388277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50000"/>
                  </a:lnSpc>
                  <a:spcBef>
                    <a:spcPts val="0"/>
                  </a:spcBef>
                  <a:buNone/>
                </a:pPr>
                <a:r>
                  <a:rPr lang="zh-CN" altLang="en-US" dirty="0" smtClean="0"/>
                  <a:t>        特征</a:t>
                </a:r>
                <a:r>
                  <a:rPr lang="zh-CN" altLang="en-US" dirty="0"/>
                  <a:t>图对损失函数的影响，记为：</a:t>
                </a:r>
                <a:endParaRPr lang="en-US" altLang="zh-CN" dirty="0"/>
              </a:p>
              <a:p>
                <a:pPr marL="0" indent="0">
                  <a:lnSpc>
                    <a:spcPct val="150000"/>
                  </a:lnSpc>
                  <a:spcBef>
                    <a:spcPts val="0"/>
                  </a:spcBef>
                  <a:buNone/>
                </a:pPr>
                <a:r>
                  <a:rPr lang="en-US" altLang="zh-CN" dirty="0" smtClean="0"/>
                  <a:t>		</a:t>
                </a:r>
                <a14:m>
                  <m:oMath xmlns:m="http://schemas.openxmlformats.org/officeDocument/2006/math">
                    <m:r>
                      <a:rPr lang="en-US" altLang="zh-CN" i="1">
                        <a:latin typeface="Cambria Math" panose="02040503050406030204" pitchFamily="18" charset="0"/>
                      </a:rPr>
                      <m:t>𝛿</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𝑠𝑒𝑙</m:t>
                        </m:r>
                      </m:sub>
                    </m:sSub>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Σ</m:t>
                        </m:r>
                      </m:e>
                      <m:lim>
                        <m:r>
                          <a:rPr lang="en-US" altLang="zh-CN" i="1">
                            <a:latin typeface="Cambria Math" panose="02040503050406030204" pitchFamily="18" charset="0"/>
                          </a:rPr>
                          <m:t>𝑖</m:t>
                        </m:r>
                      </m:lim>
                    </m:limLow>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sub>
                    </m:sSub>
                    <m:r>
                      <a:rPr lang="en-US" altLang="zh-CN" i="1">
                        <a:latin typeface="Cambria Math" panose="02040503050406030204" pitchFamily="18" charset="0"/>
                      </a:rPr>
                      <m:t>𝛿</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m:rPr>
                            <m:sty m:val="p"/>
                          </m:rPr>
                          <a:rPr lang="en-US" altLang="zh-CN">
                            <a:latin typeface="Cambria Math" panose="02040503050406030204" pitchFamily="18" charset="0"/>
                          </a:rPr>
                          <m:t>Σ</m:t>
                        </m:r>
                      </m:e>
                      <m:lim>
                        <m:r>
                          <a:rPr lang="en-US" altLang="zh-CN" i="1">
                            <a:latin typeface="Cambria Math" panose="02040503050406030204" pitchFamily="18" charset="0"/>
                          </a:rPr>
                          <m:t>𝑖</m:t>
                        </m:r>
                      </m:lim>
                    </m:limLow>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𝑖𝑖</m:t>
                        </m:r>
                      </m:sub>
                    </m:sSub>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𝛿</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e>
                        </m:d>
                      </m:e>
                      <m:sup>
                        <m:r>
                          <a:rPr lang="en-US" altLang="zh-CN" i="1">
                            <a:latin typeface="Cambria Math" panose="02040503050406030204" pitchFamily="18" charset="0"/>
                          </a:rPr>
                          <m:t>2</m:t>
                        </m:r>
                      </m:sup>
                    </m:sSup>
                    <m:r>
                      <a:rPr lang="en-US" altLang="zh-CN" i="1">
                        <a:latin typeface="Cambria Math" panose="02040503050406030204" pitchFamily="18" charset="0"/>
                      </a:rPr>
                      <m:t>+</m:t>
                    </m:r>
                    <m:f>
                      <m:fPr>
                        <m:ctrlPr>
                          <a:rPr lang="en-US" altLang="zh-CN" i="1" smtClean="0">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1</m:t>
                        </m:r>
                      </m:num>
                      <m:den>
                        <m:r>
                          <a:rPr lang="en-US" altLang="zh-CN" i="1">
                            <a:solidFill>
                              <a:srgbClr val="FF0000"/>
                            </a:solidFill>
                            <a:latin typeface="Cambria Math" panose="02040503050406030204" pitchFamily="18" charset="0"/>
                          </a:rPr>
                          <m:t>2</m:t>
                        </m:r>
                      </m:den>
                    </m:f>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Σ</m:t>
                        </m:r>
                      </m:e>
                      <m:lim>
                        <m:r>
                          <a:rPr lang="en-US" altLang="zh-CN" i="1">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𝑗</m:t>
                        </m:r>
                      </m:lim>
                    </m:limLow>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h</m:t>
                        </m:r>
                      </m:e>
                      <m:sub>
                        <m:r>
                          <a:rPr lang="en-US" altLang="zh-CN" i="1">
                            <a:solidFill>
                              <a:srgbClr val="FF0000"/>
                            </a:solidFill>
                            <a:latin typeface="Cambria Math" panose="02040503050406030204" pitchFamily="18" charset="0"/>
                          </a:rPr>
                          <m:t>𝑖𝑗</m:t>
                        </m:r>
                      </m:sub>
                    </m:sSub>
                    <m:r>
                      <a:rPr lang="en-US" altLang="zh-CN" i="1">
                        <a:solidFill>
                          <a:srgbClr val="FF0000"/>
                        </a:solidFill>
                        <a:latin typeface="Cambria Math" panose="02040503050406030204" pitchFamily="18" charset="0"/>
                      </a:rPr>
                      <m:t>𝛿</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𝑓</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𝛿</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𝑓</m:t>
                        </m:r>
                      </m:e>
                      <m:sub>
                        <m:r>
                          <a:rPr lang="en-US" altLang="zh-CN" i="1">
                            <a:solidFill>
                              <a:srgbClr val="FF0000"/>
                            </a:solidFill>
                            <a:latin typeface="Cambria Math" panose="02040503050406030204" pitchFamily="18" charset="0"/>
                          </a:rPr>
                          <m:t>𝑗</m:t>
                        </m:r>
                      </m:sub>
                    </m:sSub>
                  </m:oMath>
                </a14:m>
                <a:r>
                  <a:rPr lang="en-US" altLang="zh-CN" dirty="0" smtClean="0"/>
                  <a:t>			(2)</a:t>
                </a:r>
              </a:p>
              <a:p>
                <a:pPr marL="0" indent="0">
                  <a:lnSpc>
                    <a:spcPct val="150000"/>
                  </a:lnSpc>
                  <a:spcBef>
                    <a:spcPts val="0"/>
                  </a:spcBef>
                  <a:buNone/>
                </a:pPr>
                <a:r>
                  <a:rPr lang="zh-CN" altLang="en-US" dirty="0" smtClean="0"/>
                  <a:t>式中 </a:t>
                </a:r>
                <a14:m>
                  <m:oMath xmlns:m="http://schemas.openxmlformats.org/officeDocument/2006/math">
                    <m:r>
                      <m:rPr>
                        <m:nor/>
                      </m:rPr>
                      <a:rPr lang="zh-CN" altLang="en-US" dirty="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sub>
                    </m:sSub>
                  </m:oMath>
                </a14:m>
                <a:r>
                  <a:rPr lang="zh-CN" altLang="en-US" dirty="0" smtClean="0"/>
                  <a:t>，</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𝑖</m:t>
                        </m:r>
                        <m:r>
                          <a:rPr lang="en-US" altLang="zh-CN" b="0" i="1" smtClean="0">
                            <a:latin typeface="Cambria Math" panose="02040503050406030204" pitchFamily="18" charset="0"/>
                          </a:rPr>
                          <m:t>𝑗</m:t>
                        </m:r>
                      </m:sub>
                    </m:sSub>
                  </m:oMath>
                </a14:m>
                <a:r>
                  <a:rPr lang="zh-CN" altLang="en-US" dirty="0" smtClean="0"/>
                  <a:t>分别为损失函数的一阶导数和二阶导数，</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𝑖</m:t>
                        </m:r>
                      </m:sub>
                    </m:sSub>
                  </m:oMath>
                </a14:m>
                <a:r>
                  <a:rPr lang="zh-CN" altLang="en-US" dirty="0" smtClean="0"/>
                  <a:t>为</a:t>
                </a:r>
                <a14:m>
                  <m:oMath xmlns:m="http://schemas.openxmlformats.org/officeDocument/2006/math">
                    <m:r>
                      <a:rPr lang="en-US" altLang="zh-CN" b="0" i="1" dirty="0" smtClean="0">
                        <a:latin typeface="Cambria Math" panose="02040503050406030204" pitchFamily="18" charset="0"/>
                      </a:rPr>
                      <m:t>𝑣𝑒𝑐</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m:t>
                    </m:r>
                  </m:oMath>
                </a14:m>
                <a:r>
                  <a:rPr lang="zh-CN" altLang="en-US" dirty="0" smtClean="0"/>
                  <a:t>的第</a:t>
                </a:r>
                <a14:m>
                  <m:oMath xmlns:m="http://schemas.openxmlformats.org/officeDocument/2006/math">
                    <m:r>
                      <a:rPr lang="en-US" altLang="zh-CN" b="0" i="1" smtClean="0">
                        <a:latin typeface="Cambria Math" panose="02040503050406030204" pitchFamily="18" charset="0"/>
                      </a:rPr>
                      <m:t>𝑖</m:t>
                    </m:r>
                  </m:oMath>
                </a14:m>
                <a:r>
                  <a:rPr lang="zh-CN" altLang="en-US" dirty="0" smtClean="0"/>
                  <a:t>个元素。</a:t>
                </a:r>
                <a:endParaRPr lang="en-US" altLang="zh-CN" dirty="0" smtClean="0"/>
              </a:p>
              <a:p>
                <a:pPr marL="0" indent="0">
                  <a:lnSpc>
                    <a:spcPct val="150000"/>
                  </a:lnSpc>
                  <a:spcBef>
                    <a:spcPts val="0"/>
                  </a:spcBef>
                  <a:buNone/>
                </a:pPr>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𝑖</m:t>
                        </m:r>
                      </m:sub>
                    </m:sSub>
                  </m:oMath>
                </a14:m>
                <a:r>
                  <a:rPr lang="zh-CN" altLang="en-US" dirty="0" smtClean="0"/>
                  <a:t>的重要性</a:t>
                </a:r>
                <a:r>
                  <a:rPr lang="zh-CN" altLang="en-US" dirty="0"/>
                  <a:t>定义</a:t>
                </a:r>
                <a:r>
                  <a:rPr lang="zh-CN" altLang="en-US" dirty="0" smtClean="0"/>
                  <a:t>为当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oMath>
                </a14:m>
                <a:r>
                  <a:rPr lang="zh-CN" altLang="en-US" dirty="0" smtClean="0"/>
                  <a:t>变为</a:t>
                </a:r>
                <a:r>
                  <a:rPr lang="en-US" altLang="zh-CN" dirty="0" smtClean="0"/>
                  <a:t>0</a:t>
                </a:r>
                <a:r>
                  <a:rPr lang="zh-CN" altLang="en-US" dirty="0" smtClean="0"/>
                  <a:t>时，损失函数的变化。则</a:t>
                </a:r>
                <a14:m>
                  <m:oMath xmlns:m="http://schemas.openxmlformats.org/officeDocument/2006/math">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smtClean="0"/>
                  <a:t>，那么重要性函数为：</a:t>
                </a:r>
                <a:endParaRPr lang="en-US" altLang="zh-CN" dirty="0" smtClean="0"/>
              </a:p>
              <a:p>
                <a:pPr marL="0" indent="0">
                  <a:lnSpc>
                    <a:spcPct val="150000"/>
                  </a:lnSpc>
                  <a:spcBef>
                    <a:spcPts val="0"/>
                  </a:spcBef>
                  <a:buNone/>
                </a:pPr>
                <a:r>
                  <a:rPr lang="en-US" altLang="zh-CN" b="0"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𝑖𝑖</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oMath>
                </a14:m>
                <a:r>
                  <a:rPr lang="en-US" altLang="zh-CN" dirty="0" smtClean="0"/>
                  <a:t>				(3)</a:t>
                </a:r>
              </a:p>
              <a:p>
                <a:pPr marL="0" indent="0">
                  <a:lnSpc>
                    <a:spcPct val="150000"/>
                  </a:lnSpc>
                  <a:spcBef>
                    <a:spcPts val="0"/>
                  </a:spcBef>
                  <a:buNone/>
                </a:pPr>
                <a:r>
                  <a:rPr lang="zh-CN" altLang="en-US" dirty="0" smtClean="0"/>
                  <a:t>         所以第</a:t>
                </a:r>
                <a14:m>
                  <m:oMath xmlns:m="http://schemas.openxmlformats.org/officeDocument/2006/math">
                    <m:r>
                      <a:rPr lang="en-US" altLang="zh-CN" b="0" i="1" smtClean="0">
                        <a:latin typeface="Cambria Math" panose="02040503050406030204" pitchFamily="18" charset="0"/>
                      </a:rPr>
                      <m:t>𝑘</m:t>
                    </m:r>
                    <m:r>
                      <a:rPr lang="zh-CN" altLang="en-US" i="1">
                        <a:latin typeface="Cambria Math" panose="02040503050406030204" pitchFamily="18" charset="0"/>
                      </a:rPr>
                      <m:t>张</m:t>
                    </m:r>
                  </m:oMath>
                </a14:m>
                <a:r>
                  <a:rPr lang="zh-CN" altLang="en-US" dirty="0" smtClean="0"/>
                  <a:t>特征图的重要性为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endParaRPr lang="en-US" altLang="zh-CN" dirty="0" smtClean="0"/>
              </a:p>
              <a:p>
                <a:pPr marL="0" indent="0">
                  <a:lnSpc>
                    <a:spcPct val="150000"/>
                  </a:lnSpc>
                  <a:spcBef>
                    <a:spcPts val="0"/>
                  </a:spcBef>
                  <a:buNone/>
                </a:pPr>
                <a:endParaRPr lang="en-US" altLang="zh-CN" dirty="0" smtClean="0"/>
              </a:p>
              <a:p>
                <a:pPr marL="0" indent="0">
                  <a:lnSpc>
                    <a:spcPct val="150000"/>
                  </a:lnSpc>
                  <a:spcBef>
                    <a:spcPts val="0"/>
                  </a:spcBef>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26"/>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spTree>
    <p:extLst>
      <p:ext uri="{BB962C8B-B14F-4D97-AF65-F5344CB8AC3E}">
        <p14:creationId xmlns:p14="http://schemas.microsoft.com/office/powerpoint/2010/main" val="362280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27941" y="1600200"/>
                <a:ext cx="10134600" cy="4686300"/>
              </a:xfrm>
            </p:spPr>
            <p:txBody>
              <a:bodyPr>
                <a:normAutofit/>
              </a:bodyPr>
              <a:lstStyle/>
              <a:p>
                <a:pPr marL="457200" indent="-457200">
                  <a:buFont typeface="+mj-lt"/>
                  <a:buAutoNum type="arabicPeriod" startAt="4"/>
                </a:pPr>
                <a:r>
                  <a:rPr lang="zh-CN" altLang="en-US" sz="2400" dirty="0" smtClean="0">
                    <a:hlinkClick r:id="rId2" action="ppaction://hlinksldjump"/>
                  </a:rPr>
                  <a:t>目标定位</a:t>
                </a:r>
                <a:endParaRPr lang="en-US" altLang="zh-CN" sz="2400" dirty="0" smtClean="0"/>
              </a:p>
              <a:p>
                <a:pPr marL="0" indent="0">
                  <a:lnSpc>
                    <a:spcPct val="150000"/>
                  </a:lnSpc>
                  <a:spcBef>
                    <a:spcPts val="0"/>
                  </a:spcBef>
                  <a:buNone/>
                </a:pPr>
                <a:r>
                  <a:rPr lang="zh-CN" altLang="en-US" dirty="0" smtClean="0"/>
                  <a:t>      在</a:t>
                </a:r>
                <a:r>
                  <a:rPr lang="zh-CN" altLang="en-US" dirty="0"/>
                  <a:t>第一帧图像上进行了特征图谱的选择之后，我们分别建立了</a:t>
                </a:r>
                <a:r>
                  <a:rPr lang="en-US" altLang="zh-CN" dirty="0"/>
                  <a:t>GNet</a:t>
                </a:r>
                <a:r>
                  <a:rPr lang="zh-CN" altLang="en-US" dirty="0"/>
                  <a:t>和</a:t>
                </a:r>
                <a:r>
                  <a:rPr lang="en-US" altLang="zh-CN" dirty="0"/>
                  <a:t>SNet</a:t>
                </a:r>
                <a:r>
                  <a:rPr lang="zh-CN" altLang="en-US" dirty="0"/>
                  <a:t>。这两个网络有相同的结构，包含两个额外的卷积层。第一个卷积层的卷积核的大小为</a:t>
                </a:r>
                <a:r>
                  <a:rPr lang="en-US" altLang="zh-CN" dirty="0"/>
                  <a:t>9*9</a:t>
                </a:r>
                <a:r>
                  <a:rPr lang="zh-CN" altLang="en-US" dirty="0"/>
                  <a:t>，输出的</a:t>
                </a:r>
                <a:r>
                  <a:rPr lang="en-US" altLang="zh-CN" dirty="0"/>
                  <a:t>36</a:t>
                </a:r>
                <a:r>
                  <a:rPr lang="zh-CN" altLang="en-US" dirty="0"/>
                  <a:t>特征图谱作为下一层的输入。第二个卷积层的卷积核的大小为</a:t>
                </a:r>
                <a:r>
                  <a:rPr lang="en-US" altLang="zh-CN" dirty="0"/>
                  <a:t>5*5</a:t>
                </a:r>
                <a:r>
                  <a:rPr lang="zh-CN" altLang="en-US" dirty="0"/>
                  <a:t>，输出前景的热图</a:t>
                </a:r>
                <a:r>
                  <a:rPr lang="zh-CN" altLang="en-US" dirty="0" smtClean="0"/>
                  <a:t>。 选择</a:t>
                </a:r>
                <a:r>
                  <a:rPr lang="en-US" altLang="zh-CN" dirty="0" smtClean="0"/>
                  <a:t>ReLU</a:t>
                </a:r>
                <a:r>
                  <a:rPr lang="zh-CN" altLang="en-US" dirty="0"/>
                  <a:t>作为这两层的非线性</a:t>
                </a:r>
                <a:r>
                  <a:rPr lang="zh-CN" altLang="en-US" dirty="0" smtClean="0"/>
                  <a:t>变换</a:t>
                </a:r>
                <a:r>
                  <a:rPr lang="zh-CN" altLang="en-US" dirty="0"/>
                  <a:t>。</a:t>
                </a:r>
                <a:endParaRPr lang="en-US" altLang="zh-CN" dirty="0" smtClean="0"/>
              </a:p>
              <a:p>
                <a:pPr marL="0" indent="0">
                  <a:lnSpc>
                    <a:spcPct val="150000"/>
                  </a:lnSpc>
                  <a:spcBef>
                    <a:spcPts val="0"/>
                  </a:spcBef>
                  <a:buNone/>
                </a:pPr>
                <a:r>
                  <a:rPr lang="en-US" altLang="zh-CN" dirty="0"/>
                  <a:t> </a:t>
                </a:r>
                <a:r>
                  <a:rPr lang="en-US" altLang="zh-CN" dirty="0" smtClean="0"/>
                  <a:t>     </a:t>
                </a:r>
                <a:r>
                  <a:rPr lang="en-US" altLang="zh-CN" dirty="0"/>
                  <a:t>SNet</a:t>
                </a:r>
                <a:r>
                  <a:rPr lang="zh-CN" altLang="en-US" dirty="0"/>
                  <a:t>和</a:t>
                </a:r>
                <a:r>
                  <a:rPr lang="en-US" altLang="zh-CN" dirty="0"/>
                  <a:t>GNet</a:t>
                </a:r>
                <a:r>
                  <a:rPr lang="zh-CN" altLang="en-US" dirty="0" smtClean="0"/>
                  <a:t>在第一</a:t>
                </a:r>
                <a:r>
                  <a:rPr lang="zh-CN" altLang="en-US" dirty="0"/>
                  <a:t>帧</a:t>
                </a:r>
                <a:r>
                  <a:rPr lang="zh-CN" altLang="en-US" dirty="0" smtClean="0"/>
                  <a:t>通过</a:t>
                </a:r>
                <a:r>
                  <a:rPr lang="zh-CN" altLang="en-US" dirty="0"/>
                  <a:t>最小化如下的损失函数的来初始化的</a:t>
                </a:r>
                <a:r>
                  <a:rPr lang="zh-CN" altLang="en-US" dirty="0" smtClean="0"/>
                  <a:t>：</a:t>
                </a:r>
                <a:endParaRPr lang="en-US" altLang="zh-CN" dirty="0" smtClean="0"/>
              </a:p>
              <a:p>
                <a:pPr marL="0" indent="0">
                  <a:lnSpc>
                    <a:spcPct val="150000"/>
                  </a:lnSpc>
                  <a:spcBef>
                    <a:spcPts val="0"/>
                  </a:spcBef>
                  <a:buNone/>
                </a:pPr>
                <a:r>
                  <a:rPr lang="en-US" altLang="zh-CN" b="0" dirty="0" smtClean="0"/>
                  <a:t>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𝑆</m:t>
                        </m:r>
                      </m:sub>
                    </m:sSub>
                  </m:oMath>
                </a14:m>
                <a:r>
                  <a:rPr lang="en-US" altLang="zh-CN" b="0" dirty="0" smtClean="0">
                    <a:latin typeface="Cambria Math" panose="02040503050406030204" pitchFamily="18" charset="0"/>
                  </a:rPr>
                  <a:t>				                (4)</a:t>
                </a:r>
              </a:p>
              <a:p>
                <a:pPr marL="0" indent="0">
                  <a:lnSpc>
                    <a:spcPct val="150000"/>
                  </a:lnSpc>
                  <a:spcBef>
                    <a:spcPts val="0"/>
                  </a:spcBef>
                  <a:buNone/>
                </a:pPr>
                <a:r>
                  <a:rPr lang="en-US" altLang="zh-CN" b="0"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𝑈</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e>
                              <m:sub>
                                <m:r>
                                  <a:rPr lang="en-US" altLang="zh-CN" b="0" i="1" smtClean="0">
                                    <a:latin typeface="Cambria Math" panose="02040503050406030204" pitchFamily="18" charset="0"/>
                                  </a:rPr>
                                  <m:t>𝑈</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𝑀</m:t>
                            </m:r>
                          </m:e>
                        </m:d>
                      </m:e>
                      <m:sub>
                        <m:r>
                          <a:rPr lang="en-US" altLang="zh-CN" b="0" i="1" smtClean="0">
                            <a:latin typeface="Cambria Math" panose="02040503050406030204" pitchFamily="18" charset="0"/>
                          </a:rPr>
                          <m:t>𝐹</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𝛽</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𝑈</m:t>
                                </m:r>
                              </m:sub>
                            </m:sSub>
                          </m:e>
                        </m:d>
                      </m:e>
                      <m:sub>
                        <m:r>
                          <a:rPr lang="en-US" altLang="zh-CN" b="0" i="1" smtClean="0">
                            <a:latin typeface="Cambria Math" panose="02040503050406030204" pitchFamily="18" charset="0"/>
                          </a:rPr>
                          <m:t>𝐹</m:t>
                        </m:r>
                      </m:sub>
                      <m:sup>
                        <m:r>
                          <a:rPr lang="en-US" altLang="zh-CN" b="0" i="1" smtClean="0">
                            <a:latin typeface="Cambria Math" panose="02040503050406030204" pitchFamily="18" charset="0"/>
                          </a:rPr>
                          <m:t>2</m:t>
                        </m:r>
                      </m:sup>
                    </m:sSubSup>
                  </m:oMath>
                </a14:m>
                <a:r>
                  <a:rPr lang="zh-CN" altLang="en-US" dirty="0" smtClean="0"/>
                  <a:t> </a:t>
                </a:r>
                <a:r>
                  <a:rPr lang="en-US" altLang="zh-CN" dirty="0" smtClean="0"/>
                  <a:t>				(5)</a:t>
                </a:r>
              </a:p>
              <a:p>
                <a:pPr marL="0" indent="0">
                  <a:lnSpc>
                    <a:spcPct val="150000"/>
                  </a:lnSpc>
                  <a:spcBef>
                    <a:spcPts val="0"/>
                  </a:spcBef>
                  <a:buNone/>
                </a:pPr>
                <a14:m>
                  <m:oMath xmlns:m="http://schemas.openxmlformats.org/officeDocument/2006/math">
                    <m:r>
                      <a:rPr lang="en-US" altLang="zh-CN" b="0" i="1" smtClean="0">
                        <a:latin typeface="Cambria Math" panose="02040503050406030204" pitchFamily="18" charset="0"/>
                      </a:rPr>
                      <m:t>𝑈</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zh-CN" altLang="en-US" dirty="0" smtClean="0"/>
                  <a:t>；</a:t>
                </a:r>
                <a14:m>
                  <m:oMath xmlns:m="http://schemas.openxmlformats.org/officeDocument/2006/math">
                    <m:sSub>
                      <m:sSubPr>
                        <m:ctrlPr>
                          <a:rPr lang="en-US" altLang="zh-CN" sz="2400" b="0" i="1" dirty="0" smtClean="0">
                            <a:latin typeface="Cambria Math" panose="02040503050406030204" pitchFamily="18" charset="0"/>
                          </a:rPr>
                        </m:ctrlPr>
                      </m:sSubPr>
                      <m:e>
                        <m:acc>
                          <m:accPr>
                            <m:chr m:val="̂"/>
                            <m:ctrlPr>
                              <a:rPr lang="en-US" altLang="zh-CN" sz="2400" b="0" i="1" dirty="0" smtClean="0">
                                <a:latin typeface="Cambria Math" panose="02040503050406030204" pitchFamily="18" charset="0"/>
                              </a:rPr>
                            </m:ctrlPr>
                          </m:accPr>
                          <m:e>
                            <m:r>
                              <a:rPr lang="en-US" altLang="zh-CN" sz="2400" b="0" i="1" dirty="0" smtClean="0">
                                <a:latin typeface="Cambria Math" panose="02040503050406030204" pitchFamily="18" charset="0"/>
                              </a:rPr>
                              <m:t>𝑀</m:t>
                            </m:r>
                          </m:e>
                        </m:acc>
                      </m:e>
                      <m:sub>
                        <m:r>
                          <a:rPr lang="en-US" altLang="zh-CN" sz="2400" b="0" i="1" dirty="0" smtClean="0">
                            <a:latin typeface="Cambria Math" panose="02040503050406030204" pitchFamily="18" charset="0"/>
                          </a:rPr>
                          <m:t>𝑈</m:t>
                        </m:r>
                      </m:sub>
                    </m:sSub>
                  </m:oMath>
                </a14:m>
                <a:r>
                  <a:rPr lang="zh-CN" altLang="en-US" dirty="0" smtClean="0"/>
                  <a:t>表示预测前景热图；</a:t>
                </a:r>
                <a14:m>
                  <m:oMath xmlns:m="http://schemas.openxmlformats.org/officeDocument/2006/math">
                    <m:r>
                      <a:rPr lang="en-US" altLang="zh-CN" i="1" dirty="0" smtClean="0">
                        <a:latin typeface="Cambria Math" panose="02040503050406030204" pitchFamily="18" charset="0"/>
                      </a:rPr>
                      <m:t>𝑀</m:t>
                    </m:r>
                  </m:oMath>
                </a14:m>
                <a:r>
                  <a:rPr lang="zh-CN" altLang="en-US" dirty="0" smtClean="0"/>
                  <a:t>为目标热图；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𝑈</m:t>
                        </m:r>
                      </m:sub>
                    </m:sSub>
                  </m:oMath>
                </a14:m>
                <a:r>
                  <a:rPr lang="zh-CN" altLang="en-US" dirty="0" smtClean="0"/>
                  <a:t>为卷积层权值；</a:t>
                </a:r>
                <a:r>
                  <a:rPr lang="en-US" altLang="zh-CN" dirty="0"/>
                  <a:t> </a:t>
                </a:r>
                <a14:m>
                  <m:oMath xmlns:m="http://schemas.openxmlformats.org/officeDocument/2006/math">
                    <m:r>
                      <a:rPr lang="en-US" altLang="zh-CN" i="1">
                        <a:latin typeface="Cambria Math" panose="02040503050406030204" pitchFamily="18" charset="0"/>
                      </a:rPr>
                      <m:t>𝛽</m:t>
                    </m:r>
                  </m:oMath>
                </a14:m>
                <a:r>
                  <a:rPr lang="zh-CN" altLang="en-US" dirty="0" smtClean="0"/>
                  <a:t>为衰减系数</a:t>
                </a:r>
                <a:endParaRPr lang="en-US" altLang="zh-CN" dirty="0" smtClean="0"/>
              </a:p>
              <a:p>
                <a:pPr marL="0" indent="0">
                  <a:lnSpc>
                    <a:spcPct val="150000"/>
                  </a:lnSpc>
                  <a:spcBef>
                    <a:spcPts val="0"/>
                  </a:spcBef>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27941" y="1600200"/>
                <a:ext cx="10134600" cy="4686300"/>
              </a:xfrm>
              <a:blipFill rotWithShape="0">
                <a:blip r:embed="rId3"/>
                <a:stretch>
                  <a:fillRect l="-2046" t="-2734" r="-1504"/>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spTree>
    <p:extLst>
      <p:ext uri="{BB962C8B-B14F-4D97-AF65-F5344CB8AC3E}">
        <p14:creationId xmlns:p14="http://schemas.microsoft.com/office/powerpoint/2010/main" val="378688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4900" y="1587500"/>
                <a:ext cx="9982200" cy="4572000"/>
              </a:xfrm>
            </p:spPr>
            <p:txBody>
              <a:bodyPr>
                <a:normAutofit/>
              </a:bodyPr>
              <a:lstStyle/>
              <a:p>
                <a:pPr marL="457200" indent="-457200">
                  <a:buFont typeface="+mj-lt"/>
                  <a:buAutoNum type="arabicPeriod" startAt="4"/>
                </a:pPr>
                <a:r>
                  <a:rPr lang="zh-CN" altLang="en-US" sz="2400" dirty="0" smtClean="0"/>
                  <a:t>目标定位</a:t>
                </a:r>
                <a:endParaRPr lang="en-US" altLang="zh-CN" sz="2400" dirty="0" smtClean="0"/>
              </a:p>
              <a:p>
                <a:pPr marL="0" indent="0">
                  <a:lnSpc>
                    <a:spcPct val="150000"/>
                  </a:lnSpc>
                  <a:spcBef>
                    <a:spcPts val="0"/>
                  </a:spcBef>
                  <a:buNone/>
                </a:pPr>
                <a:r>
                  <a:rPr lang="zh-CN" altLang="en-US" dirty="0" smtClean="0"/>
                  <a:t>       对于</a:t>
                </a:r>
                <a:r>
                  <a:rPr lang="zh-CN" altLang="en-US" dirty="0"/>
                  <a:t>新给定的一帧图像，</a:t>
                </a:r>
                <a:r>
                  <a:rPr lang="zh-CN" altLang="en-US" dirty="0" smtClean="0"/>
                  <a:t>我们用一个矩形框圈</a:t>
                </a:r>
                <a:r>
                  <a:rPr lang="zh-CN" altLang="en-US" dirty="0"/>
                  <a:t>出感兴趣的区域。通过前向传播将感兴趣的区域通过网络，我们会分别从</a:t>
                </a:r>
                <a:r>
                  <a:rPr lang="en-US" altLang="zh-CN" dirty="0"/>
                  <a:t>GNet</a:t>
                </a:r>
                <a:r>
                  <a:rPr lang="zh-CN" altLang="en-US" dirty="0"/>
                  <a:t>和</a:t>
                </a:r>
                <a:r>
                  <a:rPr lang="en-US" altLang="zh-CN" dirty="0"/>
                  <a:t>SNet</a:t>
                </a:r>
                <a:r>
                  <a:rPr lang="zh-CN" altLang="en-US" dirty="0"/>
                  <a:t>网络中得到前景热图。目标首先会被</a:t>
                </a:r>
                <a:r>
                  <a:rPr lang="en-US" altLang="zh-CN" dirty="0"/>
                  <a:t>GNet</a:t>
                </a:r>
                <a:r>
                  <a:rPr lang="zh-CN" altLang="en-US" dirty="0"/>
                  <a:t>网络得到的热图定位。目标的位置信息</a:t>
                </a:r>
                <a:r>
                  <a:rPr lang="zh-CN" altLang="en-US" dirty="0" smtClean="0"/>
                  <a:t>为</a:t>
                </a:r>
                <a:r>
                  <a:rPr lang="en-US" altLang="zh-CN" dirty="0" smtClean="0"/>
                  <a:t>:</a:t>
                </a:r>
              </a:p>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𝑋</m:t>
                          </m:r>
                        </m:e>
                      </m:acc>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𝜎</m:t>
                      </m:r>
                      <m:r>
                        <a:rPr lang="en-US" altLang="zh-CN" sz="2400" b="0" i="1" dirty="0" smtClean="0">
                          <a:latin typeface="Cambria Math" panose="02040503050406030204" pitchFamily="18" charset="0"/>
                        </a:rPr>
                        <m:t>)</m:t>
                      </m:r>
                    </m:oMath>
                  </m:oMathPara>
                </a14:m>
                <a:endParaRPr lang="en-US" altLang="zh-CN" dirty="0" smtClean="0"/>
              </a:p>
              <a:p>
                <a:pPr marL="0" indent="0">
                  <a:lnSpc>
                    <a:spcPct val="150000"/>
                  </a:lnSpc>
                  <a:spcBef>
                    <a:spcPts val="0"/>
                  </a:spcBef>
                  <a:buNone/>
                </a:pP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𝜎</m:t>
                    </m:r>
                    <m:r>
                      <a:rPr lang="zh-CN" altLang="en-US" i="1">
                        <a:latin typeface="Cambria Math" panose="02040503050406030204" pitchFamily="18" charset="0"/>
                      </a:rPr>
                      <m:t>分别</m:t>
                    </m:r>
                  </m:oMath>
                </a14:m>
                <a:r>
                  <a:rPr lang="zh-CN" altLang="en-US" dirty="0" smtClean="0"/>
                  <a:t>为矩形框中心坐标和尺度大小。给定上一帧图像中目标位置为</a:t>
                </a:r>
                <a14:m>
                  <m:oMath xmlns:m="http://schemas.openxmlformats.org/officeDocument/2006/math">
                    <m:sSup>
                      <m:sSupPr>
                        <m:ctrlPr>
                          <a:rPr lang="en-US" altLang="zh-CN" b="0"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𝑋</m:t>
                            </m:r>
                          </m:e>
                        </m:acc>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r>
                      <a:rPr lang="zh-CN" altLang="en-US" i="1">
                        <a:latin typeface="Cambria Math" panose="02040503050406030204" pitchFamily="18" charset="0"/>
                      </a:rPr>
                      <m:t>，</m:t>
                    </m:r>
                  </m:oMath>
                </a14:m>
                <a:r>
                  <a:rPr lang="zh-CN" altLang="en-US" dirty="0" smtClean="0"/>
                  <a:t>假设</a:t>
                </a:r>
                <a:r>
                  <a:rPr lang="zh-CN" altLang="en-US" dirty="0"/>
                  <a:t>当前</a:t>
                </a:r>
                <a:r>
                  <a:rPr lang="zh-CN" altLang="en-US" dirty="0" smtClean="0"/>
                  <a:t>帧的候选目标位置在满足高斯分布：</a:t>
                </a:r>
                <a:endParaRPr lang="en-US" altLang="zh-CN" dirty="0" smtClean="0"/>
              </a:p>
              <a:p>
                <a:pPr marL="0" indent="0">
                  <a:lnSpc>
                    <a:spcPct val="150000"/>
                  </a:lnSpc>
                  <a:spcBef>
                    <a:spcPts val="0"/>
                  </a:spcBef>
                  <a:buNone/>
                </a:pPr>
                <a:r>
                  <a:rPr lang="en-US" altLang="zh-CN" b="0" dirty="0" smtClean="0"/>
                  <a:t>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𝑡</m:t>
                            </m:r>
                          </m:sup>
                        </m:sSup>
                      </m:e>
                      <m:e>
                        <m:sSup>
                          <m:sSupPr>
                            <m:ctrlPr>
                              <a:rPr lang="en-US" altLang="zh-CN" b="0"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𝑋</m:t>
                                </m:r>
                              </m:e>
                            </m:acc>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𝑋</m:t>
                            </m:r>
                          </m:e>
                        </m:acc>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Σ</m:t>
                    </m:r>
                    <m:r>
                      <a:rPr lang="en-US" altLang="zh-CN" b="0" i="1" smtClean="0">
                        <a:latin typeface="Cambria Math" panose="02040503050406030204" pitchFamily="18" charset="0"/>
                      </a:rPr>
                      <m:t>)</m:t>
                    </m:r>
                  </m:oMath>
                </a14:m>
                <a:r>
                  <a:rPr lang="en-US" altLang="zh-CN" dirty="0" smtClean="0"/>
                  <a:t>				(6)</a:t>
                </a:r>
              </a:p>
              <a:p>
                <a:pPr marL="0" indent="0">
                  <a:lnSpc>
                    <a:spcPct val="150000"/>
                  </a:lnSpc>
                  <a:spcBef>
                    <a:spcPts val="0"/>
                  </a:spcBef>
                  <a:buNone/>
                </a:pPr>
                <a14:m>
                  <m:oMath xmlns:m="http://schemas.openxmlformats.org/officeDocument/2006/math">
                    <m:r>
                      <m:rPr>
                        <m:sty m:val="p"/>
                      </m:rPr>
                      <a:rPr lang="en-US" altLang="zh-CN">
                        <a:latin typeface="Cambria Math" panose="02040503050406030204" pitchFamily="18" charset="0"/>
                      </a:rPr>
                      <m:t>Σ</m:t>
                    </m:r>
                  </m:oMath>
                </a14:m>
                <a:r>
                  <a:rPr lang="zh-CN" altLang="en-US" dirty="0" smtClean="0"/>
                  <a:t>为对角协方差矩阵，表示定位参数差异。</a:t>
                </a: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4900" y="1587500"/>
                <a:ext cx="9982200" cy="4572000"/>
              </a:xfrm>
              <a:blipFill rotWithShape="0">
                <a:blip r:embed="rId2"/>
                <a:stretch>
                  <a:fillRect l="-2015" t="-2667" r="-1099"/>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spTree>
    <p:extLst>
      <p:ext uri="{BB962C8B-B14F-4D97-AF65-F5344CB8AC3E}">
        <p14:creationId xmlns:p14="http://schemas.microsoft.com/office/powerpoint/2010/main" val="375384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pPr rtl="0"/>
            <a:r>
              <a:rPr lang="zh-CN" altLang="en-US" sz="3200" dirty="0" smtClean="0">
                <a:latin typeface="微软雅黑" panose="020B0503020204020204" pitchFamily="34" charset="-122"/>
                <a:ea typeface="微软雅黑" panose="020B0503020204020204" pitchFamily="34" charset="-122"/>
              </a:rPr>
              <a:t>主要内容</a:t>
            </a:r>
            <a:endParaRPr lang="en-US" sz="3200"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rtl="0"/>
            <a:r>
              <a:rPr lang="zh-CN" altLang="en-US" sz="2400" dirty="0" smtClean="0"/>
              <a:t>基本知识</a:t>
            </a:r>
            <a:endParaRPr lang="en-US" altLang="zh-CN" sz="2400" dirty="0" smtClean="0"/>
          </a:p>
          <a:p>
            <a:pPr rtl="0"/>
            <a:r>
              <a:rPr lang="zh-CN" altLang="en-US" sz="2400" dirty="0" smtClean="0"/>
              <a:t>本文算法</a:t>
            </a:r>
            <a:endParaRPr lang="en-US" altLang="zh-CN" sz="2400" dirty="0" smtClean="0"/>
          </a:p>
          <a:p>
            <a:pPr rtl="0"/>
            <a:r>
              <a:rPr lang="zh-CN" altLang="en-US" sz="2400" dirty="0" smtClean="0"/>
              <a:t>实验结果</a:t>
            </a:r>
            <a:endParaRPr lang="zh-CN" sz="2400" dirty="0"/>
          </a:p>
          <a:p>
            <a:pPr rtl="0"/>
            <a:r>
              <a:rPr lang="zh-CN" altLang="en-US" sz="2400" dirty="0" smtClean="0"/>
              <a:t>总结</a:t>
            </a:r>
            <a:endParaRPr lang="en-US" sz="2400"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4900" y="1587500"/>
                <a:ext cx="9982200" cy="4572000"/>
              </a:xfrm>
            </p:spPr>
            <p:txBody>
              <a:bodyPr/>
              <a:lstStyle/>
              <a:p>
                <a:pPr marL="457200" indent="-457200">
                  <a:buFont typeface="+mj-lt"/>
                  <a:buAutoNum type="arabicPeriod" startAt="4"/>
                </a:pPr>
                <a:r>
                  <a:rPr lang="zh-CN" altLang="en-US" sz="2400" dirty="0" smtClean="0"/>
                  <a:t>目标定位</a:t>
                </a:r>
                <a:endParaRPr lang="en-US" altLang="zh-CN" sz="2400" dirty="0" smtClean="0"/>
              </a:p>
              <a:p>
                <a:pPr marL="0" indent="0">
                  <a:lnSpc>
                    <a:spcPct val="150000"/>
                  </a:lnSpc>
                  <a:spcBef>
                    <a:spcPts val="0"/>
                  </a:spcBef>
                  <a:buNone/>
                </a:pPr>
                <a:r>
                  <a:rPr lang="en-US" altLang="zh-CN" dirty="0" smtClean="0"/>
                  <a:t>       </a:t>
                </a:r>
                <a:r>
                  <a:rPr lang="zh-CN" altLang="en-US" dirty="0" smtClean="0"/>
                  <a:t>第</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𝑖</m:t>
                    </m:r>
                  </m:oMath>
                </a14:m>
                <a:r>
                  <a:rPr lang="zh-CN" altLang="en-US" dirty="0" smtClean="0"/>
                  <a:t>个候选目标的置信度为候选区域所有热图的和，记为：</a:t>
                </a:r>
                <a:endParaRPr lang="en-US" altLang="zh-CN" dirty="0" smtClean="0"/>
              </a:p>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sub>
                      </m:sSub>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m:oMathPara>
                </a14:m>
                <a:endParaRPr lang="en-US" altLang="zh-CN" dirty="0" smtClean="0"/>
              </a:p>
              <a:p>
                <a:pPr marL="0" indent="0">
                  <a:lnSpc>
                    <a:spcPct val="150000"/>
                  </a:lnSpc>
                  <a:spcBef>
                    <a:spcPts val="0"/>
                  </a:spcBef>
                  <a:buNone/>
                </a:pP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𝐺</m:t>
                        </m:r>
                      </m:sub>
                    </m:sSub>
                  </m:oMath>
                </a14:m>
                <a:r>
                  <a:rPr lang="zh-CN" altLang="en-US" dirty="0" smtClean="0"/>
                  <a:t> 表示</a:t>
                </a:r>
                <a:r>
                  <a:rPr lang="en-US" altLang="zh-CN" dirty="0" smtClean="0"/>
                  <a:t>GNet</a:t>
                </a:r>
                <a:r>
                  <a:rPr lang="zh-CN" altLang="en-US" dirty="0" smtClean="0"/>
                  <a:t>产生的热图；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i="0" dirty="0" smtClean="0">
                    <a:latin typeface="+mj-lt"/>
                  </a:rPr>
                  <a:t>表示</a:t>
                </a:r>
                <a:r>
                  <a:rPr lang="zh-CN" altLang="en-US" dirty="0" smtClean="0"/>
                  <a:t>第</a:t>
                </a:r>
                <a14:m>
                  <m:oMath xmlns:m="http://schemas.openxmlformats.org/officeDocument/2006/math">
                    <m:r>
                      <a:rPr lang="en-US" altLang="zh-CN" i="1" dirty="0" smtClean="0">
                        <a:latin typeface="Cambria Math" panose="02040503050406030204" pitchFamily="18" charset="0"/>
                      </a:rPr>
                      <m:t>𝑖</m:t>
                    </m:r>
                  </m:oMath>
                </a14:m>
                <a:r>
                  <a:rPr lang="zh-CN" altLang="en-US" dirty="0" smtClean="0"/>
                  <a:t>个候选目标区域；</a:t>
                </a:r>
                <a:r>
                  <a:rPr lang="en-US" altLang="zh-CN" dirty="0" smtClean="0"/>
                  <a:t>j</a:t>
                </a:r>
                <a:r>
                  <a:rPr lang="zh-CN" altLang="en-US" dirty="0" smtClean="0"/>
                  <a:t>为坐标索引。</a:t>
                </a:r>
                <a:endParaRPr lang="en-US" altLang="zh-CN" dirty="0" smtClean="0"/>
              </a:p>
              <a:p>
                <a:pPr marL="0" indent="0">
                  <a:lnSpc>
                    <a:spcPct val="150000"/>
                  </a:lnSpc>
                  <a:spcBef>
                    <a:spcPts val="0"/>
                  </a:spcBef>
                  <a:buNone/>
                </a:pPr>
                <a:endParaRPr lang="en-US" altLang="zh-CN" dirty="0" smtClean="0"/>
              </a:p>
              <a:p>
                <a:pPr marL="0" indent="0">
                  <a:lnSpc>
                    <a:spcPct val="150000"/>
                  </a:lnSpc>
                  <a:spcBef>
                    <a:spcPts val="0"/>
                  </a:spcBef>
                  <a:buNone/>
                </a:pPr>
                <a:r>
                  <a:rPr lang="zh-CN" altLang="en-US" dirty="0" smtClean="0"/>
                  <a:t>       置信</a:t>
                </a:r>
                <a:r>
                  <a:rPr lang="zh-CN" altLang="en-US" dirty="0"/>
                  <a:t>度</a:t>
                </a:r>
                <a:r>
                  <a:rPr lang="zh-CN" altLang="en-US" dirty="0" smtClean="0"/>
                  <a:t>得分</a:t>
                </a:r>
                <a:r>
                  <a:rPr lang="zh-CN" altLang="en-US" dirty="0"/>
                  <a:t>最高</a:t>
                </a:r>
                <a:r>
                  <a:rPr lang="zh-CN" altLang="en-US" dirty="0" smtClean="0"/>
                  <a:t>的</a:t>
                </a:r>
                <a:r>
                  <a:rPr lang="zh-CN" altLang="en-US" dirty="0"/>
                  <a:t>候选区域被</a:t>
                </a:r>
                <a:r>
                  <a:rPr lang="en-US" altLang="zh-CN" dirty="0"/>
                  <a:t>GNet</a:t>
                </a:r>
                <a:r>
                  <a:rPr lang="zh-CN" altLang="en-US" dirty="0"/>
                  <a:t>预测为目标。</a:t>
                </a:r>
                <a:endParaRPr lang="en-US" altLang="zh-CN" dirty="0" smtClean="0"/>
              </a:p>
              <a:p>
                <a:pPr marL="0" indent="0">
                  <a:lnSpc>
                    <a:spcPct val="150000"/>
                  </a:lnSpc>
                  <a:spcBef>
                    <a:spcPts val="0"/>
                  </a:spcBef>
                  <a:buNone/>
                </a:pPr>
                <a:r>
                  <a:rPr lang="en-US" altLang="zh-CN" dirty="0" smtClean="0"/>
                  <a:t>       GNet</a:t>
                </a:r>
                <a:r>
                  <a:rPr lang="zh-CN" altLang="en-US" dirty="0"/>
                  <a:t>是基于</a:t>
                </a:r>
                <a:r>
                  <a:rPr lang="en-US" altLang="zh-CN" dirty="0"/>
                  <a:t>conv5-3</a:t>
                </a:r>
                <a:r>
                  <a:rPr lang="zh-CN" altLang="en-US" dirty="0"/>
                  <a:t>层的</a:t>
                </a:r>
                <a:r>
                  <a:rPr lang="zh-CN" altLang="en-US" dirty="0" smtClean="0"/>
                  <a:t>，捕获语义</a:t>
                </a:r>
                <a:r>
                  <a:rPr lang="zh-CN" altLang="en-US" dirty="0"/>
                  <a:t>特征，对于类内变化具有鲁棒性。因此，</a:t>
                </a:r>
                <a:r>
                  <a:rPr lang="en-US" altLang="zh-CN" dirty="0"/>
                  <a:t>GNet</a:t>
                </a:r>
                <a:r>
                  <a:rPr lang="zh-CN" altLang="en-US" dirty="0"/>
                  <a:t>网络生成的前景热图会将目标和具有相似的外观的干扰的背景都标注出来。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4900" y="1587500"/>
                <a:ext cx="9982200" cy="4572000"/>
              </a:xfrm>
              <a:blipFill rotWithShape="0">
                <a:blip r:embed="rId2"/>
                <a:stretch>
                  <a:fillRect l="-2015" t="-2667" r="-855"/>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spTree>
    <p:extLst>
      <p:ext uri="{BB962C8B-B14F-4D97-AF65-F5344CB8AC3E}">
        <p14:creationId xmlns:p14="http://schemas.microsoft.com/office/powerpoint/2010/main" val="149737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4900" y="1587500"/>
                <a:ext cx="9982200" cy="4572000"/>
              </a:xfrm>
            </p:spPr>
            <p:txBody>
              <a:bodyPr>
                <a:normAutofit fontScale="92500"/>
              </a:bodyPr>
              <a:lstStyle/>
              <a:p>
                <a:pPr marL="457200" indent="-457200">
                  <a:buFont typeface="+mj-lt"/>
                  <a:buAutoNum type="arabicPeriod" startAt="4"/>
                </a:pPr>
                <a:r>
                  <a:rPr lang="zh-CN" altLang="en-US" sz="2600" dirty="0" smtClean="0"/>
                  <a:t>目标定位</a:t>
                </a:r>
                <a:endParaRPr lang="en-US" altLang="zh-CN" sz="2600" dirty="0" smtClean="0"/>
              </a:p>
              <a:p>
                <a:pPr marL="0" indent="0">
                  <a:lnSpc>
                    <a:spcPct val="150000"/>
                  </a:lnSpc>
                  <a:spcBef>
                    <a:spcPts val="0"/>
                  </a:spcBef>
                  <a:buNone/>
                </a:pPr>
                <a:r>
                  <a:rPr lang="zh-CN" altLang="en-US" dirty="0" smtClean="0"/>
                  <a:t>      为了</a:t>
                </a:r>
                <a:r>
                  <a:rPr lang="zh-CN" altLang="en-US" dirty="0"/>
                  <a:t>预防跟踪器漂移到背景上面，我们进一步的利用干扰项的检测机制来决定最终目标的位置。我们用</a:t>
                </a:r>
                <a14:m>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𝑋</m:t>
                            </m:r>
                          </m:e>
                        </m:acc>
                      </m:e>
                      <m:sub>
                        <m:r>
                          <a:rPr lang="en-US" altLang="zh-CN" b="0" i="1" smtClean="0">
                            <a:latin typeface="Cambria Math" panose="02040503050406030204" pitchFamily="18" charset="0"/>
                          </a:rPr>
                          <m:t>𝐺</m:t>
                        </m:r>
                      </m:sub>
                    </m:sSub>
                  </m:oMath>
                </a14:m>
                <a:r>
                  <a:rPr lang="zh-CN" altLang="en-US" dirty="0" smtClean="0"/>
                  <a:t>表示</a:t>
                </a:r>
                <a:r>
                  <a:rPr lang="en-US" altLang="zh-CN" dirty="0"/>
                  <a:t>GNet</a:t>
                </a:r>
                <a:r>
                  <a:rPr lang="zh-CN" altLang="en-US" dirty="0"/>
                  <a:t>网络预测的目标的区域，在热图中相应的目标区域表示</a:t>
                </a:r>
                <a:r>
                  <a:rPr lang="zh-CN" altLang="en-US" dirty="0" smtClean="0"/>
                  <a:t>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𝐺</m:t>
                        </m:r>
                      </m:sub>
                    </m:sSub>
                  </m:oMath>
                </a14:m>
                <a:r>
                  <a:rPr lang="en-US" altLang="zh-CN" dirty="0" smtClean="0"/>
                  <a:t> </a:t>
                </a:r>
                <a:r>
                  <a:rPr lang="zh-CN" altLang="en-US" dirty="0" smtClean="0"/>
                  <a:t>。</a:t>
                </a:r>
                <a:r>
                  <a:rPr lang="zh-CN" altLang="en-US" dirty="0"/>
                  <a:t>干扰项发生在背景的概率是通过在目标区域的外面和里面的置信度的比例来估计的</a:t>
                </a:r>
                <a:r>
                  <a:rPr lang="zh-CN" altLang="en-US" dirty="0" smtClean="0"/>
                  <a:t>。</a:t>
                </a:r>
                <a:endParaRPr lang="en-US" altLang="zh-CN" dirty="0" smtClean="0"/>
              </a:p>
              <a:p>
                <a:pPr marL="0" indent="0">
                  <a:lnSpc>
                    <a:spcPct val="150000"/>
                  </a:lnSpc>
                  <a:spcBef>
                    <a:spcPts val="0"/>
                  </a:spcBef>
                  <a:buNone/>
                </a:pPr>
                <a:r>
                  <a:rPr lang="en-US" altLang="zh-CN" b="0"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𝐺</m:t>
                                </m:r>
                              </m:sub>
                            </m:sSub>
                          </m:sub>
                        </m:sSub>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𝐺</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num>
                      <m:den>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b="0" i="1" smtClean="0">
                                <a:latin typeface="Cambria Math" panose="02040503050406030204" pitchFamily="18" charset="0"/>
                              </a:rPr>
                              <m:t>𝑘</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𝐺</m:t>
                                </m:r>
                              </m:sub>
                            </m:sSub>
                          </m:sub>
                        </m:sSub>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𝐺</m:t>
                            </m:r>
                          </m:sub>
                        </m:sSub>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i="1">
                            <a:latin typeface="Cambria Math" panose="02040503050406030204" pitchFamily="18" charset="0"/>
                          </a:rPr>
                          <m:t>)</m:t>
                        </m:r>
                      </m:den>
                    </m:f>
                  </m:oMath>
                </a14:m>
                <a:r>
                  <a:rPr lang="en-US" altLang="zh-CN" dirty="0" smtClean="0"/>
                  <a:t>				(7)</a:t>
                </a:r>
              </a:p>
              <a:p>
                <a:pPr marL="0" indent="0">
                  <a:lnSpc>
                    <a:spcPct val="150000"/>
                  </a:lnSpc>
                  <a:spcBef>
                    <a:spcPts val="0"/>
                  </a:spcBef>
                  <a:buNone/>
                </a:pPr>
                <a:r>
                  <a:rPr lang="zh-CN" altLang="en-US" dirty="0"/>
                  <a:t>式</a:t>
                </a:r>
                <a:r>
                  <a:rPr lang="zh-CN" altLang="en-US" dirty="0" smtClean="0"/>
                  <a:t>中，</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𝐺</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𝐺</m:t>
                        </m:r>
                      </m:sub>
                    </m:sSub>
                  </m:oMath>
                </a14:m>
                <a:r>
                  <a:rPr lang="zh-CN" altLang="en-US" dirty="0" smtClean="0"/>
                  <a:t>表示</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𝐺</m:t>
                        </m:r>
                      </m:sub>
                    </m:sSub>
                  </m:oMath>
                </a14:m>
                <a:r>
                  <a:rPr lang="zh-CN" altLang="en-US" dirty="0"/>
                  <a:t>的背景区域。当</a:t>
                </a:r>
                <a:r>
                  <a:rPr lang="zh-CN" altLang="en-US" dirty="0" smtClean="0"/>
                  <a:t>概率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𝑑</m:t>
                        </m:r>
                      </m:sub>
                    </m:sSub>
                  </m:oMath>
                </a14:m>
                <a:r>
                  <a:rPr lang="zh-CN" altLang="en-US" dirty="0" smtClean="0"/>
                  <a:t>小于</a:t>
                </a:r>
                <a:r>
                  <a:rPr lang="zh-CN" altLang="en-US" dirty="0"/>
                  <a:t>一个阈值的</a:t>
                </a:r>
                <a:r>
                  <a:rPr lang="zh-CN" altLang="en-US" dirty="0" smtClean="0"/>
                  <a:t>时候（</a:t>
                </a:r>
                <a:r>
                  <a:rPr lang="en-US" altLang="zh-CN" dirty="0" smtClean="0"/>
                  <a:t>0.2</a:t>
                </a:r>
                <a:r>
                  <a:rPr lang="zh-CN" altLang="en-US" dirty="0" smtClean="0"/>
                  <a:t>），</a:t>
                </a:r>
                <a:r>
                  <a:rPr lang="zh-CN" altLang="en-US" dirty="0"/>
                  <a:t>我们认为没有干扰项，就用</a:t>
                </a:r>
                <a:r>
                  <a:rPr lang="en-US" altLang="zh-CN" dirty="0"/>
                  <a:t>GNet</a:t>
                </a:r>
                <a:r>
                  <a:rPr lang="zh-CN" altLang="en-US" dirty="0"/>
                  <a:t>预测的目标的位置作为最终的位置。否则，我们利用</a:t>
                </a:r>
                <a:r>
                  <a:rPr lang="en-US" altLang="zh-CN" dirty="0"/>
                  <a:t>SNet</a:t>
                </a:r>
                <a:r>
                  <a:rPr lang="zh-CN" altLang="en-US" dirty="0"/>
                  <a:t>网络预测的结果作为最终的结果。</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4900" y="1587500"/>
                <a:ext cx="9982200" cy="4572000"/>
              </a:xfrm>
              <a:blipFill rotWithShape="0">
                <a:blip r:embed="rId2"/>
                <a:stretch>
                  <a:fillRect l="-2015" t="-2667" r="-1038"/>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spTree>
    <p:extLst>
      <p:ext uri="{BB962C8B-B14F-4D97-AF65-F5344CB8AC3E}">
        <p14:creationId xmlns:p14="http://schemas.microsoft.com/office/powerpoint/2010/main" val="427329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457200" indent="-457200">
                  <a:buFont typeface="+mj-lt"/>
                  <a:buAutoNum type="arabicPeriod" startAt="5"/>
                </a:pPr>
                <a:r>
                  <a:rPr lang="zh-CN" altLang="en-US" sz="2400" dirty="0" smtClean="0"/>
                  <a:t>在线更新</a:t>
                </a:r>
                <a:endParaRPr lang="en-US" altLang="zh-CN" sz="2400" dirty="0" smtClean="0"/>
              </a:p>
              <a:p>
                <a:pPr marL="0" indent="0">
                  <a:lnSpc>
                    <a:spcPct val="150000"/>
                  </a:lnSpc>
                  <a:spcBef>
                    <a:spcPts val="0"/>
                  </a:spcBef>
                  <a:buNone/>
                </a:pPr>
                <a:r>
                  <a:rPr lang="zh-CN" altLang="en-US" dirty="0" smtClean="0"/>
                  <a:t>      为了</a:t>
                </a:r>
                <a:r>
                  <a:rPr lang="zh-CN" altLang="en-US" dirty="0"/>
                  <a:t>避免在线更新</a:t>
                </a:r>
                <a:r>
                  <a:rPr lang="zh-CN" altLang="en-US" dirty="0" smtClean="0"/>
                  <a:t>时</a:t>
                </a:r>
                <a:r>
                  <a:rPr lang="zh-CN" altLang="en-US" dirty="0"/>
                  <a:t>混</a:t>
                </a:r>
                <a:r>
                  <a:rPr lang="zh-CN" altLang="en-US" dirty="0" smtClean="0"/>
                  <a:t>入背景噪声，初始化</a:t>
                </a:r>
                <a:r>
                  <a:rPr lang="zh-CN" altLang="en-US" dirty="0"/>
                  <a:t>之后固定</a:t>
                </a:r>
                <a:r>
                  <a:rPr lang="en-US" altLang="zh-CN" dirty="0"/>
                  <a:t>GNet</a:t>
                </a:r>
                <a:r>
                  <a:rPr lang="zh-CN" altLang="en-US" dirty="0"/>
                  <a:t>，只更新</a:t>
                </a:r>
                <a:r>
                  <a:rPr lang="en-US" altLang="zh-CN" dirty="0"/>
                  <a:t>SNet</a:t>
                </a:r>
                <a:r>
                  <a:rPr lang="zh-CN" altLang="en-US" dirty="0"/>
                  <a:t>。</a:t>
                </a:r>
                <a:r>
                  <a:rPr lang="en-US" altLang="zh-CN" dirty="0"/>
                  <a:t>SNet</a:t>
                </a:r>
                <a:r>
                  <a:rPr lang="zh-CN" altLang="en-US" dirty="0"/>
                  <a:t>的更新</a:t>
                </a:r>
                <a:r>
                  <a:rPr lang="zh-CN" altLang="en-US" dirty="0" smtClean="0"/>
                  <a:t>遵循适应性</a:t>
                </a:r>
                <a:r>
                  <a:rPr lang="zh-CN" altLang="en-US" dirty="0"/>
                  <a:t>规则和可区分性规则，这是为了使</a:t>
                </a:r>
                <a:r>
                  <a:rPr lang="en-US" altLang="zh-CN" dirty="0" smtClean="0"/>
                  <a:t>SNet</a:t>
                </a:r>
                <a:r>
                  <a:rPr lang="zh-CN" altLang="en-US" dirty="0" smtClean="0"/>
                  <a:t>能够</a:t>
                </a:r>
                <a:r>
                  <a:rPr lang="zh-CN" altLang="en-US" dirty="0"/>
                  <a:t>适应</a:t>
                </a:r>
                <a:r>
                  <a:rPr lang="zh-CN" altLang="en-US" dirty="0" smtClean="0"/>
                  <a:t>目标</a:t>
                </a:r>
                <a:r>
                  <a:rPr lang="zh-CN" altLang="en-US" dirty="0"/>
                  <a:t>的</a:t>
                </a:r>
                <a:r>
                  <a:rPr lang="zh-CN" altLang="en-US" dirty="0" smtClean="0"/>
                  <a:t>外观变化</a:t>
                </a:r>
                <a:r>
                  <a:rPr lang="zh-CN" altLang="en-US" dirty="0"/>
                  <a:t>，并且提高它区分前景和背景的能力。根据适应性规则，我们每隔</a:t>
                </a:r>
                <a:r>
                  <a:rPr lang="en-US" altLang="zh-CN" dirty="0"/>
                  <a:t>20</a:t>
                </a:r>
                <a:r>
                  <a:rPr lang="zh-CN" altLang="en-US" dirty="0"/>
                  <a:t>帧</a:t>
                </a:r>
                <a:r>
                  <a:rPr lang="zh-CN" altLang="en-US" dirty="0" smtClean="0"/>
                  <a:t>用这段</a:t>
                </a:r>
                <a:r>
                  <a:rPr lang="zh-CN" altLang="en-US" dirty="0"/>
                  <a:t>时间间隔中置信度最高的跟踪结果来微调</a:t>
                </a:r>
                <a:r>
                  <a:rPr lang="en-US" altLang="zh-CN" dirty="0"/>
                  <a:t>SNet</a:t>
                </a:r>
                <a:r>
                  <a:rPr lang="zh-CN" altLang="en-US" dirty="0"/>
                  <a:t>网络。基于可区分性的规则，当</a:t>
                </a:r>
                <a:r>
                  <a:rPr lang="zh-CN" altLang="en-US" dirty="0" smtClean="0"/>
                  <a:t>我们用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𝑑</m:t>
                        </m:r>
                      </m:sub>
                    </m:sSub>
                  </m:oMath>
                </a14:m>
                <a:r>
                  <a:rPr lang="zh-CN" altLang="en-US" dirty="0"/>
                  <a:t>检测干扰项的时候，</a:t>
                </a:r>
                <a:r>
                  <a:rPr lang="en-US" altLang="zh-CN" dirty="0"/>
                  <a:t>SNet</a:t>
                </a:r>
                <a:r>
                  <a:rPr lang="zh-CN" altLang="en-US" dirty="0"/>
                  <a:t>要用第一帧跟踪的结果和当前帧来更新，通过最小化如下公式</a:t>
                </a:r>
                <a:r>
                  <a:rPr lang="zh-CN" altLang="en-US" dirty="0" smtClean="0"/>
                  <a:t>：</a:t>
                </a:r>
                <a:endParaRPr lang="en-US" altLang="zh-CN" dirty="0" smtClean="0"/>
              </a:p>
              <a:p>
                <a:pPr marL="0" indent="0">
                  <a:lnSpc>
                    <a:spcPct val="150000"/>
                  </a:lnSpc>
                  <a:spcBef>
                    <a:spcPts val="0"/>
                  </a:spcBef>
                  <a:buNone/>
                </a:pPr>
                <a:r>
                  <a:rPr lang="en-US" altLang="zh-CN" dirty="0"/>
                  <a:t> </a:t>
                </a:r>
                <a:r>
                  <a:rPr lang="en-US" altLang="zh-CN" dirty="0" smtClean="0"/>
                  <a:t>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r>
                          <a:rPr lang="en-US" altLang="zh-CN" b="0" i="1" smtClean="0">
                            <a:latin typeface="Cambria Math" panose="02040503050406030204" pitchFamily="18" charset="0"/>
                          </a:rPr>
                          <m:t>𝛽</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𝑆</m:t>
                                    </m:r>
                                  </m:sub>
                                </m:sSub>
                              </m:e>
                            </m:d>
                          </m:e>
                          <m:sub>
                            <m:r>
                              <a:rPr lang="en-US" altLang="zh-CN" b="0" i="1" smtClean="0">
                                <a:latin typeface="Cambria Math" panose="02040503050406030204" pitchFamily="18" charset="0"/>
                              </a:rPr>
                              <m:t>𝐹</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Σ</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lim>
                        </m:limLow>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e>
                                  <m:sub>
                                    <m:r>
                                      <a:rPr lang="en-US" altLang="zh-CN" b="0" i="1" smtClean="0">
                                        <a:latin typeface="Cambria Math" panose="02040503050406030204" pitchFamily="18" charset="0"/>
                                      </a:rPr>
                                      <m:t>𝑆</m:t>
                                    </m:r>
                                  </m:sub>
                                  <m:sup>
                                    <m:r>
                                      <a:rPr lang="en-US" altLang="zh-CN" b="0" i="1" smtClean="0">
                                        <a:latin typeface="Cambria Math" panose="02040503050406030204" pitchFamily="18" charset="0"/>
                                      </a:rPr>
                                      <m:t>1</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Φ</m:t>
                                </m:r>
                              </m:e>
                              <m:sup>
                                <m:r>
                                  <a:rPr lang="en-US" altLang="zh-CN" b="0" i="1" smtClean="0">
                                    <a:latin typeface="Cambria Math" panose="02040503050406030204" pitchFamily="18" charset="0"/>
                                  </a:rPr>
                                  <m:t>𝑡</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d>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𝑆</m:t>
                                    </m:r>
                                  </m:sub>
                                  <m:sup>
                                    <m:r>
                                      <a:rPr lang="en-US" altLang="zh-CN" b="0" i="1" smtClean="0">
                                        <a:latin typeface="Cambria Math" panose="02040503050406030204" pitchFamily="18" charset="0"/>
                                      </a:rPr>
                                      <m:t>𝑡</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𝑀</m:t>
                                    </m:r>
                                  </m:e>
                                  <m:sup>
                                    <m:r>
                                      <a:rPr lang="en-US" altLang="zh-CN" b="0" i="1" smtClean="0">
                                        <a:latin typeface="Cambria Math" panose="02040503050406030204" pitchFamily="18" charset="0"/>
                                      </a:rPr>
                                      <m:t>𝑡</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e>
                    </m:func>
                  </m:oMath>
                </a14:m>
                <a:r>
                  <a:rPr lang="en-US" altLang="zh-CN" dirty="0" smtClean="0"/>
                  <a:t>	    (8)</a:t>
                </a:r>
              </a:p>
              <a:p>
                <a:pPr marL="0" indent="0">
                  <a:lnSpc>
                    <a:spcPct val="150000"/>
                  </a:lnSpc>
                  <a:spcBef>
                    <a:spcPts val="0"/>
                  </a:spcBef>
                  <a:buNone/>
                </a:pPr>
                <a:r>
                  <a:rPr lang="zh-CN" altLang="en-US" dirty="0" smtClean="0"/>
                  <a:t>式中，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𝑆</m:t>
                        </m:r>
                      </m:sub>
                    </m:sSub>
                  </m:oMath>
                </a14:m>
                <a:r>
                  <a:rPr lang="zh-CN" altLang="en-US" dirty="0" smtClean="0"/>
                  <a:t>表示</a:t>
                </a:r>
                <a:r>
                  <a:rPr lang="en-US" altLang="zh-CN" dirty="0" smtClean="0"/>
                  <a:t>SNet</a:t>
                </a:r>
                <a:r>
                  <a:rPr lang="zh-CN" altLang="en-US" dirty="0" smtClean="0"/>
                  <a:t>卷积权值；</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oMath>
                </a14:m>
                <a:r>
                  <a:rPr lang="zh-CN" altLang="en-US" dirty="0" smtClean="0"/>
                  <a:t>表示空间坐标；</a:t>
                </a:r>
                <a14:m>
                  <m:oMath xmlns:m="http://schemas.openxmlformats.org/officeDocument/2006/math">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𝑆</m:t>
                        </m:r>
                      </m:sub>
                      <m:sup>
                        <m:r>
                          <a:rPr lang="en-US" altLang="zh-CN" i="1">
                            <a:latin typeface="Cambria Math" panose="02040503050406030204" pitchFamily="18" charset="0"/>
                          </a:rPr>
                          <m:t>𝑡</m:t>
                        </m:r>
                      </m:sup>
                    </m:sSubSup>
                  </m:oMath>
                </a14:m>
                <a:r>
                  <a:rPr lang="zh-CN" altLang="en-US" dirty="0" smtClean="0"/>
                  <a:t>和</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𝑀</m:t>
                        </m:r>
                      </m:e>
                      <m:sup>
                        <m:r>
                          <a:rPr lang="en-US" altLang="zh-CN" i="1">
                            <a:latin typeface="Cambria Math" panose="02040503050406030204" pitchFamily="18" charset="0"/>
                          </a:rPr>
                          <m:t>𝑡</m:t>
                        </m:r>
                      </m:sup>
                    </m:sSup>
                  </m:oMath>
                </a14:m>
                <a:r>
                  <a:rPr lang="zh-CN" altLang="en-US" dirty="0" smtClean="0"/>
                  <a:t>分别表示</a:t>
                </a:r>
                <a:r>
                  <a:rPr lang="en-US" altLang="zh-CN" dirty="0" smtClean="0"/>
                  <a:t>SNet</a:t>
                </a:r>
                <a:r>
                  <a:rPr lang="zh-CN" altLang="en-US" dirty="0" smtClean="0"/>
                  <a:t>预测的第</a:t>
                </a:r>
                <a:r>
                  <a:rPr lang="en-US" altLang="zh-CN" dirty="0" smtClean="0"/>
                  <a:t>t</a:t>
                </a:r>
                <a:r>
                  <a:rPr lang="zh-CN" altLang="en-US" dirty="0" smtClean="0"/>
                  <a:t>帧热图和在目标位置产生的二维高斯分布；</a:t>
                </a:r>
                <a14:m>
                  <m:oMath xmlns:m="http://schemas.openxmlformats.org/officeDocument/2006/math">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Φ</m:t>
                        </m:r>
                      </m:e>
                      <m:sup>
                        <m:r>
                          <a:rPr lang="en-US" altLang="zh-CN" i="1">
                            <a:latin typeface="Cambria Math" panose="02040503050406030204" pitchFamily="18" charset="0"/>
                          </a:rPr>
                          <m:t>𝑡</m:t>
                        </m:r>
                      </m:sup>
                    </m:sSup>
                  </m:oMath>
                </a14:m>
                <a:r>
                  <a:rPr lang="zh-CN" altLang="en-US" dirty="0" smtClean="0"/>
                  <a:t>为前景掩码。</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015" t="-2800" r="-1404"/>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spTree>
    <p:extLst>
      <p:ext uri="{BB962C8B-B14F-4D97-AF65-F5344CB8AC3E}">
        <p14:creationId xmlns:p14="http://schemas.microsoft.com/office/powerpoint/2010/main" val="373469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04900" y="1651000"/>
                <a:ext cx="10273541" cy="4813300"/>
              </a:xfrm>
            </p:spPr>
            <p:txBody>
              <a:bodyPr numCol="2" anchor="t">
                <a:noAutofit/>
              </a:bodyPr>
              <a:lstStyle/>
              <a:p>
                <a:pPr marL="457200" indent="-457200">
                  <a:buFont typeface="+mj-lt"/>
                  <a:buAutoNum type="arabicPeriod" startAt="5"/>
                </a:pPr>
                <a:r>
                  <a:rPr lang="zh-CN" altLang="en-US" sz="2400" dirty="0" smtClean="0"/>
                  <a:t>在线更新</a:t>
                </a:r>
                <a:endParaRPr lang="en-US" altLang="zh-CN" sz="2400" dirty="0" smtClean="0"/>
              </a:p>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r>
                            <a:rPr lang="en-US" altLang="zh-CN" i="1">
                              <a:latin typeface="Cambria Math" panose="02040503050406030204" pitchFamily="18" charset="0"/>
                            </a:rPr>
                            <m:t>𝛽</m:t>
                          </m:r>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𝑆</m:t>
                                      </m:r>
                                    </m:sub>
                                  </m:sSub>
                                </m:e>
                              </m:d>
                            </m:e>
                            <m:sub>
                              <m:r>
                                <a:rPr lang="en-US" altLang="zh-CN" i="1">
                                  <a:latin typeface="Cambria Math" panose="02040503050406030204" pitchFamily="18" charset="0"/>
                                </a:rPr>
                                <m:t>𝐹</m:t>
                              </m:r>
                            </m:sub>
                            <m:sup>
                              <m:r>
                                <a:rPr lang="en-US" altLang="zh-CN" i="1">
                                  <a:latin typeface="Cambria Math" panose="02040503050406030204" pitchFamily="18" charset="0"/>
                                </a:rPr>
                                <m:t>2</m:t>
                              </m:r>
                            </m:sup>
                          </m:sSubSup>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Σ</m:t>
                              </m:r>
                            </m:e>
                            <m:lim>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lim>
                          </m:limLow>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𝑆</m:t>
                                      </m:r>
                                    </m:sub>
                                    <m:sup>
                                      <m:r>
                                        <a:rPr lang="en-US" altLang="zh-CN" i="1">
                                          <a:latin typeface="Cambria Math" panose="02040503050406030204" pitchFamily="18" charset="0"/>
                                        </a:rPr>
                                        <m:t>1</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𝑀</m:t>
                                      </m:r>
                                    </m:e>
                                    <m:sup>
                                      <m:r>
                                        <a:rPr lang="en-US" altLang="zh-CN" i="1">
                                          <a:latin typeface="Cambria Math" panose="02040503050406030204" pitchFamily="18" charset="0"/>
                                        </a:rPr>
                                        <m:t>1</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e>
                              </m:d>
                            </m:e>
                            <m:sup>
                              <m:r>
                                <a:rPr lang="en-US" altLang="zh-CN" i="1">
                                  <a:latin typeface="Cambria Math" panose="02040503050406030204" pitchFamily="18" charset="0"/>
                                </a:rPr>
                                <m:t>2</m:t>
                              </m:r>
                            </m:sup>
                          </m:sSup>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Φ</m:t>
                                  </m:r>
                                </m:e>
                                <m:sup>
                                  <m:r>
                                    <a:rPr lang="en-US" altLang="zh-CN" i="1">
                                      <a:latin typeface="Cambria Math" panose="02040503050406030204" pitchFamily="18" charset="0"/>
                                    </a:rPr>
                                    <m:t>𝑡</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e>
                          </m:d>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𝑆</m:t>
                                      </m:r>
                                    </m:sub>
                                    <m:sup>
                                      <m:r>
                                        <a:rPr lang="en-US" altLang="zh-CN" i="1">
                                          <a:latin typeface="Cambria Math" panose="02040503050406030204" pitchFamily="18" charset="0"/>
                                        </a:rPr>
                                        <m:t>𝑡</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𝑀</m:t>
                                      </m:r>
                                    </m:e>
                                    <m:sup>
                                      <m:r>
                                        <a:rPr lang="en-US" altLang="zh-CN" i="1">
                                          <a:latin typeface="Cambria Math" panose="02040503050406030204" pitchFamily="18" charset="0"/>
                                        </a:rPr>
                                        <m:t>𝑡</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e>
                              </m:d>
                            </m:e>
                            <m:sup>
                              <m:r>
                                <a:rPr lang="en-US" altLang="zh-CN" i="1">
                                  <a:latin typeface="Cambria Math" panose="02040503050406030204" pitchFamily="18" charset="0"/>
                                </a:rPr>
                                <m:t>2</m:t>
                              </m:r>
                            </m:sup>
                          </m:sSup>
                          <m:r>
                            <a:rPr lang="en-US" altLang="zh-CN" i="1">
                              <a:latin typeface="Cambria Math" panose="02040503050406030204" pitchFamily="18" charset="0"/>
                            </a:rPr>
                            <m:t>}</m:t>
                          </m:r>
                        </m:e>
                      </m:func>
                    </m:oMath>
                  </m:oMathPara>
                </a14:m>
                <a:endParaRPr lang="en-US" altLang="zh-CN" dirty="0" smtClean="0"/>
              </a:p>
              <a:p>
                <a:pPr marL="0" indent="0">
                  <a:lnSpc>
                    <a:spcPct val="150000"/>
                  </a:lnSpc>
                  <a:spcBef>
                    <a:spcPts val="0"/>
                  </a:spcBef>
                  <a:buNone/>
                </a:pPr>
                <a:r>
                  <a:rPr lang="zh-CN" altLang="en-US" dirty="0" smtClean="0"/>
                  <a:t>式中，第二</a:t>
                </a:r>
                <a:r>
                  <a:rPr lang="zh-CN" altLang="en-US" dirty="0"/>
                  <a:t>项相当于是在</a:t>
                </a:r>
                <a:r>
                  <a:rPr lang="zh-CN" altLang="en-US" b="1" dirty="0"/>
                  <a:t>第一帧中定位目标的损失</a:t>
                </a:r>
                <a:r>
                  <a:rPr lang="zh-CN" altLang="en-US" dirty="0" smtClean="0"/>
                  <a:t>。当当前</a:t>
                </a:r>
                <a:r>
                  <a:rPr lang="zh-CN" altLang="en-US" dirty="0"/>
                  <a:t>帧有干扰项的时候，或者目标遭受到很严重的遮挡的时候，对于学习目标的外观来说，这个估计的目标区域是不可靠的。因此</a:t>
                </a:r>
                <a:r>
                  <a:rPr lang="zh-CN" altLang="en-US" dirty="0" smtClean="0"/>
                  <a:t>，选择</a:t>
                </a:r>
                <a:r>
                  <a:rPr lang="zh-CN" altLang="en-US" dirty="0"/>
                  <a:t>了一个保守的机制，通过增加第一帧来监督更新，这样一来，我们的学习模型依然能够捕获到第一帧目标的外观。</a:t>
                </a:r>
                <a:r>
                  <a:rPr lang="zh-CN" altLang="en-US" dirty="0" smtClean="0"/>
                  <a:t>公式第三</a:t>
                </a:r>
                <a:r>
                  <a:rPr lang="zh-CN" altLang="en-US" dirty="0"/>
                  <a:t>项去除了不可靠的目标区域的损失，只考虑了当前帧中背景区域的损失。它能够强化模型将更多的形变干扰看作是背景。</a:t>
                </a:r>
                <a:r>
                  <a:rPr lang="zh-CN" altLang="en-US" dirty="0" smtClean="0"/>
                  <a:t>合并第二</a:t>
                </a:r>
                <a:r>
                  <a:rPr lang="zh-CN" altLang="en-US" dirty="0"/>
                  <a:t>项和第三项能够帮助</a:t>
                </a:r>
                <a:r>
                  <a:rPr lang="en-US" altLang="zh-CN" dirty="0" smtClean="0"/>
                  <a:t>SNet</a:t>
                </a:r>
                <a:r>
                  <a:rPr lang="zh-CN" altLang="en-US" dirty="0" smtClean="0"/>
                  <a:t>更好</a:t>
                </a:r>
                <a:r>
                  <a:rPr lang="zh-CN" altLang="en-US" dirty="0"/>
                  <a:t>的将目标从背景中分离开来，并且减轻由于遮挡和干扰项带来的</a:t>
                </a:r>
                <a:r>
                  <a:rPr lang="zh-CN" altLang="en-US" dirty="0" smtClean="0"/>
                  <a:t>模型退化问题。</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104900" y="1651000"/>
                <a:ext cx="10273541" cy="4813300"/>
              </a:xfrm>
              <a:blipFill rotWithShape="0">
                <a:blip r:embed="rId2"/>
                <a:stretch>
                  <a:fillRect l="-1957" t="-2662" r="-1364"/>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spTree>
    <p:extLst>
      <p:ext uri="{BB962C8B-B14F-4D97-AF65-F5344CB8AC3E}">
        <p14:creationId xmlns:p14="http://schemas.microsoft.com/office/powerpoint/2010/main" val="152278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实验结果</a:t>
            </a:r>
            <a:endParaRPr lang="zh-CN" altLang="en-US" sz="32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pPr marL="457200" indent="-457200">
                  <a:buFont typeface="+mj-lt"/>
                  <a:buAutoNum type="arabicPeriod"/>
                </a:pPr>
                <a:r>
                  <a:rPr lang="zh-CN" altLang="en-US" sz="2400" dirty="0" smtClean="0"/>
                  <a:t>实验环境</a:t>
                </a:r>
                <a:endParaRPr lang="en-US" altLang="zh-CN" sz="2400" dirty="0" smtClean="0"/>
              </a:p>
              <a:p>
                <a:pPr>
                  <a:buFont typeface="Wingdings" panose="05000000000000000000" pitchFamily="2" charset="2"/>
                  <a:buChar char="Ø"/>
                </a:pPr>
                <a:r>
                  <a:rPr lang="en-US" altLang="zh-CN" sz="2400" dirty="0"/>
                  <a:t> </a:t>
                </a:r>
                <a:r>
                  <a:rPr lang="en-US" altLang="zh-CN" sz="2400" dirty="0" smtClean="0"/>
                  <a:t>  </a:t>
                </a:r>
                <a:r>
                  <a:rPr lang="zh-CN" altLang="en-US" sz="2400" dirty="0" smtClean="0"/>
                  <a:t>软件：</a:t>
                </a:r>
                <a:r>
                  <a:rPr lang="en-US" altLang="zh-CN" sz="2400" dirty="0" smtClean="0"/>
                  <a:t>MATLAB</a:t>
                </a:r>
                <a:r>
                  <a:rPr lang="zh-CN" altLang="en-US" sz="2400" dirty="0"/>
                  <a:t> </a:t>
                </a:r>
                <a:r>
                  <a:rPr lang="zh-CN" altLang="en-US" sz="2400" dirty="0" smtClean="0"/>
                  <a:t> </a:t>
                </a:r>
                <a:r>
                  <a:rPr lang="en-US" altLang="zh-CN" sz="2400" dirty="0" err="1" smtClean="0"/>
                  <a:t>C</a:t>
                </a:r>
                <a:r>
                  <a:rPr lang="en-US" altLang="zh-CN" sz="2400" dirty="0" err="1" smtClean="0"/>
                  <a:t>affe</a:t>
                </a:r>
                <a:endParaRPr lang="en-US" altLang="zh-CN" sz="2400" dirty="0" smtClean="0"/>
              </a:p>
              <a:p>
                <a:pPr>
                  <a:buFont typeface="Wingdings" panose="05000000000000000000" pitchFamily="2" charset="2"/>
                  <a:buChar char="Ø"/>
                </a:pPr>
                <a:r>
                  <a:rPr lang="zh-CN" altLang="en-US" sz="2400" dirty="0" smtClean="0"/>
                  <a:t>   硬件：</a:t>
                </a:r>
                <a:r>
                  <a:rPr lang="en-US" altLang="zh-CN" sz="2400" dirty="0" smtClean="0"/>
                  <a:t>3.4GHz CPU</a:t>
                </a:r>
                <a:r>
                  <a:rPr lang="zh-CN" altLang="en-US" sz="2400" dirty="0" smtClean="0"/>
                  <a:t>、</a:t>
                </a:r>
                <a:r>
                  <a:rPr lang="en-US" altLang="zh-CN" sz="2400" dirty="0" smtClean="0"/>
                  <a:t>TITAN GPU</a:t>
                </a:r>
              </a:p>
              <a:p>
                <a:pPr>
                  <a:buFont typeface="Wingdings" panose="05000000000000000000" pitchFamily="2" charset="2"/>
                  <a:buChar char="Ø"/>
                </a:pPr>
                <a:r>
                  <a:rPr lang="zh-CN" altLang="en-US" sz="2400" dirty="0" smtClean="0"/>
                  <a:t>   训练：</a:t>
                </a:r>
                <a:r>
                  <a:rPr lang="en-US" altLang="zh-CN" sz="2400" dirty="0" smtClean="0"/>
                  <a:t>sel-CNN</a:t>
                </a:r>
                <a:r>
                  <a:rPr lang="zh-CN" altLang="en-US" sz="2400" dirty="0" smtClean="0"/>
                  <a:t>，</a:t>
                </a:r>
                <a:r>
                  <a:rPr lang="en-US" altLang="zh-CN" sz="2400" dirty="0" smtClean="0"/>
                  <a:t>GNet</a:t>
                </a:r>
                <a:r>
                  <a:rPr lang="zh-CN" altLang="en-US" sz="2400" dirty="0" smtClean="0"/>
                  <a:t>和</a:t>
                </a:r>
                <a:r>
                  <a:rPr lang="en-US" altLang="zh-CN" sz="2400" dirty="0" smtClean="0"/>
                  <a:t>SNet</a:t>
                </a:r>
                <a:r>
                  <a:rPr lang="zh-CN" altLang="en-US" sz="2400" dirty="0" smtClean="0"/>
                  <a:t>参数的训练迭代次数为</a:t>
                </a:r>
                <a:r>
                  <a:rPr lang="en-US" altLang="zh-CN" sz="2400" dirty="0" smtClean="0"/>
                  <a:t>50</a:t>
                </a:r>
                <a:r>
                  <a:rPr lang="zh-CN" altLang="en-US" sz="2400" dirty="0" smtClean="0"/>
                  <a:t>次，在第一帧</a:t>
                </a:r>
                <a:endParaRPr lang="en-US" altLang="zh-CN" sz="2400" dirty="0" smtClean="0"/>
              </a:p>
              <a:p>
                <a:pPr marL="0" indent="0">
                  <a:buNone/>
                </a:pPr>
                <a:r>
                  <a:rPr lang="en-US" altLang="zh-CN" sz="2400" dirty="0" smtClean="0"/>
                  <a:t>                </a:t>
                </a:r>
                <a:r>
                  <a:rPr lang="zh-CN" altLang="en-US" sz="2400" dirty="0" smtClean="0"/>
                  <a:t>图片上进行训练；</a:t>
                </a:r>
                <a:r>
                  <a:rPr lang="en-US" altLang="zh-CN" sz="2400" dirty="0" smtClean="0"/>
                  <a:t>SNet</a:t>
                </a:r>
                <a:r>
                  <a:rPr lang="zh-CN" altLang="en-US" sz="2400" dirty="0" smtClean="0"/>
                  <a:t>参数没迭代</a:t>
                </a:r>
                <a:r>
                  <a:rPr lang="en-US" altLang="zh-CN" sz="2400" dirty="0" smtClean="0"/>
                  <a:t>3</a:t>
                </a:r>
                <a:r>
                  <a:rPr lang="zh-CN" altLang="en-US" sz="2400" dirty="0" smtClean="0"/>
                  <a:t>次进行一次更新。</a:t>
                </a:r>
                <a:endParaRPr lang="en-US" altLang="zh-CN" sz="2400" dirty="0" smtClean="0"/>
              </a:p>
              <a:p>
                <a:pPr marL="0" indent="0">
                  <a:buNone/>
                </a:pPr>
                <a:r>
                  <a:rPr lang="en-US" altLang="zh-CN" sz="2400" dirty="0" smtClean="0"/>
                  <a:t>                </a:t>
                </a:r>
                <a14:m>
                  <m:oMath xmlns:m="http://schemas.openxmlformats.org/officeDocument/2006/math">
                    <m:r>
                      <a:rPr lang="en-US" altLang="zh-CN" sz="2400" i="1" dirty="0" smtClean="0">
                        <a:latin typeface="Cambria Math" panose="02040503050406030204" pitchFamily="18" charset="0"/>
                      </a:rPr>
                      <m:t>𝑅𝑂𝐼</m:t>
                    </m:r>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386</m:t>
                    </m:r>
                    <m:r>
                      <a:rPr lang="en-US" altLang="zh-CN" sz="2400" b="0" i="1" dirty="0" smtClean="0">
                        <a:latin typeface="Cambria Math" panose="02040503050406030204" pitchFamily="18" charset="0"/>
                      </a:rPr>
                      <m:t>×386</m:t>
                    </m:r>
                    <m:r>
                      <a:rPr lang="en-US" altLang="zh-CN" sz="2400" b="0" i="0" dirty="0" smtClean="0">
                        <a:latin typeface="Cambria Math" panose="02040503050406030204" pitchFamily="18" charset="0"/>
                      </a:rPr>
                      <m:t>;</m:t>
                    </m:r>
                  </m:oMath>
                </a14:m>
                <a:r>
                  <a:rPr lang="en-US" altLang="zh-CN" sz="2400" dirty="0" smtClean="0"/>
                  <a:t>   </a:t>
                </a:r>
                <a14:m>
                  <m:oMath xmlns:m="http://schemas.openxmlformats.org/officeDocument/2006/math">
                    <m:r>
                      <a:rPr lang="en-US" altLang="zh-CN" sz="2400" i="1" dirty="0" smtClean="0">
                        <a:latin typeface="Cambria Math" panose="02040503050406030204" pitchFamily="18" charset="0"/>
                      </a:rPr>
                      <m:t>𝐾</m:t>
                    </m:r>
                    <m:r>
                      <a:rPr lang="en-US" altLang="zh-CN" sz="2400" i="1" dirty="0" smtClean="0">
                        <a:latin typeface="Cambria Math" panose="02040503050406030204" pitchFamily="18" charset="0"/>
                      </a:rPr>
                      <m:t>=384;</m:t>
                    </m:r>
                  </m:oMath>
                </a14:m>
                <a:r>
                  <a:rPr lang="en-US" altLang="zh-CN" sz="2400" dirty="0" smtClean="0"/>
                  <a:t>   </a:t>
                </a:r>
                <a14:m>
                  <m:oMath xmlns:m="http://schemas.openxmlformats.org/officeDocument/2006/math">
                    <m:r>
                      <a:rPr lang="en-US" altLang="zh-CN" sz="2400" b="0" i="1" smtClean="0">
                        <a:latin typeface="Cambria Math" panose="02040503050406030204" pitchFamily="18" charset="0"/>
                      </a:rPr>
                      <m:t>𝛽</m:t>
                    </m:r>
                    <m:r>
                      <a:rPr lang="en-US" altLang="zh-CN" sz="2400" b="0" i="1" smtClean="0">
                        <a:latin typeface="Cambria Math" panose="02040503050406030204" pitchFamily="18" charset="0"/>
                      </a:rPr>
                      <m:t>=0.005;</m:t>
                    </m:r>
                  </m:oMath>
                </a14:m>
                <a:r>
                  <a:rPr lang="en-US" altLang="zh-CN" sz="2400" dirty="0" smtClean="0"/>
                  <a:t>     </a:t>
                </a:r>
                <a14:m>
                  <m:oMath xmlns:m="http://schemas.openxmlformats.org/officeDocument/2006/math">
                    <m:r>
                      <m:rPr>
                        <m:sty m:val="p"/>
                      </m:rPr>
                      <a:rPr lang="en-US" altLang="zh-CN" sz="2400" b="0" i="0" smtClean="0">
                        <a:latin typeface="Cambria Math" panose="02040503050406030204" pitchFamily="18" charset="0"/>
                      </a:rPr>
                      <m:t>Σ</m:t>
                    </m:r>
                    <m:r>
                      <a:rPr lang="en-US" altLang="zh-CN" sz="2400" b="0" i="1" smtClean="0">
                        <a:latin typeface="Cambria Math" panose="02040503050406030204" pitchFamily="18" charset="0"/>
                      </a:rPr>
                      <m:t>=(10,10,0.004)</m:t>
                    </m:r>
                    <m:r>
                      <a:rPr lang="zh-CN" altLang="en-US" sz="2400" i="1">
                        <a:latin typeface="Cambria Math" panose="02040503050406030204" pitchFamily="18" charset="0"/>
                      </a:rPr>
                      <m:t>。</m:t>
                    </m:r>
                  </m:oMath>
                </a14:m>
                <a:endParaRPr lang="en-US" altLang="zh-CN" sz="2400" dirty="0" smtClean="0"/>
              </a:p>
              <a:p>
                <a:pPr>
                  <a:buFont typeface="Wingdings" panose="05000000000000000000" pitchFamily="2" charset="2"/>
                  <a:buChar char="Ø"/>
                </a:pPr>
                <a:r>
                  <a:rPr lang="en-US" altLang="zh-CN" sz="2400" dirty="0" smtClean="0"/>
                  <a:t>   </a:t>
                </a:r>
                <a:r>
                  <a:rPr lang="zh-CN" altLang="en-US" sz="2400" dirty="0" smtClean="0"/>
                  <a:t>数据集：</a:t>
                </a:r>
                <a:r>
                  <a:rPr lang="en-US" altLang="zh-CN" sz="2400" dirty="0"/>
                  <a:t>Online object tracking: A benchmark. In CVPR, </a:t>
                </a:r>
                <a:r>
                  <a:rPr lang="en-US" altLang="zh-CN" sz="2400" dirty="0" smtClean="0"/>
                  <a:t>2013</a:t>
                </a:r>
              </a:p>
              <a:p>
                <a:pPr marL="0" indent="0">
                  <a:buNone/>
                </a:pPr>
                <a:r>
                  <a:rPr lang="en-US" altLang="zh-CN" sz="2400" dirty="0"/>
                  <a:t> </a:t>
                </a:r>
                <a:r>
                  <a:rPr lang="en-US" altLang="zh-CN" sz="2400" dirty="0" smtClean="0"/>
                  <a:t>                   </a:t>
                </a:r>
                <a:r>
                  <a:rPr lang="zh-CN" altLang="en-US" sz="2400" dirty="0" smtClean="0"/>
                  <a:t>包含</a:t>
                </a:r>
                <a:r>
                  <a:rPr lang="en-US" altLang="zh-CN" sz="2400" dirty="0" smtClean="0"/>
                  <a:t>50</a:t>
                </a:r>
                <a:r>
                  <a:rPr lang="zh-CN" altLang="en-US" sz="2400" dirty="0" smtClean="0"/>
                  <a:t>个视频序列和</a:t>
                </a:r>
                <a:r>
                  <a:rPr lang="en-US" altLang="zh-CN" sz="2400" dirty="0" smtClean="0"/>
                  <a:t>29</a:t>
                </a:r>
                <a:r>
                  <a:rPr lang="zh-CN" altLang="en-US" sz="2400" dirty="0"/>
                  <a:t>种</a:t>
                </a:r>
                <a:r>
                  <a:rPr lang="zh-CN" altLang="en-US" sz="2400" dirty="0" smtClean="0"/>
                  <a:t>跟踪算法的实验结果</a:t>
                </a:r>
                <a:r>
                  <a:rPr lang="en-US" altLang="zh-CN" sz="2400" dirty="0" smtClean="0"/>
                  <a:t>                </a:t>
                </a: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893" t="-25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658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实验结果</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457200" indent="-457200">
                  <a:buFont typeface="+mj-lt"/>
                  <a:buAutoNum type="arabicPeriod" startAt="2"/>
                </a:pPr>
                <a:r>
                  <a:rPr lang="zh-CN" altLang="en-US" sz="2400" dirty="0" smtClean="0"/>
                  <a:t>验证指标</a:t>
                </a:r>
                <a:endParaRPr lang="en-US" altLang="zh-CN" sz="2400" dirty="0" smtClean="0"/>
              </a:p>
              <a:p>
                <a:pPr>
                  <a:buFont typeface="Wingdings" panose="05000000000000000000" pitchFamily="2" charset="2"/>
                  <a:buChar char="Ø"/>
                </a:pPr>
                <a:r>
                  <a:rPr lang="zh-CN" altLang="en-US" sz="2400" dirty="0" smtClean="0"/>
                  <a:t>精确度曲线：每一帧的预测位置和目标真实位置存在一定的距离偏差， </a:t>
                </a:r>
                <a:endParaRPr lang="en-US" altLang="zh-CN" sz="2400" dirty="0" smtClean="0"/>
              </a:p>
              <a:p>
                <a:pPr marL="0" indent="0">
                  <a:buNone/>
                </a:pPr>
                <a:r>
                  <a:rPr lang="en-US" altLang="zh-CN" sz="2400" dirty="0" smtClean="0"/>
                  <a:t>                       </a:t>
                </a:r>
                <a:r>
                  <a:rPr lang="zh-CN" altLang="en-US" sz="2400" dirty="0" smtClean="0"/>
                  <a:t>设置一个阈值，预测偏差小于阈值的帧数占总帧数的比例 </a:t>
                </a:r>
                <a:endParaRPr lang="en-US" altLang="zh-CN" sz="2400" dirty="0" smtClean="0"/>
              </a:p>
              <a:p>
                <a:pPr marL="0" indent="0">
                  <a:buNone/>
                </a:pPr>
                <a:r>
                  <a:rPr lang="en-US" altLang="zh-CN" sz="2400" dirty="0"/>
                  <a:t> </a:t>
                </a:r>
                <a:r>
                  <a:rPr lang="en-US" altLang="zh-CN" sz="2400" dirty="0" smtClean="0"/>
                  <a:t>                      </a:t>
                </a:r>
                <a:r>
                  <a:rPr lang="zh-CN" altLang="en-US" sz="2400" dirty="0" smtClean="0"/>
                  <a:t>就是</a:t>
                </a:r>
                <a:r>
                  <a:rPr lang="zh-CN" altLang="en-US" sz="2400" dirty="0"/>
                  <a:t>预测</a:t>
                </a:r>
                <a:r>
                  <a:rPr lang="zh-CN" altLang="en-US" sz="2400" dirty="0" smtClean="0"/>
                  <a:t>精度。</a:t>
                </a:r>
                <a:r>
                  <a:rPr lang="zh-CN" altLang="en-US" sz="2400" dirty="0"/>
                  <a:t>精度曲线</a:t>
                </a:r>
                <a:r>
                  <a:rPr lang="zh-CN" altLang="en-US" sz="2400" dirty="0" smtClean="0"/>
                  <a:t>是</a:t>
                </a:r>
                <a:r>
                  <a:rPr lang="zh-CN" altLang="en-US" sz="2400" dirty="0"/>
                  <a:t>预测精度</a:t>
                </a:r>
                <a:r>
                  <a:rPr lang="zh-CN" altLang="en-US" sz="2400" dirty="0" smtClean="0"/>
                  <a:t>关于</a:t>
                </a:r>
                <a:r>
                  <a:rPr lang="zh-CN" altLang="en-US" sz="2400" dirty="0"/>
                  <a:t>阈值的</a:t>
                </a:r>
                <a:r>
                  <a:rPr lang="zh-CN" altLang="en-US" sz="2400" dirty="0" smtClean="0"/>
                  <a:t>曲线。</a:t>
                </a:r>
                <a:endParaRPr lang="en-US" altLang="zh-CN" sz="2400" dirty="0" smtClean="0"/>
              </a:p>
              <a:p>
                <a:pPr>
                  <a:buFont typeface="Wingdings" panose="05000000000000000000" pitchFamily="2" charset="2"/>
                  <a:buChar char="Ø"/>
                </a:pPr>
                <a:r>
                  <a:rPr lang="zh-CN" altLang="en-US" sz="2400" dirty="0" smtClean="0"/>
                  <a:t>成功率曲线：预测边框和</a:t>
                </a:r>
                <a:r>
                  <a:rPr lang="en-US" altLang="zh-CN" sz="2400" dirty="0" smtClean="0"/>
                  <a:t>ground truth</a:t>
                </a:r>
                <a:r>
                  <a:rPr lang="zh-CN" altLang="en-US" sz="2400" dirty="0" smtClean="0"/>
                  <a:t>重叠率高于阈值</a:t>
                </a:r>
                <a14:m>
                  <m:oMath xmlns:m="http://schemas.openxmlformats.org/officeDocument/2006/math">
                    <m:r>
                      <a:rPr lang="en-US" altLang="zh-CN" sz="2400" b="0" i="1" smtClean="0">
                        <a:latin typeface="Cambria Math" panose="02040503050406030204" pitchFamily="18" charset="0"/>
                      </a:rPr>
                      <m:t>𝜏</m:t>
                    </m:r>
                  </m:oMath>
                </a14:m>
                <a:r>
                  <a:rPr lang="zh-CN" altLang="en-US" sz="2400" dirty="0" smtClean="0"/>
                  <a:t>的帧数占总帧数</a:t>
                </a:r>
                <a:endParaRPr lang="en-US" altLang="zh-CN" sz="2400" dirty="0" smtClean="0"/>
              </a:p>
              <a:p>
                <a:pPr marL="0" indent="0">
                  <a:buNone/>
                </a:pPr>
                <a:r>
                  <a:rPr lang="en-US" altLang="zh-CN" sz="2400" dirty="0"/>
                  <a:t> </a:t>
                </a:r>
                <a:r>
                  <a:rPr lang="en-US" altLang="zh-CN" sz="2400" dirty="0" smtClean="0"/>
                  <a:t>                      </a:t>
                </a:r>
                <a:r>
                  <a:rPr lang="zh-CN" altLang="en-US" sz="2400" dirty="0" smtClean="0"/>
                  <a:t>的比例关于阈值的曲线。</a:t>
                </a:r>
                <a:endParaRPr lang="en-US" altLang="zh-CN" sz="2400" dirty="0" smtClean="0"/>
              </a:p>
              <a:p>
                <a:pPr marL="0" indent="0">
                  <a:buNone/>
                </a:pPr>
                <a:r>
                  <a:rPr lang="en-US" altLang="zh-CN" sz="2400" dirty="0"/>
                  <a:t> </a:t>
                </a:r>
                <a:r>
                  <a:rPr lang="en-US" altLang="zh-CN" sz="2400" dirty="0" smtClean="0"/>
                  <a:t>                      AUC(area under curve): </a:t>
                </a:r>
                <a:r>
                  <a:rPr lang="zh-CN" altLang="en-US" sz="2400" dirty="0" smtClean="0"/>
                  <a:t>曲线下面部分区域的面积</a:t>
                </a:r>
                <a:endParaRPr lang="en-US" altLang="zh-CN" sz="2400" dirty="0" smtClean="0"/>
              </a:p>
              <a:p>
                <a:pPr marL="0" indent="0">
                  <a:buNone/>
                </a:pPr>
                <a:r>
                  <a:rPr lang="zh-CN" altLang="en-US" sz="2400" dirty="0" smtClean="0"/>
                  <a:t>   对比算法：   </a:t>
                </a:r>
                <a:r>
                  <a:rPr lang="en-US" altLang="zh-CN" sz="2400" dirty="0" smtClean="0"/>
                  <a:t>MEEM, TGPR, KCF, SCM, Struck, TLD, DLT, ASLA, CXT </a:t>
                </a:r>
              </a:p>
              <a:p>
                <a:pPr marL="0" indent="0">
                  <a:buNone/>
                </a:pPr>
                <a:r>
                  <a:rPr lang="en-US" altLang="zh-CN" sz="2400" dirty="0"/>
                  <a:t> </a:t>
                </a:r>
                <a:r>
                  <a:rPr lang="en-US" altLang="zh-CN" sz="2400" dirty="0" smtClean="0"/>
                  <a:t>                   </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015" t="-3600" r="-9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150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zh-CN" altLang="en-US" sz="3200" dirty="0" smtClean="0"/>
              <a:t>实验结果</a:t>
            </a:r>
            <a:endParaRPr lang="zh-CN" altLang="en-US" sz="3200" dirty="0"/>
          </a:p>
        </p:txBody>
      </p:sp>
      <p:pic>
        <p:nvPicPr>
          <p:cNvPr id="5" name="图片 4"/>
          <p:cNvPicPr>
            <a:picLocks noChangeAspect="1"/>
          </p:cNvPicPr>
          <p:nvPr/>
        </p:nvPicPr>
        <p:blipFill>
          <a:blip r:embed="rId2"/>
          <a:stretch>
            <a:fillRect/>
          </a:stretch>
        </p:blipFill>
        <p:spPr>
          <a:xfrm>
            <a:off x="1384300" y="1420812"/>
            <a:ext cx="9067800" cy="5133975"/>
          </a:xfrm>
          <a:prstGeom prst="rect">
            <a:avLst/>
          </a:prstGeom>
        </p:spPr>
      </p:pic>
    </p:spTree>
    <p:extLst>
      <p:ext uri="{BB962C8B-B14F-4D97-AF65-F5344CB8AC3E}">
        <p14:creationId xmlns:p14="http://schemas.microsoft.com/office/powerpoint/2010/main" val="268490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实验结果</a:t>
            </a:r>
            <a:endParaRPr lang="zh-CN" altLang="en-US" sz="3200" dirty="0"/>
          </a:p>
        </p:txBody>
      </p:sp>
      <p:sp>
        <p:nvSpPr>
          <p:cNvPr id="3" name="内容占位符 2"/>
          <p:cNvSpPr>
            <a:spLocks noGrp="1"/>
          </p:cNvSpPr>
          <p:nvPr>
            <p:ph idx="1"/>
          </p:nvPr>
        </p:nvSpPr>
        <p:spPr/>
        <p:txBody>
          <a:bodyPr>
            <a:normAutofit/>
          </a:bodyPr>
          <a:lstStyle/>
          <a:p>
            <a:pPr marL="0" indent="0">
              <a:buNone/>
            </a:pPr>
            <a:endParaRPr lang="en-US" altLang="zh-CN" sz="2400" dirty="0" smtClean="0"/>
          </a:p>
          <a:p>
            <a:pPr marL="0" indent="0">
              <a:buNone/>
            </a:pPr>
            <a:endParaRPr lang="zh-CN" altLang="en-US" sz="2400" dirty="0"/>
          </a:p>
        </p:txBody>
      </p:sp>
      <p:pic>
        <p:nvPicPr>
          <p:cNvPr id="4" name="图片 3"/>
          <p:cNvPicPr>
            <a:picLocks noChangeAspect="1"/>
          </p:cNvPicPr>
          <p:nvPr/>
        </p:nvPicPr>
        <p:blipFill>
          <a:blip r:embed="rId2"/>
          <a:stretch>
            <a:fillRect/>
          </a:stretch>
        </p:blipFill>
        <p:spPr>
          <a:xfrm>
            <a:off x="1345438" y="1600200"/>
            <a:ext cx="9645131" cy="3765034"/>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1475354" y="5640904"/>
                <a:ext cx="9385300" cy="646331"/>
              </a:xfrm>
              <a:prstGeom prst="rect">
                <a:avLst/>
              </a:prstGeom>
              <a:noFill/>
            </p:spPr>
            <p:txBody>
              <a:bodyPr wrap="square" rtlCol="0">
                <a:spAutoFit/>
              </a:bodyPr>
              <a:lstStyle/>
              <a:p>
                <a:r>
                  <a:rPr lang="zh-CN" altLang="en-US" dirty="0" smtClean="0"/>
                  <a:t>图为跟踪效果最好的</a:t>
                </a:r>
                <a:r>
                  <a:rPr lang="en-US" altLang="zh-CN" dirty="0" smtClean="0"/>
                  <a:t>10</a:t>
                </a:r>
                <a:r>
                  <a:rPr lang="zh-CN" altLang="en-US" dirty="0" smtClean="0"/>
                  <a:t>种算法的</a:t>
                </a:r>
                <a:r>
                  <a:rPr lang="en-US" altLang="zh-CN" dirty="0" smtClean="0"/>
                  <a:t>precision </a:t>
                </a:r>
                <a:r>
                  <a:rPr lang="zh-CN" altLang="en-US" dirty="0" smtClean="0"/>
                  <a:t>和</a:t>
                </a:r>
                <a:r>
                  <a:rPr lang="en-US" altLang="zh-CN" dirty="0" smtClean="0"/>
                  <a:t>success </a:t>
                </a:r>
                <a:r>
                  <a:rPr lang="zh-CN" altLang="en-US" dirty="0" smtClean="0"/>
                  <a:t>曲线。图例中表示的分别是距离阈值为</a:t>
                </a:r>
                <a:r>
                  <a:rPr lang="en-US" altLang="zh-CN" dirty="0" smtClean="0"/>
                  <a:t>20</a:t>
                </a:r>
                <a:r>
                  <a:rPr lang="zh-CN" altLang="en-US" dirty="0" smtClean="0"/>
                  <a:t>像素时的精度和</a:t>
                </a:r>
                <a14:m>
                  <m:oMath xmlns:m="http://schemas.openxmlformats.org/officeDocument/2006/math">
                    <m:r>
                      <a:rPr lang="en-US" altLang="zh-CN" b="0" i="1" smtClean="0">
                        <a:latin typeface="Cambria Math" panose="02040503050406030204" pitchFamily="18" charset="0"/>
                      </a:rPr>
                      <m:t>𝜏</m:t>
                    </m:r>
                    <m:r>
                      <a:rPr lang="en-US" altLang="zh-CN" b="0" i="1" smtClean="0">
                        <a:latin typeface="Cambria Math" panose="02040503050406030204" pitchFamily="18" charset="0"/>
                      </a:rPr>
                      <m:t>∈(0,1)</m:t>
                    </m:r>
                  </m:oMath>
                </a14:m>
                <a:r>
                  <a:rPr lang="zh-CN" altLang="en-US" dirty="0" smtClean="0"/>
                  <a:t>区间</a:t>
                </a:r>
                <a:r>
                  <a:rPr lang="en-US" altLang="zh-CN" dirty="0" smtClean="0"/>
                  <a:t>success</a:t>
                </a:r>
                <a:r>
                  <a:rPr lang="zh-CN" altLang="en-US" dirty="0" smtClean="0"/>
                  <a:t>曲线的</a:t>
                </a:r>
                <a:r>
                  <a:rPr lang="en-US" altLang="zh-CN" dirty="0" smtClean="0"/>
                  <a:t>AUC</a:t>
                </a:r>
                <a:r>
                  <a:rPr lang="zh-CN" altLang="en-US" dirty="0" smtClean="0"/>
                  <a:t>面积。</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475354" y="5640904"/>
                <a:ext cx="9385300" cy="646331"/>
              </a:xfrm>
              <a:prstGeom prst="rect">
                <a:avLst/>
              </a:prstGeom>
              <a:blipFill rotWithShape="0">
                <a:blip r:embed="rId3"/>
                <a:stretch>
                  <a:fillRect l="-519" t="-4717" r="-130" b="-122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053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实验结果</a:t>
            </a:r>
            <a:endParaRPr lang="zh-CN" altLang="en-US" sz="3200" dirty="0"/>
          </a:p>
        </p:txBody>
      </p:sp>
      <p:pic>
        <p:nvPicPr>
          <p:cNvPr id="4" name="图片 3"/>
          <p:cNvPicPr>
            <a:picLocks noChangeAspect="1"/>
          </p:cNvPicPr>
          <p:nvPr/>
        </p:nvPicPr>
        <p:blipFill rotWithShape="1">
          <a:blip r:embed="rId2"/>
          <a:srcRect l="113" t="-552" r="39367" b="-692"/>
          <a:stretch/>
        </p:blipFill>
        <p:spPr>
          <a:xfrm>
            <a:off x="1411963" y="1651001"/>
            <a:ext cx="9366556" cy="3555999"/>
          </a:xfrm>
          <a:prstGeom prst="rect">
            <a:avLst/>
          </a:prstGeom>
        </p:spPr>
      </p:pic>
      <p:sp>
        <p:nvSpPr>
          <p:cNvPr id="6" name="文本框 5"/>
          <p:cNvSpPr txBox="1"/>
          <p:nvPr/>
        </p:nvSpPr>
        <p:spPr>
          <a:xfrm>
            <a:off x="844244" y="5359400"/>
            <a:ext cx="10611156" cy="1200329"/>
          </a:xfrm>
          <a:prstGeom prst="rect">
            <a:avLst/>
          </a:prstGeom>
          <a:noFill/>
        </p:spPr>
        <p:txBody>
          <a:bodyPr wrap="square" rtlCol="0">
            <a:spAutoFit/>
          </a:bodyPr>
          <a:lstStyle/>
          <a:p>
            <a:r>
              <a:rPr lang="zh-CN" altLang="en-US" dirty="0"/>
              <a:t>图</a:t>
            </a:r>
            <a:r>
              <a:rPr lang="zh-CN" altLang="en-US" dirty="0" smtClean="0"/>
              <a:t>为</a:t>
            </a:r>
            <a:r>
              <a:rPr lang="en-US" altLang="zh-CN" dirty="0" smtClean="0"/>
              <a:t>10</a:t>
            </a:r>
            <a:r>
              <a:rPr lang="zh-CN" altLang="en-US" dirty="0" smtClean="0"/>
              <a:t>种算法在不同分布上的平均精度得分。</a:t>
            </a:r>
            <a:r>
              <a:rPr lang="en-US" altLang="zh-CN" dirty="0" smtClean="0"/>
              <a:t>illumination variation (IV</a:t>
            </a:r>
            <a:r>
              <a:rPr lang="en-US" altLang="zh-CN" dirty="0"/>
              <a:t>), </a:t>
            </a:r>
            <a:r>
              <a:rPr lang="en-US" altLang="zh-CN" dirty="0" smtClean="0"/>
              <a:t>out-of-plane rotation (OPR</a:t>
            </a:r>
            <a:r>
              <a:rPr lang="en-US" altLang="zh-CN" dirty="0"/>
              <a:t>), scale variation (SV), occlusion (OCC), deformation (DEF), motion blur (MB), fast motion (FM), in-plane rotation (IPR), out-of-view (OV), background cluttered (BC) and low resolution (LR)</a:t>
            </a:r>
            <a:endParaRPr lang="zh-CN" altLang="en-US" dirty="0"/>
          </a:p>
        </p:txBody>
      </p:sp>
    </p:spTree>
    <p:extLst>
      <p:ext uri="{BB962C8B-B14F-4D97-AF65-F5344CB8AC3E}">
        <p14:creationId xmlns:p14="http://schemas.microsoft.com/office/powerpoint/2010/main" val="146083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zh-CN" altLang="en-US" sz="3200" dirty="0" smtClean="0"/>
              <a:t>实验结果</a:t>
            </a:r>
            <a:endParaRPr lang="zh-CN" altLang="en-US" sz="3200" dirty="0"/>
          </a:p>
        </p:txBody>
      </p:sp>
      <p:grpSp>
        <p:nvGrpSpPr>
          <p:cNvPr id="7" name="组合 6"/>
          <p:cNvGrpSpPr/>
          <p:nvPr/>
        </p:nvGrpSpPr>
        <p:grpSpPr>
          <a:xfrm>
            <a:off x="1257300" y="1511300"/>
            <a:ext cx="9713350" cy="3517900"/>
            <a:chOff x="993382" y="1648799"/>
            <a:chExt cx="10092200" cy="3998364"/>
          </a:xfrm>
        </p:grpSpPr>
        <p:pic>
          <p:nvPicPr>
            <p:cNvPr id="5" name="图片 4"/>
            <p:cNvPicPr>
              <a:picLocks noChangeAspect="1"/>
            </p:cNvPicPr>
            <p:nvPr/>
          </p:nvPicPr>
          <p:blipFill>
            <a:blip r:embed="rId2"/>
            <a:stretch>
              <a:fillRect/>
            </a:stretch>
          </p:blipFill>
          <p:spPr>
            <a:xfrm>
              <a:off x="2220982" y="1660524"/>
              <a:ext cx="8864600" cy="3986639"/>
            </a:xfrm>
            <a:prstGeom prst="rect">
              <a:avLst/>
            </a:prstGeom>
          </p:spPr>
        </p:pic>
        <p:pic>
          <p:nvPicPr>
            <p:cNvPr id="6" name="图片 5"/>
            <p:cNvPicPr>
              <a:picLocks noChangeAspect="1"/>
            </p:cNvPicPr>
            <p:nvPr/>
          </p:nvPicPr>
          <p:blipFill>
            <a:blip r:embed="rId3"/>
            <a:stretch>
              <a:fillRect/>
            </a:stretch>
          </p:blipFill>
          <p:spPr>
            <a:xfrm>
              <a:off x="993382" y="1648799"/>
              <a:ext cx="1227600" cy="3998364"/>
            </a:xfrm>
            <a:prstGeom prst="rect">
              <a:avLst/>
            </a:prstGeom>
          </p:spPr>
        </p:pic>
      </p:grpSp>
      <p:sp>
        <p:nvSpPr>
          <p:cNvPr id="8" name="矩形 7"/>
          <p:cNvSpPr/>
          <p:nvPr/>
        </p:nvSpPr>
        <p:spPr>
          <a:xfrm>
            <a:off x="927100" y="5408679"/>
            <a:ext cx="10414000" cy="1200329"/>
          </a:xfrm>
          <a:prstGeom prst="rect">
            <a:avLst/>
          </a:prstGeom>
        </p:spPr>
        <p:txBody>
          <a:bodyPr wrap="square">
            <a:spAutoFit/>
          </a:bodyPr>
          <a:lstStyle/>
          <a:p>
            <a:r>
              <a:rPr lang="zh-CN" altLang="en-US" dirty="0"/>
              <a:t>图</a:t>
            </a:r>
            <a:r>
              <a:rPr lang="zh-CN" altLang="en-US" dirty="0" smtClean="0"/>
              <a:t>为</a:t>
            </a:r>
            <a:r>
              <a:rPr lang="en-US" altLang="zh-CN" dirty="0" smtClean="0"/>
              <a:t>FCNT</a:t>
            </a:r>
            <a:r>
              <a:rPr lang="zh-CN" altLang="en-US" dirty="0" smtClean="0"/>
              <a:t>不同层以及不同深度时在</a:t>
            </a:r>
            <a:r>
              <a:rPr lang="zh-CN" altLang="en-US" dirty="0"/>
              <a:t>不同分布上的平均精度得分。</a:t>
            </a:r>
            <a:r>
              <a:rPr lang="en-US" altLang="zh-CN" dirty="0"/>
              <a:t>illumination variation (IV), out-of-plane rotation (OPR), scale variation (SV), occlusion (OCC), deformation (DEF), motion blur (MB), fast motion (FM), in-plane rotation (IPR), out-of-view (OV), background cluttered (BC) and low resolution (LR)</a:t>
            </a:r>
            <a:endParaRPr lang="zh-CN" altLang="en-US" dirty="0"/>
          </a:p>
        </p:txBody>
      </p:sp>
    </p:spTree>
    <p:extLst>
      <p:ext uri="{BB962C8B-B14F-4D97-AF65-F5344CB8AC3E}">
        <p14:creationId xmlns:p14="http://schemas.microsoft.com/office/powerpoint/2010/main" val="201702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基本知识</a:t>
            </a:r>
            <a:endParaRPr lang="zh-CN" altLang="en-US" sz="3200" dirty="0"/>
          </a:p>
        </p:txBody>
      </p:sp>
      <p:sp>
        <p:nvSpPr>
          <p:cNvPr id="3" name="内容占位符 2"/>
          <p:cNvSpPr>
            <a:spLocks noGrp="1"/>
          </p:cNvSpPr>
          <p:nvPr>
            <p:ph idx="1"/>
          </p:nvPr>
        </p:nvSpPr>
        <p:spPr/>
        <p:txBody>
          <a:bodyPr>
            <a:normAutofit/>
          </a:bodyPr>
          <a:lstStyle/>
          <a:p>
            <a:r>
              <a:rPr lang="zh-CN" altLang="en-US" sz="2400" dirty="0" smtClean="0"/>
              <a:t>目标跟踪（</a:t>
            </a:r>
            <a:r>
              <a:rPr lang="en-US" altLang="zh-CN" sz="2400" dirty="0" smtClean="0"/>
              <a:t>object tracking</a:t>
            </a:r>
            <a:r>
              <a:rPr lang="zh-CN" altLang="en-US" sz="2400" dirty="0" smtClean="0"/>
              <a:t>）</a:t>
            </a:r>
            <a:endParaRPr lang="en-US" altLang="zh-CN" sz="2400" dirty="0" smtClean="0"/>
          </a:p>
          <a:p>
            <a:pPr marL="0" indent="0">
              <a:lnSpc>
                <a:spcPct val="150000"/>
              </a:lnSpc>
              <a:buNone/>
            </a:pPr>
            <a:r>
              <a:rPr lang="en-US" altLang="zh-CN" sz="2400" dirty="0" smtClean="0"/>
              <a:t>   </a:t>
            </a:r>
            <a:r>
              <a:rPr lang="zh-CN" altLang="en-US" sz="2400" dirty="0" smtClean="0"/>
              <a:t>定义：评估物体围绕一个场景运动时在图像平面中的轨迹。也就是，一个跟踪系统给一个视频的不同帧中的跟踪目标分配相一致的标签。此外，跟踪系统也可以提供中心对象的信息，比如目标的方向、面积或形状。</a:t>
            </a:r>
            <a:endParaRPr lang="en-US" altLang="zh-CN" sz="2400" dirty="0" smtClean="0"/>
          </a:p>
          <a:p>
            <a:pPr marL="0" indent="0">
              <a:buNone/>
            </a:pPr>
            <a:r>
              <a:rPr lang="en-US" altLang="zh-CN" sz="2400" dirty="0"/>
              <a:t> </a:t>
            </a:r>
            <a:r>
              <a:rPr lang="en-US" altLang="zh-CN" sz="2400" dirty="0" smtClean="0"/>
              <a:t> </a:t>
            </a:r>
            <a:r>
              <a:rPr lang="zh-CN" altLang="en-US" sz="2400" dirty="0" smtClean="0"/>
              <a:t>算法主要步骤：</a:t>
            </a:r>
            <a:endParaRPr lang="en-US" altLang="zh-CN" sz="2400" dirty="0" smtClean="0"/>
          </a:p>
          <a:p>
            <a:pPr marL="0" indent="0">
              <a:buNone/>
            </a:pPr>
            <a:r>
              <a:rPr lang="zh-CN" altLang="en-US" sz="2400" dirty="0" smtClean="0"/>
              <a:t>         目标表示：点，几何形状，剪影和轮廓，骨骼模型，链状模型</a:t>
            </a:r>
            <a:endParaRPr lang="en-US" altLang="zh-CN" sz="2400" dirty="0" smtClean="0"/>
          </a:p>
          <a:p>
            <a:pPr marL="0" indent="0">
              <a:buNone/>
            </a:pPr>
            <a:r>
              <a:rPr lang="zh-CN" altLang="en-US" sz="2400" dirty="0" smtClean="0"/>
              <a:t>         特征选择：颜色，边界，光流，纹理</a:t>
            </a:r>
            <a:endParaRPr lang="en-US" altLang="zh-CN" sz="2400" dirty="0" smtClean="0"/>
          </a:p>
          <a:p>
            <a:pPr marL="0" indent="0">
              <a:buNone/>
            </a:pPr>
            <a:r>
              <a:rPr lang="zh-CN" altLang="en-US" sz="2400" dirty="0" smtClean="0"/>
              <a:t>         目标检测：点检测，背景减法，图像分割，监督学习</a:t>
            </a:r>
            <a:endParaRPr lang="en-US" altLang="zh-CN" sz="2400" dirty="0" smtClean="0"/>
          </a:p>
        </p:txBody>
      </p:sp>
    </p:spTree>
    <p:extLst>
      <p:ext uri="{BB962C8B-B14F-4D97-AF65-F5344CB8AC3E}">
        <p14:creationId xmlns:p14="http://schemas.microsoft.com/office/powerpoint/2010/main" val="280189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zh-CN" altLang="en-US" sz="3200" dirty="0" smtClean="0"/>
              <a:t>实验结果</a:t>
            </a:r>
            <a:endParaRPr lang="zh-CN" altLang="en-US" sz="3200" dirty="0"/>
          </a:p>
        </p:txBody>
      </p:sp>
      <p:pic>
        <p:nvPicPr>
          <p:cNvPr id="2" name="图片 1"/>
          <p:cNvPicPr>
            <a:picLocks noChangeAspect="1"/>
          </p:cNvPicPr>
          <p:nvPr/>
        </p:nvPicPr>
        <p:blipFill>
          <a:blip r:embed="rId2"/>
          <a:stretch>
            <a:fillRect/>
          </a:stretch>
        </p:blipFill>
        <p:spPr>
          <a:xfrm>
            <a:off x="844244" y="1676400"/>
            <a:ext cx="10531235" cy="3549200"/>
          </a:xfrm>
          <a:prstGeom prst="rect">
            <a:avLst/>
          </a:prstGeom>
        </p:spPr>
      </p:pic>
      <p:sp>
        <p:nvSpPr>
          <p:cNvPr id="5" name="文本框 4"/>
          <p:cNvSpPr txBox="1"/>
          <p:nvPr/>
        </p:nvSpPr>
        <p:spPr>
          <a:xfrm>
            <a:off x="844244" y="5359400"/>
            <a:ext cx="10611156" cy="1200329"/>
          </a:xfrm>
          <a:prstGeom prst="rect">
            <a:avLst/>
          </a:prstGeom>
          <a:noFill/>
        </p:spPr>
        <p:txBody>
          <a:bodyPr wrap="square" rtlCol="0">
            <a:spAutoFit/>
          </a:bodyPr>
          <a:lstStyle/>
          <a:p>
            <a:r>
              <a:rPr lang="zh-CN" altLang="en-US" dirty="0"/>
              <a:t>图</a:t>
            </a:r>
            <a:r>
              <a:rPr lang="zh-CN" altLang="en-US" dirty="0" smtClean="0"/>
              <a:t>为</a:t>
            </a:r>
            <a:r>
              <a:rPr lang="en-US" altLang="zh-CN" dirty="0" smtClean="0"/>
              <a:t>10</a:t>
            </a:r>
            <a:r>
              <a:rPr lang="zh-CN" altLang="en-US" dirty="0" smtClean="0"/>
              <a:t>种算法在不同分布上的平均</a:t>
            </a:r>
            <a:r>
              <a:rPr lang="en-US" altLang="zh-CN" dirty="0" smtClean="0"/>
              <a:t>success</a:t>
            </a:r>
            <a:r>
              <a:rPr lang="zh-CN" altLang="en-US" dirty="0" smtClean="0"/>
              <a:t>得分。</a:t>
            </a:r>
            <a:r>
              <a:rPr lang="en-US" altLang="zh-CN" dirty="0" smtClean="0"/>
              <a:t>illumination variation (IV</a:t>
            </a:r>
            <a:r>
              <a:rPr lang="en-US" altLang="zh-CN" dirty="0"/>
              <a:t>), </a:t>
            </a:r>
            <a:r>
              <a:rPr lang="en-US" altLang="zh-CN" dirty="0" smtClean="0"/>
              <a:t>out-of-plane rotation (OPR</a:t>
            </a:r>
            <a:r>
              <a:rPr lang="en-US" altLang="zh-CN" dirty="0"/>
              <a:t>), scale variation (SV), occlusion (OCC), deformation (DEF), motion blur (MB), fast motion (FM), in-plane rotation (IPR), out-of-view (OV), background cluttered (BC) and low resolution (LR)</a:t>
            </a:r>
            <a:endParaRPr lang="zh-CN" altLang="en-US" dirty="0"/>
          </a:p>
        </p:txBody>
      </p:sp>
    </p:spTree>
    <p:extLst>
      <p:ext uri="{BB962C8B-B14F-4D97-AF65-F5344CB8AC3E}">
        <p14:creationId xmlns:p14="http://schemas.microsoft.com/office/powerpoint/2010/main" val="428410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zh-CN" altLang="en-US" sz="3200" dirty="0" smtClean="0"/>
              <a:t>实验结果</a:t>
            </a:r>
            <a:endParaRPr lang="zh-CN" altLang="en-US" sz="3200" dirty="0"/>
          </a:p>
        </p:txBody>
      </p:sp>
      <p:grpSp>
        <p:nvGrpSpPr>
          <p:cNvPr id="6" name="组合 5"/>
          <p:cNvGrpSpPr/>
          <p:nvPr/>
        </p:nvGrpSpPr>
        <p:grpSpPr>
          <a:xfrm>
            <a:off x="1250191" y="1598610"/>
            <a:ext cx="9690100" cy="3468690"/>
            <a:chOff x="1225528" y="2017711"/>
            <a:chExt cx="10083589" cy="3960000"/>
          </a:xfrm>
        </p:grpSpPr>
        <p:pic>
          <p:nvPicPr>
            <p:cNvPr id="2" name="图片 1"/>
            <p:cNvPicPr>
              <a:picLocks noChangeAspect="1"/>
            </p:cNvPicPr>
            <p:nvPr/>
          </p:nvPicPr>
          <p:blipFill>
            <a:blip r:embed="rId2"/>
            <a:stretch>
              <a:fillRect/>
            </a:stretch>
          </p:blipFill>
          <p:spPr>
            <a:xfrm>
              <a:off x="1225528" y="2017711"/>
              <a:ext cx="1238507" cy="3960000"/>
            </a:xfrm>
            <a:prstGeom prst="rect">
              <a:avLst/>
            </a:prstGeom>
          </p:spPr>
        </p:pic>
        <p:pic>
          <p:nvPicPr>
            <p:cNvPr id="5" name="图片 4"/>
            <p:cNvPicPr>
              <a:picLocks noChangeAspect="1"/>
            </p:cNvPicPr>
            <p:nvPr/>
          </p:nvPicPr>
          <p:blipFill>
            <a:blip r:embed="rId3"/>
            <a:stretch>
              <a:fillRect/>
            </a:stretch>
          </p:blipFill>
          <p:spPr>
            <a:xfrm>
              <a:off x="2464035" y="2017711"/>
              <a:ext cx="8845082" cy="3960000"/>
            </a:xfrm>
            <a:prstGeom prst="rect">
              <a:avLst/>
            </a:prstGeom>
          </p:spPr>
        </p:pic>
      </p:grpSp>
      <p:sp>
        <p:nvSpPr>
          <p:cNvPr id="7" name="文本框 6"/>
          <p:cNvSpPr txBox="1"/>
          <p:nvPr/>
        </p:nvSpPr>
        <p:spPr>
          <a:xfrm>
            <a:off x="844244" y="5359400"/>
            <a:ext cx="10611156" cy="1200329"/>
          </a:xfrm>
          <a:prstGeom prst="rect">
            <a:avLst/>
          </a:prstGeom>
          <a:noFill/>
        </p:spPr>
        <p:txBody>
          <a:bodyPr wrap="square" rtlCol="0">
            <a:spAutoFit/>
          </a:bodyPr>
          <a:lstStyle/>
          <a:p>
            <a:r>
              <a:rPr lang="zh-CN" altLang="en-US" dirty="0"/>
              <a:t>图为</a:t>
            </a:r>
            <a:r>
              <a:rPr lang="en-US" altLang="zh-CN" dirty="0"/>
              <a:t>FCNT</a:t>
            </a:r>
            <a:r>
              <a:rPr lang="zh-CN" altLang="en-US" dirty="0"/>
              <a:t>不同层以及不同深度时在不同分布上的</a:t>
            </a:r>
            <a:r>
              <a:rPr lang="zh-CN" altLang="en-US" dirty="0" smtClean="0"/>
              <a:t>平均</a:t>
            </a:r>
            <a:r>
              <a:rPr lang="en-US" altLang="zh-CN" dirty="0" smtClean="0"/>
              <a:t>success</a:t>
            </a:r>
            <a:r>
              <a:rPr lang="zh-CN" altLang="en-US" dirty="0" smtClean="0"/>
              <a:t>得分。</a:t>
            </a:r>
            <a:r>
              <a:rPr lang="en-US" altLang="zh-CN" dirty="0" smtClean="0"/>
              <a:t>illumination variation (IV</a:t>
            </a:r>
            <a:r>
              <a:rPr lang="en-US" altLang="zh-CN" dirty="0"/>
              <a:t>), </a:t>
            </a:r>
            <a:r>
              <a:rPr lang="en-US" altLang="zh-CN" dirty="0" smtClean="0"/>
              <a:t>out-of-plane rotation (OPR</a:t>
            </a:r>
            <a:r>
              <a:rPr lang="en-US" altLang="zh-CN" dirty="0"/>
              <a:t>), scale variation (SV), occlusion (OCC), deformation (DEF), motion blur (MB), fast motion (FM), in-plane rotation (IPR), out-of-view (OV), background cluttered (BC) and low resolution (LR)</a:t>
            </a:r>
            <a:endParaRPr lang="zh-CN" altLang="en-US" dirty="0"/>
          </a:p>
        </p:txBody>
      </p:sp>
    </p:spTree>
    <p:extLst>
      <p:ext uri="{BB962C8B-B14F-4D97-AF65-F5344CB8AC3E}">
        <p14:creationId xmlns:p14="http://schemas.microsoft.com/office/powerpoint/2010/main" val="197409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总结</a:t>
            </a:r>
            <a:endParaRPr lang="zh-CN" altLang="en-US" sz="3200" dirty="0"/>
          </a:p>
        </p:txBody>
      </p:sp>
      <p:sp>
        <p:nvSpPr>
          <p:cNvPr id="3" name="内容占位符 2"/>
          <p:cNvSpPr>
            <a:spLocks noGrp="1"/>
          </p:cNvSpPr>
          <p:nvPr>
            <p:ph idx="1"/>
          </p:nvPr>
        </p:nvSpPr>
        <p:spPr/>
        <p:txBody>
          <a:bodyPr/>
          <a:lstStyle/>
          <a:p>
            <a:pPr marL="0" indent="0">
              <a:lnSpc>
                <a:spcPct val="200000"/>
              </a:lnSpc>
              <a:spcBef>
                <a:spcPts val="0"/>
              </a:spcBef>
              <a:buNone/>
            </a:pPr>
            <a:r>
              <a:rPr lang="en-US" altLang="zh-CN" dirty="0" smtClean="0"/>
              <a:t>          FCNT</a:t>
            </a:r>
            <a:r>
              <a:rPr lang="zh-CN" altLang="en-US" dirty="0"/>
              <a:t>根据对</a:t>
            </a:r>
            <a:r>
              <a:rPr lang="en-US" altLang="zh-CN" dirty="0"/>
              <a:t>CNN</a:t>
            </a:r>
            <a:r>
              <a:rPr lang="zh-CN" altLang="en-US" dirty="0"/>
              <a:t>不同层特征的分析，构建特征筛选网络和两个互补的</a:t>
            </a:r>
            <a:r>
              <a:rPr lang="en-US" altLang="zh-CN" dirty="0"/>
              <a:t>heat-map</a:t>
            </a:r>
            <a:r>
              <a:rPr lang="zh-CN" altLang="en-US" dirty="0"/>
              <a:t>预测网络。达到有效抑制</a:t>
            </a:r>
            <a:r>
              <a:rPr lang="en-US" altLang="zh-CN" dirty="0"/>
              <a:t>distractor</a:t>
            </a:r>
            <a:r>
              <a:rPr lang="zh-CN" altLang="en-US" dirty="0"/>
              <a:t>防止跟踪器漂移，同时对目标本身的形变更加鲁棒的效果，也是</a:t>
            </a:r>
            <a:r>
              <a:rPr lang="en-US" altLang="zh-CN" dirty="0"/>
              <a:t>ensemble</a:t>
            </a:r>
            <a:r>
              <a:rPr lang="zh-CN" altLang="en-US" dirty="0"/>
              <a:t>思路的又一成功实现。在</a:t>
            </a:r>
            <a:r>
              <a:rPr lang="en-US" altLang="zh-CN" dirty="0"/>
              <a:t>CVPR2013</a:t>
            </a:r>
            <a:r>
              <a:rPr lang="zh-CN" altLang="en-US" dirty="0"/>
              <a:t>提出的</a:t>
            </a:r>
            <a:r>
              <a:rPr lang="en-US" altLang="zh-CN" dirty="0"/>
              <a:t>OTB50</a:t>
            </a:r>
            <a:r>
              <a:rPr lang="zh-CN" altLang="en-US" dirty="0"/>
              <a:t>数据集上</a:t>
            </a:r>
            <a:r>
              <a:rPr lang="en-US" altLang="zh-CN" dirty="0"/>
              <a:t>OPE</a:t>
            </a:r>
            <a:r>
              <a:rPr lang="zh-CN" altLang="en-US" dirty="0"/>
              <a:t>准确度绘图</a:t>
            </a:r>
            <a:r>
              <a:rPr lang="en-US" altLang="zh-CN" dirty="0"/>
              <a:t>(precision plot)</a:t>
            </a:r>
            <a:r>
              <a:rPr lang="zh-CN" altLang="en-US" dirty="0"/>
              <a:t>达到了</a:t>
            </a:r>
            <a:r>
              <a:rPr lang="en-US" altLang="zh-CN" dirty="0"/>
              <a:t>0.856,OPE</a:t>
            </a:r>
            <a:r>
              <a:rPr lang="zh-CN" altLang="en-US" dirty="0"/>
              <a:t>成功率绘图</a:t>
            </a:r>
            <a:r>
              <a:rPr lang="en-US" altLang="zh-CN" dirty="0"/>
              <a:t>(success plot)</a:t>
            </a:r>
            <a:r>
              <a:rPr lang="zh-CN" altLang="en-US" dirty="0"/>
              <a:t>达到了</a:t>
            </a:r>
            <a:r>
              <a:rPr lang="en-US" altLang="zh-CN" dirty="0"/>
              <a:t>0.599</a:t>
            </a:r>
            <a:r>
              <a:rPr lang="zh-CN" altLang="en-US" dirty="0"/>
              <a:t>，准确度绘图有较大提高。实际测试中</a:t>
            </a:r>
            <a:r>
              <a:rPr lang="en-US" altLang="zh-CN" dirty="0"/>
              <a:t>FCNT</a:t>
            </a:r>
            <a:r>
              <a:rPr lang="zh-CN" altLang="en-US" dirty="0"/>
              <a:t>的对遮挡的表现不是很鲁棒，现有的更新策略还有提高空间。</a:t>
            </a:r>
          </a:p>
        </p:txBody>
      </p:sp>
    </p:spTree>
    <p:extLst>
      <p:ext uri="{BB962C8B-B14F-4D97-AF65-F5344CB8AC3E}">
        <p14:creationId xmlns:p14="http://schemas.microsoft.com/office/powerpoint/2010/main" val="24149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基本知识</a:t>
            </a:r>
            <a:endParaRPr lang="zh-CN" altLang="en-US" sz="3200" dirty="0"/>
          </a:p>
        </p:txBody>
      </p:sp>
      <p:sp>
        <p:nvSpPr>
          <p:cNvPr id="5" name="内容占位符 4"/>
          <p:cNvSpPr>
            <a:spLocks noGrp="1"/>
          </p:cNvSpPr>
          <p:nvPr>
            <p:ph idx="1"/>
          </p:nvPr>
        </p:nvSpPr>
        <p:spPr/>
        <p:txBody>
          <a:bodyPr/>
          <a:lstStyle/>
          <a:p>
            <a:pPr marL="0" indent="0">
              <a:buNone/>
            </a:pPr>
            <a:r>
              <a:rPr lang="zh-CN" altLang="en-US" dirty="0" smtClean="0"/>
              <a:t> </a:t>
            </a:r>
            <a:r>
              <a:rPr lang="zh-CN" altLang="en-US" sz="2400" dirty="0" smtClean="0"/>
              <a:t>目标表示：</a:t>
            </a:r>
            <a:endParaRPr lang="zh-CN" altLang="en-US" sz="2400" dirty="0"/>
          </a:p>
        </p:txBody>
      </p:sp>
      <p:pic>
        <p:nvPicPr>
          <p:cNvPr id="6" name="内容占位符 3"/>
          <p:cNvPicPr>
            <a:picLocks noChangeAspect="1"/>
          </p:cNvPicPr>
          <p:nvPr/>
        </p:nvPicPr>
        <p:blipFill>
          <a:blip r:embed="rId2"/>
          <a:stretch>
            <a:fillRect/>
          </a:stretch>
        </p:blipFill>
        <p:spPr>
          <a:xfrm>
            <a:off x="2585045" y="1600200"/>
            <a:ext cx="7824227" cy="4698649"/>
          </a:xfrm>
          <a:prstGeom prst="rect">
            <a:avLst/>
          </a:prstGeom>
        </p:spPr>
      </p:pic>
    </p:spTree>
    <p:extLst>
      <p:ext uri="{BB962C8B-B14F-4D97-AF65-F5344CB8AC3E}">
        <p14:creationId xmlns:p14="http://schemas.microsoft.com/office/powerpoint/2010/main" val="250212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基本知识</a:t>
            </a:r>
          </a:p>
        </p:txBody>
      </p:sp>
      <p:sp>
        <p:nvSpPr>
          <p:cNvPr id="3" name="内容占位符 2"/>
          <p:cNvSpPr>
            <a:spLocks noGrp="1"/>
          </p:cNvSpPr>
          <p:nvPr>
            <p:ph idx="1"/>
          </p:nvPr>
        </p:nvSpPr>
        <p:spPr/>
        <p:txBody>
          <a:bodyPr>
            <a:noAutofit/>
          </a:bodyPr>
          <a:lstStyle/>
          <a:p>
            <a:r>
              <a:rPr lang="zh-CN" altLang="en-US" sz="2400" dirty="0" smtClean="0"/>
              <a:t>现有算法：</a:t>
            </a:r>
            <a:endParaRPr lang="en-US" altLang="zh-CN" sz="2400" dirty="0" smtClean="0"/>
          </a:p>
          <a:p>
            <a:pPr marL="0" indent="0">
              <a:buNone/>
            </a:pPr>
            <a:r>
              <a:rPr lang="en-US" altLang="zh-CN" sz="2400" dirty="0"/>
              <a:t> </a:t>
            </a:r>
            <a:r>
              <a:rPr lang="en-US" altLang="zh-CN" sz="2400" dirty="0" smtClean="0"/>
              <a:t>         </a:t>
            </a:r>
            <a:r>
              <a:rPr lang="zh-CN" altLang="en-US" sz="2400" dirty="0" smtClean="0"/>
              <a:t>基于生成模型：基于最小重构误差，搜索候选目标。典型算法有：</a:t>
            </a:r>
            <a:endParaRPr lang="en-US" altLang="zh-CN" sz="2400" dirty="0" smtClean="0"/>
          </a:p>
          <a:p>
            <a:pPr marL="0" indent="0">
              <a:buNone/>
            </a:pPr>
            <a:r>
              <a:rPr lang="zh-CN" altLang="en-US" sz="2400" dirty="0" smtClean="0"/>
              <a:t>                                  稀疏编码，</a:t>
            </a:r>
            <a:r>
              <a:rPr lang="en-US" altLang="zh-CN" sz="2400" dirty="0" smtClean="0"/>
              <a:t> </a:t>
            </a:r>
            <a:r>
              <a:rPr lang="zh-CN" altLang="en-US" sz="2400" dirty="0" smtClean="0"/>
              <a:t>在线密度估计，</a:t>
            </a:r>
            <a:r>
              <a:rPr lang="en-US" altLang="zh-CN" sz="2400" dirty="0" smtClean="0"/>
              <a:t>PCA     </a:t>
            </a:r>
          </a:p>
          <a:p>
            <a:pPr marL="0" indent="0">
              <a:buNone/>
            </a:pPr>
            <a:r>
              <a:rPr lang="en-US" altLang="zh-CN" sz="2400" dirty="0" smtClean="0"/>
              <a:t>                         </a:t>
            </a:r>
          </a:p>
          <a:p>
            <a:pPr marL="0" indent="0">
              <a:buNone/>
            </a:pPr>
            <a:r>
              <a:rPr lang="en-US" altLang="zh-CN" sz="2400" dirty="0"/>
              <a:t> </a:t>
            </a:r>
            <a:r>
              <a:rPr lang="en-US" altLang="zh-CN" sz="2400" dirty="0" smtClean="0"/>
              <a:t>         </a:t>
            </a:r>
            <a:r>
              <a:rPr lang="zh-CN" altLang="en-US" sz="2400" dirty="0" smtClean="0"/>
              <a:t>基于判别模型：将跟踪作为目标和背景的分割问题来处理。典型算</a:t>
            </a:r>
            <a:endParaRPr lang="en-US" altLang="zh-CN" sz="2400" dirty="0" smtClean="0"/>
          </a:p>
          <a:p>
            <a:pPr marL="0" indent="0">
              <a:lnSpc>
                <a:spcPct val="100000"/>
              </a:lnSpc>
              <a:buNone/>
            </a:pPr>
            <a:r>
              <a:rPr lang="zh-CN" altLang="en-US" sz="2400" dirty="0" smtClean="0"/>
              <a:t>                                 法有：多示例</a:t>
            </a:r>
            <a:r>
              <a:rPr lang="zh-CN" altLang="en-US" sz="2400" dirty="0" smtClean="0"/>
              <a:t>学习</a:t>
            </a:r>
            <a:r>
              <a:rPr lang="zh-CN" altLang="en-US" sz="2400" dirty="0" smtClean="0"/>
              <a:t>，</a:t>
            </a:r>
            <a:r>
              <a:rPr lang="en-US" altLang="zh-CN" sz="2400" dirty="0" smtClean="0"/>
              <a:t>boosting</a:t>
            </a:r>
            <a:r>
              <a:rPr lang="zh-CN" altLang="en-US" sz="2400" dirty="0" smtClean="0"/>
              <a:t>，</a:t>
            </a:r>
            <a:r>
              <a:rPr lang="en-US" altLang="zh-CN" sz="2400" dirty="0" smtClean="0"/>
              <a:t>SVM</a:t>
            </a:r>
          </a:p>
          <a:p>
            <a:pPr marL="0" indent="0">
              <a:buNone/>
            </a:pPr>
            <a:endParaRPr lang="en-US" altLang="zh-CN" sz="2400" dirty="0" smtClean="0"/>
          </a:p>
          <a:p>
            <a:pPr marL="0" indent="0">
              <a:buNone/>
            </a:pPr>
            <a:r>
              <a:rPr lang="en-US" altLang="zh-CN" sz="2400" dirty="0"/>
              <a:t> </a:t>
            </a:r>
            <a:r>
              <a:rPr lang="en-US" altLang="zh-CN" sz="2400" dirty="0" smtClean="0"/>
              <a:t>         </a:t>
            </a:r>
            <a:r>
              <a:rPr lang="zh-CN" altLang="en-US" sz="2400" dirty="0" smtClean="0"/>
              <a:t>相关滤波：</a:t>
            </a:r>
            <a:r>
              <a:rPr lang="en-US" altLang="zh-CN" sz="2400" dirty="0" smtClean="0"/>
              <a:t>KCF</a:t>
            </a:r>
            <a:r>
              <a:rPr lang="zh-CN" altLang="en-US" sz="2400" dirty="0" smtClean="0"/>
              <a:t>（核相关滤波），</a:t>
            </a:r>
            <a:r>
              <a:rPr lang="en-US" altLang="zh-CN" sz="2400" dirty="0" smtClean="0"/>
              <a:t>DSST</a:t>
            </a:r>
            <a:r>
              <a:rPr lang="zh-CN" altLang="en-US" sz="2400" dirty="0" smtClean="0"/>
              <a:t>（判别尺度空间跟踪）</a:t>
            </a:r>
            <a:endParaRPr lang="en-US" altLang="zh-CN" sz="2400" dirty="0" smtClean="0"/>
          </a:p>
          <a:p>
            <a:pPr marL="0" indent="0">
              <a:buNone/>
            </a:pPr>
            <a:r>
              <a:rPr lang="en-US" altLang="zh-CN" sz="2400" dirty="0"/>
              <a:t> </a:t>
            </a:r>
            <a:endParaRPr lang="zh-CN" altLang="en-US" sz="2400" dirty="0"/>
          </a:p>
        </p:txBody>
      </p:sp>
    </p:spTree>
    <p:extLst>
      <p:ext uri="{BB962C8B-B14F-4D97-AF65-F5344CB8AC3E}">
        <p14:creationId xmlns:p14="http://schemas.microsoft.com/office/powerpoint/2010/main" val="316138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算法</a:t>
            </a:r>
            <a:endParaRPr lang="zh-CN" altLang="en-US" sz="3200" dirty="0"/>
          </a:p>
        </p:txBody>
      </p:sp>
      <p:sp>
        <p:nvSpPr>
          <p:cNvPr id="3" name="内容占位符 2"/>
          <p:cNvSpPr>
            <a:spLocks noGrp="1"/>
          </p:cNvSpPr>
          <p:nvPr>
            <p:ph idx="1"/>
          </p:nvPr>
        </p:nvSpPr>
        <p:spPr/>
        <p:txBody>
          <a:bodyPr>
            <a:normAutofit/>
          </a:bodyPr>
          <a:lstStyle/>
          <a:p>
            <a:pPr>
              <a:lnSpc>
                <a:spcPct val="150000"/>
              </a:lnSpc>
            </a:pPr>
            <a:r>
              <a:rPr lang="zh-CN" altLang="en-US" sz="2400" dirty="0" smtClean="0"/>
              <a:t>本文主要工作</a:t>
            </a:r>
            <a:endParaRPr lang="en-US" altLang="zh-CN" sz="2400" dirty="0" smtClean="0"/>
          </a:p>
          <a:p>
            <a:pPr marL="457200" indent="-457200">
              <a:lnSpc>
                <a:spcPct val="150000"/>
              </a:lnSpc>
              <a:buFont typeface="+mj-lt"/>
              <a:buAutoNum type="arabicPeriod"/>
            </a:pPr>
            <a:r>
              <a:rPr lang="zh-CN" altLang="en-US" sz="2400" dirty="0"/>
              <a:t>分析了从大规模图像</a:t>
            </a:r>
            <a:r>
              <a:rPr lang="zh-CN" altLang="en-US" sz="2400" dirty="0" smtClean="0"/>
              <a:t>分类网络中学</a:t>
            </a:r>
            <a:r>
              <a:rPr lang="zh-CN" altLang="en-US" sz="2400" dirty="0"/>
              <a:t>到的</a:t>
            </a:r>
            <a:r>
              <a:rPr lang="en-US" altLang="zh-CN" sz="2400" dirty="0"/>
              <a:t>CNN</a:t>
            </a:r>
            <a:r>
              <a:rPr lang="zh-CN" altLang="en-US" sz="2400" dirty="0"/>
              <a:t>特征，找出</a:t>
            </a:r>
            <a:r>
              <a:rPr lang="zh-CN" altLang="en-US" sz="2400" dirty="0" smtClean="0"/>
              <a:t>适合于目标跟踪的</a:t>
            </a:r>
            <a:r>
              <a:rPr lang="zh-CN" altLang="en-US" sz="2400" dirty="0"/>
              <a:t>一些</a:t>
            </a:r>
            <a:r>
              <a:rPr lang="zh-CN" altLang="en-US" sz="2400" dirty="0" smtClean="0"/>
              <a:t>属性</a:t>
            </a:r>
            <a:endParaRPr lang="en-US" altLang="zh-CN" sz="2400" dirty="0" smtClean="0"/>
          </a:p>
          <a:p>
            <a:pPr marL="457200" indent="-457200">
              <a:lnSpc>
                <a:spcPct val="150000"/>
              </a:lnSpc>
              <a:buFont typeface="+mj-lt"/>
              <a:buAutoNum type="arabicPeriod"/>
            </a:pPr>
            <a:r>
              <a:rPr lang="zh-CN" altLang="en-US" sz="2400" dirty="0"/>
              <a:t>提出了一种</a:t>
            </a:r>
            <a:r>
              <a:rPr lang="zh-CN" altLang="en-US" sz="2400" dirty="0" smtClean="0"/>
              <a:t>新方法</a:t>
            </a:r>
            <a:r>
              <a:rPr lang="zh-CN" altLang="en-US" sz="2400" dirty="0"/>
              <a:t>，同时考虑两个不同卷积层的特征输出，使他们相互补充来处理剧烈的外观变化和</a:t>
            </a:r>
            <a:r>
              <a:rPr lang="zh-CN" altLang="en-US" sz="2400" dirty="0" smtClean="0"/>
              <a:t>区分同类目标</a:t>
            </a:r>
            <a:endParaRPr lang="en-US" altLang="zh-CN" sz="2400" dirty="0" smtClean="0"/>
          </a:p>
          <a:p>
            <a:pPr marL="457200" indent="-457200">
              <a:lnSpc>
                <a:spcPct val="150000"/>
              </a:lnSpc>
              <a:buFont typeface="+mj-lt"/>
              <a:buAutoNum type="arabicPeriod"/>
            </a:pPr>
            <a:r>
              <a:rPr lang="zh-CN" altLang="en-US" sz="2400" dirty="0"/>
              <a:t>设计了一种方法来自动选择区分性</a:t>
            </a:r>
            <a:r>
              <a:rPr lang="zh-CN" altLang="en-US" sz="2400" dirty="0" smtClean="0"/>
              <a:t>的特征图，</a:t>
            </a:r>
            <a:r>
              <a:rPr lang="zh-CN" altLang="en-US" sz="2400" dirty="0"/>
              <a:t>同时</a:t>
            </a:r>
            <a:r>
              <a:rPr lang="zh-CN" altLang="en-US" sz="2400" dirty="0" smtClean="0"/>
              <a:t>忽略</a:t>
            </a:r>
            <a:r>
              <a:rPr lang="zh-CN" altLang="en-US" sz="2400" dirty="0"/>
              <a:t>冗余</a:t>
            </a:r>
            <a:r>
              <a:rPr lang="zh-CN" altLang="en-US" sz="2400" dirty="0" smtClean="0"/>
              <a:t>以及</a:t>
            </a:r>
            <a:r>
              <a:rPr lang="zh-CN" altLang="en-US" sz="2400" dirty="0"/>
              <a:t>噪声</a:t>
            </a:r>
            <a:endParaRPr lang="en-US" altLang="zh-CN" sz="2400" dirty="0" smtClean="0"/>
          </a:p>
        </p:txBody>
      </p:sp>
    </p:spTree>
    <p:extLst>
      <p:ext uri="{BB962C8B-B14F-4D97-AF65-F5344CB8AC3E}">
        <p14:creationId xmlns:p14="http://schemas.microsoft.com/office/powerpoint/2010/main" val="155930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4900" y="1600200"/>
            <a:ext cx="4876800" cy="4895850"/>
          </a:xfrm>
        </p:spPr>
        <p:txBody>
          <a:bodyPr>
            <a:normAutofit/>
          </a:bodyPr>
          <a:lstStyle/>
          <a:p>
            <a:pPr marL="457200" indent="-457200">
              <a:buFont typeface="+mj-lt"/>
              <a:buAutoNum type="arabicPeriod"/>
            </a:pPr>
            <a:r>
              <a:rPr lang="zh-CN" altLang="en-US" sz="2400" dirty="0" smtClean="0"/>
              <a:t>分析</a:t>
            </a:r>
            <a:r>
              <a:rPr lang="en-US" altLang="zh-CN" sz="2400" dirty="0" smtClean="0"/>
              <a:t>CNN</a:t>
            </a:r>
            <a:r>
              <a:rPr lang="zh-CN" altLang="en-US" sz="2400" dirty="0" smtClean="0"/>
              <a:t>特征  </a:t>
            </a:r>
            <a:endParaRPr lang="en-US" altLang="zh-CN" sz="2400" dirty="0" smtClean="0"/>
          </a:p>
          <a:p>
            <a:pPr marL="0" indent="0">
              <a:buNone/>
            </a:pPr>
            <a:r>
              <a:rPr lang="en-US" altLang="zh-CN" sz="2400" dirty="0" smtClean="0"/>
              <a:t>     </a:t>
            </a:r>
            <a:r>
              <a:rPr lang="zh-CN" altLang="en-US" sz="2400" dirty="0" smtClean="0"/>
              <a:t>两个属性：</a:t>
            </a:r>
            <a:endParaRPr lang="en-US" altLang="zh-CN" sz="2400" dirty="0" smtClean="0"/>
          </a:p>
          <a:p>
            <a:pPr>
              <a:lnSpc>
                <a:spcPct val="150000"/>
              </a:lnSpc>
              <a:buFont typeface="Wingdings" panose="05000000000000000000" pitchFamily="2" charset="2"/>
              <a:buChar char="Ø"/>
            </a:pPr>
            <a:r>
              <a:rPr lang="zh-CN" altLang="en-US" dirty="0" smtClean="0"/>
              <a:t>   越深层</a:t>
            </a:r>
            <a:r>
              <a:rPr lang="zh-CN" altLang="en-US" dirty="0"/>
              <a:t>的特征越抽象，并且具有</a:t>
            </a:r>
            <a:r>
              <a:rPr lang="zh-CN" altLang="en-US" dirty="0" smtClean="0"/>
              <a:t>语义信 息</a:t>
            </a:r>
            <a:r>
              <a:rPr lang="zh-CN" altLang="en-US" dirty="0"/>
              <a:t>。这些特征的优势在于区分不同类别，</a:t>
            </a:r>
            <a:r>
              <a:rPr lang="zh-CN" altLang="en-US" dirty="0" smtClean="0"/>
              <a:t>同时对于</a:t>
            </a:r>
            <a:r>
              <a:rPr lang="zh-CN" altLang="en-US" dirty="0"/>
              <a:t>形变和遮挡</a:t>
            </a:r>
            <a:r>
              <a:rPr lang="en-US" altLang="zh-CN" dirty="0"/>
              <a:t>robust</a:t>
            </a:r>
            <a:r>
              <a:rPr lang="en-US" altLang="zh-CN" dirty="0" smtClean="0"/>
              <a:t>(</a:t>
            </a:r>
            <a:r>
              <a:rPr lang="zh-CN" altLang="en-US" dirty="0" smtClean="0"/>
              <a:t>图</a:t>
            </a:r>
            <a:r>
              <a:rPr lang="en-US" altLang="zh-CN" dirty="0"/>
              <a:t>a)</a:t>
            </a:r>
            <a:r>
              <a:rPr lang="zh-CN" altLang="en-US" dirty="0"/>
              <a:t>。但是他们的缺点是无法区别类内的物体，比如不同人</a:t>
            </a:r>
            <a:r>
              <a:rPr lang="zh-CN" altLang="en-US" dirty="0" smtClean="0"/>
              <a:t>（图</a:t>
            </a:r>
            <a:r>
              <a:rPr lang="en-US" altLang="zh-CN" dirty="0"/>
              <a:t>b</a:t>
            </a:r>
            <a:r>
              <a:rPr lang="zh-CN" altLang="en-US" dirty="0"/>
              <a:t>）。</a:t>
            </a:r>
            <a:r>
              <a:rPr lang="zh-CN" altLang="en-US" dirty="0" smtClean="0"/>
              <a:t>而浅层</a:t>
            </a:r>
            <a:r>
              <a:rPr lang="zh-CN" altLang="en-US" dirty="0"/>
              <a:t>的特征更多的是局部特征，可以帮助将目标从背景中</a:t>
            </a:r>
            <a:r>
              <a:rPr lang="zh-CN" altLang="en-US" dirty="0" smtClean="0"/>
              <a:t>分离 出来（图</a:t>
            </a:r>
            <a:r>
              <a:rPr lang="en-US" altLang="zh-CN" dirty="0"/>
              <a:t>b</a:t>
            </a:r>
            <a:r>
              <a:rPr lang="zh-CN" altLang="en-US" dirty="0"/>
              <a:t>）。但是无法处理目标外表</a:t>
            </a:r>
            <a:r>
              <a:rPr lang="zh-CN" altLang="en-US" dirty="0" smtClean="0"/>
              <a:t>剧  烈</a:t>
            </a:r>
            <a:r>
              <a:rPr lang="zh-CN" altLang="en-US" dirty="0"/>
              <a:t>变化</a:t>
            </a:r>
            <a:r>
              <a:rPr lang="zh-CN" altLang="en-US" dirty="0" smtClean="0"/>
              <a:t>（图</a:t>
            </a:r>
            <a:r>
              <a:rPr lang="en-US" altLang="zh-CN" dirty="0"/>
              <a:t>a</a:t>
            </a:r>
            <a:r>
              <a:rPr lang="zh-CN" altLang="en-US" dirty="0"/>
              <a:t>）。</a:t>
            </a:r>
            <a:endParaRPr lang="en-US" altLang="zh-CN" dirty="0" smtClean="0"/>
          </a:p>
          <a:p>
            <a:pPr marL="0" indent="0">
              <a:buNone/>
            </a:pPr>
            <a:endParaRPr lang="zh-CN" altLang="en-US" sz="1800" dirty="0"/>
          </a:p>
        </p:txBody>
      </p:sp>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pic>
        <p:nvPicPr>
          <p:cNvPr id="5" name="图片 4"/>
          <p:cNvPicPr>
            <a:picLocks noChangeAspect="1"/>
          </p:cNvPicPr>
          <p:nvPr/>
        </p:nvPicPr>
        <p:blipFill>
          <a:blip r:embed="rId2"/>
          <a:stretch>
            <a:fillRect/>
          </a:stretch>
        </p:blipFill>
        <p:spPr>
          <a:xfrm>
            <a:off x="6218307" y="1600200"/>
            <a:ext cx="4867275" cy="4895850"/>
          </a:xfrm>
          <a:prstGeom prst="rect">
            <a:avLst/>
          </a:prstGeom>
        </p:spPr>
      </p:pic>
    </p:spTree>
    <p:extLst>
      <p:ext uri="{BB962C8B-B14F-4D97-AF65-F5344CB8AC3E}">
        <p14:creationId xmlns:p14="http://schemas.microsoft.com/office/powerpoint/2010/main" val="5045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4900" y="1600200"/>
            <a:ext cx="4876800" cy="4895850"/>
          </a:xfrm>
        </p:spPr>
        <p:txBody>
          <a:bodyPr>
            <a:normAutofit/>
          </a:bodyPr>
          <a:lstStyle/>
          <a:p>
            <a:pPr marL="457200" indent="-457200">
              <a:buFont typeface="+mj-lt"/>
              <a:buAutoNum type="arabicPeriod"/>
            </a:pPr>
            <a:r>
              <a:rPr lang="en-US" altLang="zh-CN" sz="2400" dirty="0" smtClean="0"/>
              <a:t>CNN</a:t>
            </a:r>
            <a:r>
              <a:rPr lang="zh-CN" altLang="en-US" sz="2400" dirty="0"/>
              <a:t>特征分析</a:t>
            </a:r>
            <a:endParaRPr lang="en-US" altLang="zh-CN" sz="2400" dirty="0" smtClean="0"/>
          </a:p>
          <a:p>
            <a:pPr marL="0" indent="0">
              <a:buNone/>
            </a:pPr>
            <a:r>
              <a:rPr lang="en-US" altLang="zh-CN" sz="2400" dirty="0" smtClean="0"/>
              <a:t>     </a:t>
            </a:r>
            <a:r>
              <a:rPr lang="zh-CN" altLang="en-US" sz="2400" dirty="0" smtClean="0"/>
              <a:t>两个属性：</a:t>
            </a:r>
            <a:endParaRPr lang="en-US" altLang="zh-CN" sz="2400" dirty="0" smtClean="0"/>
          </a:p>
          <a:p>
            <a:pPr marL="0" indent="0">
              <a:buNone/>
            </a:pPr>
            <a:endParaRPr lang="en-US" altLang="zh-CN" sz="2400" dirty="0" smtClean="0"/>
          </a:p>
          <a:p>
            <a:pPr>
              <a:lnSpc>
                <a:spcPct val="150000"/>
              </a:lnSpc>
              <a:buFont typeface="Wingdings" panose="05000000000000000000" pitchFamily="2" charset="2"/>
              <a:buChar char="Ø"/>
            </a:pPr>
            <a:r>
              <a:rPr lang="en-US" altLang="zh-CN" dirty="0"/>
              <a:t> </a:t>
            </a:r>
            <a:r>
              <a:rPr lang="en-US" altLang="zh-CN" dirty="0" smtClean="0"/>
              <a:t>  CNN</a:t>
            </a:r>
            <a:r>
              <a:rPr lang="zh-CN" altLang="en-US" dirty="0" smtClean="0"/>
              <a:t>的有些特征非常丰富，但解决跟踪问题并不需要使用到所有特征。特征信息过于丰富导致目标和背景难以区分（图</a:t>
            </a:r>
            <a:r>
              <a:rPr lang="en-US" altLang="zh-CN" dirty="0" smtClean="0"/>
              <a:t>c</a:t>
            </a:r>
            <a:r>
              <a:rPr lang="zh-CN" altLang="en-US" dirty="0" smtClean="0"/>
              <a:t>）</a:t>
            </a:r>
            <a:endParaRPr lang="zh-CN" altLang="en-US" sz="1800" dirty="0"/>
          </a:p>
        </p:txBody>
      </p:sp>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pic>
        <p:nvPicPr>
          <p:cNvPr id="5" name="图片 4"/>
          <p:cNvPicPr>
            <a:picLocks noChangeAspect="1"/>
          </p:cNvPicPr>
          <p:nvPr/>
        </p:nvPicPr>
        <p:blipFill>
          <a:blip r:embed="rId2"/>
          <a:stretch>
            <a:fillRect/>
          </a:stretch>
        </p:blipFill>
        <p:spPr>
          <a:xfrm>
            <a:off x="6218307" y="1600200"/>
            <a:ext cx="4867275" cy="4895850"/>
          </a:xfrm>
          <a:prstGeom prst="rect">
            <a:avLst/>
          </a:prstGeom>
        </p:spPr>
      </p:pic>
    </p:spTree>
    <p:extLst>
      <p:ext uri="{BB962C8B-B14F-4D97-AF65-F5344CB8AC3E}">
        <p14:creationId xmlns:p14="http://schemas.microsoft.com/office/powerpoint/2010/main" val="226463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4900" y="4660900"/>
            <a:ext cx="9867900" cy="1854200"/>
          </a:xfrm>
        </p:spPr>
        <p:txBody>
          <a:bodyPr>
            <a:normAutofit/>
          </a:bodyPr>
          <a:lstStyle/>
          <a:p>
            <a:pPr>
              <a:lnSpc>
                <a:spcPct val="150000"/>
              </a:lnSpc>
              <a:buFont typeface="Wingdings" panose="05000000000000000000" pitchFamily="2" charset="2"/>
              <a:buChar char="Ø"/>
            </a:pPr>
            <a:r>
              <a:rPr lang="zh-CN" altLang="en-US" dirty="0" smtClean="0"/>
              <a:t>发现一</a:t>
            </a:r>
            <a:r>
              <a:rPr lang="en-US" altLang="zh-CN" dirty="0" smtClean="0"/>
              <a:t> </a:t>
            </a:r>
            <a:r>
              <a:rPr lang="zh-CN" altLang="en-US" dirty="0" smtClean="0"/>
              <a:t>：尽管</a:t>
            </a:r>
            <a:r>
              <a:rPr lang="en-US" altLang="zh-CN" dirty="0" smtClean="0"/>
              <a:t>CNN</a:t>
            </a:r>
            <a:r>
              <a:rPr lang="zh-CN" altLang="en-US" dirty="0" smtClean="0"/>
              <a:t>的接受域很大，但是特征图被激活的区域与语义目标高度相关，具有局部性和稀疏性。这说明</a:t>
            </a:r>
            <a:r>
              <a:rPr lang="en-US" altLang="zh-CN" dirty="0" smtClean="0"/>
              <a:t>CNN</a:t>
            </a:r>
            <a:r>
              <a:rPr lang="zh-CN" altLang="en-US" dirty="0" smtClean="0"/>
              <a:t>特征可以用于确定目标的位置</a:t>
            </a:r>
            <a:endParaRPr lang="zh-CN" altLang="en-US" sz="1800" dirty="0"/>
          </a:p>
        </p:txBody>
      </p:sp>
      <p:sp>
        <p:nvSpPr>
          <p:cNvPr id="4" name="标题 1"/>
          <p:cNvSpPr>
            <a:spLocks noGrp="1"/>
          </p:cNvSpPr>
          <p:nvPr>
            <p:ph type="title"/>
          </p:nvPr>
        </p:nvSpPr>
        <p:spPr/>
        <p:txBody>
          <a:bodyPr>
            <a:normAutofit/>
          </a:bodyPr>
          <a:lstStyle/>
          <a:p>
            <a:r>
              <a:rPr lang="zh-CN" altLang="en-US" sz="3200" dirty="0" smtClean="0"/>
              <a:t>算法</a:t>
            </a:r>
            <a:endParaRPr lang="zh-CN" altLang="en-US" sz="3200" dirty="0"/>
          </a:p>
        </p:txBody>
      </p:sp>
      <p:pic>
        <p:nvPicPr>
          <p:cNvPr id="2" name="图片 1"/>
          <p:cNvPicPr>
            <a:picLocks noChangeAspect="1"/>
          </p:cNvPicPr>
          <p:nvPr/>
        </p:nvPicPr>
        <p:blipFill>
          <a:blip r:embed="rId2"/>
          <a:stretch>
            <a:fillRect/>
          </a:stretch>
        </p:blipFill>
        <p:spPr>
          <a:xfrm>
            <a:off x="1031119" y="1516856"/>
            <a:ext cx="10015461" cy="3144044"/>
          </a:xfrm>
          <a:prstGeom prst="rect">
            <a:avLst/>
          </a:prstGeom>
        </p:spPr>
      </p:pic>
    </p:spTree>
    <p:extLst>
      <p:ext uri="{BB962C8B-B14F-4D97-AF65-F5344CB8AC3E}">
        <p14:creationId xmlns:p14="http://schemas.microsoft.com/office/powerpoint/2010/main" val="13950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1848</Words>
  <Application>Microsoft Office PowerPoint</Application>
  <PresentationFormat>宽屏</PresentationFormat>
  <Paragraphs>158</Paragraphs>
  <Slides>32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Euphemia</vt:lpstr>
      <vt:lpstr>Plantagenet Cherokee</vt:lpstr>
      <vt:lpstr>宋体</vt:lpstr>
      <vt:lpstr>微软雅黑</vt:lpstr>
      <vt:lpstr>Arial</vt:lpstr>
      <vt:lpstr>Calibri Light</vt:lpstr>
      <vt:lpstr>Cambria Math</vt:lpstr>
      <vt:lpstr>Wingdings</vt:lpstr>
      <vt:lpstr>学术文献 16x9</vt:lpstr>
      <vt:lpstr>Visual Tracking with Fully Convolutional Networks</vt:lpstr>
      <vt:lpstr>主要内容</vt:lpstr>
      <vt:lpstr>基本知识</vt:lpstr>
      <vt:lpstr>基本知识</vt:lpstr>
      <vt:lpstr>基本知识</vt:lpstr>
      <vt:lpstr>算法</vt:lpstr>
      <vt:lpstr>算法</vt:lpstr>
      <vt:lpstr>算法</vt:lpstr>
      <vt:lpstr>算法</vt:lpstr>
      <vt:lpstr>算法</vt:lpstr>
      <vt:lpstr>算法</vt:lpstr>
      <vt:lpstr>算法</vt:lpstr>
      <vt:lpstr>算法</vt:lpstr>
      <vt:lpstr>算法</vt:lpstr>
      <vt:lpstr>算法</vt:lpstr>
      <vt:lpstr>算法</vt:lpstr>
      <vt:lpstr>算法</vt:lpstr>
      <vt:lpstr>算法</vt:lpstr>
      <vt:lpstr>算法</vt:lpstr>
      <vt:lpstr>算法</vt:lpstr>
      <vt:lpstr>算法</vt:lpstr>
      <vt:lpstr>算法</vt:lpstr>
      <vt:lpstr>算法</vt:lpstr>
      <vt:lpstr>实验结果</vt:lpstr>
      <vt:lpstr>实验结果</vt:lpstr>
      <vt:lpstr>实验结果</vt:lpstr>
      <vt:lpstr>实验结果</vt:lpstr>
      <vt:lpstr>实验结果</vt:lpstr>
      <vt:lpstr>实验结果</vt:lpstr>
      <vt:lpstr>实验结果</vt:lpstr>
      <vt:lpstr>实验结果</vt:lpstr>
      <vt:lpstr>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2017-04-15T11:00:16Z</dcterms:created>
  <dcterms:modified xsi:type="dcterms:W3CDTF">2017-05-04T07:51:11Z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