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59" r:id="rId6"/>
    <p:sldId id="261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80" r:id="rId19"/>
    <p:sldId id="275" r:id="rId20"/>
    <p:sldId id="276" r:id="rId21"/>
    <p:sldId id="277" r:id="rId22"/>
    <p:sldId id="278" r:id="rId23"/>
    <p:sldId id="279" r:id="rId24"/>
    <p:sldId id="281" r:id="rId25"/>
    <p:sldId id="283" r:id="rId26"/>
    <p:sldId id="291" r:id="rId27"/>
    <p:sldId id="293" r:id="rId28"/>
    <p:sldId id="294" r:id="rId29"/>
    <p:sldId id="295" r:id="rId30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008000"/>
    <a:srgbClr val="FF0066"/>
    <a:srgbClr val="C5C5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86355" autoAdjust="0"/>
  </p:normalViewPr>
  <p:slideViewPr>
    <p:cSldViewPr snapToGrid="0">
      <p:cViewPr varScale="1">
        <p:scale>
          <a:sx n="101" d="100"/>
          <a:sy n="101" d="100"/>
        </p:scale>
        <p:origin x="-78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32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5558" cy="50275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1"/>
            <a:ext cx="2985558" cy="50275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F63F3E8F-4CA5-4EB5-87DE-3FEEBD498AA9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270"/>
            <a:ext cx="5511800" cy="3945493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5558" cy="50275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7547"/>
            <a:ext cx="2985558" cy="50275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5CEB444A-7F4A-4912-A297-186FB19C0D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583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Hello</a:t>
            </a:r>
            <a:r>
              <a:rPr lang="tr-TR" dirty="0" smtClean="0"/>
              <a:t> </a:t>
            </a:r>
            <a:r>
              <a:rPr lang="tr-TR" dirty="0" err="1" smtClean="0"/>
              <a:t>everyone</a:t>
            </a:r>
            <a:r>
              <a:rPr lang="tr-TR" dirty="0" smtClean="0"/>
              <a:t>, </a:t>
            </a:r>
            <a:r>
              <a:rPr lang="tr-TR" dirty="0" err="1" smtClean="0"/>
              <a:t>my</a:t>
            </a:r>
            <a:r>
              <a:rPr lang="tr-TR" dirty="0" smtClean="0"/>
              <a:t> name is emre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today</a:t>
            </a:r>
            <a:r>
              <a:rPr lang="tr-TR" baseline="0" dirty="0" smtClean="0"/>
              <a:t> I </a:t>
            </a:r>
            <a:r>
              <a:rPr lang="tr-TR" baseline="0" dirty="0" err="1" smtClean="0"/>
              <a:t>will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make</a:t>
            </a:r>
            <a:r>
              <a:rPr lang="tr-TR" baseline="0" dirty="0" smtClean="0"/>
              <a:t> a </a:t>
            </a:r>
            <a:r>
              <a:rPr lang="tr-TR" baseline="0" dirty="0" err="1" smtClean="0"/>
              <a:t>presentation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about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reliability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systems</a:t>
            </a:r>
            <a:r>
              <a:rPr lang="tr-TR" baseline="0" dirty="0" smtClean="0"/>
              <a:t>.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444A-7F4A-4912-A297-186FB19C0D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405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tr-TR" dirty="0" err="1" smtClean="0"/>
                  <a:t>Let</a:t>
                </a:r>
                <a:r>
                  <a:rPr lang="tr-TR" dirty="0" smtClean="0"/>
                  <a:t> me </a:t>
                </a:r>
                <a:r>
                  <a:rPr lang="tr-TR" dirty="0" err="1" smtClean="0"/>
                  <a:t>begin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with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definition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reliability</a:t>
                </a:r>
                <a:r>
                  <a:rPr lang="tr-TR" dirty="0" smtClean="0"/>
                  <a:t>. </a:t>
                </a:r>
                <a:r>
                  <a:rPr lang="tr-TR" dirty="0" err="1" smtClean="0"/>
                  <a:t>In</a:t>
                </a:r>
                <a:r>
                  <a:rPr lang="tr-TR" dirty="0" smtClean="0"/>
                  <a:t> a </a:t>
                </a:r>
                <a:r>
                  <a:rPr lang="tr-TR" dirty="0" err="1" smtClean="0"/>
                  <a:t>simple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way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reliabiity</a:t>
                </a:r>
                <a:r>
                  <a:rPr lang="tr-TR" dirty="0" smtClean="0"/>
                  <a:t> can be </a:t>
                </a:r>
                <a:r>
                  <a:rPr lang="tr-TR" dirty="0" err="1" smtClean="0"/>
                  <a:t>defined</a:t>
                </a:r>
                <a:r>
                  <a:rPr lang="tr-TR" dirty="0" smtClean="0"/>
                  <a:t> as </a:t>
                </a:r>
                <a:r>
                  <a:rPr lang="en-US" sz="1300" dirty="0"/>
                  <a:t>The ability of an item to perform a required function without failure under stated conditions for a stated period of time.</a:t>
                </a:r>
                <a:endParaRPr lang="tr-TR" sz="1300" dirty="0"/>
              </a:p>
              <a:p>
                <a:pPr algn="ctr"/>
                <a:r>
                  <a:rPr lang="tr-TR" sz="1300" dirty="0"/>
                  <a:t> </a:t>
                </a:r>
                <a:r>
                  <a:rPr lang="en-US" i="1" noProof="0" dirty="0" smtClean="0"/>
                  <a:t>OR MATHEMATICALLY,</a:t>
                </a:r>
                <a:endParaRPr lang="en-US" sz="1300" dirty="0"/>
              </a:p>
              <a:p>
                <a:pPr>
                  <a:lnSpc>
                    <a:spcPct val="100000"/>
                  </a:lnSpc>
                </a:pPr>
                <a:r>
                  <a:rPr lang="en-US" sz="1300" dirty="0"/>
                  <a:t>The probability that an item can perform a required function under given conditions for a given time interval </a:t>
                </a:r>
                <a:r>
                  <a:rPr lang="en-US" sz="1300" i="1" dirty="0"/>
                  <a:t>(t1,t2)</a:t>
                </a:r>
                <a:r>
                  <a:rPr lang="en-US" sz="1300" dirty="0"/>
                  <a:t>. It is denoted by</a:t>
                </a:r>
                <a:r>
                  <a:rPr lang="tr-TR" sz="1300" dirty="0"/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300" dirty="0"/>
                  <a:t> </a:t>
                </a:r>
                <a:r>
                  <a:rPr lang="tr-TR" sz="13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300" dirty="0" err="1"/>
                  <a:t>In</a:t>
                </a:r>
                <a:r>
                  <a:rPr lang="tr-TR" sz="1300" dirty="0"/>
                  <a:t> </a:t>
                </a:r>
                <a:r>
                  <a:rPr lang="tr-TR" sz="1300" dirty="0" err="1"/>
                  <a:t>reliability</a:t>
                </a:r>
                <a:r>
                  <a:rPr lang="tr-TR" sz="1300" dirty="0"/>
                  <a:t> </a:t>
                </a:r>
                <a:r>
                  <a:rPr lang="tr-TR" sz="1300" dirty="0" err="1"/>
                  <a:t>calculation</a:t>
                </a:r>
                <a:r>
                  <a:rPr lang="tr-TR" sz="1300" dirty="0"/>
                  <a:t> of </a:t>
                </a:r>
                <a:r>
                  <a:rPr lang="tr-TR" sz="1300" dirty="0" err="1"/>
                  <a:t>any</a:t>
                </a:r>
                <a:r>
                  <a:rPr lang="tr-TR" sz="1300" dirty="0"/>
                  <a:t> </a:t>
                </a:r>
                <a:r>
                  <a:rPr lang="tr-TR" sz="1300" dirty="0" err="1"/>
                  <a:t>component</a:t>
                </a:r>
                <a:r>
                  <a:rPr lang="tr-TR" sz="1300" dirty="0"/>
                  <a:t>/</a:t>
                </a:r>
                <a:r>
                  <a:rPr lang="tr-TR" sz="1300" dirty="0" err="1"/>
                  <a:t>system</a:t>
                </a:r>
                <a:r>
                  <a:rPr lang="tr-TR" sz="1300" dirty="0"/>
                  <a:t>, </a:t>
                </a:r>
                <a:r>
                  <a:rPr lang="tr-TR" sz="1300" dirty="0" err="1"/>
                  <a:t>what</a:t>
                </a:r>
                <a:r>
                  <a:rPr lang="tr-TR" sz="1300" dirty="0"/>
                  <a:t> </a:t>
                </a:r>
                <a:r>
                  <a:rPr lang="tr-TR" sz="1300" dirty="0" err="1"/>
                  <a:t>matters</a:t>
                </a:r>
                <a:r>
                  <a:rPr lang="tr-TR" sz="1300" dirty="0"/>
                  <a:t> is </a:t>
                </a:r>
                <a:r>
                  <a:rPr lang="tr-TR" sz="1300" dirty="0" err="1"/>
                  <a:t>the</a:t>
                </a:r>
                <a:r>
                  <a:rPr lang="tr-TR" sz="1300" dirty="0"/>
                  <a:t> time. </a:t>
                </a:r>
                <a:r>
                  <a:rPr lang="tr-TR" sz="1300" dirty="0" err="1"/>
                  <a:t>The</a:t>
                </a:r>
                <a:r>
                  <a:rPr lang="tr-TR" sz="1300" dirty="0"/>
                  <a:t> moment </a:t>
                </a:r>
                <a:r>
                  <a:rPr lang="tr-TR" sz="1300" dirty="0" err="1"/>
                  <a:t>that</a:t>
                </a:r>
                <a:r>
                  <a:rPr lang="tr-TR" sz="1300" dirty="0"/>
                  <a:t> </a:t>
                </a:r>
                <a:r>
                  <a:rPr lang="tr-TR" sz="1300" dirty="0" err="1"/>
                  <a:t>we</a:t>
                </a:r>
                <a:r>
                  <a:rPr lang="tr-TR" sz="1300" dirty="0"/>
                  <a:t> </a:t>
                </a:r>
                <a:r>
                  <a:rPr lang="tr-TR" sz="1300" dirty="0" err="1"/>
                  <a:t>are</a:t>
                </a:r>
                <a:r>
                  <a:rPr lang="tr-TR" sz="1300" dirty="0"/>
                  <a:t> </a:t>
                </a:r>
                <a:r>
                  <a:rPr lang="tr-TR" sz="1300" dirty="0" err="1"/>
                  <a:t>studying</a:t>
                </a:r>
                <a:r>
                  <a:rPr lang="tr-TR" sz="1300" dirty="0"/>
                  <a:t> </a:t>
                </a:r>
                <a:r>
                  <a:rPr lang="tr-TR" sz="1300" dirty="0" err="1"/>
                  <a:t>reliability</a:t>
                </a:r>
                <a:r>
                  <a:rPr lang="tr-TR" sz="1300" dirty="0"/>
                  <a:t> is </a:t>
                </a:r>
                <a:r>
                  <a:rPr lang="tr-TR" sz="1300" dirty="0" err="1"/>
                  <a:t>called</a:t>
                </a:r>
                <a:r>
                  <a:rPr lang="tr-TR" sz="1300" dirty="0"/>
                  <a:t> as «</a:t>
                </a:r>
                <a:r>
                  <a:rPr lang="tr-TR" sz="1300" dirty="0" err="1"/>
                  <a:t>mission</a:t>
                </a:r>
                <a:r>
                  <a:rPr lang="tr-TR" sz="1300" dirty="0"/>
                  <a:t> time».</a:t>
                </a:r>
              </a:p>
              <a:p>
                <a:pPr>
                  <a:lnSpc>
                    <a:spcPct val="100000"/>
                  </a:lnSpc>
                </a:pPr>
                <a:endParaRPr lang="tr-TR" sz="1300" dirty="0"/>
              </a:p>
              <a:p>
                <a:pPr>
                  <a:lnSpc>
                    <a:spcPct val="100000"/>
                  </a:lnSpc>
                </a:pPr>
                <a:r>
                  <a:rPr lang="tr-TR" sz="1300" dirty="0" err="1"/>
                  <a:t>Reliability</a:t>
                </a:r>
                <a:r>
                  <a:rPr lang="tr-TR" sz="1300" dirty="0"/>
                  <a:t> is a </a:t>
                </a:r>
                <a:r>
                  <a:rPr lang="tr-TR" sz="1300" dirty="0" err="1"/>
                  <a:t>probability</a:t>
                </a:r>
                <a:r>
                  <a:rPr lang="tr-TR" sz="1300" dirty="0"/>
                  <a:t> </a:t>
                </a:r>
                <a:r>
                  <a:rPr lang="tr-TR" sz="1300" dirty="0" err="1"/>
                  <a:t>value</a:t>
                </a:r>
                <a:r>
                  <a:rPr lang="tr-TR" sz="1300" dirty="0"/>
                  <a:t> </a:t>
                </a:r>
                <a:r>
                  <a:rPr lang="tr-TR" sz="1300" dirty="0" err="1"/>
                  <a:t>depending</a:t>
                </a:r>
                <a:r>
                  <a:rPr lang="tr-TR" sz="1300" dirty="0"/>
                  <a:t> on </a:t>
                </a:r>
                <a:r>
                  <a:rPr lang="tr-TR" sz="1300" dirty="0" err="1"/>
                  <a:t>the</a:t>
                </a:r>
                <a:r>
                  <a:rPr lang="tr-TR" sz="1300" dirty="0"/>
                  <a:t> </a:t>
                </a:r>
                <a:r>
                  <a:rPr lang="tr-TR" sz="1300" dirty="0" err="1"/>
                  <a:t>mission</a:t>
                </a:r>
                <a:r>
                  <a:rPr lang="tr-TR" sz="1300" dirty="0"/>
                  <a:t> time </a:t>
                </a:r>
                <a:r>
                  <a:rPr lang="tr-TR" sz="1300" dirty="0" err="1"/>
                  <a:t>and</a:t>
                </a:r>
                <a:r>
                  <a:rPr lang="tr-TR" sz="1300" dirty="0"/>
                  <a:t> it </a:t>
                </a:r>
                <a:r>
                  <a:rPr lang="tr-TR" sz="1300" dirty="0" err="1"/>
                  <a:t>must</a:t>
                </a:r>
                <a:r>
                  <a:rPr lang="tr-TR" sz="1300" dirty="0"/>
                  <a:t> be </a:t>
                </a:r>
                <a:r>
                  <a:rPr lang="tr-TR" sz="1300" dirty="0" err="1"/>
                  <a:t>between</a:t>
                </a:r>
                <a:r>
                  <a:rPr lang="tr-TR" sz="1300" dirty="0"/>
                  <a:t> 0 </a:t>
                </a:r>
                <a:r>
                  <a:rPr lang="tr-TR" sz="1300" dirty="0" err="1"/>
                  <a:t>and</a:t>
                </a:r>
                <a:r>
                  <a:rPr lang="tr-TR" sz="1300" dirty="0"/>
                  <a:t> 1. </a:t>
                </a:r>
                <a:endParaRPr lang="en-US" sz="13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tr-TR" dirty="0" err="1" smtClean="0"/>
                  <a:t>Let</a:t>
                </a:r>
                <a:r>
                  <a:rPr lang="tr-TR" dirty="0" smtClean="0"/>
                  <a:t> me </a:t>
                </a:r>
                <a:r>
                  <a:rPr lang="tr-TR" dirty="0" err="1" smtClean="0"/>
                  <a:t>begin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with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definition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reliability</a:t>
                </a:r>
                <a:r>
                  <a:rPr lang="tr-TR" dirty="0" smtClean="0"/>
                  <a:t>. </a:t>
                </a:r>
                <a:r>
                  <a:rPr lang="tr-TR" dirty="0" err="1" smtClean="0"/>
                  <a:t>In</a:t>
                </a:r>
                <a:r>
                  <a:rPr lang="tr-TR" dirty="0" smtClean="0"/>
                  <a:t> a </a:t>
                </a:r>
                <a:r>
                  <a:rPr lang="tr-TR" dirty="0" err="1" smtClean="0"/>
                  <a:t>simple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way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reliabiity</a:t>
                </a:r>
                <a:r>
                  <a:rPr lang="tr-TR" dirty="0" smtClean="0"/>
                  <a:t> can be </a:t>
                </a:r>
                <a:r>
                  <a:rPr lang="tr-TR" dirty="0" err="1" smtClean="0"/>
                  <a:t>defined</a:t>
                </a:r>
                <a:r>
                  <a:rPr lang="tr-TR" dirty="0" smtClean="0"/>
                  <a:t> as </a:t>
                </a:r>
                <a:r>
                  <a:rPr lang="en-US" sz="1200" noProof="0" dirty="0" smtClean="0"/>
                  <a:t>The ability of an item to perform a required function without failure under stated conditions for a stated period of time.</a:t>
                </a:r>
                <a:endParaRPr lang="tr-TR" sz="1200" noProof="0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tr-TR" sz="1200" noProof="0" dirty="0" smtClean="0"/>
                  <a:t> </a:t>
                </a:r>
                <a:r>
                  <a:rPr lang="en-US" i="1" noProof="0" dirty="0" smtClean="0"/>
                  <a:t>OR MATHEMATICALLY,</a:t>
                </a:r>
                <a:endParaRPr lang="en-US" sz="1200" noProof="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1200" noProof="0" dirty="0" smtClean="0"/>
                  <a:t>The probability that an item can perform a required function under given conditions for a given time interval </a:t>
                </a:r>
                <a:r>
                  <a:rPr lang="en-US" sz="1200" i="1" noProof="0" dirty="0" smtClean="0"/>
                  <a:t>(t1,t2)</a:t>
                </a:r>
                <a:r>
                  <a:rPr lang="en-US" sz="1200" noProof="0" dirty="0" smtClean="0"/>
                  <a:t>. It is denoted by</a:t>
                </a:r>
                <a:r>
                  <a:rPr lang="tr-TR" sz="1200" baseline="0" noProof="0" dirty="0" smtClean="0"/>
                  <a:t> </a:t>
                </a:r>
                <a:r>
                  <a:rPr lang="en-US" sz="1200" b="0" i="0" noProof="0" dirty="0" smtClean="0">
                    <a:latin typeface="Cambria Math" panose="02040503050406030204" pitchFamily="18" charset="0"/>
                  </a:rPr>
                  <a:t>𝑅(𝑡)</a:t>
                </a:r>
                <a:r>
                  <a:rPr lang="en-US" sz="1200" b="0" noProof="0" dirty="0" smtClean="0"/>
                  <a:t> </a:t>
                </a:r>
                <a:r>
                  <a:rPr lang="tr-TR" sz="1200" b="0" noProof="0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b="0" noProof="0" dirty="0" err="1" smtClean="0"/>
                  <a:t>In</a:t>
                </a:r>
                <a:r>
                  <a:rPr lang="tr-TR" sz="1200" b="0" noProof="0" dirty="0" smtClean="0"/>
                  <a:t> </a:t>
                </a:r>
                <a:r>
                  <a:rPr lang="tr-TR" sz="1200" b="0" noProof="0" dirty="0" err="1" smtClean="0"/>
                  <a:t>reliability</a:t>
                </a:r>
                <a:r>
                  <a:rPr lang="tr-TR" sz="1200" b="0" noProof="0" dirty="0" smtClean="0"/>
                  <a:t> </a:t>
                </a:r>
                <a:r>
                  <a:rPr lang="tr-TR" sz="1200" b="0" noProof="0" dirty="0" err="1" smtClean="0"/>
                  <a:t>calculation</a:t>
                </a:r>
                <a:r>
                  <a:rPr lang="tr-TR" sz="1200" b="0" baseline="0" noProof="0" dirty="0" smtClean="0"/>
                  <a:t> of </a:t>
                </a:r>
                <a:r>
                  <a:rPr lang="tr-TR" sz="1200" b="0" baseline="0" noProof="0" dirty="0" err="1" smtClean="0"/>
                  <a:t>any</a:t>
                </a:r>
                <a:r>
                  <a:rPr lang="tr-TR" sz="1200" b="0" baseline="0" noProof="0" dirty="0" smtClean="0"/>
                  <a:t> </a:t>
                </a:r>
                <a:r>
                  <a:rPr lang="tr-TR" sz="1200" b="0" baseline="0" noProof="0" dirty="0" err="1" smtClean="0"/>
                  <a:t>component</a:t>
                </a:r>
                <a:r>
                  <a:rPr lang="tr-TR" sz="1200" b="0" baseline="0" noProof="0" dirty="0" smtClean="0"/>
                  <a:t>/</a:t>
                </a:r>
                <a:r>
                  <a:rPr lang="tr-TR" sz="1200" b="0" baseline="0" noProof="0" dirty="0" err="1" smtClean="0"/>
                  <a:t>system</a:t>
                </a:r>
                <a:r>
                  <a:rPr lang="tr-TR" sz="1200" b="0" baseline="0" noProof="0" dirty="0" smtClean="0"/>
                  <a:t>, </a:t>
                </a:r>
                <a:r>
                  <a:rPr lang="tr-TR" sz="1200" b="0" baseline="0" noProof="0" dirty="0" err="1" smtClean="0"/>
                  <a:t>what</a:t>
                </a:r>
                <a:r>
                  <a:rPr lang="tr-TR" sz="1200" b="0" baseline="0" noProof="0" dirty="0" smtClean="0"/>
                  <a:t> </a:t>
                </a:r>
                <a:r>
                  <a:rPr lang="tr-TR" sz="1200" b="0" baseline="0" noProof="0" dirty="0" err="1" smtClean="0"/>
                  <a:t>matters</a:t>
                </a:r>
                <a:r>
                  <a:rPr lang="tr-TR" sz="1200" b="0" baseline="0" noProof="0" dirty="0" smtClean="0"/>
                  <a:t> is </a:t>
                </a:r>
                <a:r>
                  <a:rPr lang="tr-TR" sz="1200" b="0" baseline="0" noProof="0" dirty="0" err="1" smtClean="0"/>
                  <a:t>the</a:t>
                </a:r>
                <a:r>
                  <a:rPr lang="tr-TR" sz="1200" b="0" baseline="0" noProof="0" dirty="0" smtClean="0"/>
                  <a:t> time. </a:t>
                </a:r>
                <a:r>
                  <a:rPr lang="tr-TR" sz="1200" b="0" baseline="0" noProof="0" dirty="0" err="1" smtClean="0"/>
                  <a:t>The</a:t>
                </a:r>
                <a:r>
                  <a:rPr lang="tr-TR" sz="1200" b="0" baseline="0" noProof="0" dirty="0" smtClean="0"/>
                  <a:t> moment </a:t>
                </a:r>
                <a:r>
                  <a:rPr lang="tr-TR" sz="1200" b="0" baseline="0" noProof="0" dirty="0" err="1" smtClean="0"/>
                  <a:t>that</a:t>
                </a:r>
                <a:r>
                  <a:rPr lang="tr-TR" sz="1200" b="0" baseline="0" noProof="0" dirty="0" smtClean="0"/>
                  <a:t> </a:t>
                </a:r>
                <a:r>
                  <a:rPr lang="tr-TR" sz="1200" b="0" baseline="0" noProof="0" dirty="0" err="1" smtClean="0"/>
                  <a:t>we</a:t>
                </a:r>
                <a:r>
                  <a:rPr lang="tr-TR" sz="1200" b="0" baseline="0" noProof="0" dirty="0" smtClean="0"/>
                  <a:t> </a:t>
                </a:r>
                <a:r>
                  <a:rPr lang="tr-TR" sz="1200" b="0" baseline="0" noProof="0" dirty="0" err="1" smtClean="0"/>
                  <a:t>are</a:t>
                </a:r>
                <a:r>
                  <a:rPr lang="tr-TR" sz="1200" b="0" baseline="0" noProof="0" dirty="0" smtClean="0"/>
                  <a:t> </a:t>
                </a:r>
                <a:r>
                  <a:rPr lang="tr-TR" sz="1200" b="0" baseline="0" noProof="0" dirty="0" err="1" smtClean="0"/>
                  <a:t>studying</a:t>
                </a:r>
                <a:r>
                  <a:rPr lang="tr-TR" sz="1200" b="0" baseline="0" noProof="0" dirty="0" smtClean="0"/>
                  <a:t> </a:t>
                </a:r>
                <a:r>
                  <a:rPr lang="tr-TR" sz="1200" b="0" baseline="0" noProof="0" dirty="0" err="1" smtClean="0"/>
                  <a:t>reliability</a:t>
                </a:r>
                <a:r>
                  <a:rPr lang="tr-TR" sz="1200" b="0" baseline="0" noProof="0" dirty="0" smtClean="0"/>
                  <a:t> is </a:t>
                </a:r>
                <a:r>
                  <a:rPr lang="tr-TR" sz="1200" b="0" baseline="0" noProof="0" dirty="0" err="1" smtClean="0"/>
                  <a:t>called</a:t>
                </a:r>
                <a:r>
                  <a:rPr lang="tr-TR" sz="1200" b="0" baseline="0" noProof="0" dirty="0" smtClean="0"/>
                  <a:t> as «</a:t>
                </a:r>
                <a:r>
                  <a:rPr lang="tr-TR" sz="1200" b="0" baseline="0" noProof="0" dirty="0" err="1" smtClean="0"/>
                  <a:t>mission</a:t>
                </a:r>
                <a:r>
                  <a:rPr lang="tr-TR" sz="1200" b="0" baseline="0" noProof="0" dirty="0" smtClean="0"/>
                  <a:t> time».</a:t>
                </a:r>
              </a:p>
              <a:p>
                <a:pPr>
                  <a:lnSpc>
                    <a:spcPct val="100000"/>
                  </a:lnSpc>
                </a:pPr>
                <a:endParaRPr lang="tr-TR" sz="1200" b="0" baseline="0" noProof="0" dirty="0" smtClean="0"/>
              </a:p>
              <a:p>
                <a:pPr>
                  <a:lnSpc>
                    <a:spcPct val="100000"/>
                  </a:lnSpc>
                </a:pPr>
                <a:r>
                  <a:rPr lang="tr-TR" sz="1200" b="0" baseline="0" noProof="0" dirty="0" err="1" smtClean="0"/>
                  <a:t>Reliability</a:t>
                </a:r>
                <a:r>
                  <a:rPr lang="tr-TR" sz="1200" b="0" baseline="0" noProof="0" dirty="0" smtClean="0"/>
                  <a:t> is a </a:t>
                </a:r>
                <a:r>
                  <a:rPr lang="tr-TR" sz="1200" b="0" baseline="0" noProof="0" dirty="0" err="1" smtClean="0"/>
                  <a:t>probability</a:t>
                </a:r>
                <a:r>
                  <a:rPr lang="tr-TR" sz="1200" b="0" baseline="0" noProof="0" dirty="0" smtClean="0"/>
                  <a:t> </a:t>
                </a:r>
                <a:r>
                  <a:rPr lang="tr-TR" sz="1200" b="0" baseline="0" noProof="0" dirty="0" err="1" smtClean="0"/>
                  <a:t>value</a:t>
                </a:r>
                <a:r>
                  <a:rPr lang="tr-TR" sz="1200" b="0" baseline="0" noProof="0" dirty="0" smtClean="0"/>
                  <a:t> </a:t>
                </a:r>
                <a:r>
                  <a:rPr lang="tr-TR" sz="1200" b="0" baseline="0" noProof="0" dirty="0" err="1" smtClean="0"/>
                  <a:t>depending</a:t>
                </a:r>
                <a:r>
                  <a:rPr lang="tr-TR" sz="1200" b="0" baseline="0" noProof="0" dirty="0" smtClean="0"/>
                  <a:t> on </a:t>
                </a:r>
                <a:r>
                  <a:rPr lang="tr-TR" sz="1200" b="0" baseline="0" noProof="0" dirty="0" err="1" smtClean="0"/>
                  <a:t>the</a:t>
                </a:r>
                <a:r>
                  <a:rPr lang="tr-TR" sz="1200" b="0" baseline="0" noProof="0" dirty="0" smtClean="0"/>
                  <a:t> </a:t>
                </a:r>
                <a:r>
                  <a:rPr lang="tr-TR" sz="1200" b="0" baseline="0" noProof="0" dirty="0" err="1" smtClean="0"/>
                  <a:t>mission</a:t>
                </a:r>
                <a:r>
                  <a:rPr lang="tr-TR" sz="1200" b="0" baseline="0" noProof="0" dirty="0" smtClean="0"/>
                  <a:t> time </a:t>
                </a:r>
                <a:r>
                  <a:rPr lang="tr-TR" sz="1200" b="0" baseline="0" noProof="0" dirty="0" err="1" smtClean="0"/>
                  <a:t>and</a:t>
                </a:r>
                <a:r>
                  <a:rPr lang="tr-TR" sz="1200" b="0" baseline="0" noProof="0" dirty="0" smtClean="0"/>
                  <a:t> it </a:t>
                </a:r>
                <a:r>
                  <a:rPr lang="tr-TR" sz="1200" b="0" baseline="0" noProof="0" dirty="0" err="1" smtClean="0"/>
                  <a:t>must</a:t>
                </a:r>
                <a:r>
                  <a:rPr lang="tr-TR" sz="1200" b="0" baseline="0" noProof="0" dirty="0" smtClean="0"/>
                  <a:t> be </a:t>
                </a:r>
                <a:r>
                  <a:rPr lang="tr-TR" sz="1200" b="0" baseline="0" noProof="0" dirty="0" err="1" smtClean="0"/>
                  <a:t>between</a:t>
                </a:r>
                <a:r>
                  <a:rPr lang="tr-TR" sz="1200" b="0" baseline="0" noProof="0" dirty="0" smtClean="0"/>
                  <a:t> 0 </a:t>
                </a:r>
                <a:r>
                  <a:rPr lang="tr-TR" sz="1200" b="0" baseline="0" noProof="0" dirty="0" err="1" smtClean="0"/>
                  <a:t>and</a:t>
                </a:r>
                <a:r>
                  <a:rPr lang="tr-TR" sz="1200" b="0" baseline="0" noProof="0" dirty="0" smtClean="0"/>
                  <a:t> 1. </a:t>
                </a:r>
                <a:endParaRPr lang="en-US" sz="1200" noProof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444A-7F4A-4912-A297-186FB19C0D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54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There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tr-TR" dirty="0" err="1" smtClean="0"/>
              <a:t>important</a:t>
            </a:r>
            <a:r>
              <a:rPr lang="tr-TR" dirty="0" smtClean="0"/>
              <a:t> </a:t>
            </a:r>
            <a:r>
              <a:rPr lang="tr-TR" dirty="0" err="1" smtClean="0"/>
              <a:t>terms</a:t>
            </a:r>
            <a:r>
              <a:rPr lang="tr-TR" dirty="0" smtClean="0"/>
              <a:t> </a:t>
            </a:r>
            <a:r>
              <a:rPr lang="tr-TR" dirty="0" err="1" smtClean="0"/>
              <a:t>defining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reliability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one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most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critical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these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failure</a:t>
            </a:r>
            <a:r>
              <a:rPr lang="tr-TR" baseline="0" dirty="0" smtClean="0"/>
              <a:t> rate. </a:t>
            </a:r>
            <a:r>
              <a:rPr lang="tr-TR" baseline="0" dirty="0" err="1" smtClean="0"/>
              <a:t>Failure</a:t>
            </a:r>
            <a:r>
              <a:rPr lang="tr-TR" baseline="0" dirty="0" smtClean="0"/>
              <a:t> rate is </a:t>
            </a:r>
            <a:r>
              <a:rPr lang="tr-TR" baseline="0" dirty="0" err="1" smtClean="0"/>
              <a:t>simply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rate of </a:t>
            </a:r>
            <a:r>
              <a:rPr lang="tr-TR" baseline="0" dirty="0" err="1" smtClean="0"/>
              <a:t>occurance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failures</a:t>
            </a:r>
            <a:r>
              <a:rPr lang="tr-TR" baseline="0" dirty="0" smtClean="0"/>
              <a:t> in a </a:t>
            </a:r>
            <a:r>
              <a:rPr lang="tr-TR" baseline="0" dirty="0" err="1" smtClean="0"/>
              <a:t>defined</a:t>
            </a:r>
            <a:r>
              <a:rPr lang="tr-TR" baseline="0" dirty="0" smtClean="0"/>
              <a:t> time </a:t>
            </a:r>
            <a:r>
              <a:rPr lang="tr-TR" baseline="0" dirty="0" err="1" smtClean="0"/>
              <a:t>interval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It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stated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fpmh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or</a:t>
            </a:r>
            <a:r>
              <a:rPr lang="tr-TR" baseline="0" dirty="0" smtClean="0"/>
              <a:t> FIT.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a </a:t>
            </a:r>
            <a:r>
              <a:rPr lang="tr-TR" baseline="0" dirty="0" err="1" smtClean="0"/>
              <a:t>reliable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sstem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want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value</a:t>
            </a:r>
            <a:r>
              <a:rPr lang="tr-TR" baseline="0" dirty="0" smtClean="0"/>
              <a:t> as </a:t>
            </a:r>
            <a:r>
              <a:rPr lang="tr-TR" baseline="0" dirty="0" err="1" smtClean="0"/>
              <a:t>small</a:t>
            </a:r>
            <a:r>
              <a:rPr lang="tr-TR" baseline="0" dirty="0" smtClean="0"/>
              <a:t> as </a:t>
            </a:r>
            <a:r>
              <a:rPr lang="tr-TR" baseline="0" dirty="0" err="1" smtClean="0"/>
              <a:t>possible</a:t>
            </a:r>
            <a:r>
              <a:rPr lang="tr-TR" baseline="0" dirty="0" smtClean="0"/>
              <a:t>.  </a:t>
            </a:r>
            <a:r>
              <a:rPr lang="tr-TR" baseline="0" dirty="0" err="1" smtClean="0"/>
              <a:t>Its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mathematical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value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given</a:t>
            </a:r>
            <a:r>
              <a:rPr lang="tr-TR" baseline="0" dirty="0" smtClean="0"/>
              <a:t> here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a </a:t>
            </a:r>
            <a:r>
              <a:rPr lang="tr-TR" baseline="0" dirty="0" err="1" smtClean="0"/>
              <a:t>defined</a:t>
            </a:r>
            <a:r>
              <a:rPr lang="tr-TR" baseline="0" dirty="0" smtClean="0"/>
              <a:t> time </a:t>
            </a:r>
            <a:r>
              <a:rPr lang="tr-TR" baseline="0" dirty="0" err="1" smtClean="0"/>
              <a:t>interval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deltaT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it is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reliability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difference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two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moments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divied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time </a:t>
            </a:r>
            <a:r>
              <a:rPr lang="tr-TR" baseline="0" dirty="0" err="1" smtClean="0"/>
              <a:t>difference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times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reliability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first</a:t>
            </a:r>
            <a:r>
              <a:rPr lang="tr-TR" baseline="0" dirty="0" smtClean="0"/>
              <a:t> moment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interval</a:t>
            </a:r>
            <a:r>
              <a:rPr lang="tr-TR" baseline="0" dirty="0" smtClean="0"/>
              <a:t>.</a:t>
            </a:r>
          </a:p>
          <a:p>
            <a:r>
              <a:rPr lang="tr-TR" baseline="0" dirty="0" err="1" smtClean="0"/>
              <a:t>When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approach</a:t>
            </a:r>
            <a:r>
              <a:rPr lang="tr-TR" baseline="0" dirty="0" smtClean="0"/>
              <a:t> time </a:t>
            </a:r>
            <a:r>
              <a:rPr lang="tr-TR" baseline="0" dirty="0" err="1" smtClean="0"/>
              <a:t>difference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zero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limit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achieve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inst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Failure</a:t>
            </a:r>
            <a:r>
              <a:rPr lang="tr-TR" baseline="0" dirty="0" smtClean="0"/>
              <a:t> rate OR </a:t>
            </a:r>
            <a:r>
              <a:rPr lang="tr-TR" baseline="0" dirty="0" err="1" smtClean="0"/>
              <a:t>hazard</a:t>
            </a:r>
            <a:r>
              <a:rPr lang="tr-TR" baseline="0" dirty="0" smtClean="0"/>
              <a:t> rate.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ratio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helps</a:t>
            </a:r>
            <a:r>
              <a:rPr lang="tr-TR" baseline="0" dirty="0" smtClean="0"/>
              <a:t> us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reliability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each</a:t>
            </a:r>
            <a:r>
              <a:rPr lang="tr-TR" baseline="0" dirty="0" smtClean="0"/>
              <a:t> moment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interval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seperately</a:t>
            </a:r>
            <a:r>
              <a:rPr lang="tr-TR" baseline="0" dirty="0" smtClean="0"/>
              <a:t>.</a:t>
            </a:r>
          </a:p>
          <a:p>
            <a:r>
              <a:rPr lang="tr-TR" baseline="0" dirty="0" err="1" smtClean="0"/>
              <a:t>Also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help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equation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assumig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failure</a:t>
            </a:r>
            <a:r>
              <a:rPr lang="tr-TR" baseline="0" dirty="0" smtClean="0"/>
              <a:t> rate is </a:t>
            </a:r>
            <a:r>
              <a:rPr lang="tr-TR" baseline="0" dirty="0" err="1" smtClean="0"/>
              <a:t>constant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reliability</a:t>
            </a:r>
            <a:r>
              <a:rPr lang="tr-TR" baseline="0" dirty="0" smtClean="0"/>
              <a:t> can be </a:t>
            </a:r>
            <a:r>
              <a:rPr lang="tr-TR" baseline="0" dirty="0" err="1" smtClean="0"/>
              <a:t>defined</a:t>
            </a:r>
            <a:r>
              <a:rPr lang="tr-TR" baseline="0" dirty="0" smtClean="0"/>
              <a:t> as e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minus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lambdaT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Where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lambda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failure</a:t>
            </a:r>
            <a:r>
              <a:rPr lang="tr-TR" baseline="0" dirty="0" smtClean="0"/>
              <a:t> rate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t is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mission</a:t>
            </a:r>
            <a:r>
              <a:rPr lang="tr-TR" baseline="0" dirty="0" smtClean="0"/>
              <a:t>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444A-7F4A-4912-A297-186FB19C0D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150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important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terms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about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reliability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MTTF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MTBF. </a:t>
            </a:r>
          </a:p>
          <a:p>
            <a:r>
              <a:rPr lang="tr-TR" baseline="0" dirty="0" smtClean="0"/>
              <a:t>MTTF is </a:t>
            </a:r>
            <a:r>
              <a:rPr lang="tr-TR" baseline="0" dirty="0" err="1" smtClean="0"/>
              <a:t>simply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expected</a:t>
            </a:r>
            <a:r>
              <a:rPr lang="tr-TR" baseline="0" dirty="0" smtClean="0"/>
              <a:t> time </a:t>
            </a:r>
            <a:r>
              <a:rPr lang="tr-TR" baseline="0" dirty="0" err="1" smtClean="0"/>
              <a:t>value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system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fail. </a:t>
            </a:r>
            <a:r>
              <a:rPr lang="tr-TR" baseline="0" dirty="0" err="1" smtClean="0"/>
              <a:t>It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easily</a:t>
            </a:r>
            <a:r>
              <a:rPr lang="tr-TR" baseline="0" dirty="0" smtClean="0"/>
              <a:t> be </a:t>
            </a:r>
            <a:r>
              <a:rPr lang="tr-TR" baseline="0" dirty="0" err="1" smtClean="0"/>
              <a:t>calculated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expected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value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theorem</a:t>
            </a:r>
            <a:r>
              <a:rPr lang="tr-TR" baseline="0" dirty="0" smtClean="0"/>
              <a:t>.</a:t>
            </a:r>
          </a:p>
          <a:p>
            <a:r>
              <a:rPr lang="tr-TR" baseline="0" dirty="0" smtClean="0"/>
              <a:t>But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more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important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one</a:t>
            </a:r>
            <a:r>
              <a:rPr lang="tr-TR" baseline="0" dirty="0" smtClean="0"/>
              <a:t> is MTBF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gives</a:t>
            </a:r>
            <a:r>
              <a:rPr lang="tr-TR" baseline="0" dirty="0" smtClean="0"/>
              <a:t> us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mean</a:t>
            </a:r>
            <a:r>
              <a:rPr lang="tr-TR" baseline="0" dirty="0" smtClean="0"/>
              <a:t> time </a:t>
            </a:r>
            <a:r>
              <a:rPr lang="tr-TR" baseline="0" dirty="0" err="1" smtClean="0"/>
              <a:t>between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failures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It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actaully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correponds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time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system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available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Notice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that</a:t>
            </a:r>
            <a:r>
              <a:rPr lang="tr-TR" baseline="0" dirty="0" smtClean="0"/>
              <a:t> MTBF can be </a:t>
            </a:r>
            <a:r>
              <a:rPr lang="tr-TR" baseline="0" dirty="0" err="1" smtClean="0"/>
              <a:t>only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defined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repairable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systems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cannot</a:t>
            </a:r>
            <a:r>
              <a:rPr lang="tr-TR" baseline="0" dirty="0" smtClean="0"/>
              <a:t> talk </a:t>
            </a:r>
            <a:r>
              <a:rPr lang="tr-TR" baseline="0" dirty="0" err="1" smtClean="0"/>
              <a:t>about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MTBF of a </a:t>
            </a:r>
            <a:r>
              <a:rPr lang="tr-TR" baseline="0" dirty="0" err="1" smtClean="0"/>
              <a:t>one-shot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devce&amp;system</a:t>
            </a:r>
            <a:r>
              <a:rPr lang="tr-TR" baseline="0" dirty="0" smtClean="0"/>
              <a:t>. MTBF s </a:t>
            </a:r>
            <a:r>
              <a:rPr lang="tr-TR" baseline="0" dirty="0" err="1" smtClean="0"/>
              <a:t>equal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1/</a:t>
            </a:r>
            <a:r>
              <a:rPr lang="tr-TR" baseline="0" dirty="0" err="1" smtClean="0"/>
              <a:t>flambda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if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lambda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assumed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be </a:t>
            </a:r>
            <a:r>
              <a:rPr lang="tr-TR" baseline="0" dirty="0" err="1" smtClean="0"/>
              <a:t>constant</a:t>
            </a:r>
            <a:r>
              <a:rPr lang="tr-TR" baseline="0" dirty="0" smtClean="0"/>
              <a:t>.</a:t>
            </a:r>
          </a:p>
          <a:p>
            <a:endParaRPr lang="tr-T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444A-7F4A-4912-A297-186FB19C0D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6927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tr-TR" dirty="0" err="1" smtClean="0"/>
              <a:t>Reliability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 of a </a:t>
            </a:r>
            <a:r>
              <a:rPr lang="tr-TR" dirty="0" err="1" smtClean="0"/>
              <a:t>system</a:t>
            </a:r>
            <a:r>
              <a:rPr lang="tr-TR" dirty="0" smtClean="0"/>
              <a:t> is a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pretty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wide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process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includes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several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steps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like</a:t>
            </a:r>
            <a:r>
              <a:rPr lang="tr-TR" baseline="0" dirty="0" smtClean="0"/>
              <a:t> </a:t>
            </a:r>
            <a:r>
              <a:rPr lang="en-US" noProof="0" dirty="0" smtClean="0"/>
              <a:t>Reliability Prediction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noProof="0" dirty="0" smtClean="0"/>
              <a:t>Reliability Block Diagram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noProof="0" dirty="0" smtClean="0"/>
              <a:t>Failure Modes, Effects and Criticality Analysis </a:t>
            </a:r>
            <a:r>
              <a:rPr lang="en-US" i="1" noProof="0" dirty="0" smtClean="0"/>
              <a:t>(FMECA)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noProof="0" dirty="0" smtClean="0"/>
              <a:t>Fault Tree Analysis </a:t>
            </a:r>
            <a:endParaRPr lang="tr-TR" noProof="0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tr-TR" noProof="0" dirty="0" smtClean="0"/>
              <a:t>I</a:t>
            </a:r>
            <a:r>
              <a:rPr lang="tr-TR" baseline="0" noProof="0" dirty="0" smtClean="0"/>
              <a:t> </a:t>
            </a:r>
            <a:r>
              <a:rPr lang="tr-TR" baseline="0" noProof="0" dirty="0" err="1" smtClean="0"/>
              <a:t>will</a:t>
            </a:r>
            <a:r>
              <a:rPr lang="tr-TR" baseline="0" noProof="0" dirty="0" smtClean="0"/>
              <a:t> talk </a:t>
            </a:r>
            <a:r>
              <a:rPr lang="tr-TR" baseline="0" noProof="0" dirty="0" err="1" smtClean="0"/>
              <a:t>give</a:t>
            </a:r>
            <a:r>
              <a:rPr lang="tr-TR" baseline="0" noProof="0" dirty="0" smtClean="0"/>
              <a:t> </a:t>
            </a:r>
            <a:r>
              <a:rPr lang="tr-TR" baseline="0" noProof="0" dirty="0" err="1" smtClean="0"/>
              <a:t>detailed</a:t>
            </a:r>
            <a:r>
              <a:rPr lang="tr-TR" baseline="0" noProof="0" dirty="0" smtClean="0"/>
              <a:t> </a:t>
            </a:r>
            <a:r>
              <a:rPr lang="tr-TR" baseline="0" noProof="0" dirty="0" err="1" smtClean="0"/>
              <a:t>information</a:t>
            </a:r>
            <a:r>
              <a:rPr lang="tr-TR" baseline="0" noProof="0" dirty="0" smtClean="0"/>
              <a:t> </a:t>
            </a:r>
            <a:r>
              <a:rPr lang="tr-TR" baseline="0" noProof="0" dirty="0" err="1" smtClean="0"/>
              <a:t>about</a:t>
            </a:r>
            <a:r>
              <a:rPr lang="tr-TR" baseline="0" noProof="0" dirty="0" smtClean="0"/>
              <a:t> </a:t>
            </a:r>
            <a:r>
              <a:rPr lang="tr-TR" baseline="0" noProof="0" dirty="0" err="1" smtClean="0"/>
              <a:t>each</a:t>
            </a:r>
            <a:r>
              <a:rPr lang="tr-TR" baseline="0" noProof="0" dirty="0" smtClean="0"/>
              <a:t> step.</a:t>
            </a:r>
            <a:endParaRPr lang="en-US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444A-7F4A-4912-A297-186FB19C0D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45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begin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reliability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predition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This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most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critical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part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analysis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Some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changes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enhancements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system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design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will</a:t>
            </a:r>
            <a:r>
              <a:rPr lang="tr-TR" baseline="0" dirty="0" smtClean="0"/>
              <a:t> be done </a:t>
            </a:r>
            <a:r>
              <a:rPr lang="tr-TR" baseline="0" dirty="0" err="1" smtClean="0"/>
              <a:t>with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respect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these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prediction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results</a:t>
            </a:r>
            <a:r>
              <a:rPr lang="tr-TR" baseline="0" dirty="0" smtClean="0"/>
              <a:t>.</a:t>
            </a:r>
          </a:p>
          <a:p>
            <a:r>
              <a:rPr lang="tr-TR" baseline="0" dirty="0" err="1" smtClean="0"/>
              <a:t>Reliability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analysis</a:t>
            </a:r>
            <a:r>
              <a:rPr lang="tr-TR" baseline="0" dirty="0" smtClean="0"/>
              <a:t> is done </a:t>
            </a:r>
            <a:r>
              <a:rPr lang="tr-TR" baseline="0" dirty="0" err="1" smtClean="0"/>
              <a:t>from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down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up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It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means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that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we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get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information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about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overall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system’s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reliability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first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focusing</a:t>
            </a:r>
            <a:r>
              <a:rPr lang="tr-TR" baseline="0" dirty="0" smtClean="0"/>
              <a:t> on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reliability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each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item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system</a:t>
            </a:r>
            <a:r>
              <a:rPr lang="tr-TR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444A-7F4A-4912-A297-186FB19C0D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97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B444A-7F4A-4912-A297-186FB19C0D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284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683C-E9B8-4FA3-8C91-792A63B4320E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44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903E-128A-476F-B408-3837F96BC54C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64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0EF6-7D34-4E27-8D48-A3BA22D08B53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396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715A-2BDE-4B3C-9C63-F21727BA85E4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339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185D-3FFB-4A31-96C0-0EE3FA258848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719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4784-96D8-4B3B-9200-07B25E9387B7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215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D41C-1103-4942-9F09-74C5060775C5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39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24AC-C9DC-4713-9D71-9E045BD1E6A7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853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2478-FDF7-44BC-A026-E8BA81AD5697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296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1BAE-50BC-47D6-ACA5-DFD4BB6A30FD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512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501C-FA20-4141-88B6-A1B8FA491E3A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442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AC2B-FA31-4D70-B8EA-0AF17FC9C33B}" type="datetime1">
              <a:rPr lang="en-US" smtClean="0"/>
              <a:t>7/31/2017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TASNİF DIŞI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471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0694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PREDICTION METHODS</a:t>
            </a:r>
            <a:endParaRPr lang="en-US" sz="4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4293" y="4945486"/>
            <a:ext cx="4348766" cy="1355501"/>
          </a:xfrm>
        </p:spPr>
        <p:txBody>
          <a:bodyPr/>
          <a:lstStyle/>
          <a:p>
            <a:r>
              <a:rPr lang="en-US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Emre Doğan</a:t>
            </a:r>
          </a:p>
          <a:p>
            <a:r>
              <a:rPr lang="tr-TR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tr-TR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i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.2017</a:t>
            </a:r>
            <a:endParaRPr lang="en-US" i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274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arenR"/>
            </a:pP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Equipment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8331"/>
            <a:ext cx="10515600" cy="4351338"/>
          </a:xfrm>
        </p:spPr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basic</a:t>
            </a:r>
            <a:r>
              <a:rPr lang="tr-TR" dirty="0" smtClean="0"/>
              <a:t> </a:t>
            </a:r>
            <a:r>
              <a:rPr lang="tr-TR" dirty="0" err="1" smtClean="0"/>
              <a:t>reliability</a:t>
            </a:r>
            <a:r>
              <a:rPr lang="tr-TR" dirty="0" smtClean="0"/>
              <a:t> </a:t>
            </a:r>
            <a:r>
              <a:rPr lang="tr-TR" dirty="0" err="1" smtClean="0"/>
              <a:t>prediction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endParaRPr lang="tr-TR" dirty="0" smtClean="0"/>
          </a:p>
          <a:p>
            <a:r>
              <a:rPr lang="tr-TR" dirty="0" err="1" smtClean="0"/>
              <a:t>Estimation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reliability</a:t>
            </a:r>
            <a:r>
              <a:rPr lang="tr-TR" dirty="0" smtClean="0"/>
              <a:t> in </a:t>
            </a:r>
            <a:r>
              <a:rPr lang="tr-TR" dirty="0" err="1" smtClean="0"/>
              <a:t>terms</a:t>
            </a:r>
            <a:r>
              <a:rPr lang="tr-TR" dirty="0" smtClean="0"/>
              <a:t> of: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smtClean="0"/>
              <a:t>MTBF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err="1" smtClean="0"/>
              <a:t>Failure</a:t>
            </a:r>
            <a:r>
              <a:rPr lang="tr-TR" dirty="0" smtClean="0"/>
              <a:t> Rate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endParaRPr lang="tr-TR" dirty="0" smtClean="0"/>
          </a:p>
          <a:p>
            <a:r>
              <a:rPr lang="en-US" dirty="0" smtClean="0"/>
              <a:t>Estimating the system reliability based on experience gained from operational items of similar function.</a:t>
            </a:r>
            <a:endParaRPr lang="tr-TR" dirty="0" smtClean="0"/>
          </a:p>
          <a:p>
            <a:r>
              <a:rPr lang="tr-TR" dirty="0" err="1" smtClean="0"/>
              <a:t>Low</a:t>
            </a:r>
            <a:r>
              <a:rPr lang="tr-TR" dirty="0" smtClean="0"/>
              <a:t> </a:t>
            </a:r>
            <a:r>
              <a:rPr lang="tr-TR" dirty="0" err="1" smtClean="0"/>
              <a:t>accuracy</a:t>
            </a:r>
            <a:r>
              <a:rPr lang="tr-TR" dirty="0" smtClean="0"/>
              <a:t> rate </a:t>
            </a:r>
            <a:r>
              <a:rPr lang="tr-TR" dirty="0" err="1" smtClean="0"/>
              <a:t>due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historical</a:t>
            </a:r>
            <a:r>
              <a:rPr lang="tr-TR" dirty="0" smtClean="0"/>
              <a:t> data </a:t>
            </a: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dirty="0" err="1" smtClean="0"/>
              <a:t>exact</a:t>
            </a:r>
            <a:r>
              <a:rPr lang="tr-TR" dirty="0" smtClean="0"/>
              <a:t> data.</a:t>
            </a:r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465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07" y="365125"/>
            <a:ext cx="10754193" cy="1325563"/>
          </a:xfrm>
        </p:spPr>
        <p:txBody>
          <a:bodyPr/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General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Idea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Behind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Similar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Item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</a:t>
            </a: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Involves 3 main steps;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Define the new item in terms of its known characteristics.</a:t>
            </a:r>
            <a:r>
              <a:rPr lang="tr-TR" dirty="0"/>
              <a:t>	</a:t>
            </a:r>
            <a:r>
              <a:rPr lang="tr-TR" dirty="0" smtClean="0"/>
              <a:t>		(general </a:t>
            </a:r>
            <a:r>
              <a:rPr lang="en-US" dirty="0" smtClean="0"/>
              <a:t>equipment</a:t>
            </a:r>
            <a:r>
              <a:rPr lang="tr-TR" dirty="0" smtClean="0"/>
              <a:t> </a:t>
            </a:r>
            <a:r>
              <a:rPr lang="en-US" dirty="0" smtClean="0"/>
              <a:t>type, operational use, </a:t>
            </a:r>
            <a:r>
              <a:rPr lang="en-US" dirty="0" err="1" smtClean="0"/>
              <a:t>etc</a:t>
            </a:r>
            <a:r>
              <a:rPr lang="tr-TR" dirty="0" smtClean="0"/>
              <a:t>.)</a:t>
            </a:r>
            <a:endParaRPr lang="tr-TR" dirty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 Identify an already existing item comparable as its characteristics with the new item.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Obtain and analyze historical data</a:t>
            </a:r>
            <a:r>
              <a:rPr lang="tr-TR" dirty="0" smtClean="0"/>
              <a:t> </a:t>
            </a:r>
            <a:r>
              <a:rPr lang="en-US" dirty="0" smtClean="0"/>
              <a:t>generated from the existing item to estimate the reliability of the new item as nearly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346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2"/>
            </a:pP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Parts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there</a:t>
            </a:r>
            <a:r>
              <a:rPr lang="tr-TR" dirty="0" smtClean="0"/>
              <a:t> is not </a:t>
            </a:r>
            <a:r>
              <a:rPr lang="tr-TR" dirty="0" err="1" smtClean="0"/>
              <a:t>enough</a:t>
            </a:r>
            <a:r>
              <a:rPr lang="tr-TR" dirty="0" smtClean="0"/>
              <a:t> data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response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several</a:t>
            </a:r>
            <a:r>
              <a:rPr lang="tr-TR" dirty="0" smtClean="0"/>
              <a:t> </a:t>
            </a:r>
            <a:r>
              <a:rPr lang="tr-TR" dirty="0" err="1" smtClean="0"/>
              <a:t>stresses</a:t>
            </a:r>
            <a:r>
              <a:rPr lang="tr-TR" dirty="0" smtClean="0"/>
              <a:t> </a:t>
            </a:r>
            <a:r>
              <a:rPr lang="tr-TR" dirty="0" err="1" smtClean="0"/>
              <a:t>applied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Gives</a:t>
            </a:r>
            <a:r>
              <a:rPr lang="tr-TR" dirty="0" smtClean="0"/>
              <a:t> us a </a:t>
            </a:r>
            <a:r>
              <a:rPr lang="tr-TR" dirty="0" err="1" smtClean="0"/>
              <a:t>less</a:t>
            </a:r>
            <a:r>
              <a:rPr lang="tr-TR" dirty="0" smtClean="0"/>
              <a:t>  </a:t>
            </a:r>
            <a:r>
              <a:rPr lang="tr-TR" dirty="0" err="1" smtClean="0"/>
              <a:t>accurate</a:t>
            </a:r>
            <a:r>
              <a:rPr lang="tr-TR" dirty="0" smtClean="0"/>
              <a:t> </a:t>
            </a:r>
            <a:r>
              <a:rPr lang="tr-TR" dirty="0" err="1" smtClean="0"/>
              <a:t>estimation</a:t>
            </a:r>
            <a:r>
              <a:rPr lang="tr-TR" dirty="0" smtClean="0"/>
              <a:t> </a:t>
            </a:r>
            <a:r>
              <a:rPr lang="tr-TR" dirty="0" err="1" smtClean="0"/>
              <a:t>compared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i="1" dirty="0" err="1" smtClean="0"/>
              <a:t>Parts</a:t>
            </a:r>
            <a:r>
              <a:rPr lang="tr-TR" i="1" dirty="0" smtClean="0"/>
              <a:t> </a:t>
            </a:r>
            <a:r>
              <a:rPr lang="tr-TR" i="1" dirty="0" err="1"/>
              <a:t>S</a:t>
            </a:r>
            <a:r>
              <a:rPr lang="tr-TR" i="1" dirty="0" err="1" smtClean="0"/>
              <a:t>tress</a:t>
            </a:r>
            <a:r>
              <a:rPr lang="tr-TR" i="1" dirty="0" smtClean="0"/>
              <a:t> </a:t>
            </a:r>
            <a:r>
              <a:rPr lang="tr-TR" i="1" dirty="0" err="1"/>
              <a:t>M</a:t>
            </a:r>
            <a:r>
              <a:rPr lang="tr-TR" i="1" dirty="0" err="1" smtClean="0"/>
              <a:t>ethod</a:t>
            </a:r>
            <a:r>
              <a:rPr lang="tr-TR" dirty="0" smtClean="0"/>
              <a:t>, but </a:t>
            </a:r>
            <a:r>
              <a:rPr lang="tr-TR" dirty="0" err="1" smtClean="0"/>
              <a:t>gives</a:t>
            </a:r>
            <a:r>
              <a:rPr lang="tr-TR" dirty="0" smtClean="0"/>
              <a:t>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i="1" dirty="0" err="1" smtClean="0"/>
              <a:t>Similar</a:t>
            </a:r>
            <a:r>
              <a:rPr lang="tr-TR" i="1" dirty="0" smtClean="0"/>
              <a:t> </a:t>
            </a:r>
            <a:r>
              <a:rPr lang="tr-TR" i="1" dirty="0" err="1" smtClean="0"/>
              <a:t>Equipment</a:t>
            </a:r>
            <a:r>
              <a:rPr lang="tr-TR" i="1" dirty="0" smtClean="0"/>
              <a:t> </a:t>
            </a:r>
            <a:r>
              <a:rPr lang="tr-TR" i="1" dirty="0" err="1" smtClean="0"/>
              <a:t>Method</a:t>
            </a:r>
            <a:r>
              <a:rPr lang="tr-TR" i="1" dirty="0" smtClean="0"/>
              <a:t>.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81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Behind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Parts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tr-TR" dirty="0" smtClean="0"/>
                  <a:t>Based on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idea of </a:t>
                </a:r>
              </a:p>
              <a:p>
                <a:pPr marL="571500" indent="-571500" algn="just">
                  <a:buFont typeface="+mj-lt"/>
                  <a:buAutoNum type="romanUcPeriod"/>
                </a:pPr>
                <a:r>
                  <a:rPr lang="tr-TR" dirty="0" err="1" smtClean="0"/>
                  <a:t>Count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number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parts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each</a:t>
                </a:r>
                <a:r>
                  <a:rPr lang="tr-TR" dirty="0" smtClean="0"/>
                  <a:t>  </a:t>
                </a:r>
                <a:r>
                  <a:rPr lang="tr-TR" dirty="0" err="1" smtClean="0"/>
                  <a:t>type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component</a:t>
                </a:r>
                <a:endParaRPr lang="tr-TR" dirty="0" smtClean="0"/>
              </a:p>
              <a:p>
                <a:pPr marL="571500" indent="-571500" algn="just">
                  <a:buFont typeface="+mj-lt"/>
                  <a:buAutoNum type="romanUcPeriod"/>
                </a:pPr>
                <a:r>
                  <a:rPr lang="tr-TR" dirty="0" err="1" smtClean="0"/>
                  <a:t>Multiply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number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each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component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by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its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generic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failure</a:t>
                </a:r>
                <a:r>
                  <a:rPr lang="tr-TR" dirty="0" smtClean="0"/>
                  <a:t> rate.</a:t>
                </a:r>
              </a:p>
              <a:p>
                <a:pPr marL="571500" indent="-571500" algn="just">
                  <a:buFont typeface="+mj-lt"/>
                  <a:buAutoNum type="romanUcPeriod"/>
                </a:pPr>
                <a:r>
                  <a:rPr lang="tr-TR" dirty="0" err="1" smtClean="0"/>
                  <a:t>Summing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all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these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products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failure</a:t>
                </a:r>
                <a:r>
                  <a:rPr lang="tr-TR" dirty="0" smtClean="0"/>
                  <a:t> rate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find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failure</a:t>
                </a:r>
                <a:r>
                  <a:rPr lang="tr-TR" dirty="0" smtClean="0"/>
                  <a:t> rate of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overall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system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roughly</a:t>
                </a:r>
                <a:r>
                  <a:rPr lang="tr-T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smtClean="0"/>
                      <m:t>λ</m:t>
                    </m:r>
                    <m:r>
                      <m:rPr>
                        <m:nor/>
                      </m:rPr>
                      <a:rPr lang="tr-TR" baseline="-25000" smtClean="0"/>
                      <m:t>ITEM</m:t>
                    </m:r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</m:oMath>
                </a14:m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Qi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b="0" i="0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sz="1900" smtClean="0"/>
                      <m:t>λ</m:t>
                    </m:r>
                    <m:r>
                      <m:rPr>
                        <m:nor/>
                      </m:rPr>
                      <a:rPr lang="tr-TR" sz="1900" baseline="-25000" smtClean="0"/>
                      <m:t>ITEM</m:t>
                    </m:r>
                  </m:oMath>
                </a14:m>
                <a:r>
                  <a:rPr lang="tr-TR" sz="1900" dirty="0" smtClean="0"/>
                  <a:t>=total </a:t>
                </a:r>
                <a:r>
                  <a:rPr lang="tr-TR" sz="1900" dirty="0" err="1" smtClean="0"/>
                  <a:t>failure</a:t>
                </a:r>
                <a:r>
                  <a:rPr lang="tr-TR" sz="1900" dirty="0" smtClean="0"/>
                  <a:t> rate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sz="1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1900" dirty="0" smtClean="0"/>
                  <a:t>=</a:t>
                </a:r>
                <a:r>
                  <a:rPr lang="tr-TR" sz="1900" dirty="0" err="1" smtClean="0"/>
                  <a:t>quantity</a:t>
                </a:r>
                <a:r>
                  <a:rPr lang="tr-TR" sz="1900" dirty="0" smtClean="0"/>
                  <a:t> of</a:t>
                </a:r>
                <a:r>
                  <a:rPr lang="tr-TR" sz="1900" dirty="0"/>
                  <a:t> </a:t>
                </a:r>
                <a:r>
                  <a:rPr lang="tr-TR" sz="1900" dirty="0" err="1" smtClean="0"/>
                  <a:t>i</a:t>
                </a:r>
                <a:r>
                  <a:rPr lang="tr-TR" sz="1900" baseline="30000" dirty="0" err="1" smtClean="0"/>
                  <a:t>th</a:t>
                </a:r>
                <a:r>
                  <a:rPr lang="tr-TR" sz="1900" dirty="0" smtClean="0"/>
                  <a:t> </a:t>
                </a:r>
                <a:r>
                  <a:rPr lang="tr-TR" sz="1900" dirty="0" err="1"/>
                  <a:t>generic</a:t>
                </a:r>
                <a:r>
                  <a:rPr lang="tr-TR" sz="1900" dirty="0"/>
                  <a:t> </a:t>
                </a:r>
                <a:r>
                  <a:rPr lang="tr-TR" sz="1900" dirty="0" err="1" smtClean="0"/>
                  <a:t>part</a:t>
                </a:r>
                <a:endParaRPr lang="tr-TR" sz="190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900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tr-TR" sz="1900" b="0" i="1" smtClean="0">
                            <a:latin typeface="Cambria Math" panose="02040503050406030204" pitchFamily="18" charset="0"/>
                          </a:rPr>
                          <m:t>𝐺𝑖</m:t>
                        </m:r>
                      </m:sub>
                    </m:sSub>
                  </m:oMath>
                </a14:m>
                <a:r>
                  <a:rPr lang="tr-TR" sz="1900" dirty="0" smtClean="0"/>
                  <a:t>=</a:t>
                </a:r>
                <a:r>
                  <a:rPr lang="tr-TR" sz="1900" dirty="0" err="1" smtClean="0"/>
                  <a:t>generic</a:t>
                </a:r>
                <a:r>
                  <a:rPr lang="tr-TR" sz="1900" dirty="0" smtClean="0"/>
                  <a:t> </a:t>
                </a:r>
                <a:r>
                  <a:rPr lang="tr-TR" sz="1900" dirty="0" err="1" smtClean="0"/>
                  <a:t>failure</a:t>
                </a:r>
                <a:r>
                  <a:rPr lang="tr-TR" sz="1900" dirty="0" smtClean="0"/>
                  <a:t> rate of </a:t>
                </a:r>
                <a:r>
                  <a:rPr lang="tr-TR" sz="1900" dirty="0" err="1" smtClean="0"/>
                  <a:t>i</a:t>
                </a:r>
                <a:r>
                  <a:rPr lang="tr-TR" sz="1900" baseline="30000" dirty="0" err="1" smtClean="0"/>
                  <a:t>th</a:t>
                </a:r>
                <a:r>
                  <a:rPr lang="tr-TR" sz="1900" dirty="0" smtClean="0"/>
                  <a:t> </a:t>
                </a:r>
                <a:r>
                  <a:rPr lang="tr-TR" sz="1900" dirty="0" err="1" smtClean="0"/>
                  <a:t>generic</a:t>
                </a:r>
                <a:r>
                  <a:rPr lang="tr-TR" sz="1900" dirty="0" smtClean="0"/>
                  <a:t> </a:t>
                </a:r>
                <a:r>
                  <a:rPr lang="tr-TR" sz="1900" dirty="0" err="1" smtClean="0"/>
                  <a:t>part</a:t>
                </a:r>
                <a:endParaRPr lang="tr-TR" sz="190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9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900" b="0" i="0" smtClean="0">
                            <a:latin typeface="Cambria Math" panose="02040503050406030204" pitchFamily="18" charset="0"/>
                          </a:rPr>
                          <m:t>Qi</m:t>
                        </m:r>
                      </m:sub>
                    </m:sSub>
                  </m:oMath>
                </a14:m>
                <a:r>
                  <a:rPr lang="tr-TR" sz="1900" dirty="0" smtClean="0"/>
                  <a:t>= </a:t>
                </a:r>
                <a:r>
                  <a:rPr lang="tr-TR" sz="1900" dirty="0" err="1" smtClean="0"/>
                  <a:t>quality</a:t>
                </a:r>
                <a:r>
                  <a:rPr lang="tr-TR" sz="1900" dirty="0" smtClean="0"/>
                  <a:t> </a:t>
                </a:r>
                <a:r>
                  <a:rPr lang="tr-TR" sz="1900" dirty="0" err="1" smtClean="0"/>
                  <a:t>factor</a:t>
                </a:r>
                <a:r>
                  <a:rPr lang="tr-TR" sz="1900" dirty="0" smtClean="0"/>
                  <a:t> of </a:t>
                </a:r>
                <a:r>
                  <a:rPr lang="tr-TR" sz="1900" dirty="0" err="1" smtClean="0"/>
                  <a:t>i</a:t>
                </a:r>
                <a:r>
                  <a:rPr lang="tr-TR" sz="1900" baseline="30000" dirty="0" err="1" smtClean="0"/>
                  <a:t>th</a:t>
                </a:r>
                <a:r>
                  <a:rPr lang="tr-TR" sz="1900" dirty="0" smtClean="0"/>
                  <a:t> </a:t>
                </a:r>
                <a:r>
                  <a:rPr lang="tr-TR" sz="1900" dirty="0" err="1" smtClean="0"/>
                  <a:t>generic</a:t>
                </a:r>
                <a:r>
                  <a:rPr lang="tr-TR" sz="1900" dirty="0" smtClean="0"/>
                  <a:t> </a:t>
                </a:r>
                <a:r>
                  <a:rPr lang="tr-TR" sz="1900" dirty="0" err="1" smtClean="0"/>
                  <a:t>part</a:t>
                </a:r>
                <a:endParaRPr lang="tr-TR" sz="1900" dirty="0" smtClean="0"/>
              </a:p>
              <a:p>
                <a:pPr marL="0" indent="0" algn="ctr">
                  <a:buNone/>
                </a:pPr>
                <a:r>
                  <a:rPr lang="tr-TR" sz="1900" b="1" i="1" dirty="0" err="1" smtClean="0"/>
                  <a:t>Assumption</a:t>
                </a:r>
                <a:r>
                  <a:rPr lang="tr-TR" sz="1900" b="1" i="1" dirty="0" smtClean="0"/>
                  <a:t>: </a:t>
                </a:r>
                <a:r>
                  <a:rPr lang="tr-TR" sz="1900" i="1" dirty="0" err="1" smtClean="0"/>
                  <a:t>All</a:t>
                </a:r>
                <a:r>
                  <a:rPr lang="tr-TR" sz="1900" i="1" dirty="0" smtClean="0"/>
                  <a:t> </a:t>
                </a:r>
                <a:r>
                  <a:rPr lang="tr-TR" sz="1900" i="1" dirty="0" err="1" smtClean="0"/>
                  <a:t>failure</a:t>
                </a:r>
                <a:r>
                  <a:rPr lang="tr-TR" sz="1900" i="1" dirty="0" smtClean="0"/>
                  <a:t> </a:t>
                </a:r>
                <a:r>
                  <a:rPr lang="tr-TR" sz="1900" i="1" dirty="0" err="1" smtClean="0"/>
                  <a:t>rates</a:t>
                </a:r>
                <a:r>
                  <a:rPr lang="tr-TR" sz="1900" i="1" dirty="0" smtClean="0"/>
                  <a:t> of </a:t>
                </a:r>
                <a:r>
                  <a:rPr lang="tr-TR" sz="1900" i="1" dirty="0" err="1" smtClean="0"/>
                  <a:t>parts</a:t>
                </a:r>
                <a:r>
                  <a:rPr lang="tr-TR" sz="1900" i="1" dirty="0" smtClean="0"/>
                  <a:t> </a:t>
                </a:r>
                <a:r>
                  <a:rPr lang="tr-TR" sz="1900" i="1" dirty="0" err="1" smtClean="0"/>
                  <a:t>are</a:t>
                </a:r>
                <a:r>
                  <a:rPr lang="tr-TR" sz="1900" i="1" dirty="0" smtClean="0"/>
                  <a:t> </a:t>
                </a:r>
                <a:r>
                  <a:rPr lang="tr-TR" sz="1900" i="1" dirty="0" err="1" smtClean="0"/>
                  <a:t>assumed</a:t>
                </a:r>
                <a:r>
                  <a:rPr lang="tr-TR" sz="1900" i="1" dirty="0" smtClean="0"/>
                  <a:t> </a:t>
                </a:r>
                <a:r>
                  <a:rPr lang="tr-TR" sz="1900" i="1" dirty="0" err="1" smtClean="0"/>
                  <a:t>to</a:t>
                </a:r>
                <a:r>
                  <a:rPr lang="tr-TR" sz="1900" i="1" dirty="0" smtClean="0"/>
                  <a:t> be </a:t>
                </a:r>
                <a:r>
                  <a:rPr lang="tr-TR" sz="1900" i="1" dirty="0" err="1" smtClean="0"/>
                  <a:t>constant</a:t>
                </a:r>
                <a:r>
                  <a:rPr lang="tr-TR" sz="1900" i="1" dirty="0" smtClean="0"/>
                  <a:t>.</a:t>
                </a:r>
                <a:endParaRPr lang="tr-TR" sz="1900" i="1" dirty="0"/>
              </a:p>
              <a:p>
                <a:pPr algn="just"/>
                <a:endParaRPr lang="tr-TR" sz="1900" baseline="30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801" r="-986" b="-56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959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less accurate</a:t>
            </a:r>
            <a:r>
              <a:rPr lang="tr-T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As failure rate products of each components are summed, It is actually assumed  that all parts of the system must function simultaneously. </a:t>
            </a:r>
          </a:p>
          <a:p>
            <a:pPr algn="just"/>
            <a:r>
              <a:rPr lang="en-US" dirty="0" smtClean="0"/>
              <a:t>But many times, there are some redundancies, alternate modes of operation in the system which we ignore by putting them into the summation.</a:t>
            </a:r>
          </a:p>
          <a:p>
            <a:pPr algn="just"/>
            <a:r>
              <a:rPr lang="en-US" dirty="0" smtClean="0"/>
              <a:t>Can be modified by considering only the series parts of the system. (ignoring the redundant parts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9902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3"/>
            </a:pP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Parts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19610" cy="4351338"/>
          </a:xfrm>
        </p:spPr>
        <p:txBody>
          <a:bodyPr/>
          <a:lstStyle/>
          <a:p>
            <a:r>
              <a:rPr lang="en-US" dirty="0" smtClean="0"/>
              <a:t>Part failure rates vary significantly with the applied stresses.</a:t>
            </a:r>
          </a:p>
          <a:p>
            <a:pPr marL="0" indent="0">
              <a:buNone/>
            </a:pPr>
            <a:r>
              <a:rPr lang="en-US" sz="2400" dirty="0" smtClean="0"/>
              <a:t>(the reason of inaccuracy of the Parts Count Prediction Method)</a:t>
            </a:r>
          </a:p>
          <a:p>
            <a:endParaRPr lang="en-US" dirty="0" smtClean="0"/>
          </a:p>
          <a:p>
            <a:r>
              <a:rPr lang="en-US" dirty="0" smtClean="0"/>
              <a:t>The failure rate is determined by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 the strength of the components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The stress level applied to components.</a:t>
            </a:r>
          </a:p>
          <a:p>
            <a:r>
              <a:rPr lang="en-US" dirty="0" smtClean="0"/>
              <a:t>This technique is based on analyzing the effects of applied stresses (temperature, voltage, vibration, etc.) to failure rate so that it becomes possible to achieve more accurate reliability estimations.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959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5106"/>
            <a:ext cx="10515600" cy="1325563"/>
          </a:xfrm>
        </p:spPr>
        <p:txBody>
          <a:bodyPr/>
          <a:lstStyle/>
          <a:p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part</a:t>
            </a:r>
            <a:r>
              <a:rPr lang="tr-TR" dirty="0" smtClean="0"/>
              <a:t> has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own</a:t>
            </a:r>
            <a:r>
              <a:rPr lang="tr-TR" dirty="0" smtClean="0"/>
              <a:t> </a:t>
            </a:r>
            <a:r>
              <a:rPr lang="tr-TR" dirty="0" err="1" smtClean="0"/>
              <a:t>reliability</a:t>
            </a:r>
            <a:r>
              <a:rPr lang="tr-TR" dirty="0" smtClean="0"/>
              <a:t> </a:t>
            </a:r>
            <a:r>
              <a:rPr lang="tr-TR" dirty="0" err="1" smtClean="0"/>
              <a:t>prediction</a:t>
            </a:r>
            <a:r>
              <a:rPr lang="tr-TR" dirty="0" smtClean="0"/>
              <a:t> model </a:t>
            </a:r>
            <a:r>
              <a:rPr lang="tr-TR" dirty="0" err="1" smtClean="0"/>
              <a:t>defined</a:t>
            </a:r>
            <a:r>
              <a:rPr lang="tr-TR" dirty="0" smtClean="0"/>
              <a:t> in MIL-HDBK-217F Model.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Microcircuits</a:t>
            </a:r>
            <a:endParaRPr lang="tr-TR" dirty="0" smtClean="0"/>
          </a:p>
          <a:p>
            <a:r>
              <a:rPr lang="tr-TR" dirty="0" err="1" smtClean="0"/>
              <a:t>Diodes</a:t>
            </a:r>
            <a:endParaRPr lang="tr-TR" dirty="0" smtClean="0"/>
          </a:p>
          <a:p>
            <a:r>
              <a:rPr lang="tr-TR" dirty="0" err="1" smtClean="0"/>
              <a:t>Transistors</a:t>
            </a:r>
            <a:endParaRPr lang="tr-TR" dirty="0" smtClean="0"/>
          </a:p>
          <a:p>
            <a:r>
              <a:rPr lang="tr-TR" dirty="0" err="1" smtClean="0"/>
              <a:t>Lasers</a:t>
            </a:r>
            <a:endParaRPr lang="tr-TR" dirty="0" smtClean="0"/>
          </a:p>
          <a:p>
            <a:r>
              <a:rPr lang="tr-TR" dirty="0" err="1" smtClean="0"/>
              <a:t>Resistors</a:t>
            </a:r>
            <a:endParaRPr lang="tr-TR" dirty="0" smtClean="0"/>
          </a:p>
          <a:p>
            <a:r>
              <a:rPr lang="tr-TR" dirty="0" err="1" smtClean="0"/>
              <a:t>Capacitors</a:t>
            </a:r>
            <a:endParaRPr lang="tr-TR" dirty="0" smtClean="0"/>
          </a:p>
          <a:p>
            <a:r>
              <a:rPr lang="tr-TR" dirty="0" err="1" smtClean="0"/>
              <a:t>Relays</a:t>
            </a:r>
            <a:endParaRPr lang="tr-TR" dirty="0" smtClean="0"/>
          </a:p>
          <a:p>
            <a:r>
              <a:rPr lang="tr-TR" dirty="0" smtClean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367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 400 VDC </a:t>
            </a:r>
            <a:r>
              <a:rPr lang="tr-TR" dirty="0" err="1" smtClean="0"/>
              <a:t>rated</a:t>
            </a:r>
            <a:r>
              <a:rPr lang="tr-TR" dirty="0" smtClean="0"/>
              <a:t> </a:t>
            </a:r>
            <a:r>
              <a:rPr lang="tr-TR" dirty="0" err="1" smtClean="0"/>
              <a:t>capacitor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CQ09A1KE153K3 is </a:t>
            </a:r>
            <a:r>
              <a:rPr lang="tr-TR" dirty="0" err="1" smtClean="0"/>
              <a:t>being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in a </a:t>
            </a:r>
            <a:r>
              <a:rPr lang="tr-TR" dirty="0" err="1" smtClean="0"/>
              <a:t>fixed</a:t>
            </a:r>
            <a:r>
              <a:rPr lang="tr-TR" dirty="0" smtClean="0"/>
              <a:t> </a:t>
            </a:r>
            <a:r>
              <a:rPr lang="tr-TR" dirty="0" err="1" smtClean="0"/>
              <a:t>ground</a:t>
            </a:r>
            <a:r>
              <a:rPr lang="tr-TR" dirty="0" smtClean="0"/>
              <a:t> </a:t>
            </a:r>
            <a:r>
              <a:rPr lang="tr-TR" dirty="0" err="1" smtClean="0"/>
              <a:t>environment</a:t>
            </a:r>
            <a:r>
              <a:rPr lang="tr-TR" dirty="0" smtClean="0"/>
              <a:t>, 50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tr-TR" dirty="0" smtClean="0"/>
              <a:t>C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ambient</a:t>
            </a:r>
            <a:r>
              <a:rPr lang="tr-TR" dirty="0" smtClean="0"/>
              <a:t> </a:t>
            </a:r>
            <a:r>
              <a:rPr lang="tr-TR" dirty="0" err="1" smtClean="0"/>
              <a:t>temperature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200 VDC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50 </a:t>
            </a:r>
            <a:r>
              <a:rPr lang="tr-TR" dirty="0" err="1" smtClean="0"/>
              <a:t>Vrms</a:t>
            </a:r>
            <a:r>
              <a:rPr lang="tr-TR" dirty="0" smtClean="0"/>
              <a:t> @ 60 Hz. The capacitor is being produced in full </a:t>
            </a:r>
            <a:r>
              <a:rPr lang="tr-TR" dirty="0" smtClean="0"/>
              <a:t>accordance </a:t>
            </a:r>
            <a:r>
              <a:rPr lang="tr-TR" dirty="0" smtClean="0"/>
              <a:t>with the applicable specification.</a:t>
            </a:r>
          </a:p>
          <a:p>
            <a:endParaRPr lang="tr-TR" dirty="0"/>
          </a:p>
          <a:p>
            <a:r>
              <a:rPr lang="tr-TR" dirty="0" err="1" smtClean="0"/>
              <a:t>Estimate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reliability</a:t>
            </a:r>
            <a:r>
              <a:rPr lang="tr-TR" dirty="0" smtClean="0"/>
              <a:t> of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capacitor</a:t>
            </a:r>
            <a:r>
              <a:rPr lang="tr-TR" dirty="0" smtClean="0"/>
              <a:t> in </a:t>
            </a:r>
            <a:r>
              <a:rPr lang="tr-TR" dirty="0" err="1" smtClean="0"/>
              <a:t>terms</a:t>
            </a:r>
            <a:r>
              <a:rPr lang="tr-TR" dirty="0" smtClean="0"/>
              <a:t> of </a:t>
            </a:r>
            <a:r>
              <a:rPr lang="tr-TR" dirty="0" err="1" smtClean="0"/>
              <a:t>failure</a:t>
            </a:r>
            <a:r>
              <a:rPr lang="tr-TR" dirty="0" smtClean="0"/>
              <a:t>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209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04422" y="778770"/>
            <a:ext cx="4993419" cy="1754326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CQ</a:t>
            </a:r>
            <a:r>
              <a:rPr lang="tr-T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09A1K</a:t>
            </a:r>
            <a:r>
              <a:rPr lang="tr-T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</a:t>
            </a:r>
            <a:r>
              <a:rPr lang="tr-T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6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153</a:t>
            </a:r>
            <a:r>
              <a:rPr lang="tr-T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K3</a:t>
            </a:r>
          </a:p>
          <a:p>
            <a:pPr algn="ctr"/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52472" y="1581221"/>
            <a:ext cx="14990" cy="197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325849" y="1581221"/>
            <a:ext cx="14990" cy="20836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346855" y="1581221"/>
            <a:ext cx="14990" cy="2083633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13023" y="3664854"/>
            <a:ext cx="1648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chemeClr val="accent2">
                    <a:lumMod val="50000"/>
                  </a:schemeClr>
                </a:solidFill>
              </a:rPr>
              <a:t>MIL-C-19978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Specification 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3506" y="3803353"/>
            <a:ext cx="189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7030A0"/>
                </a:solidFill>
              </a:rPr>
              <a:t>400 V DC </a:t>
            </a:r>
            <a:r>
              <a:rPr lang="tr-TR" sz="2000" dirty="0" err="1" smtClean="0">
                <a:solidFill>
                  <a:srgbClr val="7030A0"/>
                </a:solidFill>
              </a:rPr>
              <a:t>Rating</a:t>
            </a:r>
            <a:r>
              <a:rPr lang="tr-TR" sz="2000" dirty="0" smtClean="0">
                <a:solidFill>
                  <a:srgbClr val="7030A0"/>
                </a:solidFill>
              </a:rPr>
              <a:t> 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05337" y="3803353"/>
            <a:ext cx="263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FF0066"/>
                </a:solidFill>
              </a:rPr>
              <a:t>15*10</a:t>
            </a:r>
            <a:r>
              <a:rPr lang="tr-TR" sz="2000" baseline="30000" dirty="0" smtClean="0">
                <a:solidFill>
                  <a:srgbClr val="FF0066"/>
                </a:solidFill>
              </a:rPr>
              <a:t>3</a:t>
            </a:r>
            <a:r>
              <a:rPr lang="tr-TR" sz="2000" dirty="0">
                <a:solidFill>
                  <a:srgbClr val="FF0066"/>
                </a:solidFill>
              </a:rPr>
              <a:t> </a:t>
            </a:r>
            <a:r>
              <a:rPr lang="tr-TR" sz="2000" dirty="0" smtClean="0">
                <a:solidFill>
                  <a:srgbClr val="FF0066"/>
                </a:solidFill>
              </a:rPr>
              <a:t>PICOFARADS</a:t>
            </a:r>
            <a:endParaRPr lang="en-US" sz="2000" dirty="0">
              <a:solidFill>
                <a:srgbClr val="FF006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270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60194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z="3600" smtClean="0"/>
                        <m:t>λ</m:t>
                      </m:r>
                      <m:r>
                        <a:rPr lang="tr-TR" sz="3600" b="0" i="1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tr-TR" sz="3600"/>
                        <m:t>λ</m:t>
                      </m:r>
                      <m:r>
                        <a:rPr lang="tr-TR" sz="3600" b="0" i="1" baseline="-2500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r-TR" sz="3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4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tr-T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4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tr-T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40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tr-T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4000" b="0" i="0" smtClean="0">
                              <a:latin typeface="Cambria Math" panose="02040503050406030204" pitchFamily="18" charset="0"/>
                            </a:rPr>
                            <m:t>SR</m:t>
                          </m:r>
                        </m:sub>
                      </m:sSub>
                      <m:r>
                        <a:rPr lang="tr-T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400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tr-TR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sz="4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f>
                        <m:fPr>
                          <m:ctrlPr>
                            <a:rPr lang="tr-TR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4000" b="0" i="1" smtClean="0">
                              <a:latin typeface="Cambria Math" panose="02040503050406030204" pitchFamily="18" charset="0"/>
                            </a:rPr>
                            <m:t>𝑓𝑎𝑖𝑙𝑢𝑟𝑒𝑠</m:t>
                          </m:r>
                        </m:num>
                        <m:den>
                          <m:sSup>
                            <m:sSupPr>
                              <m:ctrlPr>
                                <a:rPr lang="tr-T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4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tr-TR" sz="4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tr-TR" sz="4000" b="0" i="1" smtClean="0">
                              <a:latin typeface="Cambria Math" panose="02040503050406030204" pitchFamily="18" charset="0"/>
                            </a:rPr>
                            <m:t>𝐻𝑜𝑢𝑟𝑠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0194"/>
                <a:ext cx="10515600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tr-T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tr-T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Temperature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𝐶𝑎𝑝𝑎𝑐𝑖𝑡𝑎𝑛𝑐𝑒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𝐹𝑎𝑐𝑡𝑜𝑟</m:t>
                    </m:r>
                  </m:oMath>
                </a14:m>
                <a:endParaRPr lang="tr-T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𝑉𝑜𝑙𝑡𝑎𝑔𝑒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𝑆𝑡𝑟𝑒𝑠𝑠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𝐹𝑎𝑐𝑡𝑜𝑟</m:t>
                    </m:r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SR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𝑆𝑒𝑟𝑖𝑒𝑠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𝑅𝑒𝑠𝑖𝑠𝑡𝑎𝑛𝑐𝑒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𝐹𝑎𝑐𝑡𝑜𝑟</m:t>
                    </m:r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𝑄𝑢𝑎𝑙𝑖𝑡𝑦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𝐹𝑎𝑐𝑡𝑜𝑟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𝐸𝑛𝑣𝑖𝑟𝑜𝑛𝑚𝑒𝑛𝑡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𝐹𝑎𝑐𝑡𝑜𝑟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640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Reliability?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4597" y="1825625"/>
                <a:ext cx="11002779" cy="489585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2400" noProof="0" dirty="0" smtClean="0"/>
                  <a:t>The ability of an item to perform a required function without failure under stated conditions for a stated period of time</a:t>
                </a:r>
                <a:r>
                  <a:rPr lang="en-US" sz="2400" noProof="0" dirty="0" smtClean="0"/>
                  <a:t>.</a:t>
                </a:r>
                <a:endParaRPr lang="tr-TR" sz="1050" noProof="0" dirty="0" smtClean="0"/>
              </a:p>
              <a:p>
                <a:pPr algn="just">
                  <a:lnSpc>
                    <a:spcPct val="100000"/>
                  </a:lnSpc>
                </a:pPr>
                <a:endParaRPr lang="en-US" sz="2400" noProof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noProof="0" dirty="0" smtClean="0"/>
                  <a:t>OR </a:t>
                </a:r>
                <a:r>
                  <a:rPr lang="en-US" noProof="0" dirty="0" smtClean="0"/>
                  <a:t>MATHEMATICALLY</a:t>
                </a:r>
                <a:endParaRPr lang="tr-TR" sz="900" noProof="0" dirty="0" smtClean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noProof="0" dirty="0" smtClean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tr-TR" sz="2400" dirty="0"/>
                  <a:t> </a:t>
                </a:r>
                <a:r>
                  <a:rPr lang="tr-TR" sz="2400" dirty="0" smtClean="0"/>
                  <a:t>   </a:t>
                </a:r>
                <a:r>
                  <a:rPr lang="en-US" sz="2400" noProof="0" dirty="0" smtClean="0"/>
                  <a:t>The probability that an item can perform a required function under given</a:t>
                </a:r>
                <a:r>
                  <a:rPr lang="tr-TR" sz="2400" noProof="0" dirty="0" smtClean="0"/>
                  <a:t> </a:t>
                </a:r>
                <a:r>
                  <a:rPr lang="en-US" sz="2400" noProof="0" dirty="0" smtClean="0"/>
                  <a:t>conditions</a:t>
                </a:r>
                <a:r>
                  <a:rPr lang="tr-TR" sz="2400" dirty="0"/>
                  <a:t> </a:t>
                </a:r>
                <a:r>
                  <a:rPr lang="en-US" sz="2400" noProof="0" dirty="0" smtClean="0"/>
                  <a:t>for a given time interval </a:t>
                </a:r>
                <a:r>
                  <a:rPr lang="en-US" sz="2400" i="1" noProof="0" dirty="0" smtClean="0"/>
                  <a:t>(t1,t2)</a:t>
                </a:r>
                <a:r>
                  <a:rPr lang="en-US" sz="2400" noProof="0" dirty="0" smtClean="0"/>
                  <a:t>. It is denoted by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0" i="1" noProof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200" b="0" noProof="0" dirty="0" smtClean="0"/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400" b="0" noProof="0" dirty="0" smtClean="0"/>
                  <a:t>with </a:t>
                </a:r>
                <a:r>
                  <a:rPr lang="en-US" sz="2400" b="0" i="1" noProof="0" dirty="0" smtClean="0"/>
                  <a:t>t</a:t>
                </a:r>
                <a:r>
                  <a:rPr lang="en-US" sz="2400" b="0" noProof="0" dirty="0" smtClean="0"/>
                  <a:t> denoting the interval </a:t>
                </a:r>
                <a:r>
                  <a:rPr lang="en-US" sz="2400" i="1" noProof="0" dirty="0"/>
                  <a:t>(t1,t2)</a:t>
                </a:r>
                <a:r>
                  <a:rPr lang="en-US" sz="2400" noProof="0" dirty="0"/>
                  <a:t>. </a:t>
                </a:r>
                <a:endParaRPr lang="en-US" sz="2400" b="0" noProof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597" y="1825625"/>
                <a:ext cx="11002779" cy="4895850"/>
              </a:xfrm>
              <a:blipFill rotWithShape="0">
                <a:blip r:embed="rId3"/>
                <a:stretch>
                  <a:fillRect l="-886" t="-995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62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87347" y="1049311"/>
                <a:ext cx="6896725" cy="8244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𝐸𝑎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8.617∗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den>
                    </m:f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+273</m:t>
                            </m:r>
                          </m:den>
                        </m:f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298</m:t>
                            </m:r>
                          </m:den>
                        </m:f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87347" y="1049311"/>
                <a:ext cx="6896725" cy="82445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2073275"/>
              </p:ext>
            </p:extLst>
          </p:nvPr>
        </p:nvGraphicFramePr>
        <p:xfrm>
          <a:off x="3657599" y="2410241"/>
          <a:ext cx="5132883" cy="323082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10961"/>
                <a:gridCol w="1710961"/>
                <a:gridCol w="1710961"/>
              </a:tblGrid>
              <a:tr h="646165">
                <a:tc>
                  <a:txBody>
                    <a:bodyPr/>
                    <a:lstStyle/>
                    <a:p>
                      <a:r>
                        <a:rPr lang="tr-TR" dirty="0" smtClean="0"/>
                        <a:t>T(ºc)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Column</a:t>
                      </a:r>
                      <a:r>
                        <a:rPr lang="tr-TR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Column</a:t>
                      </a:r>
                      <a:r>
                        <a:rPr lang="tr-TR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646165"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.79</a:t>
                      </a:r>
                      <a:endParaRPr lang="en-US" dirty="0"/>
                    </a:p>
                  </a:txBody>
                  <a:tcPr/>
                </a:tc>
              </a:tr>
              <a:tr h="646165">
                <a:tc>
                  <a:txBody>
                    <a:bodyPr/>
                    <a:lstStyle/>
                    <a:p>
                      <a:r>
                        <a:rPr lang="tr-TR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1.9</a:t>
                      </a:r>
                      <a:endParaRPr lang="en-US" dirty="0"/>
                    </a:p>
                  </a:txBody>
                  <a:tcPr/>
                </a:tc>
              </a:tr>
              <a:tr h="646165">
                <a:tc>
                  <a:txBody>
                    <a:bodyPr/>
                    <a:lstStyle/>
                    <a:p>
                      <a:r>
                        <a:rPr lang="tr-TR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646165">
                <a:tc>
                  <a:txBody>
                    <a:bodyPr/>
                    <a:lstStyle/>
                    <a:p>
                      <a:r>
                        <a:rPr lang="tr-TR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urved Connector 10"/>
          <p:cNvCxnSpPr/>
          <p:nvPr/>
        </p:nvCxnSpPr>
        <p:spPr>
          <a:xfrm>
            <a:off x="1274164" y="2743200"/>
            <a:ext cx="4099183" cy="1079292"/>
          </a:xfrm>
          <a:prstGeom prst="curvedConnector3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548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814830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.09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𝐶𝑜𝑙𝑢𝑚𝑛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𝐶𝑜𝑙𝑢𝑚𝑛</m:t>
                      </m:r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r>
                  <a:rPr lang="tr-TR" dirty="0">
                    <a:ea typeface="Cambria Math" panose="02040503050406030204" pitchFamily="18" charset="0"/>
                  </a:rPr>
                  <a:t/>
                </a:r>
                <a:br>
                  <a:rPr lang="tr-TR" dirty="0">
                    <a:ea typeface="Cambria Math" panose="02040503050406030204" pitchFamily="18" charset="0"/>
                  </a:rPr>
                </a:br>
                <a:r>
                  <a:rPr lang="tr-TR" b="0" dirty="0" smtClean="0">
                    <a:ea typeface="Cambria Math" panose="02040503050406030204" pitchFamily="18" charset="0"/>
                  </a:rPr>
                  <a:t/>
                </a:r>
                <a:br>
                  <a:rPr lang="tr-TR" b="0" dirty="0" smtClean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814830"/>
                <a:ext cx="10515600" cy="1325563"/>
              </a:xfrm>
              <a:blipFill rotWithShape="0">
                <a:blip r:embed="rId2"/>
                <a:stretch>
                  <a:fillRect t="-3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43398" y="2140393"/>
                <a:ext cx="7225258" cy="4351338"/>
              </a:xfrm>
            </p:spPr>
            <p:txBody>
              <a:bodyPr/>
              <a:lstStyle/>
              <a:p>
                <a:r>
                  <a:rPr lang="tr-TR" dirty="0" smtClean="0"/>
                  <a:t>C=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pF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from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component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definiton</a:t>
                </a:r>
                <a:r>
                  <a:rPr lang="tr-TR" dirty="0" smtClean="0"/>
                  <a:t>.</a:t>
                </a:r>
              </a:p>
              <a:p>
                <a:endParaRPr lang="tr-TR" dirty="0"/>
              </a:p>
              <a:p>
                <a:endParaRPr lang="tr-TR" dirty="0" smtClean="0"/>
              </a:p>
              <a:p>
                <a:r>
                  <a:rPr lang="tr-TR" dirty="0" err="1" smtClean="0"/>
                  <a:t>From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given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formula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above</a:t>
                </a:r>
                <a:r>
                  <a:rPr lang="tr-TR" dirty="0" smtClean="0"/>
                  <a:t>,</a:t>
                </a:r>
              </a:p>
              <a:p>
                <a:endParaRPr lang="tr-T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0.69 </m:t>
                      </m:r>
                    </m:oMath>
                  </m:oMathPara>
                </a14:m>
                <a:endParaRPr lang="tr-TR" dirty="0" smtClean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43398" y="2140393"/>
                <a:ext cx="7225258" cy="4351338"/>
              </a:xfrm>
              <a:blipFill rotWithShape="0">
                <a:blip r:embed="rId3"/>
                <a:stretch>
                  <a:fillRect l="-1519" t="-2241" r="-13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738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065493734"/>
                  </p:ext>
                </p:extLst>
              </p:nvPr>
            </p:nvGraphicFramePr>
            <p:xfrm>
              <a:off x="1828800" y="268221"/>
              <a:ext cx="8694296" cy="5276026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4347148"/>
                    <a:gridCol w="4347148"/>
                  </a:tblGrid>
                  <a:tr h="2251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err="1" smtClean="0"/>
                            <a:t>Numbe</a:t>
                          </a:r>
                          <a:r>
                            <a:rPr lang="tr-TR" baseline="0" dirty="0" err="1" smtClean="0"/>
                            <a:t>r</a:t>
                          </a:r>
                          <a:r>
                            <a:rPr lang="tr-TR" baseline="0" dirty="0" smtClean="0"/>
                            <a:t> of </a:t>
                          </a:r>
                          <a:r>
                            <a:rPr lang="tr-TR" baseline="0" dirty="0" err="1" smtClean="0"/>
                            <a:t>Column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Definition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086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sub>
                                </m:sSub>
                                <m:r>
                                  <a:rPr lang="tr-T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tr-T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tr-TR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num>
                                          <m:den>
                                            <m:r>
                                              <a:rPr lang="tr-TR" smtClean="0"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tr-TR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tr-TR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843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sub>
                                </m:sSub>
                                <m:r>
                                  <a:rPr lang="tr-T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tr-T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tr-TR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num>
                                          <m:den>
                                            <m:r>
                                              <a:rPr lang="tr-TR" smtClean="0"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tr-TR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tr-TR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8901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sub>
                                </m:sSub>
                                <m:r>
                                  <a:rPr lang="tr-T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tr-T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tr-TR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num>
                                          <m:den>
                                            <m:r>
                                              <a:rPr lang="tr-TR" smtClean="0"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tr-TR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tr-TR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8171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sub>
                                </m:sSub>
                                <m:r>
                                  <a:rPr lang="tr-T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tr-T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tr-TR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num>
                                          <m:den>
                                            <m:r>
                                              <a:rPr lang="tr-TR" smtClean="0"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tr-TR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p>
                                </m:sSup>
                                <m:r>
                                  <a:rPr lang="tr-TR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4182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sub>
                                </m:sSub>
                                <m:r>
                                  <a:rPr lang="tr-T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tr-T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tr-T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tr-TR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num>
                                          <m:den>
                                            <m:r>
                                              <a:rPr lang="tr-TR" smtClean="0">
                                                <a:latin typeface="Cambria Math" panose="02040503050406030204" pitchFamily="18" charset="0"/>
                                              </a:rPr>
                                              <m:t>0.</m:t>
                                            </m:r>
                                            <m:r>
                                              <a:rPr lang="tr-TR" b="0" i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tr-TR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tr-TR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065493734"/>
                  </p:ext>
                </p:extLst>
              </p:nvPr>
            </p:nvGraphicFramePr>
            <p:xfrm>
              <a:off x="1828800" y="268221"/>
              <a:ext cx="8694296" cy="5311714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4347148"/>
                    <a:gridCol w="434714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err="1" smtClean="0"/>
                            <a:t>Numbe</a:t>
                          </a:r>
                          <a:r>
                            <a:rPr lang="tr-TR" baseline="0" dirty="0" err="1" smtClean="0"/>
                            <a:t>r</a:t>
                          </a:r>
                          <a:r>
                            <a:rPr lang="tr-TR" baseline="0" dirty="0" smtClean="0"/>
                            <a:t> of </a:t>
                          </a:r>
                          <a:r>
                            <a:rPr lang="tr-TR" baseline="0" dirty="0" err="1" smtClean="0"/>
                            <a:t>Column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21" t="-6667" r="-281" b="-1358333"/>
                          </a:stretch>
                        </a:blipFill>
                      </a:tcPr>
                    </a:tc>
                  </a:tr>
                  <a:tr h="7729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21" t="-50394" r="-281" b="-541732"/>
                          </a:stretch>
                        </a:blipFill>
                      </a:tcPr>
                    </a:tc>
                  </a:tr>
                  <a:tr h="1043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21" t="-111047" r="-281" b="-300000"/>
                          </a:stretch>
                        </a:blipFill>
                      </a:tcPr>
                    </a:tc>
                  </a:tr>
                  <a:tr h="1043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21" t="-212281" r="-281" b="-201754"/>
                          </a:stretch>
                        </a:blipFill>
                      </a:tcPr>
                    </a:tc>
                  </a:tr>
                  <a:tr h="1043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21" t="-310465" r="-281" b="-100581"/>
                          </a:stretch>
                        </a:blipFill>
                      </a:tcPr>
                    </a:tc>
                  </a:tr>
                  <a:tr h="1043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21" t="-412865" r="-281" b="-117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252864" y="5861154"/>
                <a:ext cx="6250899" cy="734518"/>
              </a:xfrm>
            </p:spPr>
            <p:txBody>
              <a:bodyPr>
                <a:normAutofit fontScale="77500" lnSpcReduction="20000"/>
              </a:bodyPr>
              <a:lstStyle/>
              <a:p>
                <a:pPr algn="ctr"/>
                <a:r>
                  <a:rPr lang="tr-TR" dirty="0" smtClean="0"/>
                  <a:t>Where  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𝑂𝑝𝑒𝑟𝑎𝑡𝑖𝑛𝑔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𝑉𝑜𝑙𝑡𝑎𝑔𝑒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𝑅𝑎𝑡𝑒𝑑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𝑉𝑜𝑙𝑡𝑎𝑔𝑒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200+</m:t>
                        </m:r>
                        <m:rad>
                          <m:radPr>
                            <m:degHide m:val="on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=0.68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252864" y="5861154"/>
                <a:ext cx="6250899" cy="734518"/>
              </a:xfrm>
              <a:blipFill rotWithShape="0">
                <a:blip r:embed="rId3"/>
                <a:stretch>
                  <a:fillRect l="-488" t="-49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764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007903112"/>
                  </p:ext>
                </p:extLst>
              </p:nvPr>
            </p:nvGraphicFramePr>
            <p:xfrm>
              <a:off x="838196" y="989351"/>
              <a:ext cx="10764190" cy="5398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82095"/>
                    <a:gridCol w="5382095"/>
                  </a:tblGrid>
                  <a:tr h="1099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1" i="1" smtClean="0">
                                    <a:latin typeface="Cambria Math" panose="02040503050406030204" pitchFamily="18" charset="0"/>
                                  </a:rPr>
                                  <m:t>𝑪𝑹</m:t>
                                </m:r>
                                <m:r>
                                  <a:rPr lang="tr-T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𝑬𝒇𝒇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𝑹𝒆𝒔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𝑩𝒆𝒕𝒘𝒆𝒆𝒏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𝑪𝒂𝒑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. 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𝒂𝒏𝒅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𝑷𝒐𝒘𝒆𝒓𝑺𝒖𝒑𝒑𝒍𝒚</m:t>
                                    </m:r>
                                  </m:num>
                                  <m:den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𝑽𝒐𝒍𝒕𝒂𝒈𝒆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𝑨𝒑𝒑𝒍𝒊𝒆𝒅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𝒕𝒐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tr-TR" b="1" i="1" smtClean="0">
                                        <a:latin typeface="Cambria Math" panose="02040503050406030204" pitchFamily="18" charset="0"/>
                                      </a:rPr>
                                      <m:t>𝑪𝒂𝒑𝒂𝒄𝒊𝒐𝒓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tr-T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𝑆𝑅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Value</a:t>
                          </a:r>
                          <a:endPara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&gt;0.8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.66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&gt;0.6</a:t>
                          </a:r>
                          <a:r>
                            <a:rPr lang="tr-TR" baseline="0" dirty="0" smtClean="0"/>
                            <a:t> </a:t>
                          </a:r>
                          <a:r>
                            <a:rPr lang="tr-TR" baseline="0" dirty="0" err="1" smtClean="0"/>
                            <a:t>to</a:t>
                          </a:r>
                          <a:r>
                            <a:rPr lang="tr-TR" baseline="0" dirty="0" smtClean="0"/>
                            <a:t> 0.8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1.0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&gt;0.4 </a:t>
                          </a:r>
                          <a:r>
                            <a:rPr lang="tr-TR" dirty="0" err="1" smtClean="0"/>
                            <a:t>to</a:t>
                          </a:r>
                          <a:r>
                            <a:rPr lang="tr-TR" dirty="0" smtClean="0"/>
                            <a:t> 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1.3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&gt;0.2 </a:t>
                          </a:r>
                          <a:r>
                            <a:rPr lang="tr-TR" dirty="0" err="1" smtClean="0"/>
                            <a:t>to</a:t>
                          </a:r>
                          <a:r>
                            <a:rPr lang="tr-TR" dirty="0" smtClean="0"/>
                            <a:t> 0.4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2.0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&gt;0.1 </a:t>
                          </a:r>
                          <a:r>
                            <a:rPr lang="tr-TR" dirty="0" err="1" smtClean="0"/>
                            <a:t>to</a:t>
                          </a:r>
                          <a:r>
                            <a:rPr lang="tr-TR" dirty="0" smtClean="0"/>
                            <a:t> 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2.7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 </a:t>
                          </a:r>
                          <a:r>
                            <a:rPr lang="tr-TR" dirty="0" err="1" smtClean="0"/>
                            <a:t>to</a:t>
                          </a:r>
                          <a:r>
                            <a:rPr lang="tr-TR" dirty="0" smtClean="0"/>
                            <a:t> 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3.3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007903112"/>
                  </p:ext>
                </p:extLst>
              </p:nvPr>
            </p:nvGraphicFramePr>
            <p:xfrm>
              <a:off x="838196" y="989351"/>
              <a:ext cx="10764190" cy="5398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82095"/>
                    <a:gridCol w="5382095"/>
                  </a:tblGrid>
                  <a:tr h="1099389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3" t="-7222" r="-100339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27" t="-7222" r="-453" b="-393333"/>
                          </a:stretch>
                        </a:blipFill>
                      </a:tcPr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&gt;0.8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.66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&gt;0.6</a:t>
                          </a:r>
                          <a:r>
                            <a:rPr lang="tr-TR" baseline="0" dirty="0" smtClean="0"/>
                            <a:t> </a:t>
                          </a:r>
                          <a:r>
                            <a:rPr lang="tr-TR" baseline="0" dirty="0" err="1" smtClean="0"/>
                            <a:t>to</a:t>
                          </a:r>
                          <a:r>
                            <a:rPr lang="tr-TR" baseline="0" dirty="0" smtClean="0"/>
                            <a:t> 0.8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1.0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&gt;0.4 </a:t>
                          </a:r>
                          <a:r>
                            <a:rPr lang="tr-TR" dirty="0" err="1" smtClean="0"/>
                            <a:t>to</a:t>
                          </a:r>
                          <a:r>
                            <a:rPr lang="tr-TR" dirty="0" smtClean="0"/>
                            <a:t> 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1.3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&gt;0.2 </a:t>
                          </a:r>
                          <a:r>
                            <a:rPr lang="tr-TR" dirty="0" err="1" smtClean="0"/>
                            <a:t>to</a:t>
                          </a:r>
                          <a:r>
                            <a:rPr lang="tr-TR" dirty="0" smtClean="0"/>
                            <a:t> 0.4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2.0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&gt;0.1 </a:t>
                          </a:r>
                          <a:r>
                            <a:rPr lang="tr-TR" dirty="0" err="1" smtClean="0"/>
                            <a:t>to</a:t>
                          </a:r>
                          <a:r>
                            <a:rPr lang="tr-TR" dirty="0" smtClean="0"/>
                            <a:t> 0.2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2.7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64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0 </a:t>
                          </a:r>
                          <a:r>
                            <a:rPr lang="tr-TR" dirty="0" err="1" smtClean="0"/>
                            <a:t>to</a:t>
                          </a:r>
                          <a:r>
                            <a:rPr lang="tr-TR" dirty="0" smtClean="0"/>
                            <a:t> 0.1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3.3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255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072303553"/>
                  </p:ext>
                </p:extLst>
              </p:nvPr>
            </p:nvGraphicFramePr>
            <p:xfrm>
              <a:off x="838200" y="749508"/>
              <a:ext cx="5181600" cy="53384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90800"/>
                    <a:gridCol w="2590800"/>
                  </a:tblGrid>
                  <a:tr h="48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err="1" smtClean="0"/>
                            <a:t>Quality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.001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.01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S, 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.03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1.0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1.5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01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err="1" smtClean="0"/>
                            <a:t>Non-established</a:t>
                          </a:r>
                          <a:r>
                            <a:rPr lang="tr-TR" dirty="0" smtClean="0"/>
                            <a:t> </a:t>
                          </a:r>
                          <a:r>
                            <a:rPr lang="tr-TR" dirty="0" err="1" smtClean="0"/>
                            <a:t>reliability</a:t>
                          </a:r>
                          <a:r>
                            <a:rPr lang="tr-TR" dirty="0" smtClean="0"/>
                            <a:t> </a:t>
                          </a:r>
                          <a:r>
                            <a:rPr lang="tr-TR" dirty="0" err="1" smtClean="0"/>
                            <a:t>capacitors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3.0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801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Commercial </a:t>
                          </a:r>
                          <a:r>
                            <a:rPr lang="tr-TR" dirty="0" err="1" smtClean="0"/>
                            <a:t>or</a:t>
                          </a:r>
                          <a:r>
                            <a:rPr lang="tr-TR" dirty="0" smtClean="0"/>
                            <a:t> </a:t>
                          </a:r>
                          <a:r>
                            <a:rPr lang="tr-TR" dirty="0" err="1" smtClean="0"/>
                            <a:t>Unknown</a:t>
                          </a:r>
                          <a:r>
                            <a:rPr lang="tr-TR" dirty="0" smtClean="0"/>
                            <a:t> </a:t>
                          </a:r>
                          <a:r>
                            <a:rPr lang="tr-TR" dirty="0" err="1" smtClean="0"/>
                            <a:t>Screening</a:t>
                          </a:r>
                          <a:r>
                            <a:rPr lang="tr-TR" dirty="0" smtClean="0"/>
                            <a:t> Level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10.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072303553"/>
                  </p:ext>
                </p:extLst>
              </p:nvPr>
            </p:nvGraphicFramePr>
            <p:xfrm>
              <a:off x="838200" y="749508"/>
              <a:ext cx="5181600" cy="53384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90800"/>
                    <a:gridCol w="2590800"/>
                  </a:tblGrid>
                  <a:tr h="48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err="1" smtClean="0"/>
                            <a:t>Quality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471" t="-6329" r="-471" b="-1012658"/>
                          </a:stretch>
                        </a:blipFill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.001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.01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S, B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.03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R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P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.3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M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1.0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1.5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801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err="1" smtClean="0"/>
                            <a:t>Non-established</a:t>
                          </a:r>
                          <a:r>
                            <a:rPr lang="tr-TR" dirty="0" smtClean="0"/>
                            <a:t> </a:t>
                          </a:r>
                          <a:r>
                            <a:rPr lang="tr-TR" dirty="0" err="1" smtClean="0"/>
                            <a:t>reliability</a:t>
                          </a:r>
                          <a:r>
                            <a:rPr lang="tr-TR" dirty="0" smtClean="0"/>
                            <a:t> </a:t>
                          </a:r>
                          <a:r>
                            <a:rPr lang="tr-TR" dirty="0" err="1" smtClean="0"/>
                            <a:t>capacitors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3.0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801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Commercial </a:t>
                          </a:r>
                          <a:r>
                            <a:rPr lang="tr-TR" dirty="0" err="1" smtClean="0"/>
                            <a:t>or</a:t>
                          </a:r>
                          <a:r>
                            <a:rPr lang="tr-TR" dirty="0" smtClean="0"/>
                            <a:t> </a:t>
                          </a:r>
                          <a:r>
                            <a:rPr lang="tr-TR" dirty="0" err="1" smtClean="0"/>
                            <a:t>Unknown</a:t>
                          </a:r>
                          <a:r>
                            <a:rPr lang="tr-TR" dirty="0" smtClean="0"/>
                            <a:t> </a:t>
                          </a:r>
                          <a:r>
                            <a:rPr lang="tr-TR" dirty="0" err="1" smtClean="0"/>
                            <a:t>Screening</a:t>
                          </a:r>
                          <a:r>
                            <a:rPr lang="tr-TR" dirty="0" smtClean="0"/>
                            <a:t> Level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10.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729097"/>
                  </p:ext>
                </p:extLst>
              </p:nvPr>
            </p:nvGraphicFramePr>
            <p:xfrm>
              <a:off x="6504482" y="749507"/>
              <a:ext cx="5181600" cy="51284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90800"/>
                    <a:gridCol w="2590800"/>
                  </a:tblGrid>
                  <a:tr h="48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Environment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1.0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7.0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IC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UC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25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UF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30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</a:rPr>
                                      <m:t>RW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495729097"/>
                  </p:ext>
                </p:extLst>
              </p:nvPr>
            </p:nvGraphicFramePr>
            <p:xfrm>
              <a:off x="6504482" y="749507"/>
              <a:ext cx="5181600" cy="51284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90800"/>
                    <a:gridCol w="2590800"/>
                  </a:tblGrid>
                  <a:tr h="48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Environment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706" t="-6250" r="-471" b="-956250"/>
                          </a:stretch>
                        </a:blipFill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69" t="-111842" r="-100235" b="-9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1.0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69" t="-211842" r="-100235" b="-8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69" t="-307792" r="-100235" b="-6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69" t="-413158" r="-100235" b="-6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7.0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69" t="-513158" r="-10023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69" t="-605195" r="-100235" b="-3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69" t="-714474" r="-100235" b="-3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15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69" t="-814474" r="-10023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25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69" t="-902597" r="-10023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30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64467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69" t="-1015789" r="-10023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 smtClean="0"/>
                            <a:t>40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518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09862" y="260194"/>
                <a:ext cx="11143938" cy="132556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smtClean="0"/>
                      <m:t>λ</m:t>
                    </m:r>
                    <m:r>
                      <a:rPr lang="tr-TR" b="0" i="1" baseline="-2500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/>
                      <m:t>λ</m:t>
                    </m:r>
                    <m:r>
                      <a:rPr lang="tr-TR" b="0" i="1" baseline="-2500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SR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𝑓𝑎𝑖𝑙𝑢𝑟𝑒𝑠</m:t>
                        </m:r>
                      </m:num>
                      <m:den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𝐻𝑜𝑢𝑟𝑠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9862" y="260194"/>
                <a:ext cx="11143938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smtClean="0"/>
                      <m:t>λ</m:t>
                    </m:r>
                    <m:r>
                      <a:rPr lang="tr-TR" i="1" baseline="-2500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tr-T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=0.00051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tr-T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Temperature Factor</a:t>
                </a:r>
                <a:r>
                  <a:rPr lang="tr-T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=1.6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𝐶𝑎𝑝𝑎𝑐𝑖𝑡𝑎𝑛𝑐𝑒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=0.69</m:t>
                    </m:r>
                  </m:oMath>
                </a14:m>
                <a:endParaRPr lang="tr-TR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𝑉𝑜𝑙𝑡𝑎𝑔𝑒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𝑆𝑡𝑟𝑒𝑠𝑠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=2.9</m:t>
                    </m:r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SR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𝑆𝑒𝑟𝑖𝑒𝑠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𝑅𝑒𝑠𝑖𝑠𝑡𝑎𝑛𝑐𝑒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𝑄𝑢𝑎𝑙𝑖𝑡𝑦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=3.0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𝐸𝑛𝑣𝑖𝑟𝑜𝑛𝑚𝑒𝑛𝑡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tr-TR" b="0" dirty="0" smtClean="0"/>
              </a:p>
              <a:p>
                <a:endParaRPr lang="tr-T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sz="3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tr-TR" sz="3000" b="1" i="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tr-TR" sz="3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=0.049 </a:t>
                </a:r>
                <a:r>
                  <a:rPr lang="tr-TR" sz="30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Failures</a:t>
                </a:r>
                <a:r>
                  <a:rPr lang="tr-TR" sz="30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3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tr-TR" sz="3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tr-TR" sz="3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3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𝐇𝐨𝐮𝐫𝐬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30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492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4"/>
            </a:pPr>
            <a:r>
              <a:rPr lang="tr-TR" dirty="0" err="1" smtClean="0"/>
              <a:t>Hybrid</a:t>
            </a:r>
            <a:r>
              <a:rPr lang="tr-TR" dirty="0" smtClean="0"/>
              <a:t> </a:t>
            </a:r>
            <a:r>
              <a:rPr lang="tr-TR" dirty="0" err="1" smtClean="0"/>
              <a:t>Microelectronic</a:t>
            </a:r>
            <a:r>
              <a:rPr lang="tr-TR" dirty="0" smtClean="0"/>
              <a:t> </a:t>
            </a:r>
            <a:r>
              <a:rPr lang="tr-TR" dirty="0" err="1" smtClean="0"/>
              <a:t>Devices</a:t>
            </a:r>
            <a:r>
              <a:rPr lang="tr-TR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825625"/>
            <a:ext cx="10994036" cy="4260382"/>
          </a:xfrm>
        </p:spPr>
        <p:txBody>
          <a:bodyPr/>
          <a:lstStyle/>
          <a:p>
            <a:r>
              <a:rPr lang="tr-TR" dirty="0" smtClean="0"/>
              <a:t>A </a:t>
            </a:r>
            <a:r>
              <a:rPr lang="tr-TR" dirty="0" err="1" smtClean="0"/>
              <a:t>combination</a:t>
            </a:r>
            <a:r>
              <a:rPr lang="tr-TR" dirty="0" smtClean="0"/>
              <a:t> of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integrated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r>
              <a:rPr lang="tr-TR" dirty="0" smtClean="0"/>
              <a:t>,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integrated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discrete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reliability</a:t>
            </a:r>
            <a:r>
              <a:rPr lang="tr-TR" dirty="0" smtClean="0"/>
              <a:t> </a:t>
            </a:r>
            <a:r>
              <a:rPr lang="tr-TR" dirty="0" err="1" smtClean="0"/>
              <a:t>prediction</a:t>
            </a:r>
            <a:r>
              <a:rPr lang="tr-TR" dirty="0" smtClean="0"/>
              <a:t> </a:t>
            </a:r>
            <a:r>
              <a:rPr lang="tr-TR" dirty="0" err="1" smtClean="0"/>
              <a:t>methodology</a:t>
            </a:r>
            <a:r>
              <a:rPr lang="tr-TR" dirty="0" smtClean="0"/>
              <a:t> is </a:t>
            </a:r>
            <a:r>
              <a:rPr lang="tr-TR" dirty="0" err="1" smtClean="0"/>
              <a:t>preferred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monolithic</a:t>
            </a:r>
            <a:r>
              <a:rPr lang="tr-TR" dirty="0" smtClean="0"/>
              <a:t> </a:t>
            </a:r>
            <a:r>
              <a:rPr lang="tr-TR" dirty="0" err="1" smtClean="0"/>
              <a:t>devices</a:t>
            </a:r>
            <a:r>
              <a:rPr lang="tr-TR" dirty="0" smtClean="0"/>
              <a:t>. (</a:t>
            </a:r>
            <a:r>
              <a:rPr lang="tr-TR" dirty="0" err="1" smtClean="0"/>
              <a:t>Especially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IC </a:t>
            </a:r>
            <a:r>
              <a:rPr lang="tr-TR" dirty="0" err="1" smtClean="0"/>
              <a:t>Circuits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643328" y="4472430"/>
                <a:ext cx="10710472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55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mtClean="0"/>
                        <m:t>λ</m:t>
                      </m:r>
                      <m:r>
                        <a:rPr lang="tr-TR" i="1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tr-TR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tr-TR"/>
                                <m:t>λ</m:t>
                              </m:r>
                              <m:r>
                                <a:rPr lang="tr-TR" i="1" baseline="-250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m:rPr>
                                  <m:nor/>
                                </m:rPr>
                                <a:rPr lang="tr-TR" dirty="0"/>
                                <m:t>∗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nary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tr-TR"/>
                                <m:t>λ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tr-TR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tr-TR"/>
                                <m:t>λ</m:t>
                              </m:r>
                              <m:r>
                                <a:rPr lang="tr-TR" b="0" i="1" baseline="-2500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m:rPr>
                                  <m:nor/>
                                </m:rPr>
                                <a:rPr lang="tr-TR" b="0" i="0" dirty="0" smtClean="0"/>
                                <m:t>+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tr-TR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tr-TR"/>
                                    <m:t>λ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}∗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f>
                        <m:f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𝑓𝑎𝑖𝑙𝑢𝑟𝑒𝑠</m:t>
                          </m:r>
                        </m:num>
                        <m:den>
                          <m:sSup>
                            <m:sSup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𝐻𝑜𝑢𝑟𝑠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28" y="4472430"/>
                <a:ext cx="10710472" cy="13255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16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5"/>
            </a:pPr>
            <a:r>
              <a:rPr lang="en-US" dirty="0"/>
              <a:t>Prediction for Items Prone to </a:t>
            </a:r>
            <a:r>
              <a:rPr lang="en-US" dirty="0" smtClean="0"/>
              <a:t>Wear-Out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0611" y="1690688"/>
            <a:ext cx="8885347" cy="4990550"/>
          </a:xfrm>
        </p:spPr>
      </p:pic>
      <p:sp>
        <p:nvSpPr>
          <p:cNvPr id="7" name="TextBox 6"/>
          <p:cNvSpPr txBox="1"/>
          <p:nvPr/>
        </p:nvSpPr>
        <p:spPr>
          <a:xfrm>
            <a:off x="4287187" y="4212236"/>
            <a:ext cx="323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/>
              <a:t>USEFUL LIFE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22227" y="2008682"/>
            <a:ext cx="29980" cy="4407108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2207" y="6310859"/>
            <a:ext cx="10978350" cy="29982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81867" y="3955130"/>
            <a:ext cx="323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/>
              <a:t>WEAR-OUT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5539" y="4401582"/>
            <a:ext cx="3237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/>
              <a:t>INFANT </a:t>
            </a:r>
          </a:p>
          <a:p>
            <a:pPr algn="ctr"/>
            <a:r>
              <a:rPr lang="tr-TR" sz="2400" b="1" dirty="0" smtClean="0"/>
              <a:t>MORTALITY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107360" y="1368679"/>
            <a:ext cx="125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rgbClr val="008000"/>
                </a:solidFill>
              </a:rPr>
              <a:t>Hazard</a:t>
            </a:r>
            <a:r>
              <a:rPr lang="tr-TR" dirty="0" smtClean="0">
                <a:solidFill>
                  <a:srgbClr val="008000"/>
                </a:solidFill>
              </a:rPr>
              <a:t> Rate </a:t>
            </a:r>
            <a:r>
              <a:rPr lang="tr-TR" dirty="0" err="1" smtClean="0">
                <a:solidFill>
                  <a:srgbClr val="008000"/>
                </a:solidFill>
              </a:rPr>
              <a:t>Ratio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42571" y="5681272"/>
            <a:ext cx="125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8000"/>
                </a:solidFill>
              </a:rPr>
              <a:t>Time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8345" y="6355829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008000"/>
                </a:solidFill>
              </a:rPr>
              <a:t>T</a:t>
            </a:r>
            <a:r>
              <a:rPr lang="tr-TR" sz="2000" b="1" baseline="-25000" dirty="0" smtClean="0">
                <a:solidFill>
                  <a:srgbClr val="008000"/>
                </a:solidFill>
              </a:rPr>
              <a:t>B</a:t>
            </a:r>
            <a:endParaRPr lang="tr-TR" sz="2000" b="1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52280" y="6293930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008000"/>
                </a:solidFill>
              </a:rPr>
              <a:t>T</a:t>
            </a:r>
            <a:r>
              <a:rPr lang="tr-TR" sz="2000" b="1" baseline="-25000" dirty="0">
                <a:solidFill>
                  <a:srgbClr val="008000"/>
                </a:solidFill>
              </a:rPr>
              <a:t>W</a:t>
            </a:r>
            <a:endParaRPr lang="tr-TR" sz="2000" b="1" dirty="0">
              <a:solidFill>
                <a:srgbClr val="008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925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90" y="500037"/>
            <a:ext cx="10515600" cy="1325563"/>
          </a:xfrm>
        </p:spPr>
        <p:txBody>
          <a:bodyPr/>
          <a:lstStyle/>
          <a:p>
            <a:pPr marL="742950" indent="-742950">
              <a:buFont typeface="+mj-lt"/>
              <a:buAutoNum type="alphaLcPeriod" startAt="6"/>
            </a:pPr>
            <a:r>
              <a:rPr lang="tr-TR" dirty="0" err="1" smtClean="0"/>
              <a:t>Reliability</a:t>
            </a:r>
            <a:r>
              <a:rPr lang="tr-TR" dirty="0" smtClean="0"/>
              <a:t> </a:t>
            </a:r>
            <a:r>
              <a:rPr lang="tr-TR" dirty="0" err="1" smtClean="0"/>
              <a:t>Prediction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One-Shot</a:t>
            </a:r>
            <a:r>
              <a:rPr lang="tr-TR" dirty="0" smtClean="0"/>
              <a:t> </a:t>
            </a:r>
            <a:r>
              <a:rPr lang="tr-TR" dirty="0" err="1" smtClean="0"/>
              <a:t>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190" y="1960537"/>
            <a:ext cx="10515600" cy="4351338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shot</a:t>
            </a:r>
            <a:r>
              <a:rPr lang="tr-TR" dirty="0" smtClean="0"/>
              <a:t> </a:t>
            </a:r>
            <a:r>
              <a:rPr lang="tr-TR" dirty="0" err="1" smtClean="0"/>
              <a:t>device</a:t>
            </a:r>
            <a:r>
              <a:rPr lang="tr-TR" dirty="0" smtClean="0"/>
              <a:t>: An </a:t>
            </a:r>
            <a:r>
              <a:rPr lang="tr-TR" dirty="0" err="1" smtClean="0"/>
              <a:t>item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is </a:t>
            </a:r>
            <a:r>
              <a:rPr lang="tr-TR" dirty="0" err="1" smtClean="0"/>
              <a:t>required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perform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once</a:t>
            </a:r>
            <a:r>
              <a:rPr lang="tr-TR" dirty="0" smtClean="0"/>
              <a:t> </a:t>
            </a:r>
            <a:r>
              <a:rPr lang="tr-TR" dirty="0" err="1" smtClean="0"/>
              <a:t>during</a:t>
            </a:r>
            <a:r>
              <a:rPr lang="tr-TR" dirty="0" smtClean="0"/>
              <a:t> normal </a:t>
            </a:r>
            <a:r>
              <a:rPr lang="tr-TR" dirty="0" err="1" smtClean="0"/>
              <a:t>operation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reason</a:t>
            </a:r>
            <a:r>
              <a:rPr lang="tr-TR" dirty="0" smtClean="0"/>
              <a:t>,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failure</a:t>
            </a:r>
            <a:r>
              <a:rPr lang="tr-TR" dirty="0" smtClean="0"/>
              <a:t> of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devices</a:t>
            </a:r>
            <a:r>
              <a:rPr lang="tr-TR" dirty="0" smtClean="0"/>
              <a:t> is </a:t>
            </a:r>
            <a:r>
              <a:rPr lang="tr-TR" dirty="0" err="1" smtClean="0"/>
              <a:t>independent</a:t>
            </a:r>
            <a:r>
              <a:rPr lang="tr-TR" dirty="0" smtClean="0"/>
              <a:t> of time </a:t>
            </a:r>
            <a:r>
              <a:rPr lang="tr-TR" dirty="0" err="1" smtClean="0"/>
              <a:t>and</a:t>
            </a:r>
            <a:r>
              <a:rPr lang="tr-TR" dirty="0" smtClean="0"/>
              <a:t> can be </a:t>
            </a:r>
            <a:r>
              <a:rPr lang="tr-TR" dirty="0" err="1" smtClean="0"/>
              <a:t>assumed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a </a:t>
            </a:r>
            <a:r>
              <a:rPr lang="tr-TR" dirty="0" err="1" smtClean="0"/>
              <a:t>fixed</a:t>
            </a:r>
            <a:r>
              <a:rPr lang="tr-TR" dirty="0" smtClean="0"/>
              <a:t> </a:t>
            </a:r>
            <a:r>
              <a:rPr lang="tr-TR" dirty="0" err="1" smtClean="0"/>
              <a:t>probability</a:t>
            </a:r>
            <a:r>
              <a:rPr lang="tr-TR" dirty="0" smtClean="0"/>
              <a:t> of </a:t>
            </a:r>
            <a:r>
              <a:rPr lang="tr-TR" dirty="0" err="1" smtClean="0"/>
              <a:t>occurance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1664963"/>
              </p:ext>
            </p:extLst>
          </p:nvPr>
        </p:nvGraphicFramePr>
        <p:xfrm>
          <a:off x="3357795" y="4374037"/>
          <a:ext cx="5108316" cy="200511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554158"/>
                <a:gridCol w="2554158"/>
              </a:tblGrid>
              <a:tr h="414779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One-Shot</a:t>
                      </a:r>
                      <a:r>
                        <a:rPr lang="tr-TR" dirty="0" smtClean="0"/>
                        <a:t>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Reliability</a:t>
                      </a:r>
                      <a:endParaRPr lang="en-US" dirty="0"/>
                    </a:p>
                  </a:txBody>
                  <a:tcPr/>
                </a:tc>
              </a:tr>
              <a:tr h="658187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Rocket</a:t>
                      </a:r>
                      <a:r>
                        <a:rPr lang="tr-TR" dirty="0" smtClean="0"/>
                        <a:t> Motor,</a:t>
                      </a:r>
                    </a:p>
                    <a:p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case-bonded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0.9993</a:t>
                      </a:r>
                      <a:endParaRPr lang="en-US" dirty="0"/>
                    </a:p>
                  </a:txBody>
                  <a:tcPr/>
                </a:tc>
              </a:tr>
              <a:tr h="466075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Flare</a:t>
                      </a:r>
                      <a:r>
                        <a:rPr lang="tr-TR" dirty="0" smtClean="0"/>
                        <a:t>, </a:t>
                      </a:r>
                      <a:r>
                        <a:rPr lang="tr-TR" dirty="0" err="1" smtClean="0"/>
                        <a:t>guided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missile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0.9994</a:t>
                      </a:r>
                      <a:endParaRPr lang="en-US" dirty="0"/>
                    </a:p>
                  </a:txBody>
                  <a:tcPr/>
                </a:tc>
              </a:tr>
              <a:tr h="466075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Igniter</a:t>
                      </a:r>
                      <a:r>
                        <a:rPr lang="tr-TR" dirty="0" smtClean="0"/>
                        <a:t>,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fuzehead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0.9983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501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128" y="1639289"/>
            <a:ext cx="10515600" cy="1325563"/>
          </a:xfrm>
        </p:spPr>
        <p:txBody>
          <a:bodyPr/>
          <a:lstStyle/>
          <a:p>
            <a:pPr algn="ctr"/>
            <a:r>
              <a:rPr lang="tr-TR" dirty="0" err="1" smtClean="0">
                <a:latin typeface="Century" panose="02040604050505020304" pitchFamily="18" charset="0"/>
              </a:rPr>
              <a:t>Thank</a:t>
            </a:r>
            <a:r>
              <a:rPr lang="tr-TR" dirty="0" smtClean="0">
                <a:latin typeface="Century" panose="02040604050505020304" pitchFamily="18" charset="0"/>
              </a:rPr>
              <a:t> </a:t>
            </a:r>
            <a:r>
              <a:rPr lang="tr-TR" dirty="0" err="1" smtClean="0">
                <a:latin typeface="Century" panose="02040604050505020304" pitchFamily="18" charset="0"/>
              </a:rPr>
              <a:t>you</a:t>
            </a:r>
            <a:r>
              <a:rPr lang="tr-TR" dirty="0" smtClean="0">
                <a:latin typeface="Century" panose="02040604050505020304" pitchFamily="18" charset="0"/>
              </a:rPr>
              <a:t> </a:t>
            </a:r>
            <a:r>
              <a:rPr lang="tr-TR" dirty="0" err="1" smtClean="0">
                <a:latin typeface="Century" panose="02040604050505020304" pitchFamily="18" charset="0"/>
              </a:rPr>
              <a:t>for</a:t>
            </a:r>
            <a:r>
              <a:rPr lang="tr-TR" dirty="0" smtClean="0">
                <a:latin typeface="Century" panose="02040604050505020304" pitchFamily="18" charset="0"/>
              </a:rPr>
              <a:t> </a:t>
            </a:r>
            <a:r>
              <a:rPr lang="tr-TR" dirty="0" err="1" smtClean="0">
                <a:latin typeface="Century" panose="02040604050505020304" pitchFamily="18" charset="0"/>
              </a:rPr>
              <a:t>listening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859" y="4002371"/>
            <a:ext cx="5531370" cy="21585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i="1" dirty="0" smtClean="0">
                <a:latin typeface="Century" panose="02040604050505020304" pitchFamily="18" charset="0"/>
              </a:rPr>
              <a:t>Emre </a:t>
            </a:r>
            <a:r>
              <a:rPr lang="tr-TR" i="1" dirty="0">
                <a:latin typeface="Century" panose="02040604050505020304" pitchFamily="18" charset="0"/>
              </a:rPr>
              <a:t>Doğan, </a:t>
            </a:r>
            <a:r>
              <a:rPr lang="tr-TR" i="1" dirty="0" err="1" smtClean="0">
                <a:latin typeface="Century" panose="02040604050505020304" pitchFamily="18" charset="0"/>
              </a:rPr>
              <a:t>Intern</a:t>
            </a:r>
            <a:endParaRPr lang="tr-TR" i="1" dirty="0" smtClean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tr-TR" i="1" dirty="0" smtClean="0">
                <a:latin typeface="Century" panose="02040604050505020304" pitchFamily="18" charset="0"/>
              </a:rPr>
              <a:t>ASELSAN, MGEO</a:t>
            </a:r>
          </a:p>
          <a:p>
            <a:pPr marL="0" indent="0" algn="ctr">
              <a:buNone/>
            </a:pPr>
            <a:r>
              <a:rPr lang="tr-TR" i="1" dirty="0">
                <a:latin typeface="Century" panose="02040604050505020304" pitchFamily="18" charset="0"/>
              </a:rPr>
              <a:t>Flight </a:t>
            </a:r>
            <a:r>
              <a:rPr lang="tr-TR" i="1" dirty="0" err="1">
                <a:latin typeface="Century" panose="02040604050505020304" pitchFamily="18" charset="0"/>
              </a:rPr>
              <a:t>Safety</a:t>
            </a:r>
            <a:r>
              <a:rPr lang="tr-TR" i="1" dirty="0">
                <a:latin typeface="Century" panose="02040604050505020304" pitchFamily="18" charset="0"/>
              </a:rPr>
              <a:t> </a:t>
            </a:r>
            <a:r>
              <a:rPr lang="tr-TR" i="1" dirty="0" err="1" smtClean="0">
                <a:latin typeface="Century" panose="02040604050505020304" pitchFamily="18" charset="0"/>
              </a:rPr>
              <a:t>Department</a:t>
            </a:r>
            <a:endParaRPr lang="tr-TR" i="1" dirty="0">
              <a:latin typeface="Century" panose="02040604050505020304" pitchFamily="18" charset="0"/>
            </a:endParaRPr>
          </a:p>
          <a:p>
            <a:pPr marL="0" indent="0" algn="ctr">
              <a:buNone/>
            </a:pPr>
            <a:r>
              <a:rPr lang="tr-TR" i="1" dirty="0" smtClean="0">
                <a:latin typeface="Century" panose="02040604050505020304" pitchFamily="18" charset="0"/>
              </a:rPr>
              <a:t>18.07.2017</a:t>
            </a:r>
            <a:endParaRPr lang="en-US" i="1" dirty="0"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48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5003"/>
                <a:ext cx="10515600" cy="575196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u="sng" noProof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u="sng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u="sng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u="sng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u="sng" noProof="0" smtClean="0">
                        <a:latin typeface="Cambria Math" panose="02040503050406030204" pitchFamily="18" charset="0"/>
                      </a:rPr>
                      <m:t>failure</m:t>
                    </m:r>
                    <m:r>
                      <a:rPr lang="en-US" b="0" i="0" u="sng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u="sng" noProof="0" smtClean="0">
                        <a:latin typeface="Cambria Math" panose="02040503050406030204" pitchFamily="18" charset="0"/>
                      </a:rPr>
                      <m:t>rate</m:t>
                    </m:r>
                  </m:oMath>
                </a14:m>
                <a:r>
                  <a:rPr lang="en-US" b="0" u="sng" noProof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noProof="0" dirty="0" smtClean="0"/>
                  <a:t>-</a:t>
                </a:r>
                <a:r>
                  <a:rPr lang="en-US" noProof="0" dirty="0"/>
                  <a:t>Rate of </a:t>
                </a:r>
                <a:r>
                  <a:rPr lang="en-US" noProof="0" dirty="0" smtClean="0"/>
                  <a:t>occu</a:t>
                </a:r>
                <a:r>
                  <a:rPr lang="tr-TR" noProof="0" dirty="0" smtClean="0"/>
                  <a:t>r</a:t>
                </a:r>
                <a:r>
                  <a:rPr lang="en-US" noProof="0" dirty="0" smtClean="0"/>
                  <a:t>ance </a:t>
                </a:r>
                <a:r>
                  <a:rPr lang="en-US" noProof="0" dirty="0"/>
                  <a:t>of failures.</a:t>
                </a:r>
              </a:p>
              <a:p>
                <a:pPr marL="0" indent="0">
                  <a:buNone/>
                </a:pPr>
                <a:r>
                  <a:rPr lang="en-US" noProof="0" dirty="0"/>
                  <a:t>-Defined as fpmh </a:t>
                </a:r>
                <a:r>
                  <a:rPr lang="en-US" i="1" noProof="0" dirty="0"/>
                  <a:t>(failures per million hours) </a:t>
                </a:r>
                <a:r>
                  <a:rPr lang="en-US" noProof="0" dirty="0"/>
                  <a:t>or FIT</a:t>
                </a:r>
                <a:r>
                  <a:rPr lang="en-US" i="1" noProof="0" dirty="0"/>
                  <a:t> (failures in time)</a:t>
                </a:r>
                <a:r>
                  <a:rPr lang="en-US" noProof="0" dirty="0"/>
                  <a:t> in general</a:t>
                </a:r>
                <a:r>
                  <a:rPr lang="en-US" noProof="0" dirty="0" smtClean="0"/>
                  <a:t>.</a:t>
                </a:r>
                <a:endParaRPr lang="en-US" b="0" u="sng" noProof="0" dirty="0" smtClean="0"/>
              </a:p>
              <a:p>
                <a:pPr marL="0" indent="0">
                  <a:buNone/>
                </a:pPr>
                <a:r>
                  <a:rPr lang="en-US" noProof="0" dirty="0" smtClean="0"/>
                  <a:t>-Mathematically, It can be also defined as</a:t>
                </a:r>
              </a:p>
              <a:p>
                <a:endParaRPr lang="en-US" noProof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1" noProof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i="1" noProof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1" noProof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i="1" noProof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nor/>
                            </m:rPr>
                            <a:rPr lang="en-US" i="1" noProof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i="1" noProof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1" noProof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i="1" noProof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noProof="0" dirty="0" smtClean="0"/>
              </a:p>
              <a:p>
                <a14:m>
                  <m:oMath xmlns:m="http://schemas.openxmlformats.org/officeDocument/2006/math"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u="sng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u="sng" noProof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u="sng" noProof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u="sng" noProof="0" smtClean="0">
                        <a:latin typeface="Cambria Math" panose="02040503050406030204" pitchFamily="18" charset="0"/>
                      </a:rPr>
                      <m:t>instantenous</m:t>
                    </m:r>
                    <m:r>
                      <a:rPr lang="en-US" b="0" i="0" u="sng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u="sng" noProof="0">
                        <a:latin typeface="Cambria Math" panose="02040503050406030204" pitchFamily="18" charset="0"/>
                      </a:rPr>
                      <m:t>failure</m:t>
                    </m:r>
                    <m:r>
                      <a:rPr lang="en-US" u="sng" noProof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u="sng" noProof="0">
                        <a:latin typeface="Cambria Math" panose="02040503050406030204" pitchFamily="18" charset="0"/>
                      </a:rPr>
                      <m:t>rate</m:t>
                    </m:r>
                  </m:oMath>
                </a14:m>
                <a:r>
                  <a:rPr lang="en-US" u="sng" noProof="0" dirty="0"/>
                  <a:t>:</a:t>
                </a:r>
              </a:p>
              <a:p>
                <a:pPr marL="0" indent="0">
                  <a:buNone/>
                </a:pPr>
                <a:endParaRPr lang="en-US" b="0" noProof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US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noProof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noProof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m:rPr>
                                  <m:nor/>
                                </m:rP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b="0" i="1" noProof="0" dirty="0" smtClean="0"/>
              </a:p>
              <a:p>
                <a:pPr marL="0" indent="0">
                  <a:buNone/>
                </a:pPr>
                <a:endParaRPr lang="en-US" b="0" i="1" noProof="0" dirty="0" smtClean="0"/>
              </a:p>
              <a:p>
                <a:pPr marL="0" indent="0">
                  <a:buNone/>
                </a:pPr>
                <a:r>
                  <a:rPr lang="en-US" noProof="0" dirty="0" smtClean="0"/>
                  <a:t>From the equation above, Reliability can be approximated to</a:t>
                </a:r>
              </a:p>
              <a:p>
                <a:pPr marL="0" indent="0">
                  <a:buNone/>
                </a:pPr>
                <a:endParaRPr lang="en-US" b="0" i="1" noProof="0" dirty="0" smtClean="0"/>
              </a:p>
              <a:p>
                <a:pPr marL="0" indent="0">
                  <a:buNone/>
                </a:pPr>
                <a:r>
                  <a:rPr lang="en-US" b="0" noProof="0" dirty="0" smtClean="0"/>
                  <a:t>				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1" noProof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i="1" noProof="0" dirty="0" smtClean="0"/>
                  <a:t>	assuming </a:t>
                </a:r>
                <a:r>
                  <a:rPr lang="en-US" i="1" noProof="0" dirty="0"/>
                  <a:t>that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noProof="0">
                        <a:latin typeface="Cambria Math" panose="02040503050406030204" pitchFamily="18" charset="0"/>
                      </a:rPr>
                      <m:t>=1</m:t>
                    </m:r>
                    <m:r>
                      <a:rPr lang="tr-TR" b="0" i="1" noProof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noProof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5003"/>
                <a:ext cx="10515600" cy="5751960"/>
              </a:xfrm>
              <a:blipFill rotWithShape="0">
                <a:blip r:embed="rId3"/>
                <a:stretch>
                  <a:fillRect l="-754" t="-22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950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5003"/>
                <a:ext cx="10515600" cy="57519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u="sng" noProof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𝑇𝑇𝐹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𝐹𝑎𝑖𝑙𝑢𝑟𝑒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u="sng" noProof="0" dirty="0" smtClean="0"/>
              </a:p>
              <a:p>
                <a:pPr marL="0" indent="0">
                  <a:buNone/>
                </a:pPr>
                <a:r>
                  <a:rPr lang="en-US" noProof="0" dirty="0" smtClean="0"/>
                  <a:t>-Expected value of time to failure</a:t>
                </a:r>
                <a:r>
                  <a:rPr lang="en-US" noProof="0" dirty="0"/>
                  <a:t>.</a:t>
                </a:r>
                <a:endParaRPr lang="en-US" noProof="0" dirty="0" smtClean="0"/>
              </a:p>
              <a:p>
                <a:pPr marL="0" indent="0">
                  <a:buNone/>
                </a:pPr>
                <a:endParaRPr lang="en-US" noProof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𝑀𝑇𝑇𝐹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noProof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b="0" i="1" noProof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300" b="0" noProof="0" dirty="0" smtClean="0"/>
                  <a:t>				 	  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b="0" i="1" noProof="0" dirty="0" smtClean="0"/>
                  <a:t>	 </a:t>
                </a:r>
                <a:r>
                  <a:rPr lang="en-US" sz="1600" b="0" i="1" noProof="0" dirty="0" smtClean="0"/>
                  <a:t>(</a:t>
                </a:r>
                <a:r>
                  <a:rPr lang="en-US" sz="1600" i="1" noProof="0" dirty="0" smtClean="0"/>
                  <a:t>by</a:t>
                </a:r>
                <a:r>
                  <a:rPr lang="en-US" sz="1600" b="0" i="1" noProof="0" dirty="0" smtClean="0"/>
                  <a:t> Int. By Parts and L’Hopital Rule)</a:t>
                </a:r>
              </a:p>
              <a:p>
                <a14:m>
                  <m:oMath xmlns:m="http://schemas.openxmlformats.org/officeDocument/2006/math">
                    <m:r>
                      <a:rPr lang="en-US" i="1" u="sng" noProof="0">
                        <a:latin typeface="Cambria Math" panose="02040503050406030204" pitchFamily="18" charset="0"/>
                      </a:rPr>
                      <m:t>𝑀𝑇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𝐵𝐹</m:t>
                    </m:r>
                    <m:r>
                      <a:rPr lang="en-US" i="1" u="sng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u="sng" noProof="0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i="1" u="sng" noProof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u="sng" noProof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i="1" u="sng" noProof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𝐵𝑒𝑡𝑤𝑒𝑒𝑛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u="sng" noProof="0" smtClean="0">
                        <a:latin typeface="Cambria Math" panose="02040503050406030204" pitchFamily="18" charset="0"/>
                      </a:rPr>
                      <m:t>𝐹𝑎𝑖𝑙𝑢𝑟𝑒𝑠</m:t>
                    </m:r>
                    <m:r>
                      <a:rPr lang="en-US" i="1" u="sng" noProof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u="sng" noProof="0" dirty="0"/>
              </a:p>
              <a:p>
                <a:pPr marL="0" indent="0">
                  <a:buNone/>
                </a:pPr>
                <a:r>
                  <a:rPr lang="en-US" noProof="0" dirty="0" smtClean="0"/>
                  <a:t>-Valid for repairable items.</a:t>
                </a:r>
              </a:p>
              <a:p>
                <a:pPr marL="0" indent="0">
                  <a:buNone/>
                </a:pPr>
                <a:r>
                  <a:rPr lang="en-US" noProof="0" dirty="0"/>
                  <a:t> </a:t>
                </a:r>
                <a:r>
                  <a:rPr lang="en-US" noProof="0" dirty="0" smtClean="0"/>
                  <a:t>-Assuming that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noProof="0" dirty="0" smtClean="0"/>
                  <a:t>=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noProof="0" dirty="0" smtClean="0"/>
                  <a:t> is constant,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𝑀𝑇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noProof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noProof="0">
                        <a:latin typeface="Cambria Math" panose="02040503050406030204" pitchFamily="18" charset="0"/>
                      </a:rPr>
                      <m:t>=1/</m:t>
                    </m:r>
                  </m:oMath>
                </a14:m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r>
                      <a:rPr lang="en-US" i="1" noProof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i="1" noProof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5003"/>
                <a:ext cx="10515600" cy="5751960"/>
              </a:xfrm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947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ANALYSIS</a:t>
            </a:r>
            <a:endParaRPr lang="en-US" b="1" i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 wide process focusing on the ability of the system/ product to perform its intended function.</a:t>
            </a:r>
          </a:p>
          <a:p>
            <a:endParaRPr lang="en-US" noProof="0" dirty="0" smtClean="0"/>
          </a:p>
          <a:p>
            <a:r>
              <a:rPr lang="en-US" noProof="0" dirty="0" smtClean="0"/>
              <a:t>Analysis Steps: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noProof="0" dirty="0" smtClean="0"/>
              <a:t>Reliability Prediction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noProof="0" dirty="0" smtClean="0"/>
              <a:t>Reliability Block Diagram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noProof="0" dirty="0" smtClean="0"/>
              <a:t>Failure Modes, Effects and Criticality Analysis </a:t>
            </a:r>
            <a:r>
              <a:rPr lang="en-US" i="1" noProof="0" dirty="0" smtClean="0"/>
              <a:t>(FMECA)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noProof="0" dirty="0" smtClean="0"/>
              <a:t>Fault Tree Analysis </a:t>
            </a:r>
          </a:p>
          <a:p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1289154" y="3672591"/>
            <a:ext cx="3297836" cy="359764"/>
          </a:xfrm>
          <a:prstGeom prst="rect">
            <a:avLst/>
          </a:prstGeom>
          <a:noFill/>
          <a:ln w="38100">
            <a:solidFill>
              <a:srgbClr val="FF717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177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noProof="0" dirty="0" smtClean="0">
                <a:latin typeface="Cambria" panose="02040503050406030204" pitchFamily="18" charset="0"/>
              </a:rPr>
              <a:t>Reliability Prediction</a:t>
            </a:r>
            <a:endParaRPr lang="en-US" b="1" i="1" noProof="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4226" cy="4088162"/>
          </a:xfrm>
        </p:spPr>
        <p:txBody>
          <a:bodyPr/>
          <a:lstStyle/>
          <a:p>
            <a:r>
              <a:rPr lang="en-US" noProof="0" dirty="0" smtClean="0"/>
              <a:t>A prediction methodology to estimate the failure rates of components and overall system reliability.</a:t>
            </a:r>
          </a:p>
          <a:p>
            <a:endParaRPr lang="en-US" noProof="0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noProof="0" dirty="0" smtClean="0"/>
          </a:p>
          <a:p>
            <a:r>
              <a:rPr lang="en-US" noProof="0" dirty="0" smtClean="0"/>
              <a:t>Down to Up Analysis</a:t>
            </a:r>
          </a:p>
          <a:p>
            <a:endParaRPr lang="en-US" noProof="0" dirty="0"/>
          </a:p>
        </p:txBody>
      </p:sp>
      <p:sp>
        <p:nvSpPr>
          <p:cNvPr id="9" name="Up Arrow 8"/>
          <p:cNvSpPr/>
          <p:nvPr/>
        </p:nvSpPr>
        <p:spPr>
          <a:xfrm>
            <a:off x="7641170" y="3558933"/>
            <a:ext cx="1004668" cy="1825299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03425" y="3097268"/>
            <a:ext cx="128015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5">
                    <a:lumMod val="50000"/>
                  </a:schemeClr>
                </a:solidFill>
              </a:rPr>
              <a:t>SYSTEM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9845" y="5452122"/>
            <a:ext cx="21673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5">
                    <a:lumMod val="50000"/>
                  </a:schemeClr>
                </a:solidFill>
              </a:rPr>
              <a:t>COMPONENT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430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79685" y="119921"/>
            <a:ext cx="10515600" cy="1325563"/>
          </a:xfrm>
        </p:spPr>
        <p:txBody>
          <a:bodyPr/>
          <a:lstStyle/>
          <a:p>
            <a:r>
              <a:rPr lang="en-US" b="1" i="1" noProof="0" dirty="0" smtClean="0">
                <a:latin typeface="Cambria" panose="02040503050406030204" pitchFamily="18" charset="0"/>
                <a:ea typeface="Cambria Math" panose="02040503050406030204" pitchFamily="18" charset="0"/>
              </a:rPr>
              <a:t>Reliability Prediction Models</a:t>
            </a:r>
            <a:endParaRPr lang="en-US" b="1" i="1" noProof="0" dirty="0">
              <a:latin typeface="Cambria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44774" y="1825625"/>
            <a:ext cx="3612629" cy="4333173"/>
          </a:xfrm>
        </p:spPr>
        <p:txBody>
          <a:bodyPr>
            <a:normAutofit/>
          </a:bodyPr>
          <a:lstStyle/>
          <a:p>
            <a:r>
              <a:rPr lang="en-US" b="1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MIL-HDBK-217</a:t>
            </a:r>
          </a:p>
          <a:p>
            <a:r>
              <a:rPr lang="en-US" sz="2400" i="1" dirty="0" smtClean="0"/>
              <a:t>The original standard for reliability</a:t>
            </a:r>
            <a:r>
              <a:rPr lang="tr-TR" sz="2400" i="1" dirty="0" smtClean="0"/>
              <a:t>.</a:t>
            </a:r>
            <a:endParaRPr lang="en-US" sz="2400" i="1" dirty="0" smtClean="0"/>
          </a:p>
          <a:p>
            <a:endParaRPr lang="en-US" sz="2400" i="1" noProof="0" dirty="0" smtClean="0"/>
          </a:p>
          <a:p>
            <a:r>
              <a:rPr lang="en-US" sz="2400" i="1" noProof="0" dirty="0" smtClean="0"/>
              <a:t>Most Recent Version: Revision F Notice 2</a:t>
            </a:r>
            <a:r>
              <a:rPr lang="tr-TR" sz="2400" i="1" noProof="0" dirty="0" smtClean="0"/>
              <a:t>.</a:t>
            </a:r>
            <a:endParaRPr lang="en-US" sz="2400" i="1" noProof="0" dirty="0" smtClean="0"/>
          </a:p>
          <a:p>
            <a:endParaRPr lang="en-US" sz="2400" i="1" dirty="0" smtClean="0"/>
          </a:p>
          <a:p>
            <a:r>
              <a:rPr lang="en-US" sz="2400" i="1" noProof="0" dirty="0" smtClean="0"/>
              <a:t>Can perform</a:t>
            </a:r>
            <a:r>
              <a:rPr lang="tr-TR" sz="2400" i="1" noProof="0" dirty="0" smtClean="0"/>
              <a:t> </a:t>
            </a:r>
            <a:r>
              <a:rPr lang="en-US" sz="2400" i="1" noProof="0" dirty="0" smtClean="0"/>
              <a:t>Parts Stress &amp; Parts</a:t>
            </a:r>
            <a:r>
              <a:rPr lang="tr-TR" sz="2400" i="1" noProof="0" dirty="0" smtClean="0"/>
              <a:t> </a:t>
            </a:r>
            <a:r>
              <a:rPr lang="en-US" sz="2400" i="1" noProof="0" dirty="0" smtClean="0"/>
              <a:t>Count Methods</a:t>
            </a:r>
            <a:r>
              <a:rPr lang="tr-TR" sz="2400" i="1" noProof="0" dirty="0" smtClean="0"/>
              <a:t>.</a:t>
            </a:r>
            <a:endParaRPr lang="en-US" sz="2400" i="1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11023" y="1807460"/>
            <a:ext cx="3633567" cy="4351338"/>
          </a:xfrm>
        </p:spPr>
        <p:txBody>
          <a:bodyPr>
            <a:noAutofit/>
          </a:bodyPr>
          <a:lstStyle/>
          <a:p>
            <a:r>
              <a:rPr lang="tr-TR" sz="2400" b="1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Telcordia</a:t>
            </a:r>
            <a:endParaRPr lang="tr-TR" sz="2400" b="1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sz="2400" i="1" noProof="0" dirty="0" err="1" smtClean="0"/>
              <a:t>Developped</a:t>
            </a:r>
            <a:r>
              <a:rPr lang="tr-TR" sz="2400" i="1" noProof="0" dirty="0" smtClean="0"/>
              <a:t> </a:t>
            </a:r>
            <a:r>
              <a:rPr lang="tr-TR" sz="2400" i="1" noProof="0" dirty="0" err="1" smtClean="0"/>
              <a:t>by</a:t>
            </a:r>
            <a:r>
              <a:rPr lang="tr-TR" sz="2400" i="1" noProof="0" dirty="0" smtClean="0"/>
              <a:t> AT&amp;T </a:t>
            </a:r>
            <a:r>
              <a:rPr lang="tr-TR" sz="2400" i="1" noProof="0" dirty="0" err="1" smtClean="0"/>
              <a:t>Bells</a:t>
            </a:r>
            <a:r>
              <a:rPr lang="tr-TR" sz="2400" i="1" noProof="0" dirty="0" smtClean="0"/>
              <a:t> </a:t>
            </a:r>
            <a:r>
              <a:rPr lang="tr-TR" sz="2400" i="1" noProof="0" dirty="0" err="1" smtClean="0"/>
              <a:t>Labs</a:t>
            </a:r>
            <a:r>
              <a:rPr lang="tr-TR" sz="2400" i="1" noProof="0" dirty="0" smtClean="0"/>
              <a:t>.</a:t>
            </a:r>
            <a:endParaRPr lang="tr-TR" sz="2400" i="1" dirty="0"/>
          </a:p>
          <a:p>
            <a:r>
              <a:rPr lang="tr-TR" sz="2400" i="1" dirty="0" err="1" smtClean="0"/>
              <a:t>Includes</a:t>
            </a:r>
            <a:r>
              <a:rPr lang="tr-TR" sz="2400" i="1" dirty="0" smtClean="0"/>
              <a:t> main </a:t>
            </a:r>
            <a:r>
              <a:rPr lang="tr-TR" sz="2400" i="1" dirty="0" err="1" smtClean="0"/>
              <a:t>concepts</a:t>
            </a:r>
            <a:r>
              <a:rPr lang="tr-TR" sz="2400" i="1" dirty="0" smtClean="0"/>
              <a:t> of MIL-217 but </a:t>
            </a:r>
            <a:r>
              <a:rPr lang="tr-TR" sz="2400" i="1" dirty="0" err="1" smtClean="0"/>
              <a:t>also</a:t>
            </a:r>
            <a:r>
              <a:rPr lang="tr-TR" sz="2400" i="1" dirty="0" smtClean="0"/>
              <a:t> has </a:t>
            </a:r>
            <a:r>
              <a:rPr lang="tr-TR" sz="2400" i="1" dirty="0" err="1" smtClean="0"/>
              <a:t>the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ability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to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take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into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account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burn</a:t>
            </a:r>
            <a:r>
              <a:rPr lang="tr-TR" sz="2400" i="1" dirty="0" smtClean="0"/>
              <a:t>-in, </a:t>
            </a:r>
            <a:r>
              <a:rPr lang="tr-TR" sz="2400" i="1" dirty="0" err="1" smtClean="0"/>
              <a:t>field</a:t>
            </a:r>
            <a:r>
              <a:rPr lang="tr-TR" sz="2400" i="1" dirty="0"/>
              <a:t> </a:t>
            </a:r>
            <a:r>
              <a:rPr lang="tr-TR" sz="2400" i="1" dirty="0" err="1" smtClean="0"/>
              <a:t>and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laboratory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testing</a:t>
            </a:r>
            <a:r>
              <a:rPr lang="tr-TR" sz="2400" i="1" dirty="0" smtClean="0"/>
              <a:t> data.</a:t>
            </a:r>
            <a:r>
              <a:rPr lang="tr-TR" sz="2400" i="1" noProof="0" dirty="0" smtClean="0"/>
              <a:t> </a:t>
            </a:r>
            <a:endParaRPr lang="en-US" sz="2400" i="1" noProof="0" dirty="0" smtClean="0"/>
          </a:p>
          <a:p>
            <a:r>
              <a:rPr lang="tr-TR" sz="2400" i="1" noProof="0" dirty="0" smtClean="0"/>
              <a:t>Can </a:t>
            </a:r>
            <a:r>
              <a:rPr lang="tr-TR" sz="2400" i="1" noProof="0" dirty="0" err="1" smtClean="0"/>
              <a:t>perform</a:t>
            </a:r>
            <a:r>
              <a:rPr lang="tr-TR" sz="2400" i="1" noProof="0" dirty="0" smtClean="0"/>
              <a:t> </a:t>
            </a:r>
            <a:r>
              <a:rPr lang="tr-TR" sz="2400" i="1" noProof="0" dirty="0" err="1" smtClean="0"/>
              <a:t>Parts</a:t>
            </a:r>
            <a:r>
              <a:rPr lang="tr-TR" sz="2400" i="1" noProof="0" dirty="0" smtClean="0"/>
              <a:t> </a:t>
            </a:r>
            <a:r>
              <a:rPr lang="tr-TR" sz="2400" i="1" noProof="0" dirty="0" err="1" smtClean="0"/>
              <a:t>Stress</a:t>
            </a:r>
            <a:r>
              <a:rPr lang="tr-TR" sz="2400" i="1" noProof="0" dirty="0" smtClean="0"/>
              <a:t> &amp; </a:t>
            </a:r>
            <a:r>
              <a:rPr lang="tr-TR" sz="2400" i="1" noProof="0" dirty="0" err="1" smtClean="0"/>
              <a:t>Parts</a:t>
            </a:r>
            <a:r>
              <a:rPr lang="tr-TR" sz="2400" i="1" noProof="0" dirty="0" smtClean="0"/>
              <a:t> </a:t>
            </a:r>
            <a:r>
              <a:rPr lang="tr-TR" sz="2400" i="1" noProof="0" dirty="0" err="1" smtClean="0"/>
              <a:t>Count</a:t>
            </a:r>
            <a:r>
              <a:rPr lang="tr-TR" sz="2400" i="1" dirty="0"/>
              <a:t> </a:t>
            </a:r>
            <a:r>
              <a:rPr lang="tr-TR" sz="2400" i="1" noProof="0" dirty="0" err="1" smtClean="0"/>
              <a:t>Methods</a:t>
            </a:r>
            <a:r>
              <a:rPr lang="tr-TR" sz="2400" i="1" noProof="0" dirty="0" smtClean="0"/>
              <a:t>.</a:t>
            </a:r>
            <a:endParaRPr lang="en-US" sz="2400" i="1" noProof="0" dirty="0" smtClean="0"/>
          </a:p>
          <a:p>
            <a:endParaRPr lang="tr-TR" sz="2400" dirty="0" smtClean="0"/>
          </a:p>
        </p:txBody>
      </p:sp>
      <p:sp>
        <p:nvSpPr>
          <p:cNvPr id="7" name="Content Placeholder 11"/>
          <p:cNvSpPr txBox="1">
            <a:spLocks/>
          </p:cNvSpPr>
          <p:nvPr/>
        </p:nvSpPr>
        <p:spPr>
          <a:xfrm>
            <a:off x="9148369" y="1825625"/>
            <a:ext cx="28147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tr-T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Standards</a:t>
            </a:r>
            <a:endParaRPr 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sz="2200" i="1" dirty="0" err="1" smtClean="0"/>
              <a:t>Mechanical</a:t>
            </a:r>
            <a:r>
              <a:rPr lang="tr-TR" sz="2200" i="1" dirty="0" smtClean="0"/>
              <a:t> Model</a:t>
            </a:r>
          </a:p>
          <a:p>
            <a:pPr marL="0" indent="0">
              <a:buNone/>
            </a:pPr>
            <a:endParaRPr lang="tr-TR" sz="2200" i="1" dirty="0"/>
          </a:p>
          <a:p>
            <a:r>
              <a:rPr lang="tr-TR" sz="2200" i="1" dirty="0" smtClean="0"/>
              <a:t>CNET 93</a:t>
            </a:r>
          </a:p>
          <a:p>
            <a:endParaRPr lang="tr-TR" sz="2200" i="1" dirty="0"/>
          </a:p>
          <a:p>
            <a:r>
              <a:rPr lang="tr-TR" sz="2200" i="1" dirty="0" smtClean="0"/>
              <a:t>HRD5</a:t>
            </a:r>
          </a:p>
          <a:p>
            <a:endParaRPr lang="tr-TR" sz="2200" i="1" dirty="0"/>
          </a:p>
          <a:p>
            <a:r>
              <a:rPr lang="tr-TR" sz="2200" i="1" dirty="0" smtClean="0"/>
              <a:t>299B </a:t>
            </a:r>
            <a:r>
              <a:rPr lang="tr-TR" sz="2200" i="1" dirty="0" err="1" smtClean="0"/>
              <a:t>Parts</a:t>
            </a:r>
            <a:r>
              <a:rPr lang="tr-TR" sz="2200" i="1" dirty="0" smtClean="0"/>
              <a:t> </a:t>
            </a:r>
            <a:r>
              <a:rPr lang="tr-TR" sz="2200" i="1" dirty="0" err="1" smtClean="0"/>
              <a:t>Stress</a:t>
            </a:r>
            <a:endParaRPr lang="tr-TR" sz="2200" i="1" dirty="0" smtClean="0"/>
          </a:p>
          <a:p>
            <a:endParaRPr lang="tr-TR" sz="2200" i="1" dirty="0"/>
          </a:p>
          <a:p>
            <a:r>
              <a:rPr lang="tr-TR" sz="2200" i="1" dirty="0" smtClean="0"/>
              <a:t>PRISM</a:t>
            </a:r>
            <a:endParaRPr lang="tr-TR" sz="22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067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Reliability Predict</a:t>
            </a:r>
            <a:r>
              <a:rPr lang="tr-TR" noProof="0" dirty="0" smtClean="0"/>
              <a:t>i</a:t>
            </a:r>
            <a:r>
              <a:rPr lang="en-US" noProof="0" dirty="0" smtClean="0"/>
              <a:t>on Methods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dirty="0" smtClean="0">
                <a:solidFill>
                  <a:schemeClr val="accent5">
                    <a:lumMod val="50000"/>
                  </a:schemeClr>
                </a:solidFill>
              </a:rPr>
              <a:t>Main Goal: </a:t>
            </a:r>
            <a:r>
              <a:rPr lang="en-US" noProof="0" dirty="0" smtClean="0"/>
              <a:t>To produce a model representing the reliability relations between items creating the whole system and evaluate reliability at different stages.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What to use </a:t>
            </a:r>
            <a:r>
              <a:rPr lang="tr-TR" noProof="0" dirty="0" err="1" smtClean="0"/>
              <a:t>for</a:t>
            </a:r>
            <a:r>
              <a:rPr lang="en-US" noProof="0" dirty="0" smtClean="0"/>
              <a:t> reliability</a:t>
            </a:r>
            <a:r>
              <a:rPr lang="tr-TR" noProof="0" dirty="0" smtClean="0"/>
              <a:t> </a:t>
            </a:r>
            <a:r>
              <a:rPr lang="en-US" dirty="0" smtClean="0"/>
              <a:t>predict</a:t>
            </a:r>
            <a:r>
              <a:rPr lang="tr-TR" dirty="0" err="1" smtClean="0"/>
              <a:t>ion</a:t>
            </a:r>
            <a:r>
              <a:rPr lang="en-US" dirty="0" smtClean="0"/>
              <a:t>?</a:t>
            </a:r>
            <a:endParaRPr lang="en-US" noProof="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noProof="0" dirty="0" smtClean="0"/>
              <a:t>Using previous experience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noProof="0" dirty="0" smtClean="0"/>
              <a:t>Using the results of hardware testing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854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Autofit/>
          </a:bodyPr>
          <a:lstStyle/>
          <a:p>
            <a:r>
              <a:rPr lang="en-US" b="1" i="1" dirty="0">
                <a:latin typeface="Cambria" panose="02040503050406030204" pitchFamily="18" charset="0"/>
              </a:rPr>
              <a:t>Reliability Predict</a:t>
            </a:r>
            <a:r>
              <a:rPr lang="tr-TR" b="1" i="1" dirty="0">
                <a:latin typeface="Cambria" panose="02040503050406030204" pitchFamily="18" charset="0"/>
              </a:rPr>
              <a:t>i</a:t>
            </a:r>
            <a:r>
              <a:rPr lang="en-US" b="1" i="1" dirty="0">
                <a:latin typeface="Cambria" panose="02040503050406030204" pitchFamily="18" charset="0"/>
              </a:rPr>
              <a:t>on Methods</a:t>
            </a:r>
            <a:endParaRPr lang="en-US" b="1" i="1" noProof="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223"/>
            <a:ext cx="10515600" cy="499274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noProof="0" dirty="0" smtClean="0"/>
              <a:t>Similar Equipment Method</a:t>
            </a:r>
            <a:endParaRPr lang="tr-TR" noProof="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Generic Parts Count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Parts Stress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Hybrid Microelectronic Devices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Prediction for Items Prone to Wear-Out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Prediction for One-Shot 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TASNİF DIŞI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626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</TotalTime>
  <Words>1469</Words>
  <Application>Microsoft Office PowerPoint</Application>
  <PresentationFormat>Custom</PresentationFormat>
  <Paragraphs>295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RELIABILITY PREDICTION METHODS</vt:lpstr>
      <vt:lpstr>What is Reliability?</vt:lpstr>
      <vt:lpstr>Slide 3</vt:lpstr>
      <vt:lpstr>Slide 4</vt:lpstr>
      <vt:lpstr>RELIABILITY ANALYSIS</vt:lpstr>
      <vt:lpstr>Reliability Prediction</vt:lpstr>
      <vt:lpstr>Reliability Prediction Models</vt:lpstr>
      <vt:lpstr>Reliability Prediction Methods</vt:lpstr>
      <vt:lpstr>Reliability Prediction Methods</vt:lpstr>
      <vt:lpstr>Similar Equipment Method</vt:lpstr>
      <vt:lpstr>General Idea Behind the Similar Item Method</vt:lpstr>
      <vt:lpstr>Generic Parts Count Prediction Method:</vt:lpstr>
      <vt:lpstr>General Idea Behind the Parts Count Method</vt:lpstr>
      <vt:lpstr>Why less accurate?</vt:lpstr>
      <vt:lpstr>Parts Stress Prediction Method</vt:lpstr>
      <vt:lpstr>Each part has its own reliability prediction model defined in MIL-HDBK-217F Model.</vt:lpstr>
      <vt:lpstr>Example</vt:lpstr>
      <vt:lpstr>Slide 18</vt:lpstr>
      <vt:lpstr> </vt:lpstr>
      <vt:lpstr>Slide 20</vt:lpstr>
      <vt:lpstr> </vt:lpstr>
      <vt:lpstr>Slide 22</vt:lpstr>
      <vt:lpstr>Slide 23</vt:lpstr>
      <vt:lpstr>Slide 24</vt:lpstr>
      <vt:lpstr> </vt:lpstr>
      <vt:lpstr>Hybrid Microelectronic Devices </vt:lpstr>
      <vt:lpstr>Prediction for Items Prone to Wear-Out</vt:lpstr>
      <vt:lpstr>Reliability Prediction for One-Shot Devices</vt:lpstr>
      <vt:lpstr>Thank you for listening</vt:lpstr>
    </vt:vector>
  </TitlesOfParts>
  <Company>Aselsan A.Ş.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PREDICTION METHODS</dc:title>
  <dc:creator>Hasan Esat ACAR</dc:creator>
  <cp:lastModifiedBy>heacar</cp:lastModifiedBy>
  <cp:revision>94</cp:revision>
  <dcterms:created xsi:type="dcterms:W3CDTF">2017-06-20T10:11:39Z</dcterms:created>
  <dcterms:modified xsi:type="dcterms:W3CDTF">2017-07-31T10:36:47Z</dcterms:modified>
</cp:coreProperties>
</file>