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35"/>
  </p:notesMasterIdLst>
  <p:sldIdLst>
    <p:sldId id="256" r:id="rId2"/>
    <p:sldId id="257" r:id="rId3"/>
    <p:sldId id="259" r:id="rId4"/>
    <p:sldId id="261" r:id="rId5"/>
    <p:sldId id="297" r:id="rId6"/>
    <p:sldId id="286" r:id="rId7"/>
    <p:sldId id="263" r:id="rId8"/>
    <p:sldId id="260" r:id="rId9"/>
    <p:sldId id="283" r:id="rId10"/>
    <p:sldId id="268" r:id="rId11"/>
    <p:sldId id="298" r:id="rId12"/>
    <p:sldId id="299" r:id="rId13"/>
    <p:sldId id="269" r:id="rId14"/>
    <p:sldId id="300" r:id="rId15"/>
    <p:sldId id="270" r:id="rId16"/>
    <p:sldId id="301" r:id="rId17"/>
    <p:sldId id="302" r:id="rId18"/>
    <p:sldId id="288" r:id="rId19"/>
    <p:sldId id="289" r:id="rId20"/>
    <p:sldId id="284" r:id="rId21"/>
    <p:sldId id="273" r:id="rId22"/>
    <p:sldId id="290" r:id="rId23"/>
    <p:sldId id="291" r:id="rId24"/>
    <p:sldId id="292" r:id="rId25"/>
    <p:sldId id="274" r:id="rId26"/>
    <p:sldId id="275" r:id="rId27"/>
    <p:sldId id="293" r:id="rId28"/>
    <p:sldId id="278" r:id="rId29"/>
    <p:sldId id="294" r:id="rId30"/>
    <p:sldId id="295" r:id="rId31"/>
    <p:sldId id="296" r:id="rId32"/>
    <p:sldId id="281" r:id="rId33"/>
    <p:sldId id="285"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350388-19BB-4186-943F-C796E4D8BAA1}">
  <a:tblStyle styleId="{A4350388-19BB-4186-943F-C796E4D8BAA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76" autoAdjust="0"/>
    <p:restoredTop sz="94674" autoAdjust="0"/>
  </p:normalViewPr>
  <p:slideViewPr>
    <p:cSldViewPr snapToGrid="0">
      <p:cViewPr varScale="1">
        <p:scale>
          <a:sx n="89" d="100"/>
          <a:sy n="89" d="100"/>
        </p:scale>
        <p:origin x="11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ebbb6639c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ebbb6639c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121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ebbb6639c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ebbb6639c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680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ebe2c388ef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ebe2c388ef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ebe2c388ef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ebe2c388ef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0021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ebe2c388ef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ebe2c388ef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ebe2c388ef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ebe2c388ef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9281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ebe2c388ef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ebe2c388ef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632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ebe2c388ef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ebe2c388ef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6171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ebe2c388ef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ebe2c388ef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8527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ebe2c388ef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ebe2c388ef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7048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ebe2c38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ebe2c38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ebe2c388ef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ebe2c388ef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ebe2c388ef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ebe2c388ef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6444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ebe2c388ef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ebe2c388ef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10176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ebe2c388ef_0_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ebe2c388ef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0745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ebe2c388ef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ebe2c388ef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ebe2c388ef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ebe2c388ef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ebe2c388ef_0_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ebe2c388ef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18724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ebe2c388ef_0_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ebe2c388ef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ebe2c388ef_0_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ebe2c388ef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9114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ebe2c388ef_0_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ebe2c388ef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938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ebe2c388e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ebe2c388e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ebe2c388ef_0_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ebe2c388ef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14608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ebe2c388ef_0_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ebe2c388ef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ebe2c388e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ebe2c388e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ebe2c388e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ebe2c388e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9446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ebe2c388ef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ebe2c388ef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ebe2c388e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ebe2c388e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bbb6639c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bbb6639c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ebbb6639c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ebbb6639c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61906" y="1340125"/>
            <a:ext cx="4653300" cy="19977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61906" y="3599975"/>
            <a:ext cx="4653300" cy="35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8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8" name="Google Shape;88;p15"/>
          <p:cNvSpPr/>
          <p:nvPr/>
        </p:nvSpPr>
        <p:spPr>
          <a:xfrm>
            <a:off x="7312575" y="183700"/>
            <a:ext cx="16344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Raleway"/>
              <a:ea typeface="Raleway"/>
              <a:cs typeface="Raleway"/>
              <a:sym typeface="Raleway"/>
            </a:endParaRPr>
          </a:p>
        </p:txBody>
      </p:sp>
      <p:cxnSp>
        <p:nvCxnSpPr>
          <p:cNvPr id="89" name="Google Shape;89;p15"/>
          <p:cNvCxnSpPr/>
          <p:nvPr/>
        </p:nvCxnSpPr>
        <p:spPr>
          <a:xfrm>
            <a:off x="8574175" y="-10300"/>
            <a:ext cx="0" cy="1760700"/>
          </a:xfrm>
          <a:prstGeom prst="straightConnector1">
            <a:avLst/>
          </a:prstGeom>
          <a:noFill/>
          <a:ln w="9525" cap="flat" cmpd="sng">
            <a:solidFill>
              <a:srgbClr val="000000"/>
            </a:solidFill>
            <a:prstDash val="dash"/>
            <a:round/>
            <a:headEnd type="oval" w="med" len="med"/>
            <a:tailEnd type="oval" w="med" len="med"/>
          </a:ln>
        </p:spPr>
      </p:cxnSp>
      <p:sp>
        <p:nvSpPr>
          <p:cNvPr id="90" name="Google Shape;90;p15"/>
          <p:cNvSpPr txBox="1"/>
          <p:nvPr/>
        </p:nvSpPr>
        <p:spPr>
          <a:xfrm>
            <a:off x="7312575" y="183700"/>
            <a:ext cx="1940100" cy="35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1_2">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800"/>
              <a:buNone/>
              <a:defRPr sz="3800"/>
            </a:lvl1pPr>
            <a:lvl2pPr lvl="1" rtl="0">
              <a:spcBef>
                <a:spcPts val="0"/>
              </a:spcBef>
              <a:spcAft>
                <a:spcPts val="0"/>
              </a:spcAft>
              <a:buSzPts val="3200"/>
              <a:buNone/>
              <a:defRPr>
                <a:latin typeface="Cantarell"/>
                <a:ea typeface="Cantarell"/>
                <a:cs typeface="Cantarell"/>
                <a:sym typeface="Cantarell"/>
              </a:defRPr>
            </a:lvl2pPr>
            <a:lvl3pPr lvl="2" rtl="0">
              <a:spcBef>
                <a:spcPts val="0"/>
              </a:spcBef>
              <a:spcAft>
                <a:spcPts val="0"/>
              </a:spcAft>
              <a:buSzPts val="3200"/>
              <a:buNone/>
              <a:defRPr>
                <a:latin typeface="Cantarell"/>
                <a:ea typeface="Cantarell"/>
                <a:cs typeface="Cantarell"/>
                <a:sym typeface="Cantarell"/>
              </a:defRPr>
            </a:lvl3pPr>
            <a:lvl4pPr lvl="3" rtl="0">
              <a:spcBef>
                <a:spcPts val="0"/>
              </a:spcBef>
              <a:spcAft>
                <a:spcPts val="0"/>
              </a:spcAft>
              <a:buSzPts val="3200"/>
              <a:buNone/>
              <a:defRPr>
                <a:latin typeface="Cantarell"/>
                <a:ea typeface="Cantarell"/>
                <a:cs typeface="Cantarell"/>
                <a:sym typeface="Cantarell"/>
              </a:defRPr>
            </a:lvl4pPr>
            <a:lvl5pPr lvl="4" rtl="0">
              <a:spcBef>
                <a:spcPts val="0"/>
              </a:spcBef>
              <a:spcAft>
                <a:spcPts val="0"/>
              </a:spcAft>
              <a:buSzPts val="3200"/>
              <a:buNone/>
              <a:defRPr>
                <a:latin typeface="Cantarell"/>
                <a:ea typeface="Cantarell"/>
                <a:cs typeface="Cantarell"/>
                <a:sym typeface="Cantarell"/>
              </a:defRPr>
            </a:lvl5pPr>
            <a:lvl6pPr lvl="5" rtl="0">
              <a:spcBef>
                <a:spcPts val="0"/>
              </a:spcBef>
              <a:spcAft>
                <a:spcPts val="0"/>
              </a:spcAft>
              <a:buSzPts val="3200"/>
              <a:buNone/>
              <a:defRPr>
                <a:latin typeface="Cantarell"/>
                <a:ea typeface="Cantarell"/>
                <a:cs typeface="Cantarell"/>
                <a:sym typeface="Cantarell"/>
              </a:defRPr>
            </a:lvl6pPr>
            <a:lvl7pPr lvl="6" rtl="0">
              <a:spcBef>
                <a:spcPts val="0"/>
              </a:spcBef>
              <a:spcAft>
                <a:spcPts val="0"/>
              </a:spcAft>
              <a:buSzPts val="3200"/>
              <a:buNone/>
              <a:defRPr>
                <a:latin typeface="Cantarell"/>
                <a:ea typeface="Cantarell"/>
                <a:cs typeface="Cantarell"/>
                <a:sym typeface="Cantarell"/>
              </a:defRPr>
            </a:lvl7pPr>
            <a:lvl8pPr lvl="7" rtl="0">
              <a:spcBef>
                <a:spcPts val="0"/>
              </a:spcBef>
              <a:spcAft>
                <a:spcPts val="0"/>
              </a:spcAft>
              <a:buSzPts val="3200"/>
              <a:buNone/>
              <a:defRPr>
                <a:latin typeface="Cantarell"/>
                <a:ea typeface="Cantarell"/>
                <a:cs typeface="Cantarell"/>
                <a:sym typeface="Cantarell"/>
              </a:defRPr>
            </a:lvl8pPr>
            <a:lvl9pPr lvl="8" rtl="0">
              <a:spcBef>
                <a:spcPts val="0"/>
              </a:spcBef>
              <a:spcAft>
                <a:spcPts val="0"/>
              </a:spcAft>
              <a:buSzPts val="3200"/>
              <a:buNone/>
              <a:defRPr>
                <a:latin typeface="Cantarell"/>
                <a:ea typeface="Cantarell"/>
                <a:cs typeface="Cantarell"/>
                <a:sym typeface="Cantarell"/>
              </a:defRPr>
            </a:lvl9pPr>
          </a:lstStyle>
          <a:p>
            <a:endParaRPr/>
          </a:p>
        </p:txBody>
      </p:sp>
      <p:sp>
        <p:nvSpPr>
          <p:cNvPr id="93" name="Google Shape;93;p16"/>
          <p:cNvSpPr txBox="1">
            <a:spLocks noGrp="1"/>
          </p:cNvSpPr>
          <p:nvPr>
            <p:ph type="title" idx="2"/>
          </p:nvPr>
        </p:nvSpPr>
        <p:spPr>
          <a:xfrm>
            <a:off x="2144963" y="1925500"/>
            <a:ext cx="1986000" cy="39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b="0">
                <a:latin typeface="Raleway Medium"/>
                <a:ea typeface="Raleway Medium"/>
                <a:cs typeface="Raleway Medium"/>
                <a:sym typeface="Raleway Medium"/>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4" name="Google Shape;94;p16"/>
          <p:cNvSpPr txBox="1">
            <a:spLocks noGrp="1"/>
          </p:cNvSpPr>
          <p:nvPr>
            <p:ph type="subTitle" idx="1"/>
          </p:nvPr>
        </p:nvSpPr>
        <p:spPr>
          <a:xfrm>
            <a:off x="2144963" y="2317000"/>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16"/>
          <p:cNvSpPr txBox="1">
            <a:spLocks noGrp="1"/>
          </p:cNvSpPr>
          <p:nvPr>
            <p:ph type="title" idx="3"/>
          </p:nvPr>
        </p:nvSpPr>
        <p:spPr>
          <a:xfrm>
            <a:off x="5061285" y="1925500"/>
            <a:ext cx="1986000" cy="39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b="0">
                <a:latin typeface="Raleway Medium"/>
                <a:ea typeface="Raleway Medium"/>
                <a:cs typeface="Raleway Medium"/>
                <a:sym typeface="Raleway Medium"/>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6" name="Google Shape;96;p16"/>
          <p:cNvSpPr txBox="1">
            <a:spLocks noGrp="1"/>
          </p:cNvSpPr>
          <p:nvPr>
            <p:ph type="subTitle" idx="4"/>
          </p:nvPr>
        </p:nvSpPr>
        <p:spPr>
          <a:xfrm>
            <a:off x="5061285" y="2317000"/>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 name="Google Shape;97;p16"/>
          <p:cNvSpPr txBox="1">
            <a:spLocks noGrp="1"/>
          </p:cNvSpPr>
          <p:nvPr>
            <p:ph type="title" idx="5"/>
          </p:nvPr>
        </p:nvSpPr>
        <p:spPr>
          <a:xfrm>
            <a:off x="2144963" y="3732275"/>
            <a:ext cx="1986000" cy="39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b="0">
                <a:latin typeface="Raleway Medium"/>
                <a:ea typeface="Raleway Medium"/>
                <a:cs typeface="Raleway Medium"/>
                <a:sym typeface="Raleway Medium"/>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8" name="Google Shape;98;p16"/>
          <p:cNvSpPr txBox="1">
            <a:spLocks noGrp="1"/>
          </p:cNvSpPr>
          <p:nvPr>
            <p:ph type="subTitle" idx="6"/>
          </p:nvPr>
        </p:nvSpPr>
        <p:spPr>
          <a:xfrm>
            <a:off x="2144963" y="4123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9" name="Google Shape;99;p16"/>
          <p:cNvSpPr txBox="1">
            <a:spLocks noGrp="1"/>
          </p:cNvSpPr>
          <p:nvPr>
            <p:ph type="title" idx="7"/>
          </p:nvPr>
        </p:nvSpPr>
        <p:spPr>
          <a:xfrm>
            <a:off x="5061285" y="3732275"/>
            <a:ext cx="1986000" cy="39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b="0">
                <a:latin typeface="Raleway Medium"/>
                <a:ea typeface="Raleway Medium"/>
                <a:cs typeface="Raleway Medium"/>
                <a:sym typeface="Raleway Medium"/>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0" name="Google Shape;100;p16"/>
          <p:cNvSpPr txBox="1">
            <a:spLocks noGrp="1"/>
          </p:cNvSpPr>
          <p:nvPr>
            <p:ph type="subTitle" idx="8"/>
          </p:nvPr>
        </p:nvSpPr>
        <p:spPr>
          <a:xfrm>
            <a:off x="5061285" y="412377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16"/>
          <p:cNvSpPr/>
          <p:nvPr/>
        </p:nvSpPr>
        <p:spPr>
          <a:xfrm flipH="1">
            <a:off x="-49875" y="4605300"/>
            <a:ext cx="18783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b="1">
              <a:latin typeface="Raleway"/>
              <a:ea typeface="Raleway"/>
              <a:cs typeface="Raleway"/>
              <a:sym typeface="Raleway"/>
            </a:endParaRPr>
          </a:p>
        </p:txBody>
      </p:sp>
      <p:cxnSp>
        <p:nvCxnSpPr>
          <p:cNvPr id="102" name="Google Shape;102;p16"/>
          <p:cNvCxnSpPr/>
          <p:nvPr/>
        </p:nvCxnSpPr>
        <p:spPr>
          <a:xfrm rot="10800000">
            <a:off x="566825" y="3394400"/>
            <a:ext cx="0" cy="1760700"/>
          </a:xfrm>
          <a:prstGeom prst="straightConnector1">
            <a:avLst/>
          </a:prstGeom>
          <a:noFill/>
          <a:ln w="9525" cap="flat" cmpd="sng">
            <a:solidFill>
              <a:srgbClr val="000000"/>
            </a:solidFill>
            <a:prstDash val="dash"/>
            <a:round/>
            <a:headEnd type="oval" w="med" len="med"/>
            <a:tailEnd type="oval" w="med" len="med"/>
          </a:ln>
        </p:spPr>
      </p:cxnSp>
      <p:sp>
        <p:nvSpPr>
          <p:cNvPr id="103" name="Google Shape;103;p16"/>
          <p:cNvSpPr/>
          <p:nvPr/>
        </p:nvSpPr>
        <p:spPr>
          <a:xfrm rot="5400000">
            <a:off x="7385850" y="901650"/>
            <a:ext cx="23673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b="1">
              <a:latin typeface="Raleway"/>
              <a:ea typeface="Raleway"/>
              <a:cs typeface="Raleway"/>
              <a:sym typeface="Raleway"/>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ncabezado de sección 1">
  <p:cSld name="SECTION_HEADER_1">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571500" y="3008925"/>
            <a:ext cx="44406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3" name="Google Shape;123;p18"/>
          <p:cNvSpPr txBox="1">
            <a:spLocks noGrp="1"/>
          </p:cNvSpPr>
          <p:nvPr>
            <p:ph type="title" idx="2" hasCustomPrompt="1"/>
          </p:nvPr>
        </p:nvSpPr>
        <p:spPr>
          <a:xfrm>
            <a:off x="571500" y="1976763"/>
            <a:ext cx="18618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8000" b="1">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4" name="Google Shape;124;p18"/>
          <p:cNvSpPr txBox="1">
            <a:spLocks noGrp="1"/>
          </p:cNvSpPr>
          <p:nvPr>
            <p:ph type="subTitle" idx="1"/>
          </p:nvPr>
        </p:nvSpPr>
        <p:spPr>
          <a:xfrm>
            <a:off x="571500" y="3922700"/>
            <a:ext cx="3002100" cy="49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18"/>
          <p:cNvSpPr/>
          <p:nvPr/>
        </p:nvSpPr>
        <p:spPr>
          <a:xfrm flipH="1">
            <a:off x="-30375" y="177600"/>
            <a:ext cx="18618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b="1">
              <a:latin typeface="Raleway"/>
              <a:ea typeface="Raleway"/>
              <a:cs typeface="Raleway"/>
              <a:sym typeface="Raleway"/>
            </a:endParaRPr>
          </a:p>
        </p:txBody>
      </p:sp>
      <p:cxnSp>
        <p:nvCxnSpPr>
          <p:cNvPr id="126" name="Google Shape;126;p18"/>
          <p:cNvCxnSpPr/>
          <p:nvPr/>
        </p:nvCxnSpPr>
        <p:spPr>
          <a:xfrm>
            <a:off x="569825" y="3325"/>
            <a:ext cx="0" cy="1740900"/>
          </a:xfrm>
          <a:prstGeom prst="straightConnector1">
            <a:avLst/>
          </a:prstGeom>
          <a:noFill/>
          <a:ln w="9525" cap="flat" cmpd="sng">
            <a:solidFill>
              <a:srgbClr val="000000"/>
            </a:solidFill>
            <a:prstDash val="dash"/>
            <a:round/>
            <a:headEnd type="oval" w="med" len="med"/>
            <a:tailEnd type="oval"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ONE_COLUMN_TEXT_1">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3987375" y="1002163"/>
            <a:ext cx="3941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400"/>
              <a:buNone/>
              <a:defRPr/>
            </a:lvl1pPr>
            <a:lvl2pPr lvl="1" algn="l" rtl="0">
              <a:spcBef>
                <a:spcPts val="0"/>
              </a:spcBef>
              <a:spcAft>
                <a:spcPts val="0"/>
              </a:spcAft>
              <a:buSzPts val="3200"/>
              <a:buNone/>
              <a:defRPr/>
            </a:lvl2pPr>
            <a:lvl3pPr lvl="2" algn="l" rtl="0">
              <a:spcBef>
                <a:spcPts val="0"/>
              </a:spcBef>
              <a:spcAft>
                <a:spcPts val="0"/>
              </a:spcAft>
              <a:buSzPts val="3200"/>
              <a:buNone/>
              <a:defRPr/>
            </a:lvl3pPr>
            <a:lvl4pPr lvl="3" algn="l" rtl="0">
              <a:spcBef>
                <a:spcPts val="0"/>
              </a:spcBef>
              <a:spcAft>
                <a:spcPts val="0"/>
              </a:spcAft>
              <a:buSzPts val="3200"/>
              <a:buNone/>
              <a:defRPr/>
            </a:lvl4pPr>
            <a:lvl5pPr lvl="4" algn="l" rtl="0">
              <a:spcBef>
                <a:spcPts val="0"/>
              </a:spcBef>
              <a:spcAft>
                <a:spcPts val="0"/>
              </a:spcAft>
              <a:buSzPts val="3200"/>
              <a:buNone/>
              <a:defRPr/>
            </a:lvl5pPr>
            <a:lvl6pPr lvl="5" algn="l" rtl="0">
              <a:spcBef>
                <a:spcPts val="0"/>
              </a:spcBef>
              <a:spcAft>
                <a:spcPts val="0"/>
              </a:spcAft>
              <a:buSzPts val="3200"/>
              <a:buNone/>
              <a:defRPr/>
            </a:lvl6pPr>
            <a:lvl7pPr lvl="6" algn="l" rtl="0">
              <a:spcBef>
                <a:spcPts val="0"/>
              </a:spcBef>
              <a:spcAft>
                <a:spcPts val="0"/>
              </a:spcAft>
              <a:buSzPts val="3200"/>
              <a:buNone/>
              <a:defRPr/>
            </a:lvl7pPr>
            <a:lvl8pPr lvl="7" algn="l" rtl="0">
              <a:spcBef>
                <a:spcPts val="0"/>
              </a:spcBef>
              <a:spcAft>
                <a:spcPts val="0"/>
              </a:spcAft>
              <a:buSzPts val="3200"/>
              <a:buNone/>
              <a:defRPr/>
            </a:lvl8pPr>
            <a:lvl9pPr lvl="8" algn="l" rtl="0">
              <a:spcBef>
                <a:spcPts val="0"/>
              </a:spcBef>
              <a:spcAft>
                <a:spcPts val="0"/>
              </a:spcAft>
              <a:buSzPts val="3200"/>
              <a:buNone/>
              <a:defRPr/>
            </a:lvl9pPr>
          </a:lstStyle>
          <a:p>
            <a:endParaRPr/>
          </a:p>
        </p:txBody>
      </p:sp>
      <p:sp>
        <p:nvSpPr>
          <p:cNvPr id="129" name="Google Shape;129;p19"/>
          <p:cNvSpPr txBox="1">
            <a:spLocks noGrp="1"/>
          </p:cNvSpPr>
          <p:nvPr>
            <p:ph type="subTitle" idx="1"/>
          </p:nvPr>
        </p:nvSpPr>
        <p:spPr>
          <a:xfrm>
            <a:off x="3981725" y="1739550"/>
            <a:ext cx="4404000" cy="240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Char char="●"/>
              <a:defRPr sz="1600"/>
            </a:lvl1pPr>
            <a:lvl2pPr lvl="1" rtl="0">
              <a:spcBef>
                <a:spcPts val="0"/>
              </a:spcBef>
              <a:spcAft>
                <a:spcPts val="0"/>
              </a:spcAft>
              <a:buSzPts val="1800"/>
              <a:buChar char="○"/>
              <a:defRPr sz="1800"/>
            </a:lvl2pPr>
            <a:lvl3pPr lvl="2" rtl="0">
              <a:spcBef>
                <a:spcPts val="0"/>
              </a:spcBef>
              <a:spcAft>
                <a:spcPts val="0"/>
              </a:spcAft>
              <a:buSzPts val="1800"/>
              <a:buChar char="■"/>
              <a:defRPr sz="1800"/>
            </a:lvl3pPr>
            <a:lvl4pPr lvl="3" rtl="0">
              <a:spcBef>
                <a:spcPts val="0"/>
              </a:spcBef>
              <a:spcAft>
                <a:spcPts val="0"/>
              </a:spcAft>
              <a:buSzPts val="1800"/>
              <a:buChar char="●"/>
              <a:defRPr sz="1800"/>
            </a:lvl4pPr>
            <a:lvl5pPr lvl="4" rtl="0">
              <a:spcBef>
                <a:spcPts val="0"/>
              </a:spcBef>
              <a:spcAft>
                <a:spcPts val="0"/>
              </a:spcAft>
              <a:buSzPts val="1800"/>
              <a:buChar char="○"/>
              <a:defRPr sz="1800"/>
            </a:lvl5pPr>
            <a:lvl6pPr lvl="5" rtl="0">
              <a:spcBef>
                <a:spcPts val="0"/>
              </a:spcBef>
              <a:spcAft>
                <a:spcPts val="0"/>
              </a:spcAft>
              <a:buSzPts val="1800"/>
              <a:buChar char="■"/>
              <a:defRPr sz="1800"/>
            </a:lvl6pPr>
            <a:lvl7pPr lvl="6" rtl="0">
              <a:spcBef>
                <a:spcPts val="0"/>
              </a:spcBef>
              <a:spcAft>
                <a:spcPts val="0"/>
              </a:spcAft>
              <a:buSzPts val="1800"/>
              <a:buChar char="●"/>
              <a:defRPr sz="1800"/>
            </a:lvl7pPr>
            <a:lvl8pPr lvl="7" rtl="0">
              <a:spcBef>
                <a:spcPts val="0"/>
              </a:spcBef>
              <a:spcAft>
                <a:spcPts val="0"/>
              </a:spcAft>
              <a:buSzPts val="1800"/>
              <a:buChar char="○"/>
              <a:defRPr sz="1800"/>
            </a:lvl8pPr>
            <a:lvl9pPr lvl="8" rtl="0">
              <a:spcBef>
                <a:spcPts val="0"/>
              </a:spcBef>
              <a:spcAft>
                <a:spcPts val="0"/>
              </a:spcAft>
              <a:buSzPts val="1800"/>
              <a:buChar char="■"/>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39"/>
        <p:cNvGrpSpPr/>
        <p:nvPr/>
      </p:nvGrpSpPr>
      <p:grpSpPr>
        <a:xfrm>
          <a:off x="0" y="0"/>
          <a:ext cx="0" cy="0"/>
          <a:chOff x="0" y="0"/>
          <a:chExt cx="0" cy="0"/>
        </a:xfrm>
      </p:grpSpPr>
      <p:sp>
        <p:nvSpPr>
          <p:cNvPr id="140" name="Google Shape;140;p21"/>
          <p:cNvSpPr/>
          <p:nvPr/>
        </p:nvSpPr>
        <p:spPr>
          <a:xfrm rot="-5400000">
            <a:off x="-611925" y="3878250"/>
            <a:ext cx="23517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b="1">
              <a:latin typeface="Raleway"/>
              <a:ea typeface="Raleway"/>
              <a:cs typeface="Raleway"/>
              <a:sym typeface="Raleway"/>
            </a:endParaRPr>
          </a:p>
        </p:txBody>
      </p:sp>
      <p:sp>
        <p:nvSpPr>
          <p:cNvPr id="141" name="Google Shape;141;p21"/>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lvl1pPr lvl="0">
              <a:spcBef>
                <a:spcPts val="0"/>
              </a:spcBef>
              <a:spcAft>
                <a:spcPts val="0"/>
              </a:spcAft>
              <a:buSzPts val="3800"/>
              <a:buNone/>
              <a:defRPr>
                <a:latin typeface="Cormorant Garamond Medium"/>
                <a:ea typeface="Cormorant Garamond Medium"/>
                <a:cs typeface="Cormorant Garamond Medium"/>
                <a:sym typeface="Cormorant Garamond Medium"/>
              </a:defRPr>
            </a:lvl1pPr>
            <a:lvl2pPr lvl="1">
              <a:spcBef>
                <a:spcPts val="0"/>
              </a:spcBef>
              <a:spcAft>
                <a:spcPts val="0"/>
              </a:spcAft>
              <a:buSzPts val="3200"/>
              <a:buNone/>
              <a:defRPr>
                <a:latin typeface="Raleway Medium"/>
                <a:ea typeface="Raleway Medium"/>
                <a:cs typeface="Raleway Medium"/>
                <a:sym typeface="Raleway Medium"/>
              </a:defRPr>
            </a:lvl2pPr>
            <a:lvl3pPr lvl="2">
              <a:spcBef>
                <a:spcPts val="0"/>
              </a:spcBef>
              <a:spcAft>
                <a:spcPts val="0"/>
              </a:spcAft>
              <a:buSzPts val="3200"/>
              <a:buNone/>
              <a:defRPr>
                <a:latin typeface="Raleway Medium"/>
                <a:ea typeface="Raleway Medium"/>
                <a:cs typeface="Raleway Medium"/>
                <a:sym typeface="Raleway Medium"/>
              </a:defRPr>
            </a:lvl3pPr>
            <a:lvl4pPr lvl="3">
              <a:spcBef>
                <a:spcPts val="0"/>
              </a:spcBef>
              <a:spcAft>
                <a:spcPts val="0"/>
              </a:spcAft>
              <a:buSzPts val="3200"/>
              <a:buNone/>
              <a:defRPr>
                <a:latin typeface="Raleway Medium"/>
                <a:ea typeface="Raleway Medium"/>
                <a:cs typeface="Raleway Medium"/>
                <a:sym typeface="Raleway Medium"/>
              </a:defRPr>
            </a:lvl4pPr>
            <a:lvl5pPr lvl="4">
              <a:spcBef>
                <a:spcPts val="0"/>
              </a:spcBef>
              <a:spcAft>
                <a:spcPts val="0"/>
              </a:spcAft>
              <a:buSzPts val="3200"/>
              <a:buNone/>
              <a:defRPr>
                <a:latin typeface="Raleway Medium"/>
                <a:ea typeface="Raleway Medium"/>
                <a:cs typeface="Raleway Medium"/>
                <a:sym typeface="Raleway Medium"/>
              </a:defRPr>
            </a:lvl5pPr>
            <a:lvl6pPr lvl="5">
              <a:spcBef>
                <a:spcPts val="0"/>
              </a:spcBef>
              <a:spcAft>
                <a:spcPts val="0"/>
              </a:spcAft>
              <a:buSzPts val="3200"/>
              <a:buNone/>
              <a:defRPr>
                <a:latin typeface="Raleway Medium"/>
                <a:ea typeface="Raleway Medium"/>
                <a:cs typeface="Raleway Medium"/>
                <a:sym typeface="Raleway Medium"/>
              </a:defRPr>
            </a:lvl6pPr>
            <a:lvl7pPr lvl="6">
              <a:spcBef>
                <a:spcPts val="0"/>
              </a:spcBef>
              <a:spcAft>
                <a:spcPts val="0"/>
              </a:spcAft>
              <a:buSzPts val="3200"/>
              <a:buNone/>
              <a:defRPr>
                <a:latin typeface="Raleway Medium"/>
                <a:ea typeface="Raleway Medium"/>
                <a:cs typeface="Raleway Medium"/>
                <a:sym typeface="Raleway Medium"/>
              </a:defRPr>
            </a:lvl7pPr>
            <a:lvl8pPr lvl="7">
              <a:spcBef>
                <a:spcPts val="0"/>
              </a:spcBef>
              <a:spcAft>
                <a:spcPts val="0"/>
              </a:spcAft>
              <a:buSzPts val="3200"/>
              <a:buNone/>
              <a:defRPr>
                <a:latin typeface="Raleway Medium"/>
                <a:ea typeface="Raleway Medium"/>
                <a:cs typeface="Raleway Medium"/>
                <a:sym typeface="Raleway Medium"/>
              </a:defRPr>
            </a:lvl8pPr>
            <a:lvl9pPr lvl="8">
              <a:spcBef>
                <a:spcPts val="0"/>
              </a:spcBef>
              <a:spcAft>
                <a:spcPts val="0"/>
              </a:spcAft>
              <a:buSzPts val="3200"/>
              <a:buNone/>
              <a:defRPr>
                <a:latin typeface="Raleway Medium"/>
                <a:ea typeface="Raleway Medium"/>
                <a:cs typeface="Raleway Medium"/>
                <a:sym typeface="Raleway Medium"/>
              </a:defRPr>
            </a:lvl9pPr>
          </a:lstStyle>
          <a:p>
            <a:endParaRPr/>
          </a:p>
        </p:txBody>
      </p:sp>
      <p:sp>
        <p:nvSpPr>
          <p:cNvPr id="142" name="Google Shape;142;p21"/>
          <p:cNvSpPr txBox="1">
            <a:spLocks noGrp="1"/>
          </p:cNvSpPr>
          <p:nvPr>
            <p:ph type="subTitle" idx="1"/>
          </p:nvPr>
        </p:nvSpPr>
        <p:spPr>
          <a:xfrm>
            <a:off x="978163" y="2195000"/>
            <a:ext cx="3097500" cy="1236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43" name="Google Shape;143;p21"/>
          <p:cNvCxnSpPr/>
          <p:nvPr/>
        </p:nvCxnSpPr>
        <p:spPr>
          <a:xfrm>
            <a:off x="-13425" y="4608575"/>
            <a:ext cx="6199200" cy="0"/>
          </a:xfrm>
          <a:prstGeom prst="straightConnector1">
            <a:avLst/>
          </a:prstGeom>
          <a:noFill/>
          <a:ln w="9525" cap="flat" cmpd="sng">
            <a:solidFill>
              <a:schemeClr val="dk2"/>
            </a:solidFill>
            <a:prstDash val="lgDash"/>
            <a:round/>
            <a:headEnd type="oval" w="med" len="med"/>
            <a:tailEnd type="oval" w="med" len="med"/>
          </a:ln>
        </p:spPr>
      </p:cxnSp>
      <p:sp>
        <p:nvSpPr>
          <p:cNvPr id="144" name="Google Shape;144;p21"/>
          <p:cNvSpPr/>
          <p:nvPr/>
        </p:nvSpPr>
        <p:spPr>
          <a:xfrm>
            <a:off x="7305000" y="183700"/>
            <a:ext cx="19476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Raleway"/>
              <a:ea typeface="Raleway"/>
              <a:cs typeface="Raleway"/>
              <a:sym typeface="Raleway"/>
            </a:endParaRPr>
          </a:p>
        </p:txBody>
      </p:sp>
      <p:cxnSp>
        <p:nvCxnSpPr>
          <p:cNvPr id="145" name="Google Shape;145;p21"/>
          <p:cNvCxnSpPr/>
          <p:nvPr/>
        </p:nvCxnSpPr>
        <p:spPr>
          <a:xfrm>
            <a:off x="8566600" y="-10300"/>
            <a:ext cx="0" cy="1760700"/>
          </a:xfrm>
          <a:prstGeom prst="straightConnector1">
            <a:avLst/>
          </a:prstGeom>
          <a:noFill/>
          <a:ln w="9525" cap="flat" cmpd="sng">
            <a:solidFill>
              <a:srgbClr val="000000"/>
            </a:solidFill>
            <a:prstDash val="dash"/>
            <a:round/>
            <a:headEnd type="oval" w="med" len="med"/>
            <a:tailEnd type="oval"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CUSTOM_6">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lvl1pPr lvl="0">
              <a:spcBef>
                <a:spcPts val="0"/>
              </a:spcBef>
              <a:spcAft>
                <a:spcPts val="0"/>
              </a:spcAft>
              <a:buSzPts val="3800"/>
              <a:buNone/>
              <a:defRPr>
                <a:latin typeface="Cormorant Garamond Medium"/>
                <a:ea typeface="Cormorant Garamond Medium"/>
                <a:cs typeface="Cormorant Garamond Medium"/>
                <a:sym typeface="Cormorant Garamond Medium"/>
              </a:defRPr>
            </a:lvl1pPr>
            <a:lvl2pPr lvl="1">
              <a:spcBef>
                <a:spcPts val="0"/>
              </a:spcBef>
              <a:spcAft>
                <a:spcPts val="0"/>
              </a:spcAft>
              <a:buSzPts val="3200"/>
              <a:buNone/>
              <a:defRPr>
                <a:latin typeface="Raleway Medium"/>
                <a:ea typeface="Raleway Medium"/>
                <a:cs typeface="Raleway Medium"/>
                <a:sym typeface="Raleway Medium"/>
              </a:defRPr>
            </a:lvl2pPr>
            <a:lvl3pPr lvl="2">
              <a:spcBef>
                <a:spcPts val="0"/>
              </a:spcBef>
              <a:spcAft>
                <a:spcPts val="0"/>
              </a:spcAft>
              <a:buSzPts val="3200"/>
              <a:buNone/>
              <a:defRPr>
                <a:latin typeface="Raleway Medium"/>
                <a:ea typeface="Raleway Medium"/>
                <a:cs typeface="Raleway Medium"/>
                <a:sym typeface="Raleway Medium"/>
              </a:defRPr>
            </a:lvl3pPr>
            <a:lvl4pPr lvl="3">
              <a:spcBef>
                <a:spcPts val="0"/>
              </a:spcBef>
              <a:spcAft>
                <a:spcPts val="0"/>
              </a:spcAft>
              <a:buSzPts val="3200"/>
              <a:buNone/>
              <a:defRPr>
                <a:latin typeface="Raleway Medium"/>
                <a:ea typeface="Raleway Medium"/>
                <a:cs typeface="Raleway Medium"/>
                <a:sym typeface="Raleway Medium"/>
              </a:defRPr>
            </a:lvl4pPr>
            <a:lvl5pPr lvl="4">
              <a:spcBef>
                <a:spcPts val="0"/>
              </a:spcBef>
              <a:spcAft>
                <a:spcPts val="0"/>
              </a:spcAft>
              <a:buSzPts val="3200"/>
              <a:buNone/>
              <a:defRPr>
                <a:latin typeface="Raleway Medium"/>
                <a:ea typeface="Raleway Medium"/>
                <a:cs typeface="Raleway Medium"/>
                <a:sym typeface="Raleway Medium"/>
              </a:defRPr>
            </a:lvl5pPr>
            <a:lvl6pPr lvl="5">
              <a:spcBef>
                <a:spcPts val="0"/>
              </a:spcBef>
              <a:spcAft>
                <a:spcPts val="0"/>
              </a:spcAft>
              <a:buSzPts val="3200"/>
              <a:buNone/>
              <a:defRPr>
                <a:latin typeface="Raleway Medium"/>
                <a:ea typeface="Raleway Medium"/>
                <a:cs typeface="Raleway Medium"/>
                <a:sym typeface="Raleway Medium"/>
              </a:defRPr>
            </a:lvl6pPr>
            <a:lvl7pPr lvl="6">
              <a:spcBef>
                <a:spcPts val="0"/>
              </a:spcBef>
              <a:spcAft>
                <a:spcPts val="0"/>
              </a:spcAft>
              <a:buSzPts val="3200"/>
              <a:buNone/>
              <a:defRPr>
                <a:latin typeface="Raleway Medium"/>
                <a:ea typeface="Raleway Medium"/>
                <a:cs typeface="Raleway Medium"/>
                <a:sym typeface="Raleway Medium"/>
              </a:defRPr>
            </a:lvl7pPr>
            <a:lvl8pPr lvl="7">
              <a:spcBef>
                <a:spcPts val="0"/>
              </a:spcBef>
              <a:spcAft>
                <a:spcPts val="0"/>
              </a:spcAft>
              <a:buSzPts val="3200"/>
              <a:buNone/>
              <a:defRPr>
                <a:latin typeface="Raleway Medium"/>
                <a:ea typeface="Raleway Medium"/>
                <a:cs typeface="Raleway Medium"/>
                <a:sym typeface="Raleway Medium"/>
              </a:defRPr>
            </a:lvl8pPr>
            <a:lvl9pPr lvl="8">
              <a:spcBef>
                <a:spcPts val="0"/>
              </a:spcBef>
              <a:spcAft>
                <a:spcPts val="0"/>
              </a:spcAft>
              <a:buSzPts val="3200"/>
              <a:buNone/>
              <a:defRPr>
                <a:latin typeface="Raleway Medium"/>
                <a:ea typeface="Raleway Medium"/>
                <a:cs typeface="Raleway Medium"/>
                <a:sym typeface="Raleway Medium"/>
              </a:defRPr>
            </a:lvl9pPr>
          </a:lstStyle>
          <a:p>
            <a:endParaRPr/>
          </a:p>
        </p:txBody>
      </p:sp>
      <p:sp>
        <p:nvSpPr>
          <p:cNvPr id="148" name="Google Shape;148;p22"/>
          <p:cNvSpPr txBox="1">
            <a:spLocks noGrp="1"/>
          </p:cNvSpPr>
          <p:nvPr>
            <p:ph type="subTitle" idx="1"/>
          </p:nvPr>
        </p:nvSpPr>
        <p:spPr>
          <a:xfrm>
            <a:off x="655500" y="1187800"/>
            <a:ext cx="3798600" cy="34209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Clr>
                <a:schemeClr val="accent1"/>
              </a:buClr>
              <a:buSzPts val="1600"/>
              <a:buChar char="●"/>
              <a:defRPr sz="1600"/>
            </a:lvl1pPr>
            <a:lvl2pPr lvl="1" algn="ctr" rtl="0">
              <a:spcBef>
                <a:spcPts val="0"/>
              </a:spcBef>
              <a:spcAft>
                <a:spcPts val="0"/>
              </a:spcAft>
              <a:buClr>
                <a:schemeClr val="dk1"/>
              </a:buClr>
              <a:buSzPts val="1600"/>
              <a:buChar char="○"/>
              <a:defRPr sz="1600"/>
            </a:lvl2pPr>
            <a:lvl3pPr lvl="2" algn="ctr" rtl="0">
              <a:spcBef>
                <a:spcPts val="0"/>
              </a:spcBef>
              <a:spcAft>
                <a:spcPts val="0"/>
              </a:spcAft>
              <a:buClr>
                <a:schemeClr val="dk1"/>
              </a:buClr>
              <a:buSzPts val="1600"/>
              <a:buChar char="■"/>
              <a:defRPr sz="1600"/>
            </a:lvl3pPr>
            <a:lvl4pPr lvl="3" algn="ctr" rtl="0">
              <a:spcBef>
                <a:spcPts val="0"/>
              </a:spcBef>
              <a:spcAft>
                <a:spcPts val="0"/>
              </a:spcAft>
              <a:buClr>
                <a:schemeClr val="dk1"/>
              </a:buClr>
              <a:buSzPts val="1600"/>
              <a:buChar char="●"/>
              <a:defRPr sz="1600"/>
            </a:lvl4pPr>
            <a:lvl5pPr lvl="4" algn="ctr" rtl="0">
              <a:spcBef>
                <a:spcPts val="0"/>
              </a:spcBef>
              <a:spcAft>
                <a:spcPts val="0"/>
              </a:spcAft>
              <a:buClr>
                <a:schemeClr val="dk1"/>
              </a:buClr>
              <a:buSzPts val="1600"/>
              <a:buChar char="○"/>
              <a:defRPr sz="1600"/>
            </a:lvl5pPr>
            <a:lvl6pPr lvl="5" algn="ctr" rtl="0">
              <a:spcBef>
                <a:spcPts val="0"/>
              </a:spcBef>
              <a:spcAft>
                <a:spcPts val="0"/>
              </a:spcAft>
              <a:buClr>
                <a:schemeClr val="dk1"/>
              </a:buClr>
              <a:buSzPts val="1600"/>
              <a:buChar char="■"/>
              <a:defRPr sz="1600"/>
            </a:lvl6pPr>
            <a:lvl7pPr lvl="6" algn="ctr" rtl="0">
              <a:spcBef>
                <a:spcPts val="0"/>
              </a:spcBef>
              <a:spcAft>
                <a:spcPts val="0"/>
              </a:spcAft>
              <a:buClr>
                <a:schemeClr val="dk1"/>
              </a:buClr>
              <a:buSzPts val="1600"/>
              <a:buChar char="●"/>
              <a:defRPr sz="1600"/>
            </a:lvl7pPr>
            <a:lvl8pPr lvl="7" algn="ctr" rtl="0">
              <a:spcBef>
                <a:spcPts val="0"/>
              </a:spcBef>
              <a:spcAft>
                <a:spcPts val="0"/>
              </a:spcAft>
              <a:buClr>
                <a:schemeClr val="dk1"/>
              </a:buClr>
              <a:buSzPts val="1600"/>
              <a:buChar char="○"/>
              <a:defRPr sz="1600"/>
            </a:lvl8pPr>
            <a:lvl9pPr lvl="8" algn="ctr" rtl="0">
              <a:spcBef>
                <a:spcPts val="0"/>
              </a:spcBef>
              <a:spcAft>
                <a:spcPts val="0"/>
              </a:spcAft>
              <a:buClr>
                <a:schemeClr val="dk1"/>
              </a:buClr>
              <a:buSzPts val="1600"/>
              <a:buChar char="■"/>
              <a:defRPr sz="1600"/>
            </a:lvl9pPr>
          </a:lstStyle>
          <a:p>
            <a:endParaRPr/>
          </a:p>
        </p:txBody>
      </p:sp>
      <p:sp>
        <p:nvSpPr>
          <p:cNvPr id="149" name="Google Shape;149;p22"/>
          <p:cNvSpPr txBox="1">
            <a:spLocks noGrp="1"/>
          </p:cNvSpPr>
          <p:nvPr>
            <p:ph type="subTitle" idx="2"/>
          </p:nvPr>
        </p:nvSpPr>
        <p:spPr>
          <a:xfrm>
            <a:off x="4689900" y="1187800"/>
            <a:ext cx="3798600" cy="3420900"/>
          </a:xfrm>
          <a:prstGeom prst="rect">
            <a:avLst/>
          </a:prstGeom>
        </p:spPr>
        <p:txBody>
          <a:bodyPr spcFirstLastPara="1" wrap="square" lIns="91425" tIns="91425" rIns="91425" bIns="91425" anchor="t" anchorCtr="0">
            <a:noAutofit/>
          </a:bodyPr>
          <a:lstStyle>
            <a:lvl1pPr marR="50800" lvl="0" rtl="0">
              <a:lnSpc>
                <a:spcPct val="100000"/>
              </a:lnSpc>
              <a:spcBef>
                <a:spcPts val="0"/>
              </a:spcBef>
              <a:spcAft>
                <a:spcPts val="0"/>
              </a:spcAft>
              <a:buClr>
                <a:schemeClr val="accent1"/>
              </a:buClr>
              <a:buSzPts val="1600"/>
              <a:buChar char="●"/>
              <a:defRPr sz="1600"/>
            </a:lvl1pPr>
            <a:lvl2pPr lvl="1" algn="ctr" rtl="0">
              <a:spcBef>
                <a:spcPts val="0"/>
              </a:spcBef>
              <a:spcAft>
                <a:spcPts val="0"/>
              </a:spcAft>
              <a:buClr>
                <a:schemeClr val="dk1"/>
              </a:buClr>
              <a:buSzPts val="1600"/>
              <a:buChar char="○"/>
              <a:defRPr sz="1600"/>
            </a:lvl2pPr>
            <a:lvl3pPr lvl="2" algn="ctr" rtl="0">
              <a:spcBef>
                <a:spcPts val="0"/>
              </a:spcBef>
              <a:spcAft>
                <a:spcPts val="0"/>
              </a:spcAft>
              <a:buClr>
                <a:schemeClr val="dk1"/>
              </a:buClr>
              <a:buSzPts val="1600"/>
              <a:buChar char="■"/>
              <a:defRPr sz="1600"/>
            </a:lvl3pPr>
            <a:lvl4pPr lvl="3" algn="ctr" rtl="0">
              <a:spcBef>
                <a:spcPts val="0"/>
              </a:spcBef>
              <a:spcAft>
                <a:spcPts val="0"/>
              </a:spcAft>
              <a:buClr>
                <a:schemeClr val="dk1"/>
              </a:buClr>
              <a:buSzPts val="1600"/>
              <a:buChar char="●"/>
              <a:defRPr sz="1600"/>
            </a:lvl4pPr>
            <a:lvl5pPr lvl="4" algn="ctr" rtl="0">
              <a:spcBef>
                <a:spcPts val="0"/>
              </a:spcBef>
              <a:spcAft>
                <a:spcPts val="0"/>
              </a:spcAft>
              <a:buClr>
                <a:schemeClr val="dk1"/>
              </a:buClr>
              <a:buSzPts val="1600"/>
              <a:buChar char="○"/>
              <a:defRPr sz="1600"/>
            </a:lvl5pPr>
            <a:lvl6pPr lvl="5" algn="ctr" rtl="0">
              <a:spcBef>
                <a:spcPts val="0"/>
              </a:spcBef>
              <a:spcAft>
                <a:spcPts val="0"/>
              </a:spcAft>
              <a:buClr>
                <a:schemeClr val="dk1"/>
              </a:buClr>
              <a:buSzPts val="1600"/>
              <a:buChar char="■"/>
              <a:defRPr sz="1600"/>
            </a:lvl6pPr>
            <a:lvl7pPr lvl="6" algn="ctr" rtl="0">
              <a:spcBef>
                <a:spcPts val="0"/>
              </a:spcBef>
              <a:spcAft>
                <a:spcPts val="0"/>
              </a:spcAft>
              <a:buClr>
                <a:schemeClr val="dk1"/>
              </a:buClr>
              <a:buSzPts val="1600"/>
              <a:buChar char="●"/>
              <a:defRPr sz="1600"/>
            </a:lvl7pPr>
            <a:lvl8pPr lvl="7" algn="ctr" rtl="0">
              <a:spcBef>
                <a:spcPts val="0"/>
              </a:spcBef>
              <a:spcAft>
                <a:spcPts val="0"/>
              </a:spcAft>
              <a:buClr>
                <a:schemeClr val="dk1"/>
              </a:buClr>
              <a:buSzPts val="1600"/>
              <a:buChar char="○"/>
              <a:defRPr sz="1600"/>
            </a:lvl8pPr>
            <a:lvl9pPr lvl="8" algn="ctr" rtl="0">
              <a:spcBef>
                <a:spcPts val="0"/>
              </a:spcBef>
              <a:spcAft>
                <a:spcPts val="0"/>
              </a:spcAft>
              <a:buClr>
                <a:schemeClr val="dk1"/>
              </a:buClr>
              <a:buSzPts val="1600"/>
              <a:buChar char="■"/>
              <a:defRPr sz="1600"/>
            </a:lvl9pPr>
          </a:lstStyle>
          <a:p>
            <a:endParaRPr/>
          </a:p>
        </p:txBody>
      </p:sp>
      <p:sp>
        <p:nvSpPr>
          <p:cNvPr id="150" name="Google Shape;150;p22"/>
          <p:cNvSpPr/>
          <p:nvPr/>
        </p:nvSpPr>
        <p:spPr>
          <a:xfrm flipH="1">
            <a:off x="-363650" y="183700"/>
            <a:ext cx="21978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b="1">
              <a:latin typeface="Raleway"/>
              <a:ea typeface="Raleway"/>
              <a:cs typeface="Raleway"/>
              <a:sym typeface="Raleway"/>
            </a:endParaRPr>
          </a:p>
        </p:txBody>
      </p:sp>
      <p:cxnSp>
        <p:nvCxnSpPr>
          <p:cNvPr id="151" name="Google Shape;151;p22"/>
          <p:cNvCxnSpPr/>
          <p:nvPr/>
        </p:nvCxnSpPr>
        <p:spPr>
          <a:xfrm>
            <a:off x="572550" y="-10300"/>
            <a:ext cx="0" cy="1760700"/>
          </a:xfrm>
          <a:prstGeom prst="straightConnector1">
            <a:avLst/>
          </a:prstGeom>
          <a:noFill/>
          <a:ln w="9525" cap="flat" cmpd="sng">
            <a:solidFill>
              <a:srgbClr val="000000"/>
            </a:solidFill>
            <a:prstDash val="dash"/>
            <a:round/>
            <a:headEnd type="oval" w="med" len="med"/>
            <a:tailEnd type="oval"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158"/>
        <p:cNvGrpSpPr/>
        <p:nvPr/>
      </p:nvGrpSpPr>
      <p:grpSpPr>
        <a:xfrm>
          <a:off x="0" y="0"/>
          <a:ext cx="0" cy="0"/>
          <a:chOff x="0" y="0"/>
          <a:chExt cx="0" cy="0"/>
        </a:xfrm>
      </p:grpSpPr>
      <p:sp>
        <p:nvSpPr>
          <p:cNvPr id="159" name="Google Shape;159;p24"/>
          <p:cNvSpPr/>
          <p:nvPr/>
        </p:nvSpPr>
        <p:spPr>
          <a:xfrm>
            <a:off x="7305000" y="183700"/>
            <a:ext cx="20688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Raleway"/>
                <a:ea typeface="Raleway"/>
                <a:cs typeface="Raleway"/>
                <a:sym typeface="Raleway"/>
              </a:rPr>
              <a:t>TAILORING</a:t>
            </a:r>
            <a:endParaRPr b="1">
              <a:latin typeface="Raleway"/>
              <a:ea typeface="Raleway"/>
              <a:cs typeface="Raleway"/>
              <a:sym typeface="Raleway"/>
            </a:endParaRPr>
          </a:p>
        </p:txBody>
      </p:sp>
      <p:sp>
        <p:nvSpPr>
          <p:cNvPr id="160" name="Google Shape;160;p24"/>
          <p:cNvSpPr/>
          <p:nvPr/>
        </p:nvSpPr>
        <p:spPr>
          <a:xfrm rot="-5400000">
            <a:off x="-651225" y="3917425"/>
            <a:ext cx="24303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latin typeface="Raleway"/>
                <a:ea typeface="Raleway"/>
                <a:cs typeface="Raleway"/>
                <a:sym typeface="Raleway"/>
              </a:rPr>
              <a:t>CLOTHES / SHOES</a:t>
            </a:r>
            <a:endParaRPr b="1">
              <a:latin typeface="Raleway"/>
              <a:ea typeface="Raleway"/>
              <a:cs typeface="Raleway"/>
              <a:sym typeface="Raleway"/>
            </a:endParaRPr>
          </a:p>
        </p:txBody>
      </p:sp>
      <p:cxnSp>
        <p:nvCxnSpPr>
          <p:cNvPr id="161" name="Google Shape;161;p24"/>
          <p:cNvCxnSpPr/>
          <p:nvPr/>
        </p:nvCxnSpPr>
        <p:spPr>
          <a:xfrm>
            <a:off x="8566600" y="-10300"/>
            <a:ext cx="0" cy="1760700"/>
          </a:xfrm>
          <a:prstGeom prst="straightConnector1">
            <a:avLst/>
          </a:prstGeom>
          <a:noFill/>
          <a:ln w="9525" cap="flat" cmpd="sng">
            <a:solidFill>
              <a:srgbClr val="000000"/>
            </a:solidFill>
            <a:prstDash val="dash"/>
            <a:round/>
            <a:headEnd type="oval" w="med" len="med"/>
            <a:tailEnd type="oval"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162"/>
        <p:cNvGrpSpPr/>
        <p:nvPr/>
      </p:nvGrpSpPr>
      <p:grpSpPr>
        <a:xfrm>
          <a:off x="0" y="0"/>
          <a:ext cx="0" cy="0"/>
          <a:chOff x="0" y="0"/>
          <a:chExt cx="0" cy="0"/>
        </a:xfrm>
      </p:grpSpPr>
      <p:sp>
        <p:nvSpPr>
          <p:cNvPr id="163" name="Google Shape;163;p25"/>
          <p:cNvSpPr/>
          <p:nvPr/>
        </p:nvSpPr>
        <p:spPr>
          <a:xfrm flipH="1">
            <a:off x="-64125" y="183700"/>
            <a:ext cx="18990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latin typeface="Raleway"/>
                <a:ea typeface="Raleway"/>
                <a:cs typeface="Raleway"/>
                <a:sym typeface="Raleway"/>
              </a:rPr>
              <a:t>TAILORING</a:t>
            </a:r>
            <a:endParaRPr b="1">
              <a:latin typeface="Raleway"/>
              <a:ea typeface="Raleway"/>
              <a:cs typeface="Raleway"/>
              <a:sym typeface="Raleway"/>
            </a:endParaRPr>
          </a:p>
        </p:txBody>
      </p:sp>
      <p:cxnSp>
        <p:nvCxnSpPr>
          <p:cNvPr id="164" name="Google Shape;164;p25"/>
          <p:cNvCxnSpPr/>
          <p:nvPr/>
        </p:nvCxnSpPr>
        <p:spPr>
          <a:xfrm>
            <a:off x="573275" y="-10300"/>
            <a:ext cx="0" cy="1760700"/>
          </a:xfrm>
          <a:prstGeom prst="straightConnector1">
            <a:avLst/>
          </a:prstGeom>
          <a:noFill/>
          <a:ln w="9525" cap="flat" cmpd="sng">
            <a:solidFill>
              <a:srgbClr val="000000"/>
            </a:solidFill>
            <a:prstDash val="dash"/>
            <a:round/>
            <a:headEnd type="oval" w="med" len="med"/>
            <a:tailEnd type="oval" w="med" len="med"/>
          </a:ln>
        </p:spPr>
      </p:cxnSp>
      <p:sp>
        <p:nvSpPr>
          <p:cNvPr id="165" name="Google Shape;165;p25"/>
          <p:cNvSpPr/>
          <p:nvPr/>
        </p:nvSpPr>
        <p:spPr>
          <a:xfrm rot="-5400000" flipH="1">
            <a:off x="7371600" y="3906825"/>
            <a:ext cx="24087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a:latin typeface="Raleway"/>
                <a:ea typeface="Raleway"/>
                <a:cs typeface="Raleway"/>
                <a:sym typeface="Raleway"/>
              </a:rPr>
              <a:t>CLOTHES / SHOES</a:t>
            </a:r>
            <a:endParaRPr b="1">
              <a:latin typeface="Raleway"/>
              <a:ea typeface="Raleway"/>
              <a:cs typeface="Raleway"/>
              <a:sym typeface="Raleway"/>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133500" y="1796950"/>
            <a:ext cx="44406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4133500" y="764788"/>
            <a:ext cx="18618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8000" b="1">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4133500" y="2710725"/>
            <a:ext cx="3002100" cy="49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 name="Google Shape;15;p3"/>
          <p:cNvSpPr/>
          <p:nvPr/>
        </p:nvSpPr>
        <p:spPr>
          <a:xfrm>
            <a:off x="7312575" y="4250250"/>
            <a:ext cx="18618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Raleway"/>
              <a:ea typeface="Raleway"/>
              <a:cs typeface="Raleway"/>
              <a:sym typeface="Raleway"/>
            </a:endParaRPr>
          </a:p>
        </p:txBody>
      </p:sp>
      <p:cxnSp>
        <p:nvCxnSpPr>
          <p:cNvPr id="16" name="Google Shape;16;p3"/>
          <p:cNvCxnSpPr/>
          <p:nvPr/>
        </p:nvCxnSpPr>
        <p:spPr>
          <a:xfrm rot="10800000">
            <a:off x="8574175" y="3382800"/>
            <a:ext cx="0" cy="1760700"/>
          </a:xfrm>
          <a:prstGeom prst="straightConnector1">
            <a:avLst/>
          </a:prstGeom>
          <a:noFill/>
          <a:ln w="9525" cap="flat" cmpd="sng">
            <a:solidFill>
              <a:srgbClr val="000000"/>
            </a:solidFill>
            <a:prstDash val="dash"/>
            <a:round/>
            <a:headEnd type="oval" w="med" len="med"/>
            <a:tailEnd type="oval"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lvl1pPr lvl="0">
              <a:spcBef>
                <a:spcPts val="0"/>
              </a:spcBef>
              <a:spcAft>
                <a:spcPts val="0"/>
              </a:spcAft>
              <a:buSzPts val="38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9" name="Google Shape;19;p4"/>
          <p:cNvSpPr txBox="1">
            <a:spLocks noGrp="1"/>
          </p:cNvSpPr>
          <p:nvPr>
            <p:ph type="body" idx="1"/>
          </p:nvPr>
        </p:nvSpPr>
        <p:spPr>
          <a:xfrm>
            <a:off x="571500" y="1464675"/>
            <a:ext cx="8001000" cy="31041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20" name="Google Shape;20;p4"/>
          <p:cNvSpPr/>
          <p:nvPr/>
        </p:nvSpPr>
        <p:spPr>
          <a:xfrm flipH="1">
            <a:off x="-57100" y="183700"/>
            <a:ext cx="18843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b="1">
              <a:latin typeface="Raleway"/>
              <a:ea typeface="Raleway"/>
              <a:cs typeface="Raleway"/>
              <a:sym typeface="Raleway"/>
            </a:endParaRPr>
          </a:p>
        </p:txBody>
      </p:sp>
      <p:cxnSp>
        <p:nvCxnSpPr>
          <p:cNvPr id="21" name="Google Shape;21;p4"/>
          <p:cNvCxnSpPr/>
          <p:nvPr/>
        </p:nvCxnSpPr>
        <p:spPr>
          <a:xfrm>
            <a:off x="565600" y="-10300"/>
            <a:ext cx="0" cy="1384800"/>
          </a:xfrm>
          <a:prstGeom prst="straightConnector1">
            <a:avLst/>
          </a:prstGeom>
          <a:noFill/>
          <a:ln w="9525" cap="flat" cmpd="sng">
            <a:solidFill>
              <a:srgbClr val="000000"/>
            </a:solidFill>
            <a:prstDash val="dash"/>
            <a:round/>
            <a:headEnd type="oval" w="med" len="med"/>
            <a:tailEnd type="oval"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485925" y="445025"/>
            <a:ext cx="3542700" cy="572700"/>
          </a:xfrm>
          <a:prstGeom prst="rect">
            <a:avLst/>
          </a:prstGeom>
        </p:spPr>
        <p:txBody>
          <a:bodyPr spcFirstLastPara="1" wrap="square" lIns="91425" tIns="91425" rIns="91425" bIns="91425" anchor="t" anchorCtr="0">
            <a:noAutofit/>
          </a:bodyPr>
          <a:lstStyle>
            <a:lvl1pPr lvl="0" algn="l">
              <a:spcBef>
                <a:spcPts val="0"/>
              </a:spcBef>
              <a:spcAft>
                <a:spcPts val="0"/>
              </a:spcAft>
              <a:buSzPts val="38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4" name="Google Shape;24;p5"/>
          <p:cNvSpPr txBox="1">
            <a:spLocks noGrp="1"/>
          </p:cNvSpPr>
          <p:nvPr>
            <p:ph type="title" idx="2"/>
          </p:nvPr>
        </p:nvSpPr>
        <p:spPr>
          <a:xfrm>
            <a:off x="1485925" y="1609325"/>
            <a:ext cx="2461200" cy="391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400" b="0">
                <a:latin typeface="Raleway Medium"/>
                <a:ea typeface="Raleway Medium"/>
                <a:cs typeface="Raleway Medium"/>
                <a:sym typeface="Raleway Medium"/>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5" name="Google Shape;25;p5"/>
          <p:cNvSpPr txBox="1">
            <a:spLocks noGrp="1"/>
          </p:cNvSpPr>
          <p:nvPr>
            <p:ph type="subTitle" idx="1"/>
          </p:nvPr>
        </p:nvSpPr>
        <p:spPr>
          <a:xfrm>
            <a:off x="1485925" y="2000825"/>
            <a:ext cx="2461200" cy="52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 name="Google Shape;26;p5"/>
          <p:cNvSpPr txBox="1">
            <a:spLocks noGrp="1"/>
          </p:cNvSpPr>
          <p:nvPr>
            <p:ph type="title" idx="3"/>
          </p:nvPr>
        </p:nvSpPr>
        <p:spPr>
          <a:xfrm>
            <a:off x="1485925" y="3167650"/>
            <a:ext cx="2461200" cy="391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400"/>
              <a:buNone/>
              <a:defRPr sz="2400" b="0">
                <a:latin typeface="Raleway Medium"/>
                <a:ea typeface="Raleway Medium"/>
                <a:cs typeface="Raleway Medium"/>
                <a:sym typeface="Raleway Medium"/>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7" name="Google Shape;27;p5"/>
          <p:cNvSpPr txBox="1">
            <a:spLocks noGrp="1"/>
          </p:cNvSpPr>
          <p:nvPr>
            <p:ph type="subTitle" idx="4"/>
          </p:nvPr>
        </p:nvSpPr>
        <p:spPr>
          <a:xfrm>
            <a:off x="1485925" y="3559150"/>
            <a:ext cx="2461200" cy="522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 name="Google Shape;28;p5"/>
          <p:cNvSpPr/>
          <p:nvPr/>
        </p:nvSpPr>
        <p:spPr>
          <a:xfrm rot="-5400000">
            <a:off x="-662550" y="3777250"/>
            <a:ext cx="24681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b="1">
              <a:latin typeface="Raleway"/>
              <a:ea typeface="Raleway"/>
              <a:cs typeface="Raleway"/>
              <a:sym typeface="Raleway"/>
            </a:endParaRPr>
          </a:p>
        </p:txBody>
      </p:sp>
      <p:cxnSp>
        <p:nvCxnSpPr>
          <p:cNvPr id="29" name="Google Shape;29;p5"/>
          <p:cNvCxnSpPr/>
          <p:nvPr/>
        </p:nvCxnSpPr>
        <p:spPr>
          <a:xfrm rot="10800000">
            <a:off x="0" y="4608575"/>
            <a:ext cx="1531800" cy="0"/>
          </a:xfrm>
          <a:prstGeom prst="straightConnector1">
            <a:avLst/>
          </a:prstGeom>
          <a:noFill/>
          <a:ln w="9525" cap="flat" cmpd="sng">
            <a:solidFill>
              <a:srgbClr val="000000"/>
            </a:solidFill>
            <a:prstDash val="dash"/>
            <a:round/>
            <a:headEnd type="oval" w="med" len="med"/>
            <a:tailEnd type="oval"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lvl1pPr lvl="0">
              <a:spcBef>
                <a:spcPts val="0"/>
              </a:spcBef>
              <a:spcAft>
                <a:spcPts val="0"/>
              </a:spcAft>
              <a:buSzPts val="38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2" name="Google Shape;32;p6"/>
          <p:cNvSpPr/>
          <p:nvPr/>
        </p:nvSpPr>
        <p:spPr>
          <a:xfrm flipH="1">
            <a:off x="-56925" y="183700"/>
            <a:ext cx="18918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b="1">
              <a:latin typeface="Raleway"/>
              <a:ea typeface="Raleway"/>
              <a:cs typeface="Raleway"/>
              <a:sym typeface="Raleway"/>
            </a:endParaRPr>
          </a:p>
        </p:txBody>
      </p:sp>
      <p:cxnSp>
        <p:nvCxnSpPr>
          <p:cNvPr id="33" name="Google Shape;33;p6"/>
          <p:cNvCxnSpPr/>
          <p:nvPr/>
        </p:nvCxnSpPr>
        <p:spPr>
          <a:xfrm>
            <a:off x="573275" y="-10300"/>
            <a:ext cx="0" cy="1760700"/>
          </a:xfrm>
          <a:prstGeom prst="straightConnector1">
            <a:avLst/>
          </a:prstGeom>
          <a:noFill/>
          <a:ln w="9525" cap="flat" cmpd="sng">
            <a:solidFill>
              <a:srgbClr val="000000"/>
            </a:solidFill>
            <a:prstDash val="dash"/>
            <a:round/>
            <a:headEnd type="oval" w="med" len="med"/>
            <a:tailEnd type="oval"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725200" y="1002163"/>
            <a:ext cx="3941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400"/>
              <a:buNone/>
              <a:defRPr/>
            </a:lvl1pPr>
            <a:lvl2pPr lvl="1" algn="l" rtl="0">
              <a:spcBef>
                <a:spcPts val="0"/>
              </a:spcBef>
              <a:spcAft>
                <a:spcPts val="0"/>
              </a:spcAft>
              <a:buSzPts val="3200"/>
              <a:buNone/>
              <a:defRPr/>
            </a:lvl2pPr>
            <a:lvl3pPr lvl="2" algn="l" rtl="0">
              <a:spcBef>
                <a:spcPts val="0"/>
              </a:spcBef>
              <a:spcAft>
                <a:spcPts val="0"/>
              </a:spcAft>
              <a:buSzPts val="3200"/>
              <a:buNone/>
              <a:defRPr/>
            </a:lvl3pPr>
            <a:lvl4pPr lvl="3" algn="l" rtl="0">
              <a:spcBef>
                <a:spcPts val="0"/>
              </a:spcBef>
              <a:spcAft>
                <a:spcPts val="0"/>
              </a:spcAft>
              <a:buSzPts val="3200"/>
              <a:buNone/>
              <a:defRPr/>
            </a:lvl4pPr>
            <a:lvl5pPr lvl="4" algn="l" rtl="0">
              <a:spcBef>
                <a:spcPts val="0"/>
              </a:spcBef>
              <a:spcAft>
                <a:spcPts val="0"/>
              </a:spcAft>
              <a:buSzPts val="3200"/>
              <a:buNone/>
              <a:defRPr/>
            </a:lvl5pPr>
            <a:lvl6pPr lvl="5" algn="l" rtl="0">
              <a:spcBef>
                <a:spcPts val="0"/>
              </a:spcBef>
              <a:spcAft>
                <a:spcPts val="0"/>
              </a:spcAft>
              <a:buSzPts val="3200"/>
              <a:buNone/>
              <a:defRPr/>
            </a:lvl6pPr>
            <a:lvl7pPr lvl="6" algn="l" rtl="0">
              <a:spcBef>
                <a:spcPts val="0"/>
              </a:spcBef>
              <a:spcAft>
                <a:spcPts val="0"/>
              </a:spcAft>
              <a:buSzPts val="3200"/>
              <a:buNone/>
              <a:defRPr/>
            </a:lvl7pPr>
            <a:lvl8pPr lvl="7" algn="l" rtl="0">
              <a:spcBef>
                <a:spcPts val="0"/>
              </a:spcBef>
              <a:spcAft>
                <a:spcPts val="0"/>
              </a:spcAft>
              <a:buSzPts val="3200"/>
              <a:buNone/>
              <a:defRPr/>
            </a:lvl8pPr>
            <a:lvl9pPr lvl="8" algn="l" rtl="0">
              <a:spcBef>
                <a:spcPts val="0"/>
              </a:spcBef>
              <a:spcAft>
                <a:spcPts val="0"/>
              </a:spcAft>
              <a:buSzPts val="3200"/>
              <a:buNone/>
              <a:defRPr/>
            </a:lvl9pPr>
          </a:lstStyle>
          <a:p>
            <a:endParaRPr/>
          </a:p>
        </p:txBody>
      </p:sp>
      <p:sp>
        <p:nvSpPr>
          <p:cNvPr id="36" name="Google Shape;36;p7"/>
          <p:cNvSpPr txBox="1">
            <a:spLocks noGrp="1"/>
          </p:cNvSpPr>
          <p:nvPr>
            <p:ph type="subTitle" idx="1"/>
          </p:nvPr>
        </p:nvSpPr>
        <p:spPr>
          <a:xfrm>
            <a:off x="719550" y="1739550"/>
            <a:ext cx="4404000" cy="2401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Char char="●"/>
              <a:defRPr sz="1600"/>
            </a:lvl1pPr>
            <a:lvl2pPr lvl="1" rtl="0">
              <a:spcBef>
                <a:spcPts val="0"/>
              </a:spcBef>
              <a:spcAft>
                <a:spcPts val="0"/>
              </a:spcAft>
              <a:buSzPts val="1800"/>
              <a:buChar char="○"/>
              <a:defRPr sz="1800"/>
            </a:lvl2pPr>
            <a:lvl3pPr lvl="2" rtl="0">
              <a:spcBef>
                <a:spcPts val="0"/>
              </a:spcBef>
              <a:spcAft>
                <a:spcPts val="0"/>
              </a:spcAft>
              <a:buSzPts val="1800"/>
              <a:buChar char="■"/>
              <a:defRPr sz="1800"/>
            </a:lvl3pPr>
            <a:lvl4pPr lvl="3" rtl="0">
              <a:spcBef>
                <a:spcPts val="0"/>
              </a:spcBef>
              <a:spcAft>
                <a:spcPts val="0"/>
              </a:spcAft>
              <a:buSzPts val="1800"/>
              <a:buChar char="●"/>
              <a:defRPr sz="1800"/>
            </a:lvl4pPr>
            <a:lvl5pPr lvl="4" rtl="0">
              <a:spcBef>
                <a:spcPts val="0"/>
              </a:spcBef>
              <a:spcAft>
                <a:spcPts val="0"/>
              </a:spcAft>
              <a:buSzPts val="1800"/>
              <a:buChar char="○"/>
              <a:defRPr sz="1800"/>
            </a:lvl5pPr>
            <a:lvl6pPr lvl="5" rtl="0">
              <a:spcBef>
                <a:spcPts val="0"/>
              </a:spcBef>
              <a:spcAft>
                <a:spcPts val="0"/>
              </a:spcAft>
              <a:buSzPts val="1800"/>
              <a:buChar char="■"/>
              <a:defRPr sz="1800"/>
            </a:lvl6pPr>
            <a:lvl7pPr lvl="6" rtl="0">
              <a:spcBef>
                <a:spcPts val="0"/>
              </a:spcBef>
              <a:spcAft>
                <a:spcPts val="0"/>
              </a:spcAft>
              <a:buSzPts val="1800"/>
              <a:buChar char="●"/>
              <a:defRPr sz="1800"/>
            </a:lvl7pPr>
            <a:lvl8pPr lvl="7" rtl="0">
              <a:spcBef>
                <a:spcPts val="0"/>
              </a:spcBef>
              <a:spcAft>
                <a:spcPts val="0"/>
              </a:spcAft>
              <a:buSzPts val="1800"/>
              <a:buChar char="○"/>
              <a:defRPr sz="1800"/>
            </a:lvl8pPr>
            <a:lvl9pPr lvl="8" rtl="0">
              <a:spcBef>
                <a:spcPts val="0"/>
              </a:spcBef>
              <a:spcAft>
                <a:spcPts val="0"/>
              </a:spcAft>
              <a:buSzPts val="1800"/>
              <a:buChar char="■"/>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3992900" y="1544550"/>
            <a:ext cx="3840900" cy="822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60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3" name="Google Shape;43;p9"/>
          <p:cNvSpPr txBox="1">
            <a:spLocks noGrp="1"/>
          </p:cNvSpPr>
          <p:nvPr>
            <p:ph type="subTitle" idx="1"/>
          </p:nvPr>
        </p:nvSpPr>
        <p:spPr>
          <a:xfrm>
            <a:off x="3992750" y="2407150"/>
            <a:ext cx="3982500" cy="1490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 name="Google Shape;44;p9"/>
          <p:cNvSpPr/>
          <p:nvPr/>
        </p:nvSpPr>
        <p:spPr>
          <a:xfrm flipH="1">
            <a:off x="6639550" y="183700"/>
            <a:ext cx="27201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Raleway"/>
              <a:ea typeface="Raleway"/>
              <a:cs typeface="Raleway"/>
              <a:sym typeface="Raleway"/>
            </a:endParaRPr>
          </a:p>
        </p:txBody>
      </p:sp>
      <p:cxnSp>
        <p:nvCxnSpPr>
          <p:cNvPr id="45" name="Google Shape;45;p9"/>
          <p:cNvCxnSpPr/>
          <p:nvPr/>
        </p:nvCxnSpPr>
        <p:spPr>
          <a:xfrm rot="10800000">
            <a:off x="8572500" y="16400"/>
            <a:ext cx="0" cy="2188500"/>
          </a:xfrm>
          <a:prstGeom prst="straightConnector1">
            <a:avLst/>
          </a:prstGeom>
          <a:noFill/>
          <a:ln w="9525" cap="flat" cmpd="sng">
            <a:solidFill>
              <a:srgbClr val="000000"/>
            </a:solidFill>
            <a:prstDash val="dash"/>
            <a:round/>
            <a:headEnd type="oval" w="med" len="med"/>
            <a:tailEnd type="oval"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800"/>
              <a:buNone/>
              <a:defRPr sz="3800"/>
            </a:lvl1pPr>
            <a:lvl2pPr lvl="1" rtl="0">
              <a:spcBef>
                <a:spcPts val="0"/>
              </a:spcBef>
              <a:spcAft>
                <a:spcPts val="0"/>
              </a:spcAft>
              <a:buSzPts val="3200"/>
              <a:buNone/>
              <a:defRPr>
                <a:latin typeface="Cantarell"/>
                <a:ea typeface="Cantarell"/>
                <a:cs typeface="Cantarell"/>
                <a:sym typeface="Cantarell"/>
              </a:defRPr>
            </a:lvl2pPr>
            <a:lvl3pPr lvl="2" rtl="0">
              <a:spcBef>
                <a:spcPts val="0"/>
              </a:spcBef>
              <a:spcAft>
                <a:spcPts val="0"/>
              </a:spcAft>
              <a:buSzPts val="3200"/>
              <a:buNone/>
              <a:defRPr>
                <a:latin typeface="Cantarell"/>
                <a:ea typeface="Cantarell"/>
                <a:cs typeface="Cantarell"/>
                <a:sym typeface="Cantarell"/>
              </a:defRPr>
            </a:lvl3pPr>
            <a:lvl4pPr lvl="3" rtl="0">
              <a:spcBef>
                <a:spcPts val="0"/>
              </a:spcBef>
              <a:spcAft>
                <a:spcPts val="0"/>
              </a:spcAft>
              <a:buSzPts val="3200"/>
              <a:buNone/>
              <a:defRPr>
                <a:latin typeface="Cantarell"/>
                <a:ea typeface="Cantarell"/>
                <a:cs typeface="Cantarell"/>
                <a:sym typeface="Cantarell"/>
              </a:defRPr>
            </a:lvl4pPr>
            <a:lvl5pPr lvl="4" rtl="0">
              <a:spcBef>
                <a:spcPts val="0"/>
              </a:spcBef>
              <a:spcAft>
                <a:spcPts val="0"/>
              </a:spcAft>
              <a:buSzPts val="3200"/>
              <a:buNone/>
              <a:defRPr>
                <a:latin typeface="Cantarell"/>
                <a:ea typeface="Cantarell"/>
                <a:cs typeface="Cantarell"/>
                <a:sym typeface="Cantarell"/>
              </a:defRPr>
            </a:lvl5pPr>
            <a:lvl6pPr lvl="5" rtl="0">
              <a:spcBef>
                <a:spcPts val="0"/>
              </a:spcBef>
              <a:spcAft>
                <a:spcPts val="0"/>
              </a:spcAft>
              <a:buSzPts val="3200"/>
              <a:buNone/>
              <a:defRPr>
                <a:latin typeface="Cantarell"/>
                <a:ea typeface="Cantarell"/>
                <a:cs typeface="Cantarell"/>
                <a:sym typeface="Cantarell"/>
              </a:defRPr>
            </a:lvl6pPr>
            <a:lvl7pPr lvl="6" rtl="0">
              <a:spcBef>
                <a:spcPts val="0"/>
              </a:spcBef>
              <a:spcAft>
                <a:spcPts val="0"/>
              </a:spcAft>
              <a:buSzPts val="3200"/>
              <a:buNone/>
              <a:defRPr>
                <a:latin typeface="Cantarell"/>
                <a:ea typeface="Cantarell"/>
                <a:cs typeface="Cantarell"/>
                <a:sym typeface="Cantarell"/>
              </a:defRPr>
            </a:lvl7pPr>
            <a:lvl8pPr lvl="7" rtl="0">
              <a:spcBef>
                <a:spcPts val="0"/>
              </a:spcBef>
              <a:spcAft>
                <a:spcPts val="0"/>
              </a:spcAft>
              <a:buSzPts val="3200"/>
              <a:buNone/>
              <a:defRPr>
                <a:latin typeface="Cantarell"/>
                <a:ea typeface="Cantarell"/>
                <a:cs typeface="Cantarell"/>
                <a:sym typeface="Cantarell"/>
              </a:defRPr>
            </a:lvl8pPr>
            <a:lvl9pPr lvl="8" rtl="0">
              <a:spcBef>
                <a:spcPts val="0"/>
              </a:spcBef>
              <a:spcAft>
                <a:spcPts val="0"/>
              </a:spcAft>
              <a:buSzPts val="3200"/>
              <a:buNone/>
              <a:defRPr>
                <a:latin typeface="Cantarell"/>
                <a:ea typeface="Cantarell"/>
                <a:cs typeface="Cantarell"/>
                <a:sym typeface="Cantarell"/>
              </a:defRPr>
            </a:lvl9pPr>
          </a:lstStyle>
          <a:p>
            <a:endParaRPr/>
          </a:p>
        </p:txBody>
      </p:sp>
      <p:sp>
        <p:nvSpPr>
          <p:cNvPr id="77" name="Google Shape;77;p14"/>
          <p:cNvSpPr txBox="1">
            <a:spLocks noGrp="1"/>
          </p:cNvSpPr>
          <p:nvPr>
            <p:ph type="title" idx="2"/>
          </p:nvPr>
        </p:nvSpPr>
        <p:spPr>
          <a:xfrm>
            <a:off x="1253625" y="2582125"/>
            <a:ext cx="1986000" cy="39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b="0">
                <a:latin typeface="Raleway Medium"/>
                <a:ea typeface="Raleway Medium"/>
                <a:cs typeface="Raleway Medium"/>
                <a:sym typeface="Raleway Medium"/>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8" name="Google Shape;78;p14"/>
          <p:cNvSpPr txBox="1">
            <a:spLocks noGrp="1"/>
          </p:cNvSpPr>
          <p:nvPr>
            <p:ph type="subTitle" idx="1"/>
          </p:nvPr>
        </p:nvSpPr>
        <p:spPr>
          <a:xfrm>
            <a:off x="1253625" y="297362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 name="Google Shape;79;p14"/>
          <p:cNvSpPr txBox="1">
            <a:spLocks noGrp="1"/>
          </p:cNvSpPr>
          <p:nvPr>
            <p:ph type="title" idx="3"/>
          </p:nvPr>
        </p:nvSpPr>
        <p:spPr>
          <a:xfrm>
            <a:off x="3578997" y="2582125"/>
            <a:ext cx="1986000" cy="39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b="0">
                <a:latin typeface="Raleway Medium"/>
                <a:ea typeface="Raleway Medium"/>
                <a:cs typeface="Raleway Medium"/>
                <a:sym typeface="Raleway Medium"/>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0" name="Google Shape;80;p14"/>
          <p:cNvSpPr txBox="1">
            <a:spLocks noGrp="1"/>
          </p:cNvSpPr>
          <p:nvPr>
            <p:ph type="subTitle" idx="4"/>
          </p:nvPr>
        </p:nvSpPr>
        <p:spPr>
          <a:xfrm>
            <a:off x="3578998" y="297362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4"/>
          <p:cNvSpPr txBox="1">
            <a:spLocks noGrp="1"/>
          </p:cNvSpPr>
          <p:nvPr>
            <p:ph type="title" idx="5"/>
          </p:nvPr>
        </p:nvSpPr>
        <p:spPr>
          <a:xfrm>
            <a:off x="5904375" y="2582125"/>
            <a:ext cx="1986000" cy="39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b="0">
                <a:latin typeface="Raleway Medium"/>
                <a:ea typeface="Raleway Medium"/>
                <a:cs typeface="Raleway Medium"/>
                <a:sym typeface="Raleway Medium"/>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2" name="Google Shape;82;p14"/>
          <p:cNvSpPr txBox="1">
            <a:spLocks noGrp="1"/>
          </p:cNvSpPr>
          <p:nvPr>
            <p:ph type="subTitle" idx="6"/>
          </p:nvPr>
        </p:nvSpPr>
        <p:spPr>
          <a:xfrm>
            <a:off x="5904377" y="2973625"/>
            <a:ext cx="19860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4"/>
          <p:cNvSpPr/>
          <p:nvPr/>
        </p:nvSpPr>
        <p:spPr>
          <a:xfrm flipH="1">
            <a:off x="-151125" y="183700"/>
            <a:ext cx="19860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b="1">
              <a:latin typeface="Raleway"/>
              <a:ea typeface="Raleway"/>
              <a:cs typeface="Raleway"/>
              <a:sym typeface="Raleway"/>
            </a:endParaRPr>
          </a:p>
        </p:txBody>
      </p:sp>
      <p:cxnSp>
        <p:nvCxnSpPr>
          <p:cNvPr id="84" name="Google Shape;84;p14"/>
          <p:cNvCxnSpPr/>
          <p:nvPr/>
        </p:nvCxnSpPr>
        <p:spPr>
          <a:xfrm>
            <a:off x="573275" y="-10300"/>
            <a:ext cx="0" cy="1760700"/>
          </a:xfrm>
          <a:prstGeom prst="straightConnector1">
            <a:avLst/>
          </a:prstGeom>
          <a:noFill/>
          <a:ln w="9525" cap="flat" cmpd="sng">
            <a:solidFill>
              <a:srgbClr val="000000"/>
            </a:solidFill>
            <a:prstDash val="dash"/>
            <a:round/>
            <a:headEnd type="oval" w="med" len="med"/>
            <a:tailEnd type="oval" w="med" len="med"/>
          </a:ln>
        </p:spPr>
      </p:cxnSp>
      <p:sp>
        <p:nvSpPr>
          <p:cNvPr id="85" name="Google Shape;85;p14"/>
          <p:cNvSpPr/>
          <p:nvPr/>
        </p:nvSpPr>
        <p:spPr>
          <a:xfrm rot="5400000" flipH="1">
            <a:off x="7385850" y="3892550"/>
            <a:ext cx="2380200" cy="355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Raleway"/>
              <a:ea typeface="Raleway"/>
              <a:cs typeface="Raleway"/>
              <a:sym typeface="Raleway"/>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71500" y="445025"/>
            <a:ext cx="8001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800"/>
              <a:buFont typeface="Cormorant Garamond"/>
              <a:buNone/>
              <a:defRPr sz="3800" b="1">
                <a:solidFill>
                  <a:schemeClr val="dk1"/>
                </a:solidFill>
                <a:latin typeface="Cormorant Garamond"/>
                <a:ea typeface="Cormorant Garamond"/>
                <a:cs typeface="Cormorant Garamond"/>
                <a:sym typeface="Cormorant Garamond"/>
              </a:defRPr>
            </a:lvl1pPr>
            <a:lvl2pPr lvl="1" algn="ctr">
              <a:spcBef>
                <a:spcPts val="0"/>
              </a:spcBef>
              <a:spcAft>
                <a:spcPts val="0"/>
              </a:spcAft>
              <a:buClr>
                <a:schemeClr val="dk1"/>
              </a:buClr>
              <a:buSzPts val="3200"/>
              <a:buFont typeface="Cormorant Garamond"/>
              <a:buNone/>
              <a:defRPr sz="3200" b="1">
                <a:solidFill>
                  <a:schemeClr val="dk1"/>
                </a:solidFill>
                <a:latin typeface="Cormorant Garamond"/>
                <a:ea typeface="Cormorant Garamond"/>
                <a:cs typeface="Cormorant Garamond"/>
                <a:sym typeface="Cormorant Garamond"/>
              </a:defRPr>
            </a:lvl2pPr>
            <a:lvl3pPr lvl="2" algn="ctr">
              <a:spcBef>
                <a:spcPts val="0"/>
              </a:spcBef>
              <a:spcAft>
                <a:spcPts val="0"/>
              </a:spcAft>
              <a:buClr>
                <a:schemeClr val="dk1"/>
              </a:buClr>
              <a:buSzPts val="3200"/>
              <a:buFont typeface="Cormorant Garamond"/>
              <a:buNone/>
              <a:defRPr sz="3200" b="1">
                <a:solidFill>
                  <a:schemeClr val="dk1"/>
                </a:solidFill>
                <a:latin typeface="Cormorant Garamond"/>
                <a:ea typeface="Cormorant Garamond"/>
                <a:cs typeface="Cormorant Garamond"/>
                <a:sym typeface="Cormorant Garamond"/>
              </a:defRPr>
            </a:lvl3pPr>
            <a:lvl4pPr lvl="3" algn="ctr">
              <a:spcBef>
                <a:spcPts val="0"/>
              </a:spcBef>
              <a:spcAft>
                <a:spcPts val="0"/>
              </a:spcAft>
              <a:buClr>
                <a:schemeClr val="dk1"/>
              </a:buClr>
              <a:buSzPts val="3200"/>
              <a:buFont typeface="Cormorant Garamond"/>
              <a:buNone/>
              <a:defRPr sz="3200" b="1">
                <a:solidFill>
                  <a:schemeClr val="dk1"/>
                </a:solidFill>
                <a:latin typeface="Cormorant Garamond"/>
                <a:ea typeface="Cormorant Garamond"/>
                <a:cs typeface="Cormorant Garamond"/>
                <a:sym typeface="Cormorant Garamond"/>
              </a:defRPr>
            </a:lvl4pPr>
            <a:lvl5pPr lvl="4" algn="ctr">
              <a:spcBef>
                <a:spcPts val="0"/>
              </a:spcBef>
              <a:spcAft>
                <a:spcPts val="0"/>
              </a:spcAft>
              <a:buClr>
                <a:schemeClr val="dk1"/>
              </a:buClr>
              <a:buSzPts val="3200"/>
              <a:buFont typeface="Cormorant Garamond"/>
              <a:buNone/>
              <a:defRPr sz="3200" b="1">
                <a:solidFill>
                  <a:schemeClr val="dk1"/>
                </a:solidFill>
                <a:latin typeface="Cormorant Garamond"/>
                <a:ea typeface="Cormorant Garamond"/>
                <a:cs typeface="Cormorant Garamond"/>
                <a:sym typeface="Cormorant Garamond"/>
              </a:defRPr>
            </a:lvl5pPr>
            <a:lvl6pPr lvl="5" algn="ctr">
              <a:spcBef>
                <a:spcPts val="0"/>
              </a:spcBef>
              <a:spcAft>
                <a:spcPts val="0"/>
              </a:spcAft>
              <a:buClr>
                <a:schemeClr val="dk1"/>
              </a:buClr>
              <a:buSzPts val="3200"/>
              <a:buFont typeface="Cormorant Garamond"/>
              <a:buNone/>
              <a:defRPr sz="3200" b="1">
                <a:solidFill>
                  <a:schemeClr val="dk1"/>
                </a:solidFill>
                <a:latin typeface="Cormorant Garamond"/>
                <a:ea typeface="Cormorant Garamond"/>
                <a:cs typeface="Cormorant Garamond"/>
                <a:sym typeface="Cormorant Garamond"/>
              </a:defRPr>
            </a:lvl6pPr>
            <a:lvl7pPr lvl="6" algn="ctr">
              <a:spcBef>
                <a:spcPts val="0"/>
              </a:spcBef>
              <a:spcAft>
                <a:spcPts val="0"/>
              </a:spcAft>
              <a:buClr>
                <a:schemeClr val="dk1"/>
              </a:buClr>
              <a:buSzPts val="3200"/>
              <a:buFont typeface="Cormorant Garamond"/>
              <a:buNone/>
              <a:defRPr sz="3200" b="1">
                <a:solidFill>
                  <a:schemeClr val="dk1"/>
                </a:solidFill>
                <a:latin typeface="Cormorant Garamond"/>
                <a:ea typeface="Cormorant Garamond"/>
                <a:cs typeface="Cormorant Garamond"/>
                <a:sym typeface="Cormorant Garamond"/>
              </a:defRPr>
            </a:lvl7pPr>
            <a:lvl8pPr lvl="7" algn="ctr">
              <a:spcBef>
                <a:spcPts val="0"/>
              </a:spcBef>
              <a:spcAft>
                <a:spcPts val="0"/>
              </a:spcAft>
              <a:buClr>
                <a:schemeClr val="dk1"/>
              </a:buClr>
              <a:buSzPts val="3200"/>
              <a:buFont typeface="Cormorant Garamond"/>
              <a:buNone/>
              <a:defRPr sz="3200" b="1">
                <a:solidFill>
                  <a:schemeClr val="dk1"/>
                </a:solidFill>
                <a:latin typeface="Cormorant Garamond"/>
                <a:ea typeface="Cormorant Garamond"/>
                <a:cs typeface="Cormorant Garamond"/>
                <a:sym typeface="Cormorant Garamond"/>
              </a:defRPr>
            </a:lvl8pPr>
            <a:lvl9pPr lvl="8" algn="ctr">
              <a:spcBef>
                <a:spcPts val="0"/>
              </a:spcBef>
              <a:spcAft>
                <a:spcPts val="0"/>
              </a:spcAft>
              <a:buClr>
                <a:schemeClr val="dk1"/>
              </a:buClr>
              <a:buSzPts val="3200"/>
              <a:buFont typeface="Cormorant Garamond"/>
              <a:buNone/>
              <a:defRPr sz="3200" b="1">
                <a:solidFill>
                  <a:schemeClr val="dk1"/>
                </a:solidFill>
                <a:latin typeface="Cormorant Garamond"/>
                <a:ea typeface="Cormorant Garamond"/>
                <a:cs typeface="Cormorant Garamond"/>
                <a:sym typeface="Cormorant Garamond"/>
              </a:defRPr>
            </a:lvl9pPr>
          </a:lstStyle>
          <a:p>
            <a:endParaRPr/>
          </a:p>
        </p:txBody>
      </p:sp>
      <p:sp>
        <p:nvSpPr>
          <p:cNvPr id="7" name="Google Shape;7;p1"/>
          <p:cNvSpPr txBox="1">
            <a:spLocks noGrp="1"/>
          </p:cNvSpPr>
          <p:nvPr>
            <p:ph type="body" idx="1"/>
          </p:nvPr>
        </p:nvSpPr>
        <p:spPr>
          <a:xfrm>
            <a:off x="571500" y="1152475"/>
            <a:ext cx="8001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1pPr>
            <a:lvl2pPr marL="914400" lvl="1" indent="-3175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2pPr>
            <a:lvl3pPr marL="1371600" lvl="2" indent="-3175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3pPr>
            <a:lvl4pPr marL="1828800" lvl="3" indent="-3175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4pPr>
            <a:lvl5pPr marL="2286000" lvl="4" indent="-3175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5pPr>
            <a:lvl6pPr marL="2743200" lvl="5" indent="-3175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6pPr>
            <a:lvl7pPr marL="3200400" lvl="6" indent="-3175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7pPr>
            <a:lvl8pPr marL="3657600" lvl="7" indent="-3175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8pPr>
            <a:lvl9pPr marL="4114800" lvl="8" indent="-317500">
              <a:lnSpc>
                <a:spcPct val="115000"/>
              </a:lnSpc>
              <a:spcBef>
                <a:spcPts val="0"/>
              </a:spcBef>
              <a:spcAft>
                <a:spcPts val="0"/>
              </a:spcAft>
              <a:buClr>
                <a:schemeClr val="dk2"/>
              </a:buClr>
              <a:buSzPts val="1400"/>
              <a:buFont typeface="Raleway Medium"/>
              <a:buChar char="■"/>
              <a:defRPr>
                <a:solidFill>
                  <a:schemeClr val="dk2"/>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8" r:id="rId8"/>
    <p:sldLayoutId id="2147483660" r:id="rId9"/>
    <p:sldLayoutId id="2147483661" r:id="rId10"/>
    <p:sldLayoutId id="2147483662" r:id="rId11"/>
    <p:sldLayoutId id="2147483664" r:id="rId12"/>
    <p:sldLayoutId id="2147483665" r:id="rId13"/>
    <p:sldLayoutId id="2147483667" r:id="rId14"/>
    <p:sldLayoutId id="2147483668" r:id="rId15"/>
    <p:sldLayoutId id="2147483670" r:id="rId16"/>
    <p:sldLayoutId id="2147483671"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7.xml"/><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8.xml"/><Relationship Id="rId1" Type="http://schemas.openxmlformats.org/officeDocument/2006/relationships/slideLayout" Target="../slideLayouts/slideLayout14.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9.xml"/><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zalando-research/fashionmnist"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p:nvPr/>
        </p:nvSpPr>
        <p:spPr>
          <a:xfrm>
            <a:off x="1815378" y="1435750"/>
            <a:ext cx="349200" cy="1236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txBox="1">
            <a:spLocks noGrp="1"/>
          </p:cNvSpPr>
          <p:nvPr>
            <p:ph type="ctrTitle"/>
          </p:nvPr>
        </p:nvSpPr>
        <p:spPr>
          <a:xfrm>
            <a:off x="561906" y="1340125"/>
            <a:ext cx="4653300" cy="19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3500" dirty="0">
                <a:solidFill>
                  <a:srgbClr val="000000"/>
                </a:solidFill>
                <a:latin typeface="Raleway"/>
                <a:ea typeface="Cormorant Garamond SemiBold"/>
                <a:cs typeface="Cormorant Garamond SemiBold"/>
                <a:sym typeface="Raleway"/>
              </a:rPr>
              <a:t>f</a:t>
            </a:r>
            <a:r>
              <a:rPr lang="en" sz="8800" dirty="0">
                <a:solidFill>
                  <a:srgbClr val="000000"/>
                </a:solidFill>
                <a:latin typeface="Cormorant Garamond SemiBold"/>
                <a:ea typeface="Cormorant Garamond SemiBold"/>
                <a:cs typeface="Cormorant Garamond SemiBold"/>
                <a:sym typeface="Cormorant Garamond SemiBold"/>
              </a:rPr>
              <a:t>ashion</a:t>
            </a:r>
            <a:r>
              <a:rPr lang="en" sz="8500" dirty="0">
                <a:solidFill>
                  <a:srgbClr val="000000"/>
                </a:solidFill>
                <a:latin typeface="Enriqueta"/>
                <a:ea typeface="Enriqueta"/>
                <a:cs typeface="Enriqueta"/>
                <a:sym typeface="Enriqueta"/>
              </a:rPr>
              <a:t> </a:t>
            </a:r>
            <a:r>
              <a:rPr lang="en" sz="2800" dirty="0">
                <a:solidFill>
                  <a:srgbClr val="000000"/>
                </a:solidFill>
                <a:latin typeface="Raleway"/>
                <a:ea typeface="Enriqueta"/>
                <a:cs typeface="Enriqueta"/>
                <a:sym typeface="Raleway"/>
              </a:rPr>
              <a:t>CLASS</a:t>
            </a:r>
            <a:r>
              <a:rPr lang="en-US" sz="2800" dirty="0">
                <a:solidFill>
                  <a:srgbClr val="000000"/>
                </a:solidFill>
                <a:latin typeface="Raleway"/>
                <a:ea typeface="Enriqueta"/>
                <a:cs typeface="Enriqueta"/>
                <a:sym typeface="Raleway"/>
              </a:rPr>
              <a:t>IFICATION</a:t>
            </a:r>
            <a:endParaRPr b="1" dirty="0">
              <a:latin typeface="Raleway"/>
              <a:ea typeface="Raleway"/>
              <a:cs typeface="Raleway"/>
              <a:sym typeface="Raleway"/>
            </a:endParaRPr>
          </a:p>
        </p:txBody>
      </p:sp>
      <p:sp>
        <p:nvSpPr>
          <p:cNvPr id="178" name="Google Shape;178;p29"/>
          <p:cNvSpPr txBox="1">
            <a:spLocks noGrp="1"/>
          </p:cNvSpPr>
          <p:nvPr>
            <p:ph type="subTitle" idx="1"/>
          </p:nvPr>
        </p:nvSpPr>
        <p:spPr>
          <a:xfrm>
            <a:off x="561906" y="3599974"/>
            <a:ext cx="4653300" cy="12399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GVHD : </a:t>
            </a:r>
            <a:r>
              <a:rPr lang="en-US" dirty="0" err="1"/>
              <a:t>Thầy</a:t>
            </a:r>
            <a:r>
              <a:rPr lang="en-US" dirty="0"/>
              <a:t> Mai </a:t>
            </a:r>
            <a:r>
              <a:rPr lang="en-US" dirty="0" err="1"/>
              <a:t>Tiến</a:t>
            </a:r>
            <a:r>
              <a:rPr lang="en-US" dirty="0"/>
              <a:t> </a:t>
            </a:r>
            <a:r>
              <a:rPr lang="en-US" dirty="0" err="1"/>
              <a:t>Dũng</a:t>
            </a:r>
            <a:endParaRPr lang="en-US" dirty="0"/>
          </a:p>
          <a:p>
            <a:pPr marL="0" lvl="0" indent="0" algn="l" rtl="0">
              <a:spcBef>
                <a:spcPts val="0"/>
              </a:spcBef>
              <a:spcAft>
                <a:spcPts val="0"/>
              </a:spcAft>
              <a:buNone/>
            </a:pPr>
            <a:r>
              <a:rPr lang="en-US" dirty="0" err="1"/>
              <a:t>Sinh</a:t>
            </a:r>
            <a:r>
              <a:rPr lang="en-US" dirty="0"/>
              <a:t> </a:t>
            </a:r>
            <a:r>
              <a:rPr lang="en-US" dirty="0" err="1"/>
              <a:t>viên</a:t>
            </a:r>
            <a:r>
              <a:rPr lang="en-US" dirty="0"/>
              <a:t> </a:t>
            </a:r>
            <a:r>
              <a:rPr lang="en-US" dirty="0" err="1"/>
              <a:t>Thực</a:t>
            </a:r>
            <a:r>
              <a:rPr lang="en-US" dirty="0"/>
              <a:t> </a:t>
            </a:r>
            <a:r>
              <a:rPr lang="en-US" dirty="0" err="1"/>
              <a:t>hiện</a:t>
            </a:r>
            <a:r>
              <a:rPr lang="en-US" dirty="0"/>
              <a:t>: Ngô Đức Lộc -18521008</a:t>
            </a:r>
          </a:p>
          <a:p>
            <a:pPr marL="0" lvl="0" indent="0"/>
            <a:r>
              <a:rPr lang="en-US" dirty="0"/>
              <a:t>		  Lê </a:t>
            </a:r>
            <a:r>
              <a:rPr lang="en-US" dirty="0" err="1"/>
              <a:t>Thành</a:t>
            </a:r>
            <a:r>
              <a:rPr lang="en-US" dirty="0"/>
              <a:t> </a:t>
            </a:r>
            <a:r>
              <a:rPr lang="en-US" dirty="0" err="1"/>
              <a:t>Đạt</a:t>
            </a:r>
            <a:r>
              <a:rPr lang="en-US" dirty="0"/>
              <a:t> -17520332</a:t>
            </a:r>
          </a:p>
          <a:p>
            <a:pPr marL="0" lvl="0" indent="0" algn="l" rtl="0">
              <a:spcBef>
                <a:spcPts val="0"/>
              </a:spcBef>
              <a:spcAft>
                <a:spcPts val="0"/>
              </a:spcAft>
              <a:buNone/>
            </a:pPr>
            <a:r>
              <a:rPr lang="en-US" dirty="0"/>
              <a:t>			</a:t>
            </a:r>
            <a:endParaRPr dirty="0"/>
          </a:p>
        </p:txBody>
      </p:sp>
      <p:sp>
        <p:nvSpPr>
          <p:cNvPr id="179" name="Google Shape;179;p29"/>
          <p:cNvSpPr txBox="1"/>
          <p:nvPr/>
        </p:nvSpPr>
        <p:spPr>
          <a:xfrm>
            <a:off x="838576" y="1495150"/>
            <a:ext cx="954600" cy="117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800" dirty="0">
                <a:solidFill>
                  <a:schemeClr val="accent1"/>
                </a:solidFill>
                <a:latin typeface="Cormorant Garamond SemiBold"/>
                <a:ea typeface="Cormorant Garamond SemiBold"/>
                <a:cs typeface="Cormorant Garamond SemiBold"/>
                <a:sym typeface="Cormorant Garamond SemiBold"/>
              </a:rPr>
              <a:t>f</a:t>
            </a:r>
            <a:endParaRPr sz="8800" dirty="0">
              <a:solidFill>
                <a:schemeClr val="accent1"/>
              </a:solidFill>
              <a:latin typeface="Cormorant Garamond SemiBold"/>
              <a:ea typeface="Cormorant Garamond SemiBold"/>
              <a:cs typeface="Cormorant Garamond SemiBold"/>
              <a:sym typeface="Cormorant Garamond SemiBold"/>
            </a:endParaRPr>
          </a:p>
        </p:txBody>
      </p:sp>
      <p:pic>
        <p:nvPicPr>
          <p:cNvPr id="180" name="Google Shape;180;p29"/>
          <p:cNvPicPr preferRelativeResize="0"/>
          <p:nvPr/>
        </p:nvPicPr>
        <p:blipFill rotWithShape="1">
          <a:blip r:embed="rId3">
            <a:alphaModFix/>
          </a:blip>
          <a:srcRect l="1409" t="851" r="1409" b="7547"/>
          <a:stretch/>
        </p:blipFill>
        <p:spPr>
          <a:xfrm>
            <a:off x="5695179" y="539500"/>
            <a:ext cx="2877321" cy="4069074"/>
          </a:xfrm>
          <a:prstGeom prst="rect">
            <a:avLst/>
          </a:prstGeom>
          <a:noFill/>
          <a:ln>
            <a:noFill/>
          </a:ln>
        </p:spPr>
      </p:pic>
      <p:sp>
        <p:nvSpPr>
          <p:cNvPr id="181" name="Google Shape;181;p29"/>
          <p:cNvSpPr/>
          <p:nvPr/>
        </p:nvSpPr>
        <p:spPr>
          <a:xfrm rot="5400000">
            <a:off x="8064300" y="4100375"/>
            <a:ext cx="9546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rot="5400000">
            <a:off x="5240970" y="985900"/>
            <a:ext cx="9546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575331" y="1134550"/>
            <a:ext cx="349200" cy="61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4128531" y="3402200"/>
            <a:ext cx="349200" cy="61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5" name="Google Shape;185;p29"/>
          <p:cNvCxnSpPr/>
          <p:nvPr/>
        </p:nvCxnSpPr>
        <p:spPr>
          <a:xfrm rot="10800000">
            <a:off x="714075" y="2842200"/>
            <a:ext cx="1074900" cy="0"/>
          </a:xfrm>
          <a:prstGeom prst="straightConnector1">
            <a:avLst/>
          </a:prstGeom>
          <a:noFill/>
          <a:ln w="9525" cap="flat" cmpd="sng">
            <a:solidFill>
              <a:schemeClr val="dk2"/>
            </a:solidFill>
            <a:prstDash val="lgDash"/>
            <a:round/>
            <a:headEnd type="oval" w="med" len="med"/>
            <a:tailEnd type="oval" w="med" len="med"/>
          </a:ln>
        </p:spPr>
      </p:cxnSp>
      <p:cxnSp>
        <p:nvCxnSpPr>
          <p:cNvPr id="186" name="Google Shape;186;p29"/>
          <p:cNvCxnSpPr/>
          <p:nvPr/>
        </p:nvCxnSpPr>
        <p:spPr>
          <a:xfrm>
            <a:off x="604500" y="1441300"/>
            <a:ext cx="0" cy="1233600"/>
          </a:xfrm>
          <a:prstGeom prst="straightConnector1">
            <a:avLst/>
          </a:prstGeom>
          <a:noFill/>
          <a:ln w="9525" cap="flat" cmpd="sng">
            <a:solidFill>
              <a:schemeClr val="dk2"/>
            </a:solidFill>
            <a:prstDash val="lgDash"/>
            <a:round/>
            <a:headEnd type="oval" w="med" len="med"/>
            <a:tailEnd type="oval" w="med" len="med"/>
          </a:ln>
        </p:spPr>
      </p:cxnSp>
      <p:sp>
        <p:nvSpPr>
          <p:cNvPr id="2" name="TextBox 1">
            <a:extLst>
              <a:ext uri="{FF2B5EF4-FFF2-40B4-BE49-F238E27FC236}">
                <a16:creationId xmlns:a16="http://schemas.microsoft.com/office/drawing/2014/main" id="{A3718F06-2796-47D4-867E-3344BB62E414}"/>
              </a:ext>
            </a:extLst>
          </p:cNvPr>
          <p:cNvSpPr txBox="1"/>
          <p:nvPr/>
        </p:nvSpPr>
        <p:spPr>
          <a:xfrm>
            <a:off x="68826" y="4788310"/>
            <a:ext cx="403122" cy="307777"/>
          </a:xfrm>
          <a:prstGeom prst="rect">
            <a:avLst/>
          </a:prstGeom>
          <a:noFill/>
        </p:spPr>
        <p:txBody>
          <a:bodyPr wrap="square" rtlCol="0">
            <a:spAutoFit/>
          </a:bodyPr>
          <a:lstStyle/>
          <a:p>
            <a:r>
              <a:rPr lang="en-US" dirty="0"/>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0"/>
                                        </p:tgtEl>
                                        <p:attrNameLst>
                                          <p:attrName>style.visibility</p:attrName>
                                        </p:attrNameLst>
                                      </p:cBhvr>
                                      <p:to>
                                        <p:strVal val="visible"/>
                                      </p:to>
                                    </p:set>
                                    <p:anim calcmode="lin" valueType="num">
                                      <p:cBhvr additive="base">
                                        <p:cTn id="7" dur="500" fill="hold"/>
                                        <p:tgtEl>
                                          <p:spTgt spid="180"/>
                                        </p:tgtEl>
                                        <p:attrNameLst>
                                          <p:attrName>ppt_x</p:attrName>
                                        </p:attrNameLst>
                                      </p:cBhvr>
                                      <p:tavLst>
                                        <p:tav tm="0">
                                          <p:val>
                                            <p:strVal val="#ppt_x"/>
                                          </p:val>
                                        </p:tav>
                                        <p:tav tm="100000">
                                          <p:val>
                                            <p:strVal val="#ppt_x"/>
                                          </p:val>
                                        </p:tav>
                                      </p:tavLst>
                                    </p:anim>
                                    <p:anim calcmode="lin" valueType="num">
                                      <p:cBhvr additive="base">
                                        <p:cTn id="8" dur="500" fill="hold"/>
                                        <p:tgtEl>
                                          <p:spTgt spid="180"/>
                                        </p:tgtEl>
                                        <p:attrNameLst>
                                          <p:attrName>ppt_y</p:attrName>
                                        </p:attrNameLst>
                                      </p:cBhvr>
                                      <p:tavLst>
                                        <p:tav tm="0">
                                          <p:val>
                                            <p:strVal val="1+#ppt_h/2"/>
                                          </p:val>
                                        </p:tav>
                                        <p:tav tm="100000">
                                          <p:val>
                                            <p:strVal val="#ppt_y"/>
                                          </p:val>
                                        </p:tav>
                                      </p:tavLst>
                                    </p:anim>
                                  </p:childTnLst>
                                </p:cTn>
                              </p:par>
                              <p:par>
                                <p:cTn id="9" presetID="45" presetClass="entr" presetSubtype="0" fill="hold" grpId="0" nodeType="withEffect">
                                  <p:stCondLst>
                                    <p:cond delay="0"/>
                                  </p:stCondLst>
                                  <p:childTnLst>
                                    <p:set>
                                      <p:cBhvr>
                                        <p:cTn id="10" dur="1" fill="hold">
                                          <p:stCondLst>
                                            <p:cond delay="0"/>
                                          </p:stCondLst>
                                        </p:cTn>
                                        <p:tgtEl>
                                          <p:spTgt spid="178">
                                            <p:txEl>
                                              <p:pRg st="0" end="0"/>
                                            </p:txEl>
                                          </p:spTgt>
                                        </p:tgtEl>
                                        <p:attrNameLst>
                                          <p:attrName>style.visibility</p:attrName>
                                        </p:attrNameLst>
                                      </p:cBhvr>
                                      <p:to>
                                        <p:strVal val="visible"/>
                                      </p:to>
                                    </p:set>
                                    <p:animEffect transition="in" filter="fade">
                                      <p:cBhvr>
                                        <p:cTn id="11" dur="2000"/>
                                        <p:tgtEl>
                                          <p:spTgt spid="178">
                                            <p:txEl>
                                              <p:pRg st="0" end="0"/>
                                            </p:txEl>
                                          </p:spTgt>
                                        </p:tgtEl>
                                      </p:cBhvr>
                                    </p:animEffect>
                                    <p:anim calcmode="lin" valueType="num">
                                      <p:cBhvr>
                                        <p:cTn id="12" dur="2000" fill="hold"/>
                                        <p:tgtEl>
                                          <p:spTgt spid="178">
                                            <p:txEl>
                                              <p:pRg st="0" end="0"/>
                                            </p:txEl>
                                          </p:spTgt>
                                        </p:tgtEl>
                                        <p:attrNameLst>
                                          <p:attrName>ppt_w</p:attrName>
                                        </p:attrNameLst>
                                      </p:cBhvr>
                                      <p:tavLst>
                                        <p:tav tm="0" fmla="#ppt_w*sin(2.5*pi*$)">
                                          <p:val>
                                            <p:fltVal val="0"/>
                                          </p:val>
                                        </p:tav>
                                        <p:tav tm="100000">
                                          <p:val>
                                            <p:fltVal val="1"/>
                                          </p:val>
                                        </p:tav>
                                      </p:tavLst>
                                    </p:anim>
                                    <p:anim calcmode="lin" valueType="num">
                                      <p:cBhvr>
                                        <p:cTn id="13" dur="2000" fill="hold"/>
                                        <p:tgtEl>
                                          <p:spTgt spid="178">
                                            <p:txEl>
                                              <p:pRg st="0" end="0"/>
                                            </p:txEl>
                                          </p:spTgt>
                                        </p:tgtEl>
                                        <p:attrNameLst>
                                          <p:attrName>ppt_h</p:attrName>
                                        </p:attrNameLst>
                                      </p:cBhvr>
                                      <p:tavLst>
                                        <p:tav tm="0">
                                          <p:val>
                                            <p:strVal val="#ppt_h"/>
                                          </p:val>
                                        </p:tav>
                                        <p:tav tm="100000">
                                          <p:val>
                                            <p:strVal val="#ppt_h"/>
                                          </p:val>
                                        </p:tav>
                                      </p:tavLst>
                                    </p:anim>
                                  </p:childTnLst>
                                </p:cTn>
                              </p:par>
                              <p:par>
                                <p:cTn id="14" presetID="45" presetClass="entr" presetSubtype="0" fill="hold" grpId="0" nodeType="withEffect">
                                  <p:stCondLst>
                                    <p:cond delay="0"/>
                                  </p:stCondLst>
                                  <p:childTnLst>
                                    <p:set>
                                      <p:cBhvr>
                                        <p:cTn id="15" dur="1" fill="hold">
                                          <p:stCondLst>
                                            <p:cond delay="0"/>
                                          </p:stCondLst>
                                        </p:cTn>
                                        <p:tgtEl>
                                          <p:spTgt spid="178">
                                            <p:txEl>
                                              <p:pRg st="1" end="1"/>
                                            </p:txEl>
                                          </p:spTgt>
                                        </p:tgtEl>
                                        <p:attrNameLst>
                                          <p:attrName>style.visibility</p:attrName>
                                        </p:attrNameLst>
                                      </p:cBhvr>
                                      <p:to>
                                        <p:strVal val="visible"/>
                                      </p:to>
                                    </p:set>
                                    <p:animEffect transition="in" filter="fade">
                                      <p:cBhvr>
                                        <p:cTn id="16" dur="2000"/>
                                        <p:tgtEl>
                                          <p:spTgt spid="178">
                                            <p:txEl>
                                              <p:pRg st="1" end="1"/>
                                            </p:txEl>
                                          </p:spTgt>
                                        </p:tgtEl>
                                      </p:cBhvr>
                                    </p:animEffect>
                                    <p:anim calcmode="lin" valueType="num">
                                      <p:cBhvr>
                                        <p:cTn id="17" dur="2000" fill="hold"/>
                                        <p:tgtEl>
                                          <p:spTgt spid="178">
                                            <p:txEl>
                                              <p:pRg st="1" end="1"/>
                                            </p:txEl>
                                          </p:spTgt>
                                        </p:tgtEl>
                                        <p:attrNameLst>
                                          <p:attrName>ppt_w</p:attrName>
                                        </p:attrNameLst>
                                      </p:cBhvr>
                                      <p:tavLst>
                                        <p:tav tm="0" fmla="#ppt_w*sin(2.5*pi*$)">
                                          <p:val>
                                            <p:fltVal val="0"/>
                                          </p:val>
                                        </p:tav>
                                        <p:tav tm="100000">
                                          <p:val>
                                            <p:fltVal val="1"/>
                                          </p:val>
                                        </p:tav>
                                      </p:tavLst>
                                    </p:anim>
                                    <p:anim calcmode="lin" valueType="num">
                                      <p:cBhvr>
                                        <p:cTn id="18" dur="2000" fill="hold"/>
                                        <p:tgtEl>
                                          <p:spTgt spid="178">
                                            <p:txEl>
                                              <p:pRg st="1" end="1"/>
                                            </p:txEl>
                                          </p:spTgt>
                                        </p:tgtEl>
                                        <p:attrNameLst>
                                          <p:attrName>ppt_h</p:attrName>
                                        </p:attrNameLst>
                                      </p:cBhvr>
                                      <p:tavLst>
                                        <p:tav tm="0">
                                          <p:val>
                                            <p:strVal val="#ppt_h"/>
                                          </p:val>
                                        </p:tav>
                                        <p:tav tm="100000">
                                          <p:val>
                                            <p:strVal val="#ppt_h"/>
                                          </p:val>
                                        </p:tav>
                                      </p:tavLst>
                                    </p:anim>
                                  </p:childTnLst>
                                </p:cTn>
                              </p:par>
                              <p:par>
                                <p:cTn id="19" presetID="45" presetClass="entr" presetSubtype="0" fill="hold" grpId="0" nodeType="withEffect">
                                  <p:stCondLst>
                                    <p:cond delay="0"/>
                                  </p:stCondLst>
                                  <p:childTnLst>
                                    <p:set>
                                      <p:cBhvr>
                                        <p:cTn id="20" dur="1" fill="hold">
                                          <p:stCondLst>
                                            <p:cond delay="0"/>
                                          </p:stCondLst>
                                        </p:cTn>
                                        <p:tgtEl>
                                          <p:spTgt spid="178">
                                            <p:txEl>
                                              <p:pRg st="2" end="2"/>
                                            </p:txEl>
                                          </p:spTgt>
                                        </p:tgtEl>
                                        <p:attrNameLst>
                                          <p:attrName>style.visibility</p:attrName>
                                        </p:attrNameLst>
                                      </p:cBhvr>
                                      <p:to>
                                        <p:strVal val="visible"/>
                                      </p:to>
                                    </p:set>
                                    <p:animEffect transition="in" filter="fade">
                                      <p:cBhvr>
                                        <p:cTn id="21" dur="2000"/>
                                        <p:tgtEl>
                                          <p:spTgt spid="178">
                                            <p:txEl>
                                              <p:pRg st="2" end="2"/>
                                            </p:txEl>
                                          </p:spTgt>
                                        </p:tgtEl>
                                      </p:cBhvr>
                                    </p:animEffect>
                                    <p:anim calcmode="lin" valueType="num">
                                      <p:cBhvr>
                                        <p:cTn id="22" dur="2000" fill="hold"/>
                                        <p:tgtEl>
                                          <p:spTgt spid="178">
                                            <p:txEl>
                                              <p:pRg st="2" end="2"/>
                                            </p:txEl>
                                          </p:spTgt>
                                        </p:tgtEl>
                                        <p:attrNameLst>
                                          <p:attrName>ppt_w</p:attrName>
                                        </p:attrNameLst>
                                      </p:cBhvr>
                                      <p:tavLst>
                                        <p:tav tm="0" fmla="#ppt_w*sin(2.5*pi*$)">
                                          <p:val>
                                            <p:fltVal val="0"/>
                                          </p:val>
                                        </p:tav>
                                        <p:tav tm="100000">
                                          <p:val>
                                            <p:fltVal val="1"/>
                                          </p:val>
                                        </p:tav>
                                      </p:tavLst>
                                    </p:anim>
                                    <p:anim calcmode="lin" valueType="num">
                                      <p:cBhvr>
                                        <p:cTn id="23" dur="2000" fill="hold"/>
                                        <p:tgtEl>
                                          <p:spTgt spid="178">
                                            <p:txEl>
                                              <p:pRg st="2" end="2"/>
                                            </p:txEl>
                                          </p:spTgt>
                                        </p:tgtEl>
                                        <p:attrNameLst>
                                          <p:attrName>ppt_h</p:attrName>
                                        </p:attrNameLst>
                                      </p:cBhvr>
                                      <p:tavLst>
                                        <p:tav tm="0">
                                          <p:val>
                                            <p:strVal val="#ppt_h"/>
                                          </p:val>
                                        </p:tav>
                                        <p:tav tm="100000">
                                          <p:val>
                                            <p:strVal val="#ppt_h"/>
                                          </p:val>
                                        </p:tav>
                                      </p:tavLst>
                                    </p:anim>
                                  </p:childTnLst>
                                </p:cTn>
                              </p:par>
                              <p:par>
                                <p:cTn id="24" presetID="45" presetClass="entr" presetSubtype="0" fill="hold" grpId="0" nodeType="withEffect">
                                  <p:stCondLst>
                                    <p:cond delay="0"/>
                                  </p:stCondLst>
                                  <p:childTnLst>
                                    <p:set>
                                      <p:cBhvr>
                                        <p:cTn id="25" dur="1" fill="hold">
                                          <p:stCondLst>
                                            <p:cond delay="0"/>
                                          </p:stCondLst>
                                        </p:cTn>
                                        <p:tgtEl>
                                          <p:spTgt spid="178">
                                            <p:txEl>
                                              <p:pRg st="3" end="3"/>
                                            </p:txEl>
                                          </p:spTgt>
                                        </p:tgtEl>
                                        <p:attrNameLst>
                                          <p:attrName>style.visibility</p:attrName>
                                        </p:attrNameLst>
                                      </p:cBhvr>
                                      <p:to>
                                        <p:strVal val="visible"/>
                                      </p:to>
                                    </p:set>
                                    <p:animEffect transition="in" filter="fade">
                                      <p:cBhvr>
                                        <p:cTn id="26" dur="2000"/>
                                        <p:tgtEl>
                                          <p:spTgt spid="178">
                                            <p:txEl>
                                              <p:pRg st="3" end="3"/>
                                            </p:txEl>
                                          </p:spTgt>
                                        </p:tgtEl>
                                      </p:cBhvr>
                                    </p:animEffect>
                                    <p:anim calcmode="lin" valueType="num">
                                      <p:cBhvr>
                                        <p:cTn id="27" dur="2000" fill="hold"/>
                                        <p:tgtEl>
                                          <p:spTgt spid="178">
                                            <p:txEl>
                                              <p:pRg st="3" end="3"/>
                                            </p:txEl>
                                          </p:spTgt>
                                        </p:tgtEl>
                                        <p:attrNameLst>
                                          <p:attrName>ppt_w</p:attrName>
                                        </p:attrNameLst>
                                      </p:cBhvr>
                                      <p:tavLst>
                                        <p:tav tm="0" fmla="#ppt_w*sin(2.5*pi*$)">
                                          <p:val>
                                            <p:fltVal val="0"/>
                                          </p:val>
                                        </p:tav>
                                        <p:tav tm="100000">
                                          <p:val>
                                            <p:fltVal val="1"/>
                                          </p:val>
                                        </p:tav>
                                      </p:tavLst>
                                    </p:anim>
                                    <p:anim calcmode="lin" valueType="num">
                                      <p:cBhvr>
                                        <p:cTn id="28" dur="2000" fill="hold"/>
                                        <p:tgtEl>
                                          <p:spTgt spid="178">
                                            <p:txEl>
                                              <p:pRg st="3" end="3"/>
                                            </p:txEl>
                                          </p:spTgt>
                                        </p:tgtEl>
                                        <p:attrNameLst>
                                          <p:attrName>ppt_h</p:attrName>
                                        </p:attrNameLst>
                                      </p:cBhvr>
                                      <p:tavLst>
                                        <p:tav tm="0">
                                          <p:val>
                                            <p:strVal val="#ppt_h"/>
                                          </p:val>
                                        </p:tav>
                                        <p:tav tm="100000">
                                          <p:val>
                                            <p:strVal val="#ppt_h"/>
                                          </p:val>
                                        </p:tav>
                                      </p:tavLst>
                                    </p:anim>
                                  </p:childTnLst>
                                </p:cTn>
                              </p:par>
                              <p:par>
                                <p:cTn id="29" presetID="45" presetClass="entr" presetSubtype="0" fill="hold" grpId="0" nodeType="withEffect">
                                  <p:stCondLst>
                                    <p:cond delay="0"/>
                                  </p:stCondLst>
                                  <p:childTnLst>
                                    <p:set>
                                      <p:cBhvr>
                                        <p:cTn id="30" dur="1" fill="hold">
                                          <p:stCondLst>
                                            <p:cond delay="0"/>
                                          </p:stCondLst>
                                        </p:cTn>
                                        <p:tgtEl>
                                          <p:spTgt spid="177"/>
                                        </p:tgtEl>
                                        <p:attrNameLst>
                                          <p:attrName>style.visibility</p:attrName>
                                        </p:attrNameLst>
                                      </p:cBhvr>
                                      <p:to>
                                        <p:strVal val="visible"/>
                                      </p:to>
                                    </p:set>
                                    <p:animEffect transition="in" filter="fade">
                                      <p:cBhvr>
                                        <p:cTn id="31" dur="2000"/>
                                        <p:tgtEl>
                                          <p:spTgt spid="177"/>
                                        </p:tgtEl>
                                      </p:cBhvr>
                                    </p:animEffect>
                                    <p:anim calcmode="lin" valueType="num">
                                      <p:cBhvr>
                                        <p:cTn id="32" dur="2000" fill="hold"/>
                                        <p:tgtEl>
                                          <p:spTgt spid="177"/>
                                        </p:tgtEl>
                                        <p:attrNameLst>
                                          <p:attrName>ppt_w</p:attrName>
                                        </p:attrNameLst>
                                      </p:cBhvr>
                                      <p:tavLst>
                                        <p:tav tm="0" fmla="#ppt_w*sin(2.5*pi*$)">
                                          <p:val>
                                            <p:fltVal val="0"/>
                                          </p:val>
                                        </p:tav>
                                        <p:tav tm="100000">
                                          <p:val>
                                            <p:fltVal val="1"/>
                                          </p:val>
                                        </p:tav>
                                      </p:tavLst>
                                    </p:anim>
                                    <p:anim calcmode="lin" valueType="num">
                                      <p:cBhvr>
                                        <p:cTn id="33" dur="2000" fill="hold"/>
                                        <p:tgtEl>
                                          <p:spTgt spid="17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p:bldP spid="178"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1" name="Google Shape;411;p41"/>
          <p:cNvSpPr txBox="1">
            <a:spLocks noGrp="1"/>
          </p:cNvSpPr>
          <p:nvPr>
            <p:ph type="title" idx="2"/>
          </p:nvPr>
        </p:nvSpPr>
        <p:spPr>
          <a:xfrm>
            <a:off x="633300" y="595900"/>
            <a:ext cx="7232505"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t>B</a:t>
            </a:r>
            <a:r>
              <a:rPr lang="vi-VN" sz="5000" dirty="0"/>
              <a:t>ư</a:t>
            </a:r>
            <a:r>
              <a:rPr lang="en-US" sz="5000" dirty="0" err="1"/>
              <a:t>ớc</a:t>
            </a:r>
            <a:r>
              <a:rPr lang="en-US" sz="5000" dirty="0"/>
              <a:t> 3 </a:t>
            </a:r>
            <a:r>
              <a:rPr lang="en-US" sz="5000" dirty="0" err="1"/>
              <a:t>Tiền</a:t>
            </a:r>
            <a:r>
              <a:rPr lang="en-US" sz="5000" dirty="0"/>
              <a:t> </a:t>
            </a:r>
            <a:r>
              <a:rPr lang="en-US" sz="5000" dirty="0" err="1"/>
              <a:t>xử</a:t>
            </a:r>
            <a:r>
              <a:rPr lang="en-US" sz="5000" dirty="0"/>
              <a:t> </a:t>
            </a:r>
            <a:r>
              <a:rPr lang="en-US" sz="5000" dirty="0" err="1"/>
              <a:t>lý</a:t>
            </a:r>
            <a:r>
              <a:rPr lang="en-US" sz="5000" dirty="0"/>
              <a:t> </a:t>
            </a:r>
            <a:r>
              <a:rPr lang="en-US" sz="5000" dirty="0" err="1"/>
              <a:t>dữ</a:t>
            </a:r>
            <a:r>
              <a:rPr lang="en-US" sz="5000" dirty="0"/>
              <a:t> </a:t>
            </a:r>
            <a:r>
              <a:rPr lang="en-US" sz="5000" dirty="0" err="1"/>
              <a:t>liệu</a:t>
            </a:r>
            <a:endParaRPr sz="5000" dirty="0"/>
          </a:p>
        </p:txBody>
      </p:sp>
      <p:sp>
        <p:nvSpPr>
          <p:cNvPr id="412" name="Google Shape;412;p41"/>
          <p:cNvSpPr txBox="1">
            <a:spLocks noGrp="1"/>
          </p:cNvSpPr>
          <p:nvPr>
            <p:ph type="subTitle" idx="1"/>
          </p:nvPr>
        </p:nvSpPr>
        <p:spPr>
          <a:xfrm>
            <a:off x="523410" y="1649981"/>
            <a:ext cx="5171766" cy="2602793"/>
          </a:xfrm>
          <a:prstGeom prst="rect">
            <a:avLst/>
          </a:prstGeom>
        </p:spPr>
        <p:txBody>
          <a:bodyPr spcFirstLastPara="1" wrap="square" lIns="91425" tIns="91425" rIns="91425" bIns="91425" anchor="ctr" anchorCtr="0">
            <a:noAutofit/>
          </a:bodyPr>
          <a:lstStyle/>
          <a:p>
            <a:pPr marL="0" lvl="0" indent="0"/>
            <a:r>
              <a:rPr lang="vi-VN" dirty="0"/>
              <a:t>Dữ liệu cần được xử lý trước khi được dùng để huấn luyện mạng neuron. Phân tích ảnh đầu tiên trong tập dữ liệu, chúng ta sẽ thấy các pixel có giá trị từ 0 đến 255</a:t>
            </a:r>
            <a:endParaRPr lang="en-US" dirty="0"/>
          </a:p>
          <a:p>
            <a:pPr marL="0" lvl="0" indent="0"/>
            <a:r>
              <a:rPr lang="en-US" dirty="0" err="1"/>
              <a:t>Chúng</a:t>
            </a:r>
            <a:r>
              <a:rPr lang="en-US" dirty="0"/>
              <a:t> ta </a:t>
            </a:r>
            <a:r>
              <a:rPr lang="en-US" dirty="0" err="1"/>
              <a:t>cần</a:t>
            </a:r>
            <a:r>
              <a:rPr lang="en-US" dirty="0"/>
              <a:t> </a:t>
            </a:r>
            <a:r>
              <a:rPr lang="en-US" dirty="0" err="1"/>
              <a:t>xử</a:t>
            </a:r>
            <a:r>
              <a:rPr lang="en-US" dirty="0"/>
              <a:t> </a:t>
            </a:r>
            <a:r>
              <a:rPr lang="en-US" dirty="0" err="1"/>
              <a:t>lý</a:t>
            </a:r>
            <a:r>
              <a:rPr lang="en-US" dirty="0"/>
              <a:t> </a:t>
            </a:r>
            <a:r>
              <a:rPr lang="en-US" dirty="0" err="1"/>
              <a:t>để</a:t>
            </a:r>
            <a:r>
              <a:rPr lang="en-US" dirty="0"/>
              <a:t> </a:t>
            </a:r>
            <a:r>
              <a:rPr lang="en-US" dirty="0" err="1"/>
              <a:t>mỗi</a:t>
            </a:r>
            <a:r>
              <a:rPr lang="en-US" dirty="0"/>
              <a:t> </a:t>
            </a:r>
            <a:r>
              <a:rPr lang="en-US" dirty="0" err="1"/>
              <a:t>một</a:t>
            </a:r>
            <a:r>
              <a:rPr lang="en-US" dirty="0"/>
              <a:t> </a:t>
            </a:r>
            <a:r>
              <a:rPr lang="en-US" dirty="0" err="1"/>
              <a:t>điểm</a:t>
            </a:r>
            <a:r>
              <a:rPr lang="en-US" dirty="0"/>
              <a:t> </a:t>
            </a:r>
            <a:r>
              <a:rPr lang="en-US" dirty="0" err="1"/>
              <a:t>ảnh</a:t>
            </a:r>
            <a:r>
              <a:rPr lang="en-US" dirty="0"/>
              <a:t> </a:t>
            </a:r>
            <a:r>
              <a:rPr lang="en-US" dirty="0" err="1"/>
              <a:t>có</a:t>
            </a:r>
            <a:r>
              <a:rPr lang="en-US" dirty="0"/>
              <a:t> </a:t>
            </a:r>
            <a:r>
              <a:rPr lang="en-US" dirty="0" err="1"/>
              <a:t>giá</a:t>
            </a:r>
            <a:r>
              <a:rPr lang="en-US" dirty="0"/>
              <a:t> </a:t>
            </a:r>
            <a:r>
              <a:rPr lang="en-US" dirty="0" err="1"/>
              <a:t>trị</a:t>
            </a:r>
            <a:r>
              <a:rPr lang="en-US" dirty="0"/>
              <a:t> </a:t>
            </a:r>
            <a:r>
              <a:rPr lang="en-US" dirty="0" err="1"/>
              <a:t>nằm</a:t>
            </a:r>
            <a:r>
              <a:rPr lang="en-US" dirty="0"/>
              <a:t> </a:t>
            </a:r>
            <a:r>
              <a:rPr lang="en-US" dirty="0" err="1"/>
              <a:t>trong</a:t>
            </a:r>
            <a:r>
              <a:rPr lang="en-US" dirty="0"/>
              <a:t> </a:t>
            </a:r>
            <a:r>
              <a:rPr lang="en-US" dirty="0" err="1"/>
              <a:t>khoảng</a:t>
            </a:r>
            <a:r>
              <a:rPr lang="en-US" dirty="0"/>
              <a:t> </a:t>
            </a:r>
            <a:r>
              <a:rPr lang="en-US" dirty="0" err="1"/>
              <a:t>từ</a:t>
            </a:r>
            <a:r>
              <a:rPr lang="en-US" dirty="0"/>
              <a:t> 0 </a:t>
            </a:r>
            <a:r>
              <a:rPr lang="en-US" dirty="0" err="1"/>
              <a:t>đến</a:t>
            </a:r>
            <a:r>
              <a:rPr lang="en-US" dirty="0"/>
              <a:t> 1 (</a:t>
            </a:r>
            <a:r>
              <a:rPr lang="en-US" dirty="0" err="1"/>
              <a:t>tức</a:t>
            </a:r>
            <a:r>
              <a:rPr lang="en-US" dirty="0"/>
              <a:t> </a:t>
            </a:r>
            <a:r>
              <a:rPr lang="en-US" dirty="0" err="1"/>
              <a:t>trong</a:t>
            </a:r>
            <a:r>
              <a:rPr lang="en-US" dirty="0"/>
              <a:t> </a:t>
            </a:r>
            <a:r>
              <a:rPr lang="en-US" dirty="0" err="1"/>
              <a:t>khoảng</a:t>
            </a:r>
            <a:r>
              <a:rPr lang="en-US" dirty="0"/>
              <a:t> </a:t>
            </a:r>
            <a:r>
              <a:rPr lang="en-US" dirty="0" err="1"/>
              <a:t>là</a:t>
            </a:r>
            <a:r>
              <a:rPr lang="en-US" dirty="0"/>
              <a:t> 0% </a:t>
            </a:r>
            <a:r>
              <a:rPr lang="en-US" dirty="0" err="1"/>
              <a:t>đến</a:t>
            </a:r>
            <a:r>
              <a:rPr lang="en-US" dirty="0"/>
              <a:t> 100%). </a:t>
            </a:r>
            <a:r>
              <a:rPr lang="en-US" dirty="0" err="1"/>
              <a:t>Để</a:t>
            </a:r>
            <a:r>
              <a:rPr lang="en-US" dirty="0"/>
              <a:t> </a:t>
            </a:r>
            <a:r>
              <a:rPr lang="en-US" dirty="0" err="1"/>
              <a:t>làm</a:t>
            </a:r>
            <a:r>
              <a:rPr lang="en-US" dirty="0"/>
              <a:t> </a:t>
            </a:r>
            <a:r>
              <a:rPr lang="en-US" dirty="0" err="1"/>
              <a:t>điều</a:t>
            </a:r>
            <a:r>
              <a:rPr lang="en-US" dirty="0"/>
              <a:t> </a:t>
            </a:r>
            <a:r>
              <a:rPr lang="en-US" dirty="0" err="1"/>
              <a:t>này</a:t>
            </a:r>
            <a:r>
              <a:rPr lang="en-US" dirty="0"/>
              <a:t>, </a:t>
            </a:r>
            <a:r>
              <a:rPr lang="en-US" dirty="0" err="1"/>
              <a:t>chúng</a:t>
            </a:r>
            <a:r>
              <a:rPr lang="en-US" dirty="0"/>
              <a:t> ta </a:t>
            </a:r>
            <a:r>
              <a:rPr lang="en-US" dirty="0" err="1"/>
              <a:t>chỉ</a:t>
            </a:r>
            <a:r>
              <a:rPr lang="en-US" dirty="0"/>
              <a:t> </a:t>
            </a:r>
            <a:r>
              <a:rPr lang="en-US" dirty="0" err="1"/>
              <a:t>cần</a:t>
            </a:r>
            <a:r>
              <a:rPr lang="en-US" dirty="0"/>
              <a:t> </a:t>
            </a:r>
            <a:r>
              <a:rPr lang="en-US" dirty="0" err="1"/>
              <a:t>lấy</a:t>
            </a:r>
            <a:r>
              <a:rPr lang="en-US" dirty="0"/>
              <a:t> </a:t>
            </a:r>
            <a:r>
              <a:rPr lang="en-US" dirty="0" err="1"/>
              <a:t>giá</a:t>
            </a:r>
            <a:r>
              <a:rPr lang="en-US" dirty="0"/>
              <a:t> </a:t>
            </a:r>
            <a:r>
              <a:rPr lang="en-US" dirty="0" err="1"/>
              <a:t>trị</a:t>
            </a:r>
            <a:r>
              <a:rPr lang="en-US" dirty="0"/>
              <a:t> </a:t>
            </a:r>
            <a:r>
              <a:rPr lang="en-US" dirty="0" err="1"/>
              <a:t>của</a:t>
            </a:r>
            <a:r>
              <a:rPr lang="en-US" dirty="0"/>
              <a:t> pixel chia </a:t>
            </a:r>
            <a:r>
              <a:rPr lang="en-US" dirty="0" err="1"/>
              <a:t>cho</a:t>
            </a:r>
            <a:r>
              <a:rPr lang="en-US" dirty="0"/>
              <a:t> 255</a:t>
            </a:r>
            <a:endParaRPr dirty="0"/>
          </a:p>
        </p:txBody>
      </p:sp>
      <p:sp>
        <p:nvSpPr>
          <p:cNvPr id="415" name="Google Shape;415;p41"/>
          <p:cNvSpPr/>
          <p:nvPr/>
        </p:nvSpPr>
        <p:spPr>
          <a:xfrm rot="5400000">
            <a:off x="-657984" y="2910400"/>
            <a:ext cx="1916462" cy="89215"/>
          </a:xfrm>
          <a:prstGeom prst="rect">
            <a:avLst/>
          </a:prstGeom>
          <a:solidFill>
            <a:srgbClr val="FCB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p:cNvSpPr/>
          <p:nvPr/>
        </p:nvSpPr>
        <p:spPr>
          <a:xfrm rot="5400000">
            <a:off x="125100" y="985900"/>
            <a:ext cx="954600" cy="61800"/>
          </a:xfrm>
          <a:prstGeom prst="rect">
            <a:avLst/>
          </a:prstGeom>
          <a:solidFill>
            <a:srgbClr val="FCB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p:cNvSpPr txBox="1"/>
          <p:nvPr/>
        </p:nvSpPr>
        <p:spPr>
          <a:xfrm>
            <a:off x="7253581" y="4252774"/>
            <a:ext cx="2155889" cy="355800"/>
          </a:xfrm>
          <a:prstGeom prst="rect">
            <a:avLst/>
          </a:prstGeom>
          <a:noFill/>
          <a:ln>
            <a:noFill/>
          </a:ln>
        </p:spPr>
        <p:txBody>
          <a:bodyPr spcFirstLastPara="1" wrap="square" lIns="91425" tIns="91425" rIns="91425" bIns="91425" anchor="ctr" anchorCtr="0">
            <a:noAutofit/>
          </a:bodyPr>
          <a:lstStyle/>
          <a:p>
            <a:r>
              <a:rPr lang="en-US" b="1" dirty="0">
                <a:solidFill>
                  <a:schemeClr val="dk1"/>
                </a:solidFill>
                <a:latin typeface="Raleway"/>
                <a:ea typeface="Raleway"/>
                <a:cs typeface="Raleway"/>
                <a:sym typeface="Raleway"/>
              </a:rPr>
              <a:t>Fashion Classification</a:t>
            </a:r>
          </a:p>
          <a:p>
            <a:pPr marL="0" lvl="0" indent="0" algn="l" rtl="0">
              <a:spcBef>
                <a:spcPts val="0"/>
              </a:spcBef>
              <a:spcAft>
                <a:spcPts val="0"/>
              </a:spcAft>
              <a:buNone/>
            </a:pPr>
            <a:endParaRPr dirty="0"/>
          </a:p>
        </p:txBody>
      </p:sp>
      <p:sp>
        <p:nvSpPr>
          <p:cNvPr id="15" name="TextBox 14">
            <a:extLst>
              <a:ext uri="{FF2B5EF4-FFF2-40B4-BE49-F238E27FC236}">
                <a16:creationId xmlns:a16="http://schemas.microsoft.com/office/drawing/2014/main" id="{2210DD56-1B1A-4355-9DEA-6526B2602F2B}"/>
              </a:ext>
            </a:extLst>
          </p:cNvPr>
          <p:cNvSpPr txBox="1"/>
          <p:nvPr/>
        </p:nvSpPr>
        <p:spPr>
          <a:xfrm>
            <a:off x="68826" y="4788310"/>
            <a:ext cx="403122" cy="307777"/>
          </a:xfrm>
          <a:prstGeom prst="rect">
            <a:avLst/>
          </a:prstGeom>
          <a:noFill/>
        </p:spPr>
        <p:txBody>
          <a:bodyPr wrap="square" rtlCol="0">
            <a:spAutoFit/>
          </a:bodyPr>
          <a:lstStyle/>
          <a:p>
            <a:r>
              <a:rPr lang="en-US" dirty="0"/>
              <a:t>10</a:t>
            </a:r>
          </a:p>
        </p:txBody>
      </p:sp>
      <p:pic>
        <p:nvPicPr>
          <p:cNvPr id="3" name="Picture 2">
            <a:extLst>
              <a:ext uri="{FF2B5EF4-FFF2-40B4-BE49-F238E27FC236}">
                <a16:creationId xmlns:a16="http://schemas.microsoft.com/office/drawing/2014/main" id="{F07EF3ED-89BA-44D5-98FF-769124E2BDB2}"/>
              </a:ext>
            </a:extLst>
          </p:cNvPr>
          <p:cNvPicPr>
            <a:picLocks noChangeAspect="1"/>
          </p:cNvPicPr>
          <p:nvPr/>
        </p:nvPicPr>
        <p:blipFill>
          <a:blip r:embed="rId3"/>
          <a:stretch>
            <a:fillRect/>
          </a:stretch>
        </p:blipFill>
        <p:spPr>
          <a:xfrm>
            <a:off x="5873731" y="1797044"/>
            <a:ext cx="2694038" cy="20963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1"/>
                                        </p:tgtEl>
                                        <p:attrNameLst>
                                          <p:attrName>style.visibility</p:attrName>
                                        </p:attrNameLst>
                                      </p:cBhvr>
                                      <p:to>
                                        <p:strVal val="visible"/>
                                      </p:to>
                                    </p:set>
                                    <p:animEffect transition="in" filter="fade">
                                      <p:cBhvr>
                                        <p:cTn id="7" dur="500"/>
                                        <p:tgtEl>
                                          <p:spTgt spid="4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12">
                                            <p:txEl>
                                              <p:pRg st="0" end="0"/>
                                            </p:txEl>
                                          </p:spTgt>
                                        </p:tgtEl>
                                        <p:attrNameLst>
                                          <p:attrName>style.visibility</p:attrName>
                                        </p:attrNameLst>
                                      </p:cBhvr>
                                      <p:to>
                                        <p:strVal val="visible"/>
                                      </p:to>
                                    </p:set>
                                    <p:anim calcmode="lin" valueType="num">
                                      <p:cBhvr additive="base">
                                        <p:cTn id="12" dur="500" fill="hold"/>
                                        <p:tgtEl>
                                          <p:spTgt spid="41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12">
                                            <p:txEl>
                                              <p:pRg st="1" end="1"/>
                                            </p:txEl>
                                          </p:spTgt>
                                        </p:tgtEl>
                                        <p:attrNameLst>
                                          <p:attrName>style.visibility</p:attrName>
                                        </p:attrNameLst>
                                      </p:cBhvr>
                                      <p:to>
                                        <p:strVal val="visible"/>
                                      </p:to>
                                    </p:set>
                                    <p:anim calcmode="lin" valueType="num">
                                      <p:cBhvr additive="base">
                                        <p:cTn id="18" dur="500" fill="hold"/>
                                        <p:tgtEl>
                                          <p:spTgt spid="41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1" name="Google Shape;411;p41"/>
          <p:cNvSpPr txBox="1">
            <a:spLocks noGrp="1"/>
          </p:cNvSpPr>
          <p:nvPr>
            <p:ph type="title" idx="2"/>
          </p:nvPr>
        </p:nvSpPr>
        <p:spPr>
          <a:xfrm>
            <a:off x="633300" y="595900"/>
            <a:ext cx="7232505"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t>B</a:t>
            </a:r>
            <a:r>
              <a:rPr lang="vi-VN" sz="5000" dirty="0"/>
              <a:t>ư</a:t>
            </a:r>
            <a:r>
              <a:rPr lang="en-US" sz="5000" dirty="0" err="1"/>
              <a:t>ớc</a:t>
            </a:r>
            <a:r>
              <a:rPr lang="en-US" sz="5000" dirty="0"/>
              <a:t> 3 </a:t>
            </a:r>
            <a:r>
              <a:rPr lang="en-US" sz="5000" dirty="0" err="1"/>
              <a:t>Tiền</a:t>
            </a:r>
            <a:r>
              <a:rPr lang="en-US" sz="5000" dirty="0"/>
              <a:t> </a:t>
            </a:r>
            <a:r>
              <a:rPr lang="en-US" sz="5000" dirty="0" err="1"/>
              <a:t>xử</a:t>
            </a:r>
            <a:r>
              <a:rPr lang="en-US" sz="5000" dirty="0"/>
              <a:t> </a:t>
            </a:r>
            <a:r>
              <a:rPr lang="en-US" sz="5000" dirty="0" err="1"/>
              <a:t>lý</a:t>
            </a:r>
            <a:r>
              <a:rPr lang="en-US" sz="5000" dirty="0"/>
              <a:t> </a:t>
            </a:r>
            <a:r>
              <a:rPr lang="en-US" sz="5000" dirty="0" err="1"/>
              <a:t>dữ</a:t>
            </a:r>
            <a:r>
              <a:rPr lang="en-US" sz="5000" dirty="0"/>
              <a:t> </a:t>
            </a:r>
            <a:r>
              <a:rPr lang="en-US" sz="5000" dirty="0" err="1"/>
              <a:t>liệu</a:t>
            </a:r>
            <a:endParaRPr sz="5000" dirty="0"/>
          </a:p>
        </p:txBody>
      </p:sp>
      <p:sp>
        <p:nvSpPr>
          <p:cNvPr id="412" name="Google Shape;412;p41"/>
          <p:cNvSpPr txBox="1">
            <a:spLocks noGrp="1"/>
          </p:cNvSpPr>
          <p:nvPr>
            <p:ph type="subTitle" idx="1"/>
          </p:nvPr>
        </p:nvSpPr>
        <p:spPr>
          <a:xfrm>
            <a:off x="523410" y="1649981"/>
            <a:ext cx="5171766" cy="2602793"/>
          </a:xfrm>
          <a:prstGeom prst="rect">
            <a:avLst/>
          </a:prstGeom>
        </p:spPr>
        <p:txBody>
          <a:bodyPr spcFirstLastPara="1" wrap="square" lIns="91425" tIns="91425" rIns="91425" bIns="91425" anchor="ctr" anchorCtr="0">
            <a:noAutofit/>
          </a:bodyPr>
          <a:lstStyle/>
          <a:p>
            <a:r>
              <a:rPr lang="en-US" b="1" dirty="0"/>
              <a:t>Chia </a:t>
            </a:r>
            <a:r>
              <a:rPr lang="en-US" b="1" dirty="0" err="1"/>
              <a:t>dữ</a:t>
            </a:r>
            <a:r>
              <a:rPr lang="en-US" b="1" dirty="0"/>
              <a:t> </a:t>
            </a:r>
            <a:r>
              <a:rPr lang="en-US" b="1" dirty="0" err="1"/>
              <a:t>liệu</a:t>
            </a:r>
            <a:r>
              <a:rPr lang="en-US" b="1" dirty="0"/>
              <a:t> </a:t>
            </a:r>
            <a:r>
              <a:rPr lang="en-US" b="1" dirty="0" err="1"/>
              <a:t>thành</a:t>
            </a:r>
            <a:r>
              <a:rPr lang="en-US" b="1" dirty="0"/>
              <a:t> </a:t>
            </a:r>
            <a:r>
              <a:rPr lang="en-US" b="1" dirty="0" err="1"/>
              <a:t>các</a:t>
            </a:r>
            <a:r>
              <a:rPr lang="en-US" b="1" dirty="0"/>
              <a:t> </a:t>
            </a:r>
            <a:r>
              <a:rPr lang="en-US" b="1" dirty="0" err="1"/>
              <a:t>tập</a:t>
            </a:r>
            <a:r>
              <a:rPr lang="en-US" b="1" dirty="0"/>
              <a:t> </a:t>
            </a:r>
            <a:r>
              <a:rPr lang="en-US" b="1" dirty="0" err="1"/>
              <a:t>dữ</a:t>
            </a:r>
            <a:r>
              <a:rPr lang="en-US" b="1" dirty="0"/>
              <a:t> </a:t>
            </a:r>
            <a:r>
              <a:rPr lang="en-US" b="1" dirty="0" err="1"/>
              <a:t>liệu</a:t>
            </a:r>
            <a:endParaRPr lang="en-US" b="1" dirty="0"/>
          </a:p>
          <a:p>
            <a:pPr>
              <a:buFont typeface="Arial" panose="020B0604020202020204" pitchFamily="34" charset="0"/>
              <a:buChar char="•"/>
            </a:pPr>
            <a:r>
              <a:rPr lang="vi-VN" b="1" dirty="0"/>
              <a:t>Training data</a:t>
            </a:r>
            <a:r>
              <a:rPr lang="vi-VN" dirty="0"/>
              <a:t>: được sử dụng để đào tạo mô hình</a:t>
            </a:r>
          </a:p>
          <a:p>
            <a:pPr>
              <a:buFont typeface="Arial" panose="020B0604020202020204" pitchFamily="34" charset="0"/>
              <a:buChar char="•"/>
            </a:pPr>
            <a:r>
              <a:rPr lang="vi-VN" b="1" dirty="0"/>
              <a:t>Validation data</a:t>
            </a:r>
            <a:r>
              <a:rPr lang="vi-VN" dirty="0"/>
              <a:t>: được sử dụng để điều chỉnh các siêu tham số và đánh giá các mô hình</a:t>
            </a:r>
          </a:p>
          <a:p>
            <a:pPr>
              <a:buFont typeface="Arial" panose="020B0604020202020204" pitchFamily="34" charset="0"/>
              <a:buChar char="•"/>
            </a:pPr>
            <a:r>
              <a:rPr lang="vi-VN" b="1" dirty="0"/>
              <a:t>Test data</a:t>
            </a:r>
            <a:r>
              <a:rPr lang="vi-VN" dirty="0"/>
              <a:t>: được sử dụng để kiểm tra mô hình sau khi mô hình đã trải qua quá trình kiểm duyệt ban đầu bởi bộ xác nhận.</a:t>
            </a:r>
          </a:p>
        </p:txBody>
      </p:sp>
      <p:sp>
        <p:nvSpPr>
          <p:cNvPr id="415" name="Google Shape;415;p41"/>
          <p:cNvSpPr/>
          <p:nvPr/>
        </p:nvSpPr>
        <p:spPr>
          <a:xfrm rot="5400000">
            <a:off x="-657984" y="2910400"/>
            <a:ext cx="1916462" cy="89215"/>
          </a:xfrm>
          <a:prstGeom prst="rect">
            <a:avLst/>
          </a:prstGeom>
          <a:solidFill>
            <a:srgbClr val="FCB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p:cNvSpPr/>
          <p:nvPr/>
        </p:nvSpPr>
        <p:spPr>
          <a:xfrm rot="5400000">
            <a:off x="125100" y="985900"/>
            <a:ext cx="954600" cy="61800"/>
          </a:xfrm>
          <a:prstGeom prst="rect">
            <a:avLst/>
          </a:prstGeom>
          <a:solidFill>
            <a:srgbClr val="FCB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p:cNvSpPr txBox="1"/>
          <p:nvPr/>
        </p:nvSpPr>
        <p:spPr>
          <a:xfrm>
            <a:off x="7253581" y="4252774"/>
            <a:ext cx="2155889" cy="355800"/>
          </a:xfrm>
          <a:prstGeom prst="rect">
            <a:avLst/>
          </a:prstGeom>
          <a:noFill/>
          <a:ln>
            <a:noFill/>
          </a:ln>
        </p:spPr>
        <p:txBody>
          <a:bodyPr spcFirstLastPara="1" wrap="square" lIns="91425" tIns="91425" rIns="91425" bIns="91425" anchor="ctr" anchorCtr="0">
            <a:noAutofit/>
          </a:bodyPr>
          <a:lstStyle/>
          <a:p>
            <a:r>
              <a:rPr lang="en-US" b="1" dirty="0">
                <a:solidFill>
                  <a:schemeClr val="dk1"/>
                </a:solidFill>
                <a:latin typeface="Raleway"/>
                <a:ea typeface="Raleway"/>
                <a:cs typeface="Raleway"/>
                <a:sym typeface="Raleway"/>
              </a:rPr>
              <a:t>Fashion Classification</a:t>
            </a:r>
          </a:p>
          <a:p>
            <a:pPr marL="0" lvl="0" indent="0" algn="l" rtl="0">
              <a:spcBef>
                <a:spcPts val="0"/>
              </a:spcBef>
              <a:spcAft>
                <a:spcPts val="0"/>
              </a:spcAft>
              <a:buNone/>
            </a:pPr>
            <a:endParaRPr dirty="0"/>
          </a:p>
        </p:txBody>
      </p:sp>
      <p:sp>
        <p:nvSpPr>
          <p:cNvPr id="15" name="TextBox 14">
            <a:extLst>
              <a:ext uri="{FF2B5EF4-FFF2-40B4-BE49-F238E27FC236}">
                <a16:creationId xmlns:a16="http://schemas.microsoft.com/office/drawing/2014/main" id="{2210DD56-1B1A-4355-9DEA-6526B2602F2B}"/>
              </a:ext>
            </a:extLst>
          </p:cNvPr>
          <p:cNvSpPr txBox="1"/>
          <p:nvPr/>
        </p:nvSpPr>
        <p:spPr>
          <a:xfrm>
            <a:off x="68826" y="4788310"/>
            <a:ext cx="403122" cy="307777"/>
          </a:xfrm>
          <a:prstGeom prst="rect">
            <a:avLst/>
          </a:prstGeom>
          <a:noFill/>
        </p:spPr>
        <p:txBody>
          <a:bodyPr wrap="square" rtlCol="0">
            <a:spAutoFit/>
          </a:bodyPr>
          <a:lstStyle/>
          <a:p>
            <a:r>
              <a:rPr lang="en-US" dirty="0"/>
              <a:t>11</a:t>
            </a:r>
          </a:p>
        </p:txBody>
      </p:sp>
      <p:pic>
        <p:nvPicPr>
          <p:cNvPr id="3" name="Picture 2">
            <a:extLst>
              <a:ext uri="{FF2B5EF4-FFF2-40B4-BE49-F238E27FC236}">
                <a16:creationId xmlns:a16="http://schemas.microsoft.com/office/drawing/2014/main" id="{F07EF3ED-89BA-44D5-98FF-769124E2BDB2}"/>
              </a:ext>
            </a:extLst>
          </p:cNvPr>
          <p:cNvPicPr>
            <a:picLocks noChangeAspect="1"/>
          </p:cNvPicPr>
          <p:nvPr/>
        </p:nvPicPr>
        <p:blipFill>
          <a:blip r:embed="rId3"/>
          <a:stretch>
            <a:fillRect/>
          </a:stretch>
        </p:blipFill>
        <p:spPr>
          <a:xfrm>
            <a:off x="5873731" y="1797044"/>
            <a:ext cx="2694038" cy="2096385"/>
          </a:xfrm>
          <a:prstGeom prst="rect">
            <a:avLst/>
          </a:prstGeom>
        </p:spPr>
      </p:pic>
    </p:spTree>
    <p:extLst>
      <p:ext uri="{BB962C8B-B14F-4D97-AF65-F5344CB8AC3E}">
        <p14:creationId xmlns:p14="http://schemas.microsoft.com/office/powerpoint/2010/main" val="179633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1"/>
                                        </p:tgtEl>
                                        <p:attrNameLst>
                                          <p:attrName>style.visibility</p:attrName>
                                        </p:attrNameLst>
                                      </p:cBhvr>
                                      <p:to>
                                        <p:strVal val="visible"/>
                                      </p:to>
                                    </p:set>
                                    <p:animEffect transition="in" filter="fade">
                                      <p:cBhvr>
                                        <p:cTn id="7" dur="500"/>
                                        <p:tgtEl>
                                          <p:spTgt spid="4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12">
                                            <p:txEl>
                                              <p:pRg st="1" end="1"/>
                                            </p:txEl>
                                          </p:spTgt>
                                        </p:tgtEl>
                                        <p:attrNameLst>
                                          <p:attrName>style.visibility</p:attrName>
                                        </p:attrNameLst>
                                      </p:cBhvr>
                                      <p:to>
                                        <p:strVal val="visible"/>
                                      </p:to>
                                    </p:set>
                                    <p:anim calcmode="lin" valueType="num">
                                      <p:cBhvr additive="base">
                                        <p:cTn id="12" dur="500" fill="hold"/>
                                        <p:tgtEl>
                                          <p:spTgt spid="41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12">
                                            <p:txEl>
                                              <p:pRg st="0" end="0"/>
                                            </p:txEl>
                                          </p:spTgt>
                                        </p:tgtEl>
                                        <p:attrNameLst>
                                          <p:attrName>style.visibility</p:attrName>
                                        </p:attrNameLst>
                                      </p:cBhvr>
                                      <p:to>
                                        <p:strVal val="visible"/>
                                      </p:to>
                                    </p:set>
                                    <p:anim calcmode="lin" valueType="num">
                                      <p:cBhvr additive="base">
                                        <p:cTn id="18" dur="500" fill="hold"/>
                                        <p:tgtEl>
                                          <p:spTgt spid="412">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12">
                                            <p:txEl>
                                              <p:pRg st="2" end="2"/>
                                            </p:txEl>
                                          </p:spTgt>
                                        </p:tgtEl>
                                        <p:attrNameLst>
                                          <p:attrName>style.visibility</p:attrName>
                                        </p:attrNameLst>
                                      </p:cBhvr>
                                      <p:to>
                                        <p:strVal val="visible"/>
                                      </p:to>
                                    </p:set>
                                    <p:anim calcmode="lin" valueType="num">
                                      <p:cBhvr additive="base">
                                        <p:cTn id="24" dur="500" fill="hold"/>
                                        <p:tgtEl>
                                          <p:spTgt spid="412">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12">
                                            <p:txEl>
                                              <p:pRg st="3" end="3"/>
                                            </p:txEl>
                                          </p:spTgt>
                                        </p:tgtEl>
                                        <p:attrNameLst>
                                          <p:attrName>style.visibility</p:attrName>
                                        </p:attrNameLst>
                                      </p:cBhvr>
                                      <p:to>
                                        <p:strVal val="visible"/>
                                      </p:to>
                                    </p:set>
                                    <p:anim calcmode="lin" valueType="num">
                                      <p:cBhvr additive="base">
                                        <p:cTn id="30" dur="500" fill="hold"/>
                                        <p:tgtEl>
                                          <p:spTgt spid="412">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1" name="Google Shape;411;p41"/>
          <p:cNvSpPr txBox="1">
            <a:spLocks noGrp="1"/>
          </p:cNvSpPr>
          <p:nvPr>
            <p:ph type="title" idx="2"/>
          </p:nvPr>
        </p:nvSpPr>
        <p:spPr>
          <a:xfrm>
            <a:off x="633300" y="595900"/>
            <a:ext cx="7232505"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000" dirty="0"/>
              <a:t>B</a:t>
            </a:r>
            <a:r>
              <a:rPr lang="vi-VN" sz="5000" dirty="0"/>
              <a:t>ư</a:t>
            </a:r>
            <a:r>
              <a:rPr lang="en-US" sz="5000" dirty="0" err="1"/>
              <a:t>ớc</a:t>
            </a:r>
            <a:r>
              <a:rPr lang="en-US" sz="5000" dirty="0"/>
              <a:t> 3 </a:t>
            </a:r>
            <a:r>
              <a:rPr lang="en-US" sz="5000" dirty="0" err="1"/>
              <a:t>Tiền</a:t>
            </a:r>
            <a:r>
              <a:rPr lang="en-US" sz="5000" dirty="0"/>
              <a:t> </a:t>
            </a:r>
            <a:r>
              <a:rPr lang="en-US" sz="5000" dirty="0" err="1"/>
              <a:t>xử</a:t>
            </a:r>
            <a:r>
              <a:rPr lang="en-US" sz="5000" dirty="0"/>
              <a:t> </a:t>
            </a:r>
            <a:r>
              <a:rPr lang="en-US" sz="5000" dirty="0" err="1"/>
              <a:t>lý</a:t>
            </a:r>
            <a:r>
              <a:rPr lang="en-US" sz="5000" dirty="0"/>
              <a:t> </a:t>
            </a:r>
            <a:r>
              <a:rPr lang="en-US" sz="5000" dirty="0" err="1"/>
              <a:t>dữ</a:t>
            </a:r>
            <a:r>
              <a:rPr lang="en-US" sz="5000" dirty="0"/>
              <a:t> </a:t>
            </a:r>
            <a:r>
              <a:rPr lang="en-US" sz="5000" dirty="0" err="1"/>
              <a:t>liệu</a:t>
            </a:r>
            <a:endParaRPr sz="5000" dirty="0"/>
          </a:p>
        </p:txBody>
      </p:sp>
      <p:sp>
        <p:nvSpPr>
          <p:cNvPr id="412" name="Google Shape;412;p41"/>
          <p:cNvSpPr txBox="1">
            <a:spLocks noGrp="1"/>
          </p:cNvSpPr>
          <p:nvPr>
            <p:ph type="subTitle" idx="1"/>
          </p:nvPr>
        </p:nvSpPr>
        <p:spPr>
          <a:xfrm>
            <a:off x="523409" y="1649981"/>
            <a:ext cx="8303149" cy="2602793"/>
          </a:xfrm>
          <a:prstGeom prst="rect">
            <a:avLst/>
          </a:prstGeom>
        </p:spPr>
        <p:txBody>
          <a:bodyPr spcFirstLastPara="1" wrap="square" lIns="91425" tIns="91425" rIns="91425" bIns="91425" anchor="ctr" anchorCtr="0">
            <a:noAutofit/>
          </a:bodyPr>
          <a:lstStyle/>
          <a:p>
            <a:pPr marL="139700" indent="0"/>
            <a:r>
              <a:rPr lang="en-US" dirty="0" err="1"/>
              <a:t>Các</a:t>
            </a:r>
            <a:r>
              <a:rPr lang="en-US" dirty="0"/>
              <a:t> </a:t>
            </a:r>
            <a:r>
              <a:rPr lang="en-US" dirty="0" err="1"/>
              <a:t>bước</a:t>
            </a:r>
            <a:r>
              <a:rPr lang="en-US" dirty="0"/>
              <a:t> </a:t>
            </a:r>
            <a:r>
              <a:rPr lang="en-US" dirty="0" err="1"/>
              <a:t>thực</a:t>
            </a:r>
            <a:r>
              <a:rPr lang="en-US" dirty="0"/>
              <a:t> </a:t>
            </a:r>
            <a:r>
              <a:rPr lang="en-US" dirty="0" err="1"/>
              <a:t>hiện</a:t>
            </a:r>
            <a:r>
              <a:rPr lang="en-US" dirty="0"/>
              <a:t> :</a:t>
            </a:r>
          </a:p>
          <a:p>
            <a:pPr marL="482600" indent="-342900">
              <a:buFont typeface="+mj-lt"/>
              <a:buAutoNum type="arabicPeriod"/>
            </a:pPr>
            <a:r>
              <a:rPr lang="en-US" dirty="0"/>
              <a:t>Chia </a:t>
            </a:r>
            <a:r>
              <a:rPr lang="en-US" dirty="0" err="1"/>
              <a:t>nhỏ</a:t>
            </a:r>
            <a:r>
              <a:rPr lang="en-US" dirty="0"/>
              <a:t> </a:t>
            </a:r>
            <a:r>
              <a:rPr lang="en-US" dirty="0" err="1"/>
              <a:t>dữ</a:t>
            </a:r>
            <a:r>
              <a:rPr lang="en-US" dirty="0"/>
              <a:t> </a:t>
            </a:r>
            <a:r>
              <a:rPr lang="en-US" dirty="0" err="1"/>
              <a:t>liệu</a:t>
            </a:r>
            <a:r>
              <a:rPr lang="en-US" dirty="0"/>
              <a:t> </a:t>
            </a:r>
            <a:r>
              <a:rPr lang="en-US" dirty="0" err="1"/>
              <a:t>thành</a:t>
            </a:r>
            <a:r>
              <a:rPr lang="en-US" dirty="0"/>
              <a:t> </a:t>
            </a:r>
            <a:r>
              <a:rPr lang="en-US" dirty="0" err="1"/>
              <a:t>các</a:t>
            </a:r>
            <a:r>
              <a:rPr lang="en-US" dirty="0"/>
              <a:t> </a:t>
            </a:r>
            <a:r>
              <a:rPr lang="en-US" dirty="0" err="1"/>
              <a:t>tập</a:t>
            </a:r>
            <a:r>
              <a:rPr lang="en-US" dirty="0"/>
              <a:t> </a:t>
            </a:r>
            <a:r>
              <a:rPr lang="en-US" dirty="0" err="1"/>
              <a:t>huấn</a:t>
            </a:r>
            <a:r>
              <a:rPr lang="en-US" dirty="0"/>
              <a:t> </a:t>
            </a:r>
            <a:r>
              <a:rPr lang="en-US" dirty="0" err="1"/>
              <a:t>luyện</a:t>
            </a:r>
            <a:endParaRPr lang="en-US" dirty="0"/>
          </a:p>
          <a:p>
            <a:pPr marL="482600" indent="-342900">
              <a:buFont typeface="+mj-lt"/>
              <a:buAutoNum type="arabicPeriod"/>
            </a:pPr>
            <a:r>
              <a:rPr lang="en-US" dirty="0" err="1"/>
              <a:t>Trích</a:t>
            </a:r>
            <a:r>
              <a:rPr lang="en-US" dirty="0"/>
              <a:t> </a:t>
            </a:r>
            <a:r>
              <a:rPr lang="en-US" dirty="0" err="1"/>
              <a:t>từ</a:t>
            </a:r>
            <a:r>
              <a:rPr lang="en-US" dirty="0"/>
              <a:t> </a:t>
            </a:r>
            <a:r>
              <a:rPr lang="en-US" dirty="0" err="1"/>
              <a:t>Traning</a:t>
            </a:r>
            <a:r>
              <a:rPr lang="en-US" dirty="0"/>
              <a:t> data ra </a:t>
            </a:r>
            <a:r>
              <a:rPr lang="en-US" dirty="0" err="1"/>
              <a:t>một</a:t>
            </a:r>
            <a:r>
              <a:rPr lang="en-US" dirty="0"/>
              <a:t> </a:t>
            </a:r>
            <a:r>
              <a:rPr lang="en-US" dirty="0" err="1"/>
              <a:t>tập</a:t>
            </a:r>
            <a:r>
              <a:rPr lang="en-US" dirty="0"/>
              <a:t> con </a:t>
            </a:r>
            <a:r>
              <a:rPr lang="en-US" dirty="0" err="1"/>
              <a:t>nhỏ</a:t>
            </a:r>
            <a:r>
              <a:rPr lang="en-US" dirty="0"/>
              <a:t> </a:t>
            </a:r>
            <a:r>
              <a:rPr lang="en-US" dirty="0" err="1"/>
              <a:t>và</a:t>
            </a:r>
            <a:r>
              <a:rPr lang="en-US" dirty="0"/>
              <a:t> </a:t>
            </a:r>
            <a:r>
              <a:rPr lang="en-US" dirty="0" err="1"/>
              <a:t>đánh</a:t>
            </a:r>
            <a:r>
              <a:rPr lang="en-US" dirty="0"/>
              <a:t> </a:t>
            </a:r>
            <a:r>
              <a:rPr lang="en-US" dirty="0" err="1"/>
              <a:t>giá</a:t>
            </a:r>
            <a:r>
              <a:rPr lang="en-US" dirty="0"/>
              <a:t> </a:t>
            </a:r>
            <a:r>
              <a:rPr lang="en-US" dirty="0" err="1"/>
              <a:t>trên</a:t>
            </a:r>
            <a:r>
              <a:rPr lang="en-US" dirty="0"/>
              <a:t> </a:t>
            </a:r>
            <a:r>
              <a:rPr lang="en-US" dirty="0" err="1"/>
              <a:t>tập</a:t>
            </a:r>
            <a:r>
              <a:rPr lang="en-US" dirty="0"/>
              <a:t> con </a:t>
            </a:r>
            <a:r>
              <a:rPr lang="en-US" dirty="0" err="1"/>
              <a:t>này</a:t>
            </a:r>
            <a:r>
              <a:rPr lang="en-US" dirty="0"/>
              <a:t> (validation set)</a:t>
            </a:r>
          </a:p>
          <a:p>
            <a:pPr marL="482600" indent="-342900">
              <a:buFont typeface="+mj-lt"/>
              <a:buAutoNum type="arabicPeriod"/>
            </a:pPr>
            <a:r>
              <a:rPr lang="en-US" dirty="0" err="1"/>
              <a:t>Định</a:t>
            </a:r>
            <a:r>
              <a:rPr lang="en-US" dirty="0"/>
              <a:t> </a:t>
            </a:r>
            <a:r>
              <a:rPr lang="en-US" dirty="0" err="1"/>
              <a:t>hình</a:t>
            </a:r>
            <a:r>
              <a:rPr lang="en-US" dirty="0"/>
              <a:t> </a:t>
            </a:r>
            <a:r>
              <a:rPr lang="en-US" dirty="0" err="1"/>
              <a:t>lại</a:t>
            </a:r>
            <a:r>
              <a:rPr lang="en-US" dirty="0"/>
              <a:t> </a:t>
            </a:r>
            <a:r>
              <a:rPr lang="en-US" dirty="0" err="1"/>
              <a:t>dữ</a:t>
            </a:r>
            <a:r>
              <a:rPr lang="en-US" dirty="0"/>
              <a:t> </a:t>
            </a:r>
            <a:r>
              <a:rPr lang="en-US" dirty="0" err="1"/>
              <a:t>liệu</a:t>
            </a:r>
            <a:r>
              <a:rPr lang="en-US" dirty="0"/>
              <a:t> </a:t>
            </a:r>
            <a:r>
              <a:rPr lang="en-US" dirty="0" err="1"/>
              <a:t>đầu</a:t>
            </a:r>
            <a:r>
              <a:rPr lang="en-US" dirty="0"/>
              <a:t> </a:t>
            </a:r>
            <a:r>
              <a:rPr lang="en-US" dirty="0" err="1"/>
              <a:t>vào</a:t>
            </a:r>
            <a:r>
              <a:rPr lang="en-US" dirty="0"/>
              <a:t> (28,28) -&gt; (28,28,1)</a:t>
            </a:r>
          </a:p>
          <a:p>
            <a:pPr marL="482600" indent="-342900">
              <a:buFont typeface="+mj-lt"/>
              <a:buAutoNum type="arabicPeriod"/>
            </a:pPr>
            <a:r>
              <a:rPr lang="en-US" dirty="0"/>
              <a:t>One-Hot encode the labels</a:t>
            </a:r>
          </a:p>
          <a:p>
            <a:pPr marL="139700" indent="0"/>
            <a:endParaRPr lang="vi-VN" dirty="0"/>
          </a:p>
        </p:txBody>
      </p:sp>
      <p:sp>
        <p:nvSpPr>
          <p:cNvPr id="415" name="Google Shape;415;p41"/>
          <p:cNvSpPr/>
          <p:nvPr/>
        </p:nvSpPr>
        <p:spPr>
          <a:xfrm rot="5400000">
            <a:off x="-657984" y="2910400"/>
            <a:ext cx="1916462" cy="89215"/>
          </a:xfrm>
          <a:prstGeom prst="rect">
            <a:avLst/>
          </a:prstGeom>
          <a:solidFill>
            <a:srgbClr val="FCB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p:cNvSpPr/>
          <p:nvPr/>
        </p:nvSpPr>
        <p:spPr>
          <a:xfrm rot="5400000">
            <a:off x="125100" y="985900"/>
            <a:ext cx="954600" cy="61800"/>
          </a:xfrm>
          <a:prstGeom prst="rect">
            <a:avLst/>
          </a:prstGeom>
          <a:solidFill>
            <a:srgbClr val="FCB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p:cNvSpPr txBox="1"/>
          <p:nvPr/>
        </p:nvSpPr>
        <p:spPr>
          <a:xfrm>
            <a:off x="7253581" y="4252774"/>
            <a:ext cx="2155889" cy="355800"/>
          </a:xfrm>
          <a:prstGeom prst="rect">
            <a:avLst/>
          </a:prstGeom>
          <a:noFill/>
          <a:ln>
            <a:noFill/>
          </a:ln>
        </p:spPr>
        <p:txBody>
          <a:bodyPr spcFirstLastPara="1" wrap="square" lIns="91425" tIns="91425" rIns="91425" bIns="91425" anchor="ctr" anchorCtr="0">
            <a:noAutofit/>
          </a:bodyPr>
          <a:lstStyle/>
          <a:p>
            <a:r>
              <a:rPr lang="en-US" b="1" dirty="0">
                <a:solidFill>
                  <a:schemeClr val="dk1"/>
                </a:solidFill>
                <a:latin typeface="Raleway"/>
                <a:ea typeface="Raleway"/>
                <a:cs typeface="Raleway"/>
                <a:sym typeface="Raleway"/>
              </a:rPr>
              <a:t>Fashion Classification</a:t>
            </a:r>
          </a:p>
          <a:p>
            <a:pPr marL="0" lvl="0" indent="0" algn="l" rtl="0">
              <a:spcBef>
                <a:spcPts val="0"/>
              </a:spcBef>
              <a:spcAft>
                <a:spcPts val="0"/>
              </a:spcAft>
              <a:buNone/>
            </a:pPr>
            <a:endParaRPr dirty="0"/>
          </a:p>
        </p:txBody>
      </p:sp>
      <p:sp>
        <p:nvSpPr>
          <p:cNvPr id="15" name="TextBox 14">
            <a:extLst>
              <a:ext uri="{FF2B5EF4-FFF2-40B4-BE49-F238E27FC236}">
                <a16:creationId xmlns:a16="http://schemas.microsoft.com/office/drawing/2014/main" id="{2210DD56-1B1A-4355-9DEA-6526B2602F2B}"/>
              </a:ext>
            </a:extLst>
          </p:cNvPr>
          <p:cNvSpPr txBox="1"/>
          <p:nvPr/>
        </p:nvSpPr>
        <p:spPr>
          <a:xfrm>
            <a:off x="68826" y="4788310"/>
            <a:ext cx="403122" cy="307777"/>
          </a:xfrm>
          <a:prstGeom prst="rect">
            <a:avLst/>
          </a:prstGeom>
          <a:noFill/>
        </p:spPr>
        <p:txBody>
          <a:bodyPr wrap="square" rtlCol="0">
            <a:spAutoFit/>
          </a:bodyPr>
          <a:lstStyle/>
          <a:p>
            <a:r>
              <a:rPr lang="en-US" dirty="0"/>
              <a:t>12</a:t>
            </a:r>
          </a:p>
        </p:txBody>
      </p:sp>
      <p:pic>
        <p:nvPicPr>
          <p:cNvPr id="4" name="Picture 3">
            <a:extLst>
              <a:ext uri="{FF2B5EF4-FFF2-40B4-BE49-F238E27FC236}">
                <a16:creationId xmlns:a16="http://schemas.microsoft.com/office/drawing/2014/main" id="{655B17EC-7F2F-45A7-83A3-89872D612E6D}"/>
              </a:ext>
            </a:extLst>
          </p:cNvPr>
          <p:cNvPicPr>
            <a:picLocks noChangeAspect="1"/>
          </p:cNvPicPr>
          <p:nvPr/>
        </p:nvPicPr>
        <p:blipFill>
          <a:blip r:embed="rId3"/>
          <a:stretch>
            <a:fillRect/>
          </a:stretch>
        </p:blipFill>
        <p:spPr>
          <a:xfrm>
            <a:off x="1524001" y="3624036"/>
            <a:ext cx="4522838" cy="1242932"/>
          </a:xfrm>
          <a:prstGeom prst="rect">
            <a:avLst/>
          </a:prstGeom>
        </p:spPr>
      </p:pic>
    </p:spTree>
    <p:extLst>
      <p:ext uri="{BB962C8B-B14F-4D97-AF65-F5344CB8AC3E}">
        <p14:creationId xmlns:p14="http://schemas.microsoft.com/office/powerpoint/2010/main" val="10734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1"/>
                                        </p:tgtEl>
                                        <p:attrNameLst>
                                          <p:attrName>style.visibility</p:attrName>
                                        </p:attrNameLst>
                                      </p:cBhvr>
                                      <p:to>
                                        <p:strVal val="visible"/>
                                      </p:to>
                                    </p:set>
                                    <p:animEffect transition="in" filter="fade">
                                      <p:cBhvr>
                                        <p:cTn id="7" dur="500"/>
                                        <p:tgtEl>
                                          <p:spTgt spid="4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12">
                                            <p:txEl>
                                              <p:pRg st="0" end="0"/>
                                            </p:txEl>
                                          </p:spTgt>
                                        </p:tgtEl>
                                        <p:attrNameLst>
                                          <p:attrName>style.visibility</p:attrName>
                                        </p:attrNameLst>
                                      </p:cBhvr>
                                      <p:to>
                                        <p:strVal val="visible"/>
                                      </p:to>
                                    </p:set>
                                    <p:anim calcmode="lin" valueType="num">
                                      <p:cBhvr additive="base">
                                        <p:cTn id="12" dur="500" fill="hold"/>
                                        <p:tgtEl>
                                          <p:spTgt spid="41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12">
                                            <p:txEl>
                                              <p:pRg st="1" end="1"/>
                                            </p:txEl>
                                          </p:spTgt>
                                        </p:tgtEl>
                                        <p:attrNameLst>
                                          <p:attrName>style.visibility</p:attrName>
                                        </p:attrNameLst>
                                      </p:cBhvr>
                                      <p:to>
                                        <p:strVal val="visible"/>
                                      </p:to>
                                    </p:set>
                                    <p:anim calcmode="lin" valueType="num">
                                      <p:cBhvr additive="base">
                                        <p:cTn id="18" dur="500" fill="hold"/>
                                        <p:tgtEl>
                                          <p:spTgt spid="41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12">
                                            <p:txEl>
                                              <p:pRg st="2" end="2"/>
                                            </p:txEl>
                                          </p:spTgt>
                                        </p:tgtEl>
                                        <p:attrNameLst>
                                          <p:attrName>style.visibility</p:attrName>
                                        </p:attrNameLst>
                                      </p:cBhvr>
                                      <p:to>
                                        <p:strVal val="visible"/>
                                      </p:to>
                                    </p:set>
                                    <p:anim calcmode="lin" valueType="num">
                                      <p:cBhvr additive="base">
                                        <p:cTn id="24" dur="500" fill="hold"/>
                                        <p:tgtEl>
                                          <p:spTgt spid="412">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12">
                                            <p:txEl>
                                              <p:pRg st="3" end="3"/>
                                            </p:txEl>
                                          </p:spTgt>
                                        </p:tgtEl>
                                        <p:attrNameLst>
                                          <p:attrName>style.visibility</p:attrName>
                                        </p:attrNameLst>
                                      </p:cBhvr>
                                      <p:to>
                                        <p:strVal val="visible"/>
                                      </p:to>
                                    </p:set>
                                    <p:anim calcmode="lin" valueType="num">
                                      <p:cBhvr additive="base">
                                        <p:cTn id="30" dur="500" fill="hold"/>
                                        <p:tgtEl>
                                          <p:spTgt spid="412">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12">
                                            <p:txEl>
                                              <p:pRg st="4" end="4"/>
                                            </p:txEl>
                                          </p:spTgt>
                                        </p:tgtEl>
                                        <p:attrNameLst>
                                          <p:attrName>style.visibility</p:attrName>
                                        </p:attrNameLst>
                                      </p:cBhvr>
                                      <p:to>
                                        <p:strVal val="visible"/>
                                      </p:to>
                                    </p:set>
                                    <p:anim calcmode="lin" valueType="num">
                                      <p:cBhvr additive="base">
                                        <p:cTn id="36" dur="500" fill="hold"/>
                                        <p:tgtEl>
                                          <p:spTgt spid="412">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1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2"/>
          <p:cNvSpPr txBox="1">
            <a:spLocks noGrp="1"/>
          </p:cNvSpPr>
          <p:nvPr>
            <p:ph type="title"/>
          </p:nvPr>
        </p:nvSpPr>
        <p:spPr>
          <a:xfrm>
            <a:off x="469561" y="699625"/>
            <a:ext cx="503650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accent1"/>
                </a:solidFill>
              </a:rPr>
              <a:t>B</a:t>
            </a:r>
            <a:r>
              <a:rPr lang="vi-VN" b="1" dirty="0">
                <a:solidFill>
                  <a:schemeClr val="accent1"/>
                </a:solidFill>
              </a:rPr>
              <a:t>ư</a:t>
            </a:r>
            <a:r>
              <a:rPr lang="en-US" dirty="0" err="1">
                <a:solidFill>
                  <a:schemeClr val="accent1"/>
                </a:solidFill>
              </a:rPr>
              <a:t>ớc</a:t>
            </a:r>
            <a:r>
              <a:rPr lang="en-US" dirty="0">
                <a:solidFill>
                  <a:schemeClr val="accent1"/>
                </a:solidFill>
              </a:rPr>
              <a:t> 4 </a:t>
            </a:r>
            <a:r>
              <a:rPr lang="en-US" dirty="0" err="1">
                <a:solidFill>
                  <a:schemeClr val="accent1"/>
                </a:solidFill>
              </a:rPr>
              <a:t>Xây</a:t>
            </a:r>
            <a:r>
              <a:rPr lang="en-US" dirty="0">
                <a:solidFill>
                  <a:schemeClr val="accent1"/>
                </a:solidFill>
              </a:rPr>
              <a:t> </a:t>
            </a:r>
            <a:r>
              <a:rPr lang="en-US" dirty="0" err="1">
                <a:solidFill>
                  <a:schemeClr val="accent1"/>
                </a:solidFill>
              </a:rPr>
              <a:t>dựng</a:t>
            </a:r>
            <a:r>
              <a:rPr lang="en-US" dirty="0">
                <a:solidFill>
                  <a:schemeClr val="accent1"/>
                </a:solidFill>
              </a:rPr>
              <a:t> model</a:t>
            </a:r>
            <a:endParaRPr b="1" dirty="0">
              <a:solidFill>
                <a:schemeClr val="accent1"/>
              </a:solidFill>
            </a:endParaRPr>
          </a:p>
        </p:txBody>
      </p:sp>
      <p:sp>
        <p:nvSpPr>
          <p:cNvPr id="424" name="Google Shape;424;p42"/>
          <p:cNvSpPr txBox="1">
            <a:spLocks noGrp="1"/>
          </p:cNvSpPr>
          <p:nvPr>
            <p:ph type="subTitle" idx="1"/>
          </p:nvPr>
        </p:nvSpPr>
        <p:spPr>
          <a:xfrm>
            <a:off x="294968" y="1494100"/>
            <a:ext cx="8241904" cy="3028736"/>
          </a:xfrm>
          <a:prstGeom prst="rect">
            <a:avLst/>
          </a:prstGeom>
        </p:spPr>
        <p:txBody>
          <a:bodyPr spcFirstLastPara="1" wrap="square" lIns="91425" tIns="91425" rIns="91425" bIns="91425" anchor="t" anchorCtr="0">
            <a:noAutofit/>
          </a:bodyPr>
          <a:lstStyle/>
          <a:p>
            <a:pPr marL="139700" indent="0">
              <a:buNone/>
            </a:pPr>
            <a:r>
              <a:rPr lang="en-US" dirty="0" err="1"/>
              <a:t>Có</a:t>
            </a:r>
            <a:r>
              <a:rPr lang="en-US" dirty="0"/>
              <a:t> 2 API </a:t>
            </a:r>
            <a:r>
              <a:rPr lang="en-US" dirty="0" err="1"/>
              <a:t>để</a:t>
            </a:r>
            <a:r>
              <a:rPr lang="en-US" dirty="0"/>
              <a:t> </a:t>
            </a:r>
            <a:r>
              <a:rPr lang="en-US" dirty="0" err="1"/>
              <a:t>xác</a:t>
            </a:r>
            <a:r>
              <a:rPr lang="en-US" dirty="0"/>
              <a:t> </a:t>
            </a:r>
            <a:r>
              <a:rPr lang="en-US" dirty="0" err="1"/>
              <a:t>định</a:t>
            </a:r>
            <a:r>
              <a:rPr lang="en-US" dirty="0"/>
              <a:t> 1 </a:t>
            </a:r>
            <a:r>
              <a:rPr lang="en-US" dirty="0" err="1"/>
              <a:t>mô</a:t>
            </a:r>
            <a:r>
              <a:rPr lang="en-US" dirty="0"/>
              <a:t> </a:t>
            </a:r>
            <a:r>
              <a:rPr lang="en-US" dirty="0" err="1"/>
              <a:t>hình</a:t>
            </a:r>
            <a:r>
              <a:rPr lang="en-US" dirty="0"/>
              <a:t> </a:t>
            </a:r>
            <a:r>
              <a:rPr lang="en-US" dirty="0" err="1"/>
              <a:t>trong</a:t>
            </a:r>
            <a:r>
              <a:rPr lang="en-US" dirty="0"/>
              <a:t> </a:t>
            </a:r>
            <a:r>
              <a:rPr lang="en-US" dirty="0" err="1"/>
              <a:t>keras</a:t>
            </a:r>
            <a:r>
              <a:rPr lang="en-US" dirty="0"/>
              <a:t> :</a:t>
            </a:r>
          </a:p>
          <a:p>
            <a:r>
              <a:rPr lang="en-US" dirty="0"/>
              <a:t>Sequential model API</a:t>
            </a:r>
          </a:p>
          <a:p>
            <a:r>
              <a:rPr lang="en-US" dirty="0"/>
              <a:t>Functional API</a:t>
            </a:r>
          </a:p>
          <a:p>
            <a:pPr>
              <a:buFont typeface="Symbol" panose="05050102010706020507" pitchFamily="18" charset="2"/>
              <a:buChar char="Þ"/>
            </a:pPr>
            <a:endParaRPr lang="en-US" dirty="0"/>
          </a:p>
          <a:p>
            <a:pPr marL="139700" indent="0">
              <a:buNone/>
            </a:pPr>
            <a:endParaRPr lang="en-US" dirty="0"/>
          </a:p>
          <a:p>
            <a:pPr marL="139700" indent="0">
              <a:buNone/>
            </a:pPr>
            <a:endParaRPr lang="en-US" dirty="0"/>
          </a:p>
          <a:p>
            <a:pPr marL="139700" indent="0">
              <a:buNone/>
            </a:pPr>
            <a:endParaRPr lang="en-US" dirty="0"/>
          </a:p>
          <a:p>
            <a:pPr marL="139700" indent="0">
              <a:buNone/>
            </a:pPr>
            <a:r>
              <a:rPr lang="en-US" dirty="0"/>
              <a:t> </a:t>
            </a:r>
            <a:endParaRPr dirty="0"/>
          </a:p>
        </p:txBody>
      </p:sp>
      <p:sp>
        <p:nvSpPr>
          <p:cNvPr id="426" name="Google Shape;426;p42"/>
          <p:cNvSpPr/>
          <p:nvPr/>
        </p:nvSpPr>
        <p:spPr>
          <a:xfrm rot="5400000">
            <a:off x="8064300" y="4100375"/>
            <a:ext cx="954600" cy="61800"/>
          </a:xfrm>
          <a:prstGeom prst="rect">
            <a:avLst/>
          </a:prstGeom>
          <a:solidFill>
            <a:srgbClr val="FCB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2"/>
          <p:cNvSpPr/>
          <p:nvPr/>
        </p:nvSpPr>
        <p:spPr>
          <a:xfrm rot="5400000">
            <a:off x="8090472" y="985900"/>
            <a:ext cx="954600" cy="61800"/>
          </a:xfrm>
          <a:prstGeom prst="rect">
            <a:avLst/>
          </a:prstGeom>
          <a:solidFill>
            <a:srgbClr val="FCB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8" name="Google Shape;428;p42"/>
          <p:cNvCxnSpPr/>
          <p:nvPr/>
        </p:nvCxnSpPr>
        <p:spPr>
          <a:xfrm rot="10800000">
            <a:off x="0" y="539500"/>
            <a:ext cx="5594100" cy="0"/>
          </a:xfrm>
          <a:prstGeom prst="straightConnector1">
            <a:avLst/>
          </a:prstGeom>
          <a:noFill/>
          <a:ln w="9525" cap="flat" cmpd="sng">
            <a:solidFill>
              <a:srgbClr val="000000"/>
            </a:solidFill>
            <a:prstDash val="dash"/>
            <a:round/>
            <a:headEnd type="oval" w="med" len="med"/>
            <a:tailEnd type="oval" w="med" len="med"/>
          </a:ln>
        </p:spPr>
      </p:cxnSp>
      <p:cxnSp>
        <p:nvCxnSpPr>
          <p:cNvPr id="429" name="Google Shape;429;p42"/>
          <p:cNvCxnSpPr/>
          <p:nvPr/>
        </p:nvCxnSpPr>
        <p:spPr>
          <a:xfrm rot="10800000">
            <a:off x="0" y="4608575"/>
            <a:ext cx="5594100" cy="0"/>
          </a:xfrm>
          <a:prstGeom prst="straightConnector1">
            <a:avLst/>
          </a:prstGeom>
          <a:noFill/>
          <a:ln w="9525" cap="flat" cmpd="sng">
            <a:solidFill>
              <a:srgbClr val="000000"/>
            </a:solidFill>
            <a:prstDash val="dash"/>
            <a:round/>
            <a:headEnd type="oval" w="med" len="med"/>
            <a:tailEnd type="oval" w="med" len="med"/>
          </a:ln>
        </p:spPr>
      </p:cxnSp>
      <p:sp>
        <p:nvSpPr>
          <p:cNvPr id="9" name="TextBox 8">
            <a:extLst>
              <a:ext uri="{FF2B5EF4-FFF2-40B4-BE49-F238E27FC236}">
                <a16:creationId xmlns:a16="http://schemas.microsoft.com/office/drawing/2014/main" id="{FC83E054-26F9-4BD4-95CD-C7467D9C8936}"/>
              </a:ext>
            </a:extLst>
          </p:cNvPr>
          <p:cNvSpPr txBox="1"/>
          <p:nvPr/>
        </p:nvSpPr>
        <p:spPr>
          <a:xfrm>
            <a:off x="68826" y="4788310"/>
            <a:ext cx="403122" cy="307777"/>
          </a:xfrm>
          <a:prstGeom prst="rect">
            <a:avLst/>
          </a:prstGeom>
          <a:noFill/>
        </p:spPr>
        <p:txBody>
          <a:bodyPr wrap="square" rtlCol="0">
            <a:spAutoFit/>
          </a:bodyPr>
          <a:lstStyle/>
          <a:p>
            <a:r>
              <a:rPr lang="en-US" dirty="0"/>
              <a:t>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3"/>
                                        </p:tgtEl>
                                        <p:attrNameLst>
                                          <p:attrName>style.visibility</p:attrName>
                                        </p:attrNameLst>
                                      </p:cBhvr>
                                      <p:to>
                                        <p:strVal val="visible"/>
                                      </p:to>
                                    </p:set>
                                    <p:anim calcmode="lin" valueType="num">
                                      <p:cBhvr additive="base">
                                        <p:cTn id="7" dur="500" fill="hold"/>
                                        <p:tgtEl>
                                          <p:spTgt spid="423"/>
                                        </p:tgtEl>
                                        <p:attrNameLst>
                                          <p:attrName>ppt_x</p:attrName>
                                        </p:attrNameLst>
                                      </p:cBhvr>
                                      <p:tavLst>
                                        <p:tav tm="0">
                                          <p:val>
                                            <p:strVal val="#ppt_x"/>
                                          </p:val>
                                        </p:tav>
                                        <p:tav tm="100000">
                                          <p:val>
                                            <p:strVal val="#ppt_x"/>
                                          </p:val>
                                        </p:tav>
                                      </p:tavLst>
                                    </p:anim>
                                    <p:anim calcmode="lin" valueType="num">
                                      <p:cBhvr additive="base">
                                        <p:cTn id="8" dur="500" fill="hold"/>
                                        <p:tgtEl>
                                          <p:spTgt spid="423"/>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24">
                                            <p:txEl>
                                              <p:pRg st="0" end="0"/>
                                            </p:txEl>
                                          </p:spTgt>
                                        </p:tgtEl>
                                        <p:attrNameLst>
                                          <p:attrName>style.visibility</p:attrName>
                                        </p:attrNameLst>
                                      </p:cBhvr>
                                      <p:to>
                                        <p:strVal val="visible"/>
                                      </p:to>
                                    </p:set>
                                    <p:animEffect transition="in" filter="barn(inVertical)">
                                      <p:cBhvr>
                                        <p:cTn id="11" dur="500"/>
                                        <p:tgtEl>
                                          <p:spTgt spid="42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424">
                                            <p:txEl>
                                              <p:pRg st="1" end="1"/>
                                            </p:txEl>
                                          </p:spTgt>
                                        </p:tgtEl>
                                        <p:attrNameLst>
                                          <p:attrName>style.visibility</p:attrName>
                                        </p:attrNameLst>
                                      </p:cBhvr>
                                      <p:to>
                                        <p:strVal val="visible"/>
                                      </p:to>
                                    </p:set>
                                    <p:animEffect transition="in" filter="barn(inVertical)">
                                      <p:cBhvr>
                                        <p:cTn id="16" dur="500"/>
                                        <p:tgtEl>
                                          <p:spTgt spid="42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24">
                                            <p:txEl>
                                              <p:pRg st="2" end="2"/>
                                            </p:txEl>
                                          </p:spTgt>
                                        </p:tgtEl>
                                        <p:attrNameLst>
                                          <p:attrName>style.visibility</p:attrName>
                                        </p:attrNameLst>
                                      </p:cBhvr>
                                      <p:to>
                                        <p:strVal val="visible"/>
                                      </p:to>
                                    </p:set>
                                    <p:animEffect transition="in" filter="barn(inVertical)">
                                      <p:cBhvr>
                                        <p:cTn id="21" dur="500"/>
                                        <p:tgtEl>
                                          <p:spTgt spid="42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424">
                                            <p:txEl>
                                              <p:pRg st="7" end="7"/>
                                            </p:txEl>
                                          </p:spTgt>
                                        </p:tgtEl>
                                        <p:attrNameLst>
                                          <p:attrName>style.visibility</p:attrName>
                                        </p:attrNameLst>
                                      </p:cBhvr>
                                      <p:to>
                                        <p:strVal val="visible"/>
                                      </p:to>
                                    </p:set>
                                    <p:animEffect transition="in" filter="barn(inVertical)">
                                      <p:cBhvr>
                                        <p:cTn id="26" dur="500"/>
                                        <p:tgtEl>
                                          <p:spTgt spid="42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 grpId="0"/>
      <p:bldP spid="42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2"/>
          <p:cNvSpPr txBox="1">
            <a:spLocks noGrp="1"/>
          </p:cNvSpPr>
          <p:nvPr>
            <p:ph type="title"/>
          </p:nvPr>
        </p:nvSpPr>
        <p:spPr>
          <a:xfrm>
            <a:off x="469561" y="699625"/>
            <a:ext cx="503650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accent1"/>
                </a:solidFill>
              </a:rPr>
              <a:t>B</a:t>
            </a:r>
            <a:r>
              <a:rPr lang="vi-VN" b="1" dirty="0">
                <a:solidFill>
                  <a:schemeClr val="accent1"/>
                </a:solidFill>
              </a:rPr>
              <a:t>ư</a:t>
            </a:r>
            <a:r>
              <a:rPr lang="en-US" dirty="0" err="1">
                <a:solidFill>
                  <a:schemeClr val="accent1"/>
                </a:solidFill>
              </a:rPr>
              <a:t>ớc</a:t>
            </a:r>
            <a:r>
              <a:rPr lang="en-US" dirty="0">
                <a:solidFill>
                  <a:schemeClr val="accent1"/>
                </a:solidFill>
              </a:rPr>
              <a:t> 4 </a:t>
            </a:r>
            <a:r>
              <a:rPr lang="en-US" dirty="0" err="1">
                <a:solidFill>
                  <a:schemeClr val="accent1"/>
                </a:solidFill>
              </a:rPr>
              <a:t>Xây</a:t>
            </a:r>
            <a:r>
              <a:rPr lang="en-US" dirty="0">
                <a:solidFill>
                  <a:schemeClr val="accent1"/>
                </a:solidFill>
              </a:rPr>
              <a:t> </a:t>
            </a:r>
            <a:r>
              <a:rPr lang="en-US" dirty="0" err="1">
                <a:solidFill>
                  <a:schemeClr val="accent1"/>
                </a:solidFill>
              </a:rPr>
              <a:t>dựng</a:t>
            </a:r>
            <a:r>
              <a:rPr lang="en-US" dirty="0">
                <a:solidFill>
                  <a:schemeClr val="accent1"/>
                </a:solidFill>
              </a:rPr>
              <a:t> model</a:t>
            </a:r>
            <a:endParaRPr b="1" dirty="0">
              <a:solidFill>
                <a:schemeClr val="accent1"/>
              </a:solidFill>
            </a:endParaRPr>
          </a:p>
        </p:txBody>
      </p:sp>
      <p:sp>
        <p:nvSpPr>
          <p:cNvPr id="424" name="Google Shape;424;p42"/>
          <p:cNvSpPr txBox="1">
            <a:spLocks noGrp="1"/>
          </p:cNvSpPr>
          <p:nvPr>
            <p:ph type="subTitle" idx="1"/>
          </p:nvPr>
        </p:nvSpPr>
        <p:spPr>
          <a:xfrm>
            <a:off x="294968" y="1494100"/>
            <a:ext cx="8241904" cy="3028736"/>
          </a:xfrm>
          <a:prstGeom prst="rect">
            <a:avLst/>
          </a:prstGeom>
        </p:spPr>
        <p:txBody>
          <a:bodyPr spcFirstLastPara="1" wrap="square" lIns="91425" tIns="91425" rIns="91425" bIns="91425" anchor="t" anchorCtr="0">
            <a:noAutofit/>
          </a:bodyPr>
          <a:lstStyle/>
          <a:p>
            <a:pPr>
              <a:buFont typeface="Symbol" panose="05050102010706020507" pitchFamily="18" charset="2"/>
              <a:buChar char="Þ"/>
            </a:pPr>
            <a:r>
              <a:rPr lang="en-US" dirty="0" err="1"/>
              <a:t>Sử</a:t>
            </a:r>
            <a:r>
              <a:rPr lang="en-US" dirty="0"/>
              <a:t> </a:t>
            </a:r>
            <a:r>
              <a:rPr lang="en-US" dirty="0" err="1"/>
              <a:t>dụng</a:t>
            </a:r>
            <a:r>
              <a:rPr lang="en-US" dirty="0"/>
              <a:t> Sequential model API </a:t>
            </a:r>
            <a:r>
              <a:rPr lang="en-US" dirty="0" err="1"/>
              <a:t>với</a:t>
            </a:r>
            <a:r>
              <a:rPr lang="en-US" dirty="0"/>
              <a:t> 1 </a:t>
            </a:r>
            <a:r>
              <a:rPr lang="en-US" dirty="0" err="1"/>
              <a:t>số</a:t>
            </a:r>
            <a:r>
              <a:rPr lang="en-US" dirty="0"/>
              <a:t> API </a:t>
            </a:r>
            <a:r>
              <a:rPr lang="en-US" dirty="0" err="1"/>
              <a:t>keras</a:t>
            </a:r>
            <a:r>
              <a:rPr lang="en-US" dirty="0"/>
              <a:t> </a:t>
            </a:r>
            <a:r>
              <a:rPr lang="en-US" dirty="0" err="1"/>
              <a:t>như</a:t>
            </a:r>
            <a:r>
              <a:rPr lang="en-US" dirty="0"/>
              <a:t> </a:t>
            </a:r>
            <a:r>
              <a:rPr lang="en-US" dirty="0" err="1"/>
              <a:t>sau</a:t>
            </a:r>
            <a:r>
              <a:rPr lang="en-US" dirty="0"/>
              <a:t> :</a:t>
            </a:r>
          </a:p>
          <a:p>
            <a:pPr marL="139700" indent="0">
              <a:buNone/>
            </a:pPr>
            <a:r>
              <a:rPr lang="en-US" dirty="0"/>
              <a:t>Conv2D() : </a:t>
            </a:r>
            <a:r>
              <a:rPr lang="en-US" dirty="0" err="1"/>
              <a:t>là</a:t>
            </a:r>
            <a:r>
              <a:rPr lang="en-US" dirty="0"/>
              <a:t> convolutional layer </a:t>
            </a:r>
            <a:r>
              <a:rPr lang="en-US" dirty="0" err="1"/>
              <a:t>dùng</a:t>
            </a:r>
            <a:r>
              <a:rPr lang="en-US" dirty="0"/>
              <a:t> </a:t>
            </a:r>
            <a:r>
              <a:rPr lang="en-US" dirty="0" err="1"/>
              <a:t>để</a:t>
            </a:r>
            <a:r>
              <a:rPr lang="en-US" dirty="0"/>
              <a:t> </a:t>
            </a:r>
            <a:r>
              <a:rPr lang="en-US" dirty="0" err="1"/>
              <a:t>lấy</a:t>
            </a:r>
            <a:r>
              <a:rPr lang="en-US" dirty="0"/>
              <a:t> feature </a:t>
            </a:r>
            <a:r>
              <a:rPr lang="en-US" dirty="0" err="1"/>
              <a:t>từ</a:t>
            </a:r>
            <a:r>
              <a:rPr lang="en-US" dirty="0"/>
              <a:t> image</a:t>
            </a:r>
          </a:p>
          <a:p>
            <a:pPr marL="139700" indent="0">
              <a:buNone/>
            </a:pPr>
            <a:r>
              <a:rPr lang="en-US" dirty="0"/>
              <a:t>Pooling() : </a:t>
            </a:r>
            <a:r>
              <a:rPr lang="en-US" dirty="0" err="1"/>
              <a:t>Chứa</a:t>
            </a:r>
            <a:r>
              <a:rPr lang="en-US" dirty="0"/>
              <a:t> </a:t>
            </a:r>
            <a:r>
              <a:rPr lang="en-US" dirty="0" err="1"/>
              <a:t>các</a:t>
            </a:r>
            <a:r>
              <a:rPr lang="en-US" dirty="0"/>
              <a:t> layer </a:t>
            </a:r>
            <a:r>
              <a:rPr lang="en-US" dirty="0" err="1"/>
              <a:t>dùng</a:t>
            </a:r>
            <a:r>
              <a:rPr lang="en-US" dirty="0"/>
              <a:t> </a:t>
            </a:r>
            <a:r>
              <a:rPr lang="en-US" dirty="0" err="1"/>
              <a:t>trong</a:t>
            </a:r>
            <a:r>
              <a:rPr lang="en-US" dirty="0"/>
              <a:t> </a:t>
            </a:r>
            <a:r>
              <a:rPr lang="en-US" dirty="0" err="1"/>
              <a:t>mạng</a:t>
            </a:r>
            <a:endParaRPr lang="en-US" dirty="0"/>
          </a:p>
          <a:p>
            <a:pPr marL="139700" indent="0">
              <a:buNone/>
            </a:pPr>
            <a:r>
              <a:rPr lang="en-US" dirty="0"/>
              <a:t>Dropout() : </a:t>
            </a:r>
            <a:r>
              <a:rPr lang="en-US" dirty="0" err="1"/>
              <a:t>Hạn</a:t>
            </a:r>
            <a:r>
              <a:rPr lang="en-US" dirty="0"/>
              <a:t> </a:t>
            </a:r>
            <a:r>
              <a:rPr lang="en-US" dirty="0" err="1"/>
              <a:t>chế</a:t>
            </a:r>
            <a:r>
              <a:rPr lang="en-US" dirty="0"/>
              <a:t> overfitting</a:t>
            </a:r>
          </a:p>
          <a:p>
            <a:pPr marL="139700" indent="0">
              <a:buNone/>
            </a:pPr>
            <a:endParaRPr lang="en-US" dirty="0"/>
          </a:p>
          <a:p>
            <a:pPr marL="139700" indent="0">
              <a:buNone/>
            </a:pPr>
            <a:endParaRPr lang="en-US" dirty="0"/>
          </a:p>
          <a:p>
            <a:pPr marL="139700" indent="0">
              <a:buNone/>
            </a:pPr>
            <a:endParaRPr lang="en-US" dirty="0"/>
          </a:p>
          <a:p>
            <a:pPr marL="139700" indent="0">
              <a:buNone/>
            </a:pPr>
            <a:r>
              <a:rPr lang="en-US" dirty="0"/>
              <a:t> </a:t>
            </a:r>
            <a:endParaRPr dirty="0"/>
          </a:p>
        </p:txBody>
      </p:sp>
      <p:sp>
        <p:nvSpPr>
          <p:cNvPr id="426" name="Google Shape;426;p42"/>
          <p:cNvSpPr/>
          <p:nvPr/>
        </p:nvSpPr>
        <p:spPr>
          <a:xfrm rot="5400000">
            <a:off x="8064300" y="4100375"/>
            <a:ext cx="954600" cy="61800"/>
          </a:xfrm>
          <a:prstGeom prst="rect">
            <a:avLst/>
          </a:prstGeom>
          <a:solidFill>
            <a:srgbClr val="FCB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2"/>
          <p:cNvSpPr/>
          <p:nvPr/>
        </p:nvSpPr>
        <p:spPr>
          <a:xfrm rot="5400000">
            <a:off x="8090472" y="985900"/>
            <a:ext cx="954600" cy="61800"/>
          </a:xfrm>
          <a:prstGeom prst="rect">
            <a:avLst/>
          </a:prstGeom>
          <a:solidFill>
            <a:srgbClr val="FCBF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8" name="Google Shape;428;p42"/>
          <p:cNvCxnSpPr/>
          <p:nvPr/>
        </p:nvCxnSpPr>
        <p:spPr>
          <a:xfrm rot="10800000">
            <a:off x="0" y="539500"/>
            <a:ext cx="5594100" cy="0"/>
          </a:xfrm>
          <a:prstGeom prst="straightConnector1">
            <a:avLst/>
          </a:prstGeom>
          <a:noFill/>
          <a:ln w="9525" cap="flat" cmpd="sng">
            <a:solidFill>
              <a:srgbClr val="000000"/>
            </a:solidFill>
            <a:prstDash val="dash"/>
            <a:round/>
            <a:headEnd type="oval" w="med" len="med"/>
            <a:tailEnd type="oval" w="med" len="med"/>
          </a:ln>
        </p:spPr>
      </p:cxnSp>
      <p:cxnSp>
        <p:nvCxnSpPr>
          <p:cNvPr id="429" name="Google Shape;429;p42"/>
          <p:cNvCxnSpPr/>
          <p:nvPr/>
        </p:nvCxnSpPr>
        <p:spPr>
          <a:xfrm rot="10800000">
            <a:off x="0" y="4608575"/>
            <a:ext cx="5594100" cy="0"/>
          </a:xfrm>
          <a:prstGeom prst="straightConnector1">
            <a:avLst/>
          </a:prstGeom>
          <a:noFill/>
          <a:ln w="9525" cap="flat" cmpd="sng">
            <a:solidFill>
              <a:srgbClr val="000000"/>
            </a:solidFill>
            <a:prstDash val="dash"/>
            <a:round/>
            <a:headEnd type="oval" w="med" len="med"/>
            <a:tailEnd type="oval" w="med" len="med"/>
          </a:ln>
        </p:spPr>
      </p:cxnSp>
      <p:sp>
        <p:nvSpPr>
          <p:cNvPr id="9" name="TextBox 8">
            <a:extLst>
              <a:ext uri="{FF2B5EF4-FFF2-40B4-BE49-F238E27FC236}">
                <a16:creationId xmlns:a16="http://schemas.microsoft.com/office/drawing/2014/main" id="{FC83E054-26F9-4BD4-95CD-C7467D9C8936}"/>
              </a:ext>
            </a:extLst>
          </p:cNvPr>
          <p:cNvSpPr txBox="1"/>
          <p:nvPr/>
        </p:nvSpPr>
        <p:spPr>
          <a:xfrm>
            <a:off x="68826" y="4788310"/>
            <a:ext cx="403122" cy="307777"/>
          </a:xfrm>
          <a:prstGeom prst="rect">
            <a:avLst/>
          </a:prstGeom>
          <a:noFill/>
        </p:spPr>
        <p:txBody>
          <a:bodyPr wrap="square" rtlCol="0">
            <a:spAutoFit/>
          </a:bodyPr>
          <a:lstStyle/>
          <a:p>
            <a:r>
              <a:rPr lang="en-US" dirty="0"/>
              <a:t>14</a:t>
            </a:r>
          </a:p>
        </p:txBody>
      </p:sp>
    </p:spTree>
    <p:extLst>
      <p:ext uri="{BB962C8B-B14F-4D97-AF65-F5344CB8AC3E}">
        <p14:creationId xmlns:p14="http://schemas.microsoft.com/office/powerpoint/2010/main" val="46521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3"/>
                                        </p:tgtEl>
                                        <p:attrNameLst>
                                          <p:attrName>style.visibility</p:attrName>
                                        </p:attrNameLst>
                                      </p:cBhvr>
                                      <p:to>
                                        <p:strVal val="visible"/>
                                      </p:to>
                                    </p:set>
                                    <p:anim calcmode="lin" valueType="num">
                                      <p:cBhvr additive="base">
                                        <p:cTn id="7" dur="500" fill="hold"/>
                                        <p:tgtEl>
                                          <p:spTgt spid="423"/>
                                        </p:tgtEl>
                                        <p:attrNameLst>
                                          <p:attrName>ppt_x</p:attrName>
                                        </p:attrNameLst>
                                      </p:cBhvr>
                                      <p:tavLst>
                                        <p:tav tm="0">
                                          <p:val>
                                            <p:strVal val="#ppt_x"/>
                                          </p:val>
                                        </p:tav>
                                        <p:tav tm="100000">
                                          <p:val>
                                            <p:strVal val="#ppt_x"/>
                                          </p:val>
                                        </p:tav>
                                      </p:tavLst>
                                    </p:anim>
                                    <p:anim calcmode="lin" valueType="num">
                                      <p:cBhvr additive="base">
                                        <p:cTn id="8" dur="500" fill="hold"/>
                                        <p:tgtEl>
                                          <p:spTgt spid="423"/>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424">
                                            <p:txEl>
                                              <p:pRg st="0" end="0"/>
                                            </p:txEl>
                                          </p:spTgt>
                                        </p:tgtEl>
                                        <p:attrNameLst>
                                          <p:attrName>style.visibility</p:attrName>
                                        </p:attrNameLst>
                                      </p:cBhvr>
                                      <p:to>
                                        <p:strVal val="visible"/>
                                      </p:to>
                                    </p:set>
                                    <p:animEffect transition="in" filter="barn(inVertical)">
                                      <p:cBhvr>
                                        <p:cTn id="11" dur="500"/>
                                        <p:tgtEl>
                                          <p:spTgt spid="42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424">
                                            <p:txEl>
                                              <p:pRg st="1" end="1"/>
                                            </p:txEl>
                                          </p:spTgt>
                                        </p:tgtEl>
                                        <p:attrNameLst>
                                          <p:attrName>style.visibility</p:attrName>
                                        </p:attrNameLst>
                                      </p:cBhvr>
                                      <p:to>
                                        <p:strVal val="visible"/>
                                      </p:to>
                                    </p:set>
                                    <p:animEffect transition="in" filter="barn(inVertical)">
                                      <p:cBhvr>
                                        <p:cTn id="16" dur="500"/>
                                        <p:tgtEl>
                                          <p:spTgt spid="42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424">
                                            <p:txEl>
                                              <p:pRg st="2" end="2"/>
                                            </p:txEl>
                                          </p:spTgt>
                                        </p:tgtEl>
                                        <p:attrNameLst>
                                          <p:attrName>style.visibility</p:attrName>
                                        </p:attrNameLst>
                                      </p:cBhvr>
                                      <p:to>
                                        <p:strVal val="visible"/>
                                      </p:to>
                                    </p:set>
                                    <p:animEffect transition="in" filter="barn(inVertical)">
                                      <p:cBhvr>
                                        <p:cTn id="21" dur="500"/>
                                        <p:tgtEl>
                                          <p:spTgt spid="42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424">
                                            <p:txEl>
                                              <p:pRg st="3" end="3"/>
                                            </p:txEl>
                                          </p:spTgt>
                                        </p:tgtEl>
                                        <p:attrNameLst>
                                          <p:attrName>style.visibility</p:attrName>
                                        </p:attrNameLst>
                                      </p:cBhvr>
                                      <p:to>
                                        <p:strVal val="visible"/>
                                      </p:to>
                                    </p:set>
                                    <p:animEffect transition="in" filter="barn(inVertical)">
                                      <p:cBhvr>
                                        <p:cTn id="26" dur="500"/>
                                        <p:tgtEl>
                                          <p:spTgt spid="42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424">
                                            <p:txEl>
                                              <p:pRg st="7" end="7"/>
                                            </p:txEl>
                                          </p:spTgt>
                                        </p:tgtEl>
                                        <p:attrNameLst>
                                          <p:attrName>style.visibility</p:attrName>
                                        </p:attrNameLst>
                                      </p:cBhvr>
                                      <p:to>
                                        <p:strVal val="visible"/>
                                      </p:to>
                                    </p:set>
                                    <p:animEffect transition="in" filter="barn(inVertical)">
                                      <p:cBhvr>
                                        <p:cTn id="31" dur="500"/>
                                        <p:tgtEl>
                                          <p:spTgt spid="42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 grpId="0"/>
      <p:bldP spid="42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3"/>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Thiết</a:t>
            </a:r>
            <a:r>
              <a:rPr lang="en-US" dirty="0"/>
              <a:t> </a:t>
            </a:r>
            <a:r>
              <a:rPr lang="en-US" dirty="0" err="1"/>
              <a:t>lập</a:t>
            </a:r>
            <a:r>
              <a:rPr lang="en-US" dirty="0"/>
              <a:t> </a:t>
            </a:r>
            <a:r>
              <a:rPr lang="en-US" dirty="0" err="1"/>
              <a:t>các</a:t>
            </a:r>
            <a:r>
              <a:rPr lang="en-US" dirty="0"/>
              <a:t> layers</a:t>
            </a:r>
            <a:endParaRPr dirty="0"/>
          </a:p>
        </p:txBody>
      </p:sp>
      <p:sp>
        <p:nvSpPr>
          <p:cNvPr id="436" name="Google Shape;436;p43"/>
          <p:cNvSpPr txBox="1"/>
          <p:nvPr/>
        </p:nvSpPr>
        <p:spPr>
          <a:xfrm>
            <a:off x="1549697" y="1565227"/>
            <a:ext cx="7201010" cy="484800"/>
          </a:xfrm>
          <a:prstGeom prst="rect">
            <a:avLst/>
          </a:prstGeom>
          <a:noFill/>
          <a:ln>
            <a:noFill/>
          </a:ln>
        </p:spPr>
        <p:txBody>
          <a:bodyPr spcFirstLastPara="1" wrap="square" lIns="91425" tIns="91425" rIns="91425" bIns="91425" anchor="ctr" anchorCtr="0">
            <a:noAutofit/>
          </a:bodyPr>
          <a:lstStyle/>
          <a:p>
            <a:pPr lvl="0"/>
            <a:r>
              <a:rPr lang="vi-VN" dirty="0"/>
              <a:t>Thành phần cơ bản của một mạng neuron là các </a:t>
            </a:r>
            <a:r>
              <a:rPr lang="vi-VN" i="1" dirty="0"/>
              <a:t>layer</a:t>
            </a:r>
            <a:r>
              <a:rPr lang="vi-VN" dirty="0"/>
              <a:t>. Các layer trích xuất các điểm đặc biệt từ dữ liệu mà chúng đón nhận. Khi thực hiện tốt, những điểm đặc biệt này mang nhiều ý nghĩa và phục vụ cho</a:t>
            </a:r>
            <a:r>
              <a:rPr lang="en-US" dirty="0"/>
              <a:t> </a:t>
            </a:r>
            <a:r>
              <a:rPr lang="en-US" dirty="0" err="1"/>
              <a:t>bài</a:t>
            </a:r>
            <a:r>
              <a:rPr lang="vi-VN" dirty="0"/>
              <a:t> toán của chúng ta.</a:t>
            </a:r>
            <a:endParaRPr dirty="0">
              <a:solidFill>
                <a:schemeClr val="dk2"/>
              </a:solidFill>
              <a:latin typeface="Raleway Medium"/>
              <a:ea typeface="Raleway Medium"/>
              <a:cs typeface="Raleway Medium"/>
              <a:sym typeface="Raleway Medium"/>
            </a:endParaRPr>
          </a:p>
        </p:txBody>
      </p:sp>
      <p:sp>
        <p:nvSpPr>
          <p:cNvPr id="438" name="Google Shape;438;p43"/>
          <p:cNvSpPr txBox="1"/>
          <p:nvPr/>
        </p:nvSpPr>
        <p:spPr>
          <a:xfrm>
            <a:off x="1549697" y="2571750"/>
            <a:ext cx="7407490" cy="675725"/>
          </a:xfrm>
          <a:prstGeom prst="rect">
            <a:avLst/>
          </a:prstGeom>
          <a:noFill/>
          <a:ln>
            <a:noFill/>
          </a:ln>
        </p:spPr>
        <p:txBody>
          <a:bodyPr spcFirstLastPara="1" wrap="square" lIns="91425" tIns="91425" rIns="91425" bIns="91425" anchor="ctr" anchorCtr="0">
            <a:noAutofit/>
          </a:bodyPr>
          <a:lstStyle/>
          <a:p>
            <a:r>
              <a:rPr lang="vi-VN" dirty="0"/>
              <a:t>Đa số các mô hình deep learning đều chứa các layer đơn gian được xâu chuỗi lại với nhau. Đa số các layer, ví dụ `tf.keras.layers.Dense`, đều có các trọng số sẽ được học trong quá </a:t>
            </a:r>
            <a:endParaRPr lang="en-US" dirty="0"/>
          </a:p>
          <a:p>
            <a:r>
              <a:rPr lang="vi-VN" dirty="0"/>
              <a:t>trình huấn luyện.</a:t>
            </a:r>
          </a:p>
          <a:p>
            <a:pPr marL="0" lvl="0" indent="0" algn="l" rtl="0">
              <a:spcBef>
                <a:spcPts val="0"/>
              </a:spcBef>
              <a:spcAft>
                <a:spcPts val="0"/>
              </a:spcAft>
              <a:buNone/>
            </a:pPr>
            <a:endParaRPr dirty="0">
              <a:solidFill>
                <a:schemeClr val="dk2"/>
              </a:solidFill>
              <a:latin typeface="Raleway Medium"/>
              <a:ea typeface="Raleway Medium"/>
              <a:cs typeface="Raleway Medium"/>
              <a:sym typeface="Raleway Medium"/>
            </a:endParaRPr>
          </a:p>
        </p:txBody>
      </p:sp>
      <p:sp>
        <p:nvSpPr>
          <p:cNvPr id="441" name="Google Shape;441;p43"/>
          <p:cNvSpPr/>
          <p:nvPr/>
        </p:nvSpPr>
        <p:spPr>
          <a:xfrm>
            <a:off x="1200500" y="1656850"/>
            <a:ext cx="3492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3"/>
          <p:cNvSpPr/>
          <p:nvPr/>
        </p:nvSpPr>
        <p:spPr>
          <a:xfrm>
            <a:off x="1200500" y="2789850"/>
            <a:ext cx="3492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txBox="1"/>
          <p:nvPr/>
        </p:nvSpPr>
        <p:spPr>
          <a:xfrm>
            <a:off x="-245806" y="196800"/>
            <a:ext cx="2073006" cy="34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dk1"/>
                </a:solidFill>
                <a:latin typeface="Raleway"/>
                <a:ea typeface="Raleway"/>
                <a:cs typeface="Raleway"/>
                <a:sym typeface="Raleway"/>
              </a:rPr>
              <a:t>F</a:t>
            </a:r>
            <a:r>
              <a:rPr lang="en-US" b="1" dirty="0" err="1">
                <a:solidFill>
                  <a:schemeClr val="dk1"/>
                </a:solidFill>
                <a:latin typeface="Raleway"/>
                <a:ea typeface="Raleway"/>
                <a:cs typeface="Raleway"/>
                <a:sym typeface="Raleway"/>
              </a:rPr>
              <a:t>ashion</a:t>
            </a:r>
            <a:r>
              <a:rPr lang="en-US" b="1" dirty="0">
                <a:solidFill>
                  <a:schemeClr val="dk1"/>
                </a:solidFill>
                <a:latin typeface="Raleway"/>
                <a:ea typeface="Raleway"/>
                <a:cs typeface="Raleway"/>
                <a:sym typeface="Raleway"/>
              </a:rPr>
              <a:t> classification</a:t>
            </a:r>
            <a:endParaRPr b="1" dirty="0">
              <a:solidFill>
                <a:schemeClr val="dk1"/>
              </a:solidFill>
              <a:latin typeface="Raleway"/>
              <a:ea typeface="Raleway"/>
              <a:cs typeface="Raleway"/>
              <a:sym typeface="Raleway"/>
            </a:endParaRPr>
          </a:p>
        </p:txBody>
      </p:sp>
      <p:sp>
        <p:nvSpPr>
          <p:cNvPr id="22" name="TextBox 21">
            <a:extLst>
              <a:ext uri="{FF2B5EF4-FFF2-40B4-BE49-F238E27FC236}">
                <a16:creationId xmlns:a16="http://schemas.microsoft.com/office/drawing/2014/main" id="{BB182DA6-67DB-4FFB-8C8A-E28E3313F197}"/>
              </a:ext>
            </a:extLst>
          </p:cNvPr>
          <p:cNvSpPr txBox="1"/>
          <p:nvPr/>
        </p:nvSpPr>
        <p:spPr>
          <a:xfrm>
            <a:off x="68826" y="4788310"/>
            <a:ext cx="403122" cy="307777"/>
          </a:xfrm>
          <a:prstGeom prst="rect">
            <a:avLst/>
          </a:prstGeom>
          <a:noFill/>
        </p:spPr>
        <p:txBody>
          <a:bodyPr wrap="square" rtlCol="0">
            <a:spAutoFit/>
          </a:bodyPr>
          <a:lstStyle/>
          <a:p>
            <a:r>
              <a:rPr lang="en-US" dirty="0"/>
              <a:t>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4"/>
                                        </p:tgtEl>
                                        <p:attrNameLst>
                                          <p:attrName>style.visibility</p:attrName>
                                        </p:attrNameLst>
                                      </p:cBhvr>
                                      <p:to>
                                        <p:strVal val="visible"/>
                                      </p:to>
                                    </p:set>
                                    <p:animEffect transition="in" filter="fade">
                                      <p:cBhvr>
                                        <p:cTn id="7" dur="1000"/>
                                        <p:tgtEl>
                                          <p:spTgt spid="434"/>
                                        </p:tgtEl>
                                      </p:cBhvr>
                                    </p:animEffect>
                                    <p:anim calcmode="lin" valueType="num">
                                      <p:cBhvr>
                                        <p:cTn id="8" dur="1000" fill="hold"/>
                                        <p:tgtEl>
                                          <p:spTgt spid="434"/>
                                        </p:tgtEl>
                                        <p:attrNameLst>
                                          <p:attrName>ppt_x</p:attrName>
                                        </p:attrNameLst>
                                      </p:cBhvr>
                                      <p:tavLst>
                                        <p:tav tm="0">
                                          <p:val>
                                            <p:strVal val="#ppt_x"/>
                                          </p:val>
                                        </p:tav>
                                        <p:tav tm="100000">
                                          <p:val>
                                            <p:strVal val="#ppt_x"/>
                                          </p:val>
                                        </p:tav>
                                      </p:tavLst>
                                    </p:anim>
                                    <p:anim calcmode="lin" valueType="num">
                                      <p:cBhvr>
                                        <p:cTn id="9" dur="1000" fill="hold"/>
                                        <p:tgtEl>
                                          <p:spTgt spid="434"/>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436"/>
                                        </p:tgtEl>
                                        <p:attrNameLst>
                                          <p:attrName>style.visibility</p:attrName>
                                        </p:attrNameLst>
                                      </p:cBhvr>
                                      <p:to>
                                        <p:strVal val="visible"/>
                                      </p:to>
                                    </p:set>
                                    <p:anim calcmode="lin" valueType="num">
                                      <p:cBhvr additive="base">
                                        <p:cTn id="12" dur="500" fill="hold"/>
                                        <p:tgtEl>
                                          <p:spTgt spid="436"/>
                                        </p:tgtEl>
                                        <p:attrNameLst>
                                          <p:attrName>ppt_x</p:attrName>
                                        </p:attrNameLst>
                                      </p:cBhvr>
                                      <p:tavLst>
                                        <p:tav tm="0">
                                          <p:val>
                                            <p:strVal val="#ppt_x"/>
                                          </p:val>
                                        </p:tav>
                                        <p:tav tm="100000">
                                          <p:val>
                                            <p:strVal val="#ppt_x"/>
                                          </p:val>
                                        </p:tav>
                                      </p:tavLst>
                                    </p:anim>
                                    <p:anim calcmode="lin" valueType="num">
                                      <p:cBhvr additive="base">
                                        <p:cTn id="13" dur="500" fill="hold"/>
                                        <p:tgtEl>
                                          <p:spTgt spid="4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38"/>
                                        </p:tgtEl>
                                        <p:attrNameLst>
                                          <p:attrName>style.visibility</p:attrName>
                                        </p:attrNameLst>
                                      </p:cBhvr>
                                      <p:to>
                                        <p:strVal val="visible"/>
                                      </p:to>
                                    </p:set>
                                    <p:animEffect transition="in" filter="barn(inVertical)">
                                      <p:cBhvr>
                                        <p:cTn id="18" dur="500"/>
                                        <p:tgtEl>
                                          <p:spTgt spid="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 grpId="0"/>
      <p:bldP spid="436" grpId="0"/>
      <p:bldP spid="4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3"/>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Thiết</a:t>
            </a:r>
            <a:r>
              <a:rPr lang="en-US" dirty="0"/>
              <a:t> </a:t>
            </a:r>
            <a:r>
              <a:rPr lang="en-US" dirty="0" err="1"/>
              <a:t>lập</a:t>
            </a:r>
            <a:r>
              <a:rPr lang="en-US" dirty="0"/>
              <a:t> </a:t>
            </a:r>
            <a:r>
              <a:rPr lang="en-US" dirty="0" err="1"/>
              <a:t>các</a:t>
            </a:r>
            <a:r>
              <a:rPr lang="en-US" dirty="0"/>
              <a:t> layers</a:t>
            </a:r>
            <a:endParaRPr dirty="0"/>
          </a:p>
        </p:txBody>
      </p:sp>
      <p:sp>
        <p:nvSpPr>
          <p:cNvPr id="441" name="Google Shape;441;p43"/>
          <p:cNvSpPr/>
          <p:nvPr/>
        </p:nvSpPr>
        <p:spPr>
          <a:xfrm>
            <a:off x="1200500" y="1656850"/>
            <a:ext cx="3492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txBox="1"/>
          <p:nvPr/>
        </p:nvSpPr>
        <p:spPr>
          <a:xfrm>
            <a:off x="-245806" y="196800"/>
            <a:ext cx="2073006" cy="34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dk1"/>
                </a:solidFill>
                <a:latin typeface="Raleway"/>
                <a:ea typeface="Raleway"/>
                <a:cs typeface="Raleway"/>
                <a:sym typeface="Raleway"/>
              </a:rPr>
              <a:t>F</a:t>
            </a:r>
            <a:r>
              <a:rPr lang="en-US" b="1" dirty="0" err="1">
                <a:solidFill>
                  <a:schemeClr val="dk1"/>
                </a:solidFill>
                <a:latin typeface="Raleway"/>
                <a:ea typeface="Raleway"/>
                <a:cs typeface="Raleway"/>
                <a:sym typeface="Raleway"/>
              </a:rPr>
              <a:t>ashion</a:t>
            </a:r>
            <a:r>
              <a:rPr lang="en-US" b="1" dirty="0">
                <a:solidFill>
                  <a:schemeClr val="dk1"/>
                </a:solidFill>
                <a:latin typeface="Raleway"/>
                <a:ea typeface="Raleway"/>
                <a:cs typeface="Raleway"/>
                <a:sym typeface="Raleway"/>
              </a:rPr>
              <a:t> classification</a:t>
            </a:r>
            <a:endParaRPr b="1" dirty="0">
              <a:solidFill>
                <a:schemeClr val="dk1"/>
              </a:solidFill>
              <a:latin typeface="Raleway"/>
              <a:ea typeface="Raleway"/>
              <a:cs typeface="Raleway"/>
              <a:sym typeface="Raleway"/>
            </a:endParaRPr>
          </a:p>
        </p:txBody>
      </p:sp>
      <p:sp>
        <p:nvSpPr>
          <p:cNvPr id="22" name="TextBox 21">
            <a:extLst>
              <a:ext uri="{FF2B5EF4-FFF2-40B4-BE49-F238E27FC236}">
                <a16:creationId xmlns:a16="http://schemas.microsoft.com/office/drawing/2014/main" id="{BB182DA6-67DB-4FFB-8C8A-E28E3313F197}"/>
              </a:ext>
            </a:extLst>
          </p:cNvPr>
          <p:cNvSpPr txBox="1"/>
          <p:nvPr/>
        </p:nvSpPr>
        <p:spPr>
          <a:xfrm>
            <a:off x="68826" y="4788310"/>
            <a:ext cx="403122" cy="307777"/>
          </a:xfrm>
          <a:prstGeom prst="rect">
            <a:avLst/>
          </a:prstGeom>
          <a:noFill/>
        </p:spPr>
        <p:txBody>
          <a:bodyPr wrap="square" rtlCol="0">
            <a:spAutoFit/>
          </a:bodyPr>
          <a:lstStyle/>
          <a:p>
            <a:r>
              <a:rPr lang="en-US" dirty="0"/>
              <a:t>16</a:t>
            </a:r>
          </a:p>
        </p:txBody>
      </p:sp>
      <p:sp>
        <p:nvSpPr>
          <p:cNvPr id="2" name="TextBox 1">
            <a:extLst>
              <a:ext uri="{FF2B5EF4-FFF2-40B4-BE49-F238E27FC236}">
                <a16:creationId xmlns:a16="http://schemas.microsoft.com/office/drawing/2014/main" id="{FB555873-3565-482A-B6A9-24F3652896B5}"/>
              </a:ext>
            </a:extLst>
          </p:cNvPr>
          <p:cNvSpPr txBox="1"/>
          <p:nvPr/>
        </p:nvSpPr>
        <p:spPr>
          <a:xfrm>
            <a:off x="471948" y="1656850"/>
            <a:ext cx="8372794" cy="2523768"/>
          </a:xfrm>
          <a:prstGeom prst="rect">
            <a:avLst/>
          </a:prstGeom>
          <a:noFill/>
        </p:spPr>
        <p:txBody>
          <a:bodyPr wrap="square" rtlCol="0">
            <a:spAutoFit/>
          </a:bodyPr>
          <a:lstStyle/>
          <a:p>
            <a:r>
              <a:rPr lang="en-US" sz="1600" dirty="0" err="1">
                <a:latin typeface="Raleway"/>
              </a:rPr>
              <a:t>Các</a:t>
            </a:r>
            <a:r>
              <a:rPr lang="en-US" sz="1600" dirty="0">
                <a:latin typeface="Raleway"/>
              </a:rPr>
              <a:t> b</a:t>
            </a:r>
            <a:r>
              <a:rPr lang="vi-VN" sz="1600" dirty="0">
                <a:latin typeface="Raleway"/>
              </a:rPr>
              <a:t>ư</a:t>
            </a:r>
            <a:r>
              <a:rPr lang="en-US" sz="1600" dirty="0" err="1">
                <a:latin typeface="Raleway"/>
              </a:rPr>
              <a:t>ớc</a:t>
            </a:r>
            <a:r>
              <a:rPr lang="en-US" sz="1600" dirty="0">
                <a:latin typeface="Raleway"/>
              </a:rPr>
              <a:t> </a:t>
            </a:r>
            <a:r>
              <a:rPr lang="en-US" sz="1600" dirty="0" err="1">
                <a:latin typeface="Raleway"/>
              </a:rPr>
              <a:t>thực</a:t>
            </a:r>
            <a:r>
              <a:rPr lang="en-US" sz="1600" dirty="0">
                <a:latin typeface="Raleway"/>
              </a:rPr>
              <a:t> </a:t>
            </a:r>
            <a:r>
              <a:rPr lang="en-US" sz="1600" dirty="0" err="1">
                <a:latin typeface="Raleway"/>
              </a:rPr>
              <a:t>hiện</a:t>
            </a:r>
            <a:r>
              <a:rPr lang="en-US" sz="1600" dirty="0">
                <a:latin typeface="Raleway"/>
              </a:rPr>
              <a:t> : </a:t>
            </a:r>
          </a:p>
          <a:p>
            <a:pPr marL="342900" indent="-342900">
              <a:buFont typeface="+mj-lt"/>
              <a:buAutoNum type="arabicPeriod"/>
            </a:pPr>
            <a:r>
              <a:rPr lang="en-US" dirty="0" err="1">
                <a:latin typeface="Raleway"/>
              </a:rPr>
              <a:t>Khởi</a:t>
            </a:r>
            <a:r>
              <a:rPr lang="en-US" dirty="0">
                <a:latin typeface="Raleway"/>
              </a:rPr>
              <a:t> </a:t>
            </a:r>
            <a:r>
              <a:rPr lang="en-US" dirty="0" err="1">
                <a:latin typeface="Raleway"/>
              </a:rPr>
              <a:t>tạo</a:t>
            </a:r>
            <a:r>
              <a:rPr lang="en-US" dirty="0">
                <a:latin typeface="Raleway"/>
              </a:rPr>
              <a:t> models Sequential()</a:t>
            </a:r>
          </a:p>
          <a:p>
            <a:pPr marL="342900" indent="-342900">
              <a:buFont typeface="+mj-lt"/>
              <a:buAutoNum type="arabicPeriod"/>
            </a:pPr>
            <a:r>
              <a:rPr lang="vi-VN" dirty="0">
                <a:latin typeface="Raleway"/>
              </a:rPr>
              <a:t>Xác định hình dạng đầu vào trong lớp đầu tiên của neural network</a:t>
            </a:r>
          </a:p>
          <a:p>
            <a:pPr marL="342900" indent="-342900">
              <a:buFont typeface="+mj-lt"/>
              <a:buAutoNum type="arabicPeriod"/>
            </a:pPr>
            <a:r>
              <a:rPr lang="vi-VN" dirty="0">
                <a:latin typeface="Raleway"/>
              </a:rPr>
              <a:t>Tạo Convolutionnal Layers: </a:t>
            </a:r>
            <a:endParaRPr lang="en-US" dirty="0">
              <a:latin typeface="Raleway"/>
            </a:endParaRPr>
          </a:p>
          <a:p>
            <a:pPr marL="285750" indent="-285750">
              <a:buFont typeface="Arial" panose="020B0604020202020204" pitchFamily="34" charset="0"/>
              <a:buChar char="•"/>
            </a:pPr>
            <a:r>
              <a:rPr lang="vi-VN" dirty="0">
                <a:latin typeface="Raleway"/>
              </a:rPr>
              <a:t>Conv2D là convolution dùng để lấy feature từ ảnh với các tham số</a:t>
            </a:r>
          </a:p>
          <a:p>
            <a:pPr marL="285750" indent="-285750">
              <a:buFont typeface="Arial" panose="020B0604020202020204" pitchFamily="34" charset="0"/>
              <a:buChar char="•"/>
            </a:pPr>
            <a:r>
              <a:rPr lang="vi-VN" dirty="0">
                <a:latin typeface="Raleway"/>
              </a:rPr>
              <a:t>filters: số filter của convolution</a:t>
            </a:r>
          </a:p>
          <a:p>
            <a:pPr marL="285750" indent="-285750">
              <a:buFont typeface="Arial" panose="020B0604020202020204" pitchFamily="34" charset="0"/>
              <a:buChar char="•"/>
            </a:pPr>
            <a:r>
              <a:rPr lang="vi-VN" dirty="0">
                <a:latin typeface="Raleway"/>
              </a:rPr>
              <a:t>kernel_size: kích thước window search trên ảnh</a:t>
            </a:r>
          </a:p>
          <a:p>
            <a:pPr marL="285750" indent="-285750">
              <a:buFont typeface="Arial" panose="020B0604020202020204" pitchFamily="34" charset="0"/>
              <a:buChar char="•"/>
            </a:pPr>
            <a:r>
              <a:rPr lang="vi-VN" dirty="0">
                <a:latin typeface="Raleway"/>
              </a:rPr>
              <a:t>activation: chọn activation như linear, softmax, relu, tanh, sigmoid (relu là hàm trả về giá trị tích cực, nhưng không trả lại giá trị âm)</a:t>
            </a:r>
          </a:p>
          <a:p>
            <a:pPr marL="285750" indent="-285750">
              <a:buFont typeface="Arial" panose="020B0604020202020204" pitchFamily="34" charset="0"/>
              <a:buChar char="•"/>
            </a:pPr>
            <a:r>
              <a:rPr lang="vi-VN" dirty="0">
                <a:latin typeface="Raleway"/>
              </a:rPr>
              <a:t>padding: có thể là "valid" hoặc "same". Với same thì có nghĩa là padding =1.</a:t>
            </a:r>
          </a:p>
          <a:p>
            <a:endParaRPr lang="en-US" sz="1600" dirty="0">
              <a:latin typeface="Raleway"/>
            </a:endParaRPr>
          </a:p>
        </p:txBody>
      </p:sp>
      <p:pic>
        <p:nvPicPr>
          <p:cNvPr id="7" name="Picture 6">
            <a:extLst>
              <a:ext uri="{FF2B5EF4-FFF2-40B4-BE49-F238E27FC236}">
                <a16:creationId xmlns:a16="http://schemas.microsoft.com/office/drawing/2014/main" id="{D3B1BA11-1CBE-44C3-B5E0-4380E2AE7FF8}"/>
              </a:ext>
            </a:extLst>
          </p:cNvPr>
          <p:cNvPicPr>
            <a:picLocks noChangeAspect="1"/>
          </p:cNvPicPr>
          <p:nvPr/>
        </p:nvPicPr>
        <p:blipFill>
          <a:blip r:embed="rId3"/>
          <a:stretch>
            <a:fillRect/>
          </a:stretch>
        </p:blipFill>
        <p:spPr>
          <a:xfrm>
            <a:off x="1200500" y="4112936"/>
            <a:ext cx="7471552" cy="675374"/>
          </a:xfrm>
          <a:prstGeom prst="rect">
            <a:avLst/>
          </a:prstGeom>
        </p:spPr>
      </p:pic>
    </p:spTree>
    <p:extLst>
      <p:ext uri="{BB962C8B-B14F-4D97-AF65-F5344CB8AC3E}">
        <p14:creationId xmlns:p14="http://schemas.microsoft.com/office/powerpoint/2010/main" val="127721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4"/>
                                        </p:tgtEl>
                                        <p:attrNameLst>
                                          <p:attrName>style.visibility</p:attrName>
                                        </p:attrNameLst>
                                      </p:cBhvr>
                                      <p:to>
                                        <p:strVal val="visible"/>
                                      </p:to>
                                    </p:set>
                                    <p:animEffect transition="in" filter="fade">
                                      <p:cBhvr>
                                        <p:cTn id="7" dur="1000"/>
                                        <p:tgtEl>
                                          <p:spTgt spid="434"/>
                                        </p:tgtEl>
                                      </p:cBhvr>
                                    </p:animEffect>
                                    <p:anim calcmode="lin" valueType="num">
                                      <p:cBhvr>
                                        <p:cTn id="8" dur="1000" fill="hold"/>
                                        <p:tgtEl>
                                          <p:spTgt spid="434"/>
                                        </p:tgtEl>
                                        <p:attrNameLst>
                                          <p:attrName>ppt_x</p:attrName>
                                        </p:attrNameLst>
                                      </p:cBhvr>
                                      <p:tavLst>
                                        <p:tav tm="0">
                                          <p:val>
                                            <p:strVal val="#ppt_x"/>
                                          </p:val>
                                        </p:tav>
                                        <p:tav tm="100000">
                                          <p:val>
                                            <p:strVal val="#ppt_x"/>
                                          </p:val>
                                        </p:tav>
                                      </p:tavLst>
                                    </p:anim>
                                    <p:anim calcmode="lin" valueType="num">
                                      <p:cBhvr>
                                        <p:cTn id="9" dur="1000" fill="hold"/>
                                        <p:tgtEl>
                                          <p:spTgt spid="4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3"/>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Thiết</a:t>
            </a:r>
            <a:r>
              <a:rPr lang="en-US" dirty="0"/>
              <a:t> </a:t>
            </a:r>
            <a:r>
              <a:rPr lang="en-US" dirty="0" err="1"/>
              <a:t>lập</a:t>
            </a:r>
            <a:r>
              <a:rPr lang="en-US" dirty="0"/>
              <a:t> </a:t>
            </a:r>
            <a:r>
              <a:rPr lang="en-US" dirty="0" err="1"/>
              <a:t>các</a:t>
            </a:r>
            <a:r>
              <a:rPr lang="en-US" dirty="0"/>
              <a:t> layers</a:t>
            </a:r>
            <a:endParaRPr dirty="0"/>
          </a:p>
        </p:txBody>
      </p:sp>
      <p:sp>
        <p:nvSpPr>
          <p:cNvPr id="441" name="Google Shape;441;p43"/>
          <p:cNvSpPr/>
          <p:nvPr/>
        </p:nvSpPr>
        <p:spPr>
          <a:xfrm>
            <a:off x="1200500" y="1656850"/>
            <a:ext cx="3492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txBox="1"/>
          <p:nvPr/>
        </p:nvSpPr>
        <p:spPr>
          <a:xfrm>
            <a:off x="-245806" y="196800"/>
            <a:ext cx="2073006" cy="34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dk1"/>
                </a:solidFill>
                <a:latin typeface="Raleway"/>
                <a:ea typeface="Raleway"/>
                <a:cs typeface="Raleway"/>
                <a:sym typeface="Raleway"/>
              </a:rPr>
              <a:t>F</a:t>
            </a:r>
            <a:r>
              <a:rPr lang="en-US" b="1" dirty="0" err="1">
                <a:solidFill>
                  <a:schemeClr val="dk1"/>
                </a:solidFill>
                <a:latin typeface="Raleway"/>
                <a:ea typeface="Raleway"/>
                <a:cs typeface="Raleway"/>
                <a:sym typeface="Raleway"/>
              </a:rPr>
              <a:t>ashion</a:t>
            </a:r>
            <a:r>
              <a:rPr lang="en-US" b="1" dirty="0">
                <a:solidFill>
                  <a:schemeClr val="dk1"/>
                </a:solidFill>
                <a:latin typeface="Raleway"/>
                <a:ea typeface="Raleway"/>
                <a:cs typeface="Raleway"/>
                <a:sym typeface="Raleway"/>
              </a:rPr>
              <a:t> classification</a:t>
            </a:r>
            <a:endParaRPr b="1" dirty="0">
              <a:solidFill>
                <a:schemeClr val="dk1"/>
              </a:solidFill>
              <a:latin typeface="Raleway"/>
              <a:ea typeface="Raleway"/>
              <a:cs typeface="Raleway"/>
              <a:sym typeface="Raleway"/>
            </a:endParaRPr>
          </a:p>
        </p:txBody>
      </p:sp>
      <p:sp>
        <p:nvSpPr>
          <p:cNvPr id="22" name="TextBox 21">
            <a:extLst>
              <a:ext uri="{FF2B5EF4-FFF2-40B4-BE49-F238E27FC236}">
                <a16:creationId xmlns:a16="http://schemas.microsoft.com/office/drawing/2014/main" id="{BB182DA6-67DB-4FFB-8C8A-E28E3313F197}"/>
              </a:ext>
            </a:extLst>
          </p:cNvPr>
          <p:cNvSpPr txBox="1"/>
          <p:nvPr/>
        </p:nvSpPr>
        <p:spPr>
          <a:xfrm>
            <a:off x="68826" y="4788310"/>
            <a:ext cx="403122" cy="307777"/>
          </a:xfrm>
          <a:prstGeom prst="rect">
            <a:avLst/>
          </a:prstGeom>
          <a:noFill/>
        </p:spPr>
        <p:txBody>
          <a:bodyPr wrap="square" rtlCol="0">
            <a:spAutoFit/>
          </a:bodyPr>
          <a:lstStyle/>
          <a:p>
            <a:r>
              <a:rPr lang="en-US" dirty="0"/>
              <a:t>17</a:t>
            </a:r>
          </a:p>
        </p:txBody>
      </p:sp>
      <p:sp>
        <p:nvSpPr>
          <p:cNvPr id="2" name="TextBox 1">
            <a:extLst>
              <a:ext uri="{FF2B5EF4-FFF2-40B4-BE49-F238E27FC236}">
                <a16:creationId xmlns:a16="http://schemas.microsoft.com/office/drawing/2014/main" id="{FB555873-3565-482A-B6A9-24F3652896B5}"/>
              </a:ext>
            </a:extLst>
          </p:cNvPr>
          <p:cNvSpPr txBox="1"/>
          <p:nvPr/>
        </p:nvSpPr>
        <p:spPr>
          <a:xfrm>
            <a:off x="471947" y="1656850"/>
            <a:ext cx="8472547" cy="1815882"/>
          </a:xfrm>
          <a:prstGeom prst="rect">
            <a:avLst/>
          </a:prstGeom>
          <a:noFill/>
        </p:spPr>
        <p:txBody>
          <a:bodyPr wrap="square" rtlCol="0">
            <a:spAutoFit/>
          </a:bodyPr>
          <a:lstStyle/>
          <a:p>
            <a:r>
              <a:rPr lang="en-US" sz="1600" dirty="0" err="1">
                <a:latin typeface="Raleway"/>
              </a:rPr>
              <a:t>Các</a:t>
            </a:r>
            <a:r>
              <a:rPr lang="en-US" sz="1600" dirty="0">
                <a:latin typeface="Raleway"/>
              </a:rPr>
              <a:t> b</a:t>
            </a:r>
            <a:r>
              <a:rPr lang="vi-VN" sz="1600" dirty="0">
                <a:latin typeface="Raleway"/>
              </a:rPr>
              <a:t>ư</a:t>
            </a:r>
            <a:r>
              <a:rPr lang="en-US" sz="1600" dirty="0" err="1">
                <a:latin typeface="Raleway"/>
              </a:rPr>
              <a:t>ớc</a:t>
            </a:r>
            <a:r>
              <a:rPr lang="en-US" sz="1600" dirty="0">
                <a:latin typeface="Raleway"/>
              </a:rPr>
              <a:t> </a:t>
            </a:r>
            <a:r>
              <a:rPr lang="en-US" sz="1600" dirty="0" err="1">
                <a:latin typeface="Raleway"/>
              </a:rPr>
              <a:t>thực</a:t>
            </a:r>
            <a:r>
              <a:rPr lang="en-US" sz="1600" dirty="0">
                <a:latin typeface="Raleway"/>
              </a:rPr>
              <a:t> </a:t>
            </a:r>
            <a:r>
              <a:rPr lang="en-US" sz="1600" dirty="0" err="1">
                <a:latin typeface="Raleway"/>
              </a:rPr>
              <a:t>hiện</a:t>
            </a:r>
            <a:r>
              <a:rPr lang="en-US" sz="1600" dirty="0">
                <a:latin typeface="Raleway"/>
              </a:rPr>
              <a:t> : </a:t>
            </a:r>
          </a:p>
          <a:p>
            <a:r>
              <a:rPr lang="en-US" sz="1600" dirty="0">
                <a:latin typeface="Raleway"/>
              </a:rPr>
              <a:t>4. </a:t>
            </a:r>
            <a:r>
              <a:rPr lang="en-US" sz="1600" dirty="0" err="1">
                <a:latin typeface="Raleway"/>
              </a:rPr>
              <a:t>Hàm</a:t>
            </a:r>
            <a:r>
              <a:rPr lang="en-US" sz="1600" dirty="0">
                <a:latin typeface="Raleway"/>
              </a:rPr>
              <a:t> MaxPooling2D </a:t>
            </a:r>
            <a:r>
              <a:rPr lang="en-US" sz="1600" dirty="0" err="1">
                <a:latin typeface="Raleway"/>
              </a:rPr>
              <a:t>hoặc</a:t>
            </a:r>
            <a:r>
              <a:rPr lang="en-US" sz="1600" dirty="0">
                <a:latin typeface="Raleway"/>
              </a:rPr>
              <a:t> AvergaPooling1D, 2D (</a:t>
            </a:r>
            <a:r>
              <a:rPr lang="en-US" sz="1600" dirty="0" err="1">
                <a:latin typeface="Raleway"/>
              </a:rPr>
              <a:t>lấy</a:t>
            </a:r>
            <a:r>
              <a:rPr lang="en-US" sz="1600" dirty="0">
                <a:latin typeface="Raleway"/>
              </a:rPr>
              <a:t> max , </a:t>
            </a:r>
            <a:r>
              <a:rPr lang="en-US" sz="1600" dirty="0" err="1">
                <a:latin typeface="Raleway"/>
              </a:rPr>
              <a:t>trung</a:t>
            </a:r>
            <a:r>
              <a:rPr lang="en-US" sz="1600" dirty="0">
                <a:latin typeface="Raleway"/>
              </a:rPr>
              <a:t> </a:t>
            </a:r>
            <a:r>
              <a:rPr lang="en-US" sz="1600" dirty="0" err="1">
                <a:latin typeface="Raleway"/>
              </a:rPr>
              <a:t>bình</a:t>
            </a:r>
            <a:r>
              <a:rPr lang="en-US" sz="1600" dirty="0">
                <a:latin typeface="Raleway"/>
              </a:rPr>
              <a:t>) </a:t>
            </a:r>
            <a:r>
              <a:rPr lang="en-US" sz="1600" dirty="0" err="1">
                <a:latin typeface="Raleway"/>
              </a:rPr>
              <a:t>với</a:t>
            </a:r>
            <a:r>
              <a:rPr lang="en-US" sz="1600" dirty="0">
                <a:latin typeface="Raleway"/>
              </a:rPr>
              <a:t> </a:t>
            </a:r>
            <a:r>
              <a:rPr lang="en-US" sz="1600" dirty="0" err="1">
                <a:latin typeface="Raleway"/>
              </a:rPr>
              <a:t>từng</a:t>
            </a:r>
            <a:r>
              <a:rPr lang="en-US" sz="1600" dirty="0">
                <a:latin typeface="Raleway"/>
              </a:rPr>
              <a:t> size</a:t>
            </a:r>
          </a:p>
          <a:p>
            <a:r>
              <a:rPr lang="vi-VN" sz="1600" dirty="0">
                <a:latin typeface="Raleway"/>
              </a:rPr>
              <a:t>pool_size: kích thước ma trận để lấy max hay average</a:t>
            </a:r>
          </a:p>
          <a:p>
            <a:r>
              <a:rPr lang="en-US" sz="1600" dirty="0">
                <a:latin typeface="Raleway"/>
              </a:rPr>
              <a:t>5. Dropout :</a:t>
            </a:r>
            <a:r>
              <a:rPr lang="en-US" sz="1600" dirty="0" err="1">
                <a:latin typeface="Raleway"/>
              </a:rPr>
              <a:t>Chống</a:t>
            </a:r>
            <a:r>
              <a:rPr lang="en-US" sz="1600" dirty="0">
                <a:latin typeface="Raleway"/>
              </a:rPr>
              <a:t> over-fitting </a:t>
            </a:r>
          </a:p>
          <a:p>
            <a:r>
              <a:rPr lang="en-US" sz="1600" dirty="0">
                <a:latin typeface="Raleway"/>
              </a:rPr>
              <a:t>6. Flatten : </a:t>
            </a:r>
            <a:r>
              <a:rPr lang="en-US" sz="1600" dirty="0" err="1">
                <a:latin typeface="Raleway"/>
              </a:rPr>
              <a:t>Dùng</a:t>
            </a:r>
            <a:r>
              <a:rPr lang="en-US" sz="1600" dirty="0">
                <a:latin typeface="Raleway"/>
              </a:rPr>
              <a:t> </a:t>
            </a:r>
            <a:r>
              <a:rPr lang="en-US" sz="1600" dirty="0" err="1">
                <a:latin typeface="Raleway"/>
              </a:rPr>
              <a:t>để</a:t>
            </a:r>
            <a:r>
              <a:rPr lang="en-US" sz="1600" dirty="0">
                <a:latin typeface="Raleway"/>
              </a:rPr>
              <a:t> </a:t>
            </a:r>
            <a:r>
              <a:rPr lang="en-US" sz="1600" dirty="0" err="1">
                <a:latin typeface="Raleway"/>
              </a:rPr>
              <a:t>lát</a:t>
            </a:r>
            <a:r>
              <a:rPr lang="en-US" sz="1600" dirty="0">
                <a:latin typeface="Raleway"/>
              </a:rPr>
              <a:t> </a:t>
            </a:r>
            <a:r>
              <a:rPr lang="en-US" sz="1600" dirty="0" err="1">
                <a:latin typeface="Raleway"/>
              </a:rPr>
              <a:t>phằng</a:t>
            </a:r>
            <a:r>
              <a:rPr lang="en-US" sz="1600" dirty="0">
                <a:latin typeface="Raleway"/>
              </a:rPr>
              <a:t> layer </a:t>
            </a:r>
            <a:r>
              <a:rPr lang="en-US" sz="1600" dirty="0" err="1">
                <a:latin typeface="Raleway"/>
              </a:rPr>
              <a:t>để</a:t>
            </a:r>
            <a:r>
              <a:rPr lang="en-US" sz="1600" dirty="0">
                <a:latin typeface="Raleway"/>
              </a:rPr>
              <a:t> fully connection (</a:t>
            </a:r>
            <a:r>
              <a:rPr lang="en-US" sz="1600" dirty="0" err="1">
                <a:latin typeface="Raleway"/>
              </a:rPr>
              <a:t>ví</a:t>
            </a:r>
            <a:r>
              <a:rPr lang="en-US" sz="1600" dirty="0">
                <a:latin typeface="Raleway"/>
              </a:rPr>
              <a:t> </a:t>
            </a:r>
            <a:r>
              <a:rPr lang="en-US" sz="1600" dirty="0" err="1">
                <a:latin typeface="Raleway"/>
              </a:rPr>
              <a:t>dụ</a:t>
            </a:r>
            <a:r>
              <a:rPr lang="en-US" sz="1600" dirty="0">
                <a:latin typeface="Raleway"/>
              </a:rPr>
              <a:t>: shape: 28x28 qua layer </a:t>
            </a:r>
            <a:r>
              <a:rPr lang="en-US" sz="1600" dirty="0" err="1">
                <a:latin typeface="Raleway"/>
              </a:rPr>
              <a:t>này</a:t>
            </a:r>
            <a:r>
              <a:rPr lang="en-US" sz="1600" dirty="0">
                <a:latin typeface="Raleway"/>
              </a:rPr>
              <a:t> </a:t>
            </a:r>
            <a:r>
              <a:rPr lang="en-US" sz="1600" dirty="0" err="1">
                <a:latin typeface="Raleway"/>
              </a:rPr>
              <a:t>sẽ</a:t>
            </a:r>
            <a:r>
              <a:rPr lang="en-US" sz="1600" dirty="0">
                <a:latin typeface="Raleway"/>
              </a:rPr>
              <a:t> </a:t>
            </a:r>
            <a:r>
              <a:rPr lang="en-US" sz="1600" dirty="0" err="1">
                <a:latin typeface="Raleway"/>
              </a:rPr>
              <a:t>là</a:t>
            </a:r>
            <a:r>
              <a:rPr lang="en-US" sz="1600" dirty="0">
                <a:latin typeface="Raleway"/>
              </a:rPr>
              <a:t> 784x1)</a:t>
            </a:r>
          </a:p>
          <a:p>
            <a:endParaRPr lang="en-US" sz="1600" dirty="0">
              <a:latin typeface="Raleway"/>
            </a:endParaRPr>
          </a:p>
        </p:txBody>
      </p:sp>
    </p:spTree>
    <p:extLst>
      <p:ext uri="{BB962C8B-B14F-4D97-AF65-F5344CB8AC3E}">
        <p14:creationId xmlns:p14="http://schemas.microsoft.com/office/powerpoint/2010/main" val="115184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4"/>
                                        </p:tgtEl>
                                        <p:attrNameLst>
                                          <p:attrName>style.visibility</p:attrName>
                                        </p:attrNameLst>
                                      </p:cBhvr>
                                      <p:to>
                                        <p:strVal val="visible"/>
                                      </p:to>
                                    </p:set>
                                    <p:animEffect transition="in" filter="fade">
                                      <p:cBhvr>
                                        <p:cTn id="7" dur="1000"/>
                                        <p:tgtEl>
                                          <p:spTgt spid="434"/>
                                        </p:tgtEl>
                                      </p:cBhvr>
                                    </p:animEffect>
                                    <p:anim calcmode="lin" valueType="num">
                                      <p:cBhvr>
                                        <p:cTn id="8" dur="1000" fill="hold"/>
                                        <p:tgtEl>
                                          <p:spTgt spid="434"/>
                                        </p:tgtEl>
                                        <p:attrNameLst>
                                          <p:attrName>ppt_x</p:attrName>
                                        </p:attrNameLst>
                                      </p:cBhvr>
                                      <p:tavLst>
                                        <p:tav tm="0">
                                          <p:val>
                                            <p:strVal val="#ppt_x"/>
                                          </p:val>
                                        </p:tav>
                                        <p:tav tm="100000">
                                          <p:val>
                                            <p:strVal val="#ppt_x"/>
                                          </p:val>
                                        </p:tav>
                                      </p:tavLst>
                                    </p:anim>
                                    <p:anim calcmode="lin" valueType="num">
                                      <p:cBhvr>
                                        <p:cTn id="9" dur="1000" fill="hold"/>
                                        <p:tgtEl>
                                          <p:spTgt spid="4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additive="base">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additive="base">
                                        <p:cTn id="2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 calcmode="lin" valueType="num">
                                      <p:cBhvr additive="base">
                                        <p:cTn id="26"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3"/>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Thiết</a:t>
            </a:r>
            <a:r>
              <a:rPr lang="en-US" dirty="0"/>
              <a:t> </a:t>
            </a:r>
            <a:r>
              <a:rPr lang="en-US" dirty="0" err="1"/>
              <a:t>lập</a:t>
            </a:r>
            <a:r>
              <a:rPr lang="en-US" dirty="0"/>
              <a:t> </a:t>
            </a:r>
            <a:r>
              <a:rPr lang="en-US" dirty="0" err="1"/>
              <a:t>các</a:t>
            </a:r>
            <a:r>
              <a:rPr lang="en-US" dirty="0"/>
              <a:t> layers</a:t>
            </a:r>
            <a:endParaRPr dirty="0"/>
          </a:p>
        </p:txBody>
      </p:sp>
      <p:sp>
        <p:nvSpPr>
          <p:cNvPr id="449" name="Google Shape;449;p43"/>
          <p:cNvSpPr txBox="1"/>
          <p:nvPr/>
        </p:nvSpPr>
        <p:spPr>
          <a:xfrm>
            <a:off x="-245806" y="196800"/>
            <a:ext cx="2073006" cy="34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dk1"/>
                </a:solidFill>
                <a:latin typeface="Raleway"/>
                <a:ea typeface="Raleway"/>
                <a:cs typeface="Raleway"/>
                <a:sym typeface="Raleway"/>
              </a:rPr>
              <a:t>F</a:t>
            </a:r>
            <a:r>
              <a:rPr lang="en-US" b="1" dirty="0" err="1">
                <a:solidFill>
                  <a:schemeClr val="dk1"/>
                </a:solidFill>
                <a:latin typeface="Raleway"/>
                <a:ea typeface="Raleway"/>
                <a:cs typeface="Raleway"/>
                <a:sym typeface="Raleway"/>
              </a:rPr>
              <a:t>ashion</a:t>
            </a:r>
            <a:r>
              <a:rPr lang="en-US" b="1" dirty="0">
                <a:solidFill>
                  <a:schemeClr val="dk1"/>
                </a:solidFill>
                <a:latin typeface="Raleway"/>
                <a:ea typeface="Raleway"/>
                <a:cs typeface="Raleway"/>
                <a:sym typeface="Raleway"/>
              </a:rPr>
              <a:t> classification</a:t>
            </a:r>
            <a:endParaRPr b="1" dirty="0">
              <a:solidFill>
                <a:schemeClr val="dk1"/>
              </a:solidFill>
              <a:latin typeface="Raleway"/>
              <a:ea typeface="Raleway"/>
              <a:cs typeface="Raleway"/>
              <a:sym typeface="Raleway"/>
            </a:endParaRPr>
          </a:p>
        </p:txBody>
      </p:sp>
      <p:sp>
        <p:nvSpPr>
          <p:cNvPr id="22" name="TextBox 21">
            <a:extLst>
              <a:ext uri="{FF2B5EF4-FFF2-40B4-BE49-F238E27FC236}">
                <a16:creationId xmlns:a16="http://schemas.microsoft.com/office/drawing/2014/main" id="{BB182DA6-67DB-4FFB-8C8A-E28E3313F197}"/>
              </a:ext>
            </a:extLst>
          </p:cNvPr>
          <p:cNvSpPr txBox="1"/>
          <p:nvPr/>
        </p:nvSpPr>
        <p:spPr>
          <a:xfrm>
            <a:off x="68826" y="4788310"/>
            <a:ext cx="403122" cy="307777"/>
          </a:xfrm>
          <a:prstGeom prst="rect">
            <a:avLst/>
          </a:prstGeom>
          <a:noFill/>
        </p:spPr>
        <p:txBody>
          <a:bodyPr wrap="square" rtlCol="0">
            <a:spAutoFit/>
          </a:bodyPr>
          <a:lstStyle/>
          <a:p>
            <a:r>
              <a:rPr lang="en-US" dirty="0"/>
              <a:t>18</a:t>
            </a:r>
          </a:p>
        </p:txBody>
      </p:sp>
      <p:pic>
        <p:nvPicPr>
          <p:cNvPr id="3" name="Picture 2">
            <a:extLst>
              <a:ext uri="{FF2B5EF4-FFF2-40B4-BE49-F238E27FC236}">
                <a16:creationId xmlns:a16="http://schemas.microsoft.com/office/drawing/2014/main" id="{AD480051-79DA-4E36-9E21-33501AD54E97}"/>
              </a:ext>
            </a:extLst>
          </p:cNvPr>
          <p:cNvPicPr>
            <a:picLocks noChangeAspect="1"/>
          </p:cNvPicPr>
          <p:nvPr/>
        </p:nvPicPr>
        <p:blipFill>
          <a:blip r:embed="rId3"/>
          <a:stretch>
            <a:fillRect/>
          </a:stretch>
        </p:blipFill>
        <p:spPr>
          <a:xfrm>
            <a:off x="2785813" y="1265951"/>
            <a:ext cx="3572374" cy="3522360"/>
          </a:xfrm>
          <a:prstGeom prst="rect">
            <a:avLst/>
          </a:prstGeom>
        </p:spPr>
      </p:pic>
    </p:spTree>
    <p:extLst>
      <p:ext uri="{BB962C8B-B14F-4D97-AF65-F5344CB8AC3E}">
        <p14:creationId xmlns:p14="http://schemas.microsoft.com/office/powerpoint/2010/main" val="254891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4"/>
                                        </p:tgtEl>
                                        <p:attrNameLst>
                                          <p:attrName>style.visibility</p:attrName>
                                        </p:attrNameLst>
                                      </p:cBhvr>
                                      <p:to>
                                        <p:strVal val="visible"/>
                                      </p:to>
                                    </p:set>
                                    <p:anim calcmode="lin" valueType="num">
                                      <p:cBhvr additive="base">
                                        <p:cTn id="7" dur="500" fill="hold"/>
                                        <p:tgtEl>
                                          <p:spTgt spid="434"/>
                                        </p:tgtEl>
                                        <p:attrNameLst>
                                          <p:attrName>ppt_x</p:attrName>
                                        </p:attrNameLst>
                                      </p:cBhvr>
                                      <p:tavLst>
                                        <p:tav tm="0">
                                          <p:val>
                                            <p:strVal val="#ppt_x"/>
                                          </p:val>
                                        </p:tav>
                                        <p:tav tm="100000">
                                          <p:val>
                                            <p:strVal val="#ppt_x"/>
                                          </p:val>
                                        </p:tav>
                                      </p:tavLst>
                                    </p:anim>
                                    <p:anim calcmode="lin" valueType="num">
                                      <p:cBhvr additive="base">
                                        <p:cTn id="8" dur="500" fill="hold"/>
                                        <p:tgtEl>
                                          <p:spTgt spid="4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3"/>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Biên</a:t>
            </a:r>
            <a:r>
              <a:rPr lang="en-US" dirty="0"/>
              <a:t> </a:t>
            </a:r>
            <a:r>
              <a:rPr lang="en-US" dirty="0" err="1"/>
              <a:t>dịch</a:t>
            </a:r>
            <a:r>
              <a:rPr lang="en-US" dirty="0"/>
              <a:t> </a:t>
            </a:r>
            <a:r>
              <a:rPr lang="en-US" dirty="0" err="1"/>
              <a:t>mô</a:t>
            </a:r>
            <a:r>
              <a:rPr lang="en-US" dirty="0"/>
              <a:t> </a:t>
            </a:r>
            <a:r>
              <a:rPr lang="en-US" dirty="0" err="1"/>
              <a:t>hình</a:t>
            </a:r>
            <a:endParaRPr dirty="0"/>
          </a:p>
        </p:txBody>
      </p:sp>
      <p:sp>
        <p:nvSpPr>
          <p:cNvPr id="441" name="Google Shape;441;p43"/>
          <p:cNvSpPr/>
          <p:nvPr/>
        </p:nvSpPr>
        <p:spPr>
          <a:xfrm>
            <a:off x="1200500" y="1966889"/>
            <a:ext cx="3492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txBox="1"/>
          <p:nvPr/>
        </p:nvSpPr>
        <p:spPr>
          <a:xfrm>
            <a:off x="-245806" y="196800"/>
            <a:ext cx="2073006" cy="34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dk1"/>
                </a:solidFill>
                <a:latin typeface="Raleway"/>
                <a:ea typeface="Raleway"/>
                <a:cs typeface="Raleway"/>
                <a:sym typeface="Raleway"/>
              </a:rPr>
              <a:t>F</a:t>
            </a:r>
            <a:r>
              <a:rPr lang="en-US" b="1" dirty="0" err="1">
                <a:solidFill>
                  <a:schemeClr val="dk1"/>
                </a:solidFill>
                <a:latin typeface="Raleway"/>
                <a:ea typeface="Raleway"/>
                <a:cs typeface="Raleway"/>
                <a:sym typeface="Raleway"/>
              </a:rPr>
              <a:t>ashion</a:t>
            </a:r>
            <a:r>
              <a:rPr lang="en-US" b="1" dirty="0">
                <a:solidFill>
                  <a:schemeClr val="dk1"/>
                </a:solidFill>
                <a:latin typeface="Raleway"/>
                <a:ea typeface="Raleway"/>
                <a:cs typeface="Raleway"/>
                <a:sym typeface="Raleway"/>
              </a:rPr>
              <a:t> classification</a:t>
            </a:r>
            <a:endParaRPr b="1" dirty="0">
              <a:solidFill>
                <a:schemeClr val="dk1"/>
              </a:solidFill>
              <a:latin typeface="Raleway"/>
              <a:ea typeface="Raleway"/>
              <a:cs typeface="Raleway"/>
              <a:sym typeface="Raleway"/>
            </a:endParaRPr>
          </a:p>
        </p:txBody>
      </p:sp>
      <p:sp>
        <p:nvSpPr>
          <p:cNvPr id="2" name="TextBox 1">
            <a:extLst>
              <a:ext uri="{FF2B5EF4-FFF2-40B4-BE49-F238E27FC236}">
                <a16:creationId xmlns:a16="http://schemas.microsoft.com/office/drawing/2014/main" id="{CB6B48B0-43AE-42AE-8998-2852506CD157}"/>
              </a:ext>
            </a:extLst>
          </p:cNvPr>
          <p:cNvSpPr txBox="1"/>
          <p:nvPr/>
        </p:nvSpPr>
        <p:spPr>
          <a:xfrm>
            <a:off x="1371487" y="1111805"/>
            <a:ext cx="7201013" cy="523220"/>
          </a:xfrm>
          <a:prstGeom prst="rect">
            <a:avLst/>
          </a:prstGeom>
          <a:noFill/>
        </p:spPr>
        <p:txBody>
          <a:bodyPr wrap="square" rtlCol="0">
            <a:spAutoFit/>
          </a:bodyPr>
          <a:lstStyle/>
          <a:p>
            <a:r>
              <a:rPr lang="vi-VN" dirty="0"/>
              <a:t>Trước khi mô hình có thể được huấn luyện, chúng ta cần thêm vài chỉnh sửa. Các chỉnh sửa này được thêm vào trong bước </a:t>
            </a:r>
            <a:r>
              <a:rPr lang="vi-VN" i="1" dirty="0"/>
              <a:t>biên dịch</a:t>
            </a:r>
            <a:r>
              <a:rPr lang="vi-VN" dirty="0"/>
              <a:t> của mô hình</a:t>
            </a:r>
            <a:endParaRPr lang="en-US" dirty="0"/>
          </a:p>
        </p:txBody>
      </p:sp>
      <p:sp>
        <p:nvSpPr>
          <p:cNvPr id="11" name="TextBox 10">
            <a:extLst>
              <a:ext uri="{FF2B5EF4-FFF2-40B4-BE49-F238E27FC236}">
                <a16:creationId xmlns:a16="http://schemas.microsoft.com/office/drawing/2014/main" id="{E44080EE-2EC9-4662-99EF-3104FCD7EDE1}"/>
              </a:ext>
            </a:extLst>
          </p:cNvPr>
          <p:cNvSpPr txBox="1"/>
          <p:nvPr/>
        </p:nvSpPr>
        <p:spPr>
          <a:xfrm>
            <a:off x="68826" y="4788310"/>
            <a:ext cx="403122" cy="307777"/>
          </a:xfrm>
          <a:prstGeom prst="rect">
            <a:avLst/>
          </a:prstGeom>
          <a:noFill/>
        </p:spPr>
        <p:txBody>
          <a:bodyPr wrap="square" rtlCol="0">
            <a:spAutoFit/>
          </a:bodyPr>
          <a:lstStyle/>
          <a:p>
            <a:r>
              <a:rPr lang="en-US" dirty="0"/>
              <a:t>19</a:t>
            </a:r>
          </a:p>
        </p:txBody>
      </p:sp>
      <p:pic>
        <p:nvPicPr>
          <p:cNvPr id="4" name="Picture 3">
            <a:extLst>
              <a:ext uri="{FF2B5EF4-FFF2-40B4-BE49-F238E27FC236}">
                <a16:creationId xmlns:a16="http://schemas.microsoft.com/office/drawing/2014/main" id="{BA3D827A-B1CC-4B33-A999-8EFDAE3AC815}"/>
              </a:ext>
            </a:extLst>
          </p:cNvPr>
          <p:cNvPicPr>
            <a:picLocks noChangeAspect="1"/>
          </p:cNvPicPr>
          <p:nvPr/>
        </p:nvPicPr>
        <p:blipFill>
          <a:blip r:embed="rId3"/>
          <a:stretch>
            <a:fillRect/>
          </a:stretch>
        </p:blipFill>
        <p:spPr>
          <a:xfrm>
            <a:off x="2010079" y="1966889"/>
            <a:ext cx="5088989" cy="1063647"/>
          </a:xfrm>
          <a:prstGeom prst="rect">
            <a:avLst/>
          </a:prstGeom>
        </p:spPr>
      </p:pic>
      <p:sp>
        <p:nvSpPr>
          <p:cNvPr id="6" name="TextBox 5">
            <a:extLst>
              <a:ext uri="{FF2B5EF4-FFF2-40B4-BE49-F238E27FC236}">
                <a16:creationId xmlns:a16="http://schemas.microsoft.com/office/drawing/2014/main" id="{7E3629C5-3593-4FD4-931A-79D584CF083C}"/>
              </a:ext>
            </a:extLst>
          </p:cNvPr>
          <p:cNvSpPr txBox="1"/>
          <p:nvPr/>
        </p:nvSpPr>
        <p:spPr>
          <a:xfrm>
            <a:off x="1200500" y="3508476"/>
            <a:ext cx="6214453" cy="1046440"/>
          </a:xfrm>
          <a:prstGeom prst="rect">
            <a:avLst/>
          </a:prstGeom>
          <a:noFill/>
        </p:spPr>
        <p:txBody>
          <a:bodyPr wrap="square" rtlCol="0">
            <a:spAutoFit/>
          </a:bodyPr>
          <a:lstStyle/>
          <a:p>
            <a:pPr marL="285750" indent="-285750">
              <a:buFont typeface="Arial" panose="020B0604020202020204" pitchFamily="34" charset="0"/>
              <a:buChar char="•"/>
            </a:pPr>
            <a:r>
              <a:rPr lang="vi-VN" sz="1600" dirty="0">
                <a:latin typeface="Raleway"/>
              </a:rPr>
              <a:t>categorical_crossentropy: Dùng trong classifier nhiều class</a:t>
            </a:r>
          </a:p>
          <a:p>
            <a:pPr marL="285750" indent="-285750">
              <a:buFont typeface="Arial" panose="020B0604020202020204" pitchFamily="34" charset="0"/>
              <a:buChar char="•"/>
            </a:pPr>
            <a:r>
              <a:rPr lang="vi-VN" sz="1600" dirty="0">
                <a:latin typeface="Raleway"/>
              </a:rPr>
              <a:t>adam optimizer: Thuật toán tối ưu hoá</a:t>
            </a:r>
          </a:p>
          <a:p>
            <a:pPr marL="285750" indent="-285750">
              <a:buFont typeface="Arial" panose="020B0604020202020204" pitchFamily="34" charset="0"/>
              <a:buChar char="•"/>
            </a:pPr>
            <a:r>
              <a:rPr lang="vi-VN" sz="1600" dirty="0">
                <a:latin typeface="Raleway"/>
              </a:rPr>
              <a:t>metrics: Thước đo để ta đánh giá accuracy của model</a:t>
            </a:r>
          </a:p>
          <a:p>
            <a:endParaRPr lang="en-US" dirty="0"/>
          </a:p>
        </p:txBody>
      </p:sp>
    </p:spTree>
    <p:extLst>
      <p:ext uri="{BB962C8B-B14F-4D97-AF65-F5344CB8AC3E}">
        <p14:creationId xmlns:p14="http://schemas.microsoft.com/office/powerpoint/2010/main" val="216069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4"/>
                                        </p:tgtEl>
                                        <p:attrNameLst>
                                          <p:attrName>style.visibility</p:attrName>
                                        </p:attrNameLst>
                                      </p:cBhvr>
                                      <p:to>
                                        <p:strVal val="visible"/>
                                      </p:to>
                                    </p:set>
                                    <p:anim calcmode="lin" valueType="num">
                                      <p:cBhvr additive="base">
                                        <p:cTn id="7" dur="500" fill="hold"/>
                                        <p:tgtEl>
                                          <p:spTgt spid="434"/>
                                        </p:tgtEl>
                                        <p:attrNameLst>
                                          <p:attrName>ppt_x</p:attrName>
                                        </p:attrNameLst>
                                      </p:cBhvr>
                                      <p:tavLst>
                                        <p:tav tm="0">
                                          <p:val>
                                            <p:strVal val="#ppt_x"/>
                                          </p:val>
                                        </p:tav>
                                        <p:tav tm="100000">
                                          <p:val>
                                            <p:strVal val="#ppt_x"/>
                                          </p:val>
                                        </p:tav>
                                      </p:tavLst>
                                    </p:anim>
                                    <p:anim calcmode="lin" valueType="num">
                                      <p:cBhvr additive="base">
                                        <p:cTn id="8" dur="500" fill="hold"/>
                                        <p:tgtEl>
                                          <p:spTgt spid="4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 calcmode="lin" valueType="num">
                                      <p:cBhvr additive="base">
                                        <p:cTn id="2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 calcmode="lin" valueType="num">
                                      <p:cBhvr additive="base">
                                        <p:cTn id="3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Nội</a:t>
            </a:r>
            <a:r>
              <a:rPr lang="en-US" dirty="0"/>
              <a:t> Dung </a:t>
            </a:r>
            <a:r>
              <a:rPr lang="en-US" dirty="0" err="1"/>
              <a:t>Trình</a:t>
            </a:r>
            <a:r>
              <a:rPr lang="en-US" dirty="0"/>
              <a:t> </a:t>
            </a:r>
            <a:r>
              <a:rPr lang="en-US" dirty="0" err="1"/>
              <a:t>Bày</a:t>
            </a:r>
            <a:endParaRPr dirty="0"/>
          </a:p>
        </p:txBody>
      </p:sp>
      <p:sp>
        <p:nvSpPr>
          <p:cNvPr id="193" name="Google Shape;193;p30"/>
          <p:cNvSpPr txBox="1"/>
          <p:nvPr/>
        </p:nvSpPr>
        <p:spPr>
          <a:xfrm>
            <a:off x="-108155" y="245805"/>
            <a:ext cx="1986115" cy="19921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dk1"/>
                </a:solidFill>
                <a:latin typeface="Raleway"/>
                <a:ea typeface="Raleway"/>
                <a:cs typeface="Raleway"/>
                <a:sym typeface="Raleway"/>
              </a:rPr>
              <a:t>F</a:t>
            </a:r>
            <a:r>
              <a:rPr lang="en-US" b="1" dirty="0" err="1">
                <a:solidFill>
                  <a:schemeClr val="dk1"/>
                </a:solidFill>
                <a:latin typeface="Raleway"/>
                <a:ea typeface="Raleway"/>
                <a:cs typeface="Raleway"/>
                <a:sym typeface="Raleway"/>
              </a:rPr>
              <a:t>ashion</a:t>
            </a:r>
            <a:r>
              <a:rPr lang="en-US" b="1" dirty="0">
                <a:solidFill>
                  <a:schemeClr val="dk1"/>
                </a:solidFill>
                <a:latin typeface="Raleway"/>
                <a:ea typeface="Raleway"/>
                <a:cs typeface="Raleway"/>
                <a:sym typeface="Raleway"/>
              </a:rPr>
              <a:t> Classification</a:t>
            </a:r>
            <a:endParaRPr b="1" dirty="0">
              <a:solidFill>
                <a:schemeClr val="dk1"/>
              </a:solidFill>
              <a:latin typeface="Raleway"/>
              <a:ea typeface="Raleway"/>
              <a:cs typeface="Raleway"/>
              <a:sym typeface="Raleway"/>
            </a:endParaRPr>
          </a:p>
        </p:txBody>
      </p:sp>
      <p:sp>
        <p:nvSpPr>
          <p:cNvPr id="4" name="Oval 3">
            <a:extLst>
              <a:ext uri="{FF2B5EF4-FFF2-40B4-BE49-F238E27FC236}">
                <a16:creationId xmlns:a16="http://schemas.microsoft.com/office/drawing/2014/main" id="{FA77AF8F-8ACB-4E58-B0C8-F9AC4331C690}"/>
              </a:ext>
            </a:extLst>
          </p:cNvPr>
          <p:cNvSpPr/>
          <p:nvPr/>
        </p:nvSpPr>
        <p:spPr>
          <a:xfrm>
            <a:off x="450515" y="1917290"/>
            <a:ext cx="1278194" cy="9832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Mô</a:t>
            </a:r>
            <a:r>
              <a:rPr lang="en-US" dirty="0">
                <a:solidFill>
                  <a:sysClr val="windowText" lastClr="000000"/>
                </a:solidFill>
              </a:rPr>
              <a:t> </a:t>
            </a:r>
            <a:r>
              <a:rPr lang="en-US" dirty="0" err="1">
                <a:solidFill>
                  <a:sysClr val="windowText" lastClr="000000"/>
                </a:solidFill>
              </a:rPr>
              <a:t>tả</a:t>
            </a:r>
            <a:r>
              <a:rPr lang="en-US" dirty="0">
                <a:solidFill>
                  <a:sysClr val="windowText" lastClr="000000"/>
                </a:solidFill>
              </a:rPr>
              <a:t> </a:t>
            </a:r>
            <a:r>
              <a:rPr lang="en-US" dirty="0" err="1">
                <a:solidFill>
                  <a:sysClr val="windowText" lastClr="000000"/>
                </a:solidFill>
              </a:rPr>
              <a:t>bài</a:t>
            </a:r>
            <a:r>
              <a:rPr lang="en-US" dirty="0">
                <a:solidFill>
                  <a:sysClr val="windowText" lastClr="000000"/>
                </a:solidFill>
              </a:rPr>
              <a:t> </a:t>
            </a:r>
            <a:r>
              <a:rPr lang="en-US" dirty="0" err="1">
                <a:solidFill>
                  <a:sysClr val="windowText" lastClr="000000"/>
                </a:solidFill>
              </a:rPr>
              <a:t>toán</a:t>
            </a:r>
            <a:endParaRPr lang="en-US" dirty="0">
              <a:solidFill>
                <a:sysClr val="windowText" lastClr="000000"/>
              </a:solidFill>
            </a:endParaRPr>
          </a:p>
        </p:txBody>
      </p:sp>
      <p:sp>
        <p:nvSpPr>
          <p:cNvPr id="8" name="Oval 7">
            <a:extLst>
              <a:ext uri="{FF2B5EF4-FFF2-40B4-BE49-F238E27FC236}">
                <a16:creationId xmlns:a16="http://schemas.microsoft.com/office/drawing/2014/main" id="{2C737B42-2788-456C-83AD-3308C321C4EB}"/>
              </a:ext>
            </a:extLst>
          </p:cNvPr>
          <p:cNvSpPr/>
          <p:nvPr/>
        </p:nvSpPr>
        <p:spPr>
          <a:xfrm>
            <a:off x="2299365" y="1917290"/>
            <a:ext cx="1278194" cy="9832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Nội</a:t>
            </a:r>
            <a:r>
              <a:rPr lang="en-US" dirty="0">
                <a:solidFill>
                  <a:sysClr val="windowText" lastClr="000000"/>
                </a:solidFill>
              </a:rPr>
              <a:t> dung </a:t>
            </a:r>
            <a:r>
              <a:rPr lang="en-US" dirty="0" err="1">
                <a:solidFill>
                  <a:sysClr val="windowText" lastClr="000000"/>
                </a:solidFill>
              </a:rPr>
              <a:t>lý</a:t>
            </a:r>
            <a:r>
              <a:rPr lang="en-US" dirty="0">
                <a:solidFill>
                  <a:sysClr val="windowText" lastClr="000000"/>
                </a:solidFill>
              </a:rPr>
              <a:t> </a:t>
            </a:r>
            <a:r>
              <a:rPr lang="en-US" dirty="0" err="1">
                <a:solidFill>
                  <a:sysClr val="windowText" lastClr="000000"/>
                </a:solidFill>
              </a:rPr>
              <a:t>thuyết</a:t>
            </a:r>
            <a:endParaRPr lang="en-US" dirty="0">
              <a:solidFill>
                <a:sysClr val="windowText" lastClr="000000"/>
              </a:solidFill>
            </a:endParaRPr>
          </a:p>
        </p:txBody>
      </p:sp>
      <p:sp>
        <p:nvSpPr>
          <p:cNvPr id="9" name="Oval 8">
            <a:extLst>
              <a:ext uri="{FF2B5EF4-FFF2-40B4-BE49-F238E27FC236}">
                <a16:creationId xmlns:a16="http://schemas.microsoft.com/office/drawing/2014/main" id="{9C43DEA3-5CA8-44BE-9BD5-EB72D790AE2B}"/>
              </a:ext>
            </a:extLst>
          </p:cNvPr>
          <p:cNvSpPr/>
          <p:nvPr/>
        </p:nvSpPr>
        <p:spPr>
          <a:xfrm>
            <a:off x="4201024" y="1932910"/>
            <a:ext cx="1278194" cy="9832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Quá</a:t>
            </a:r>
            <a:r>
              <a:rPr lang="en-US" dirty="0">
                <a:solidFill>
                  <a:sysClr val="windowText" lastClr="000000"/>
                </a:solidFill>
              </a:rPr>
              <a:t> </a:t>
            </a:r>
            <a:r>
              <a:rPr lang="en-US" dirty="0" err="1">
                <a:solidFill>
                  <a:sysClr val="windowText" lastClr="000000"/>
                </a:solidFill>
              </a:rPr>
              <a:t>trình</a:t>
            </a:r>
            <a:r>
              <a:rPr lang="en-US" dirty="0">
                <a:solidFill>
                  <a:sysClr val="windowText" lastClr="000000"/>
                </a:solidFill>
              </a:rPr>
              <a:t> </a:t>
            </a:r>
            <a:r>
              <a:rPr lang="en-US" dirty="0" err="1">
                <a:solidFill>
                  <a:sysClr val="windowText" lastClr="000000"/>
                </a:solidFill>
              </a:rPr>
              <a:t>thực</a:t>
            </a:r>
            <a:r>
              <a:rPr lang="en-US" dirty="0">
                <a:solidFill>
                  <a:sysClr val="windowText" lastClr="000000"/>
                </a:solidFill>
              </a:rPr>
              <a:t> </a:t>
            </a:r>
            <a:r>
              <a:rPr lang="en-US" dirty="0" err="1">
                <a:solidFill>
                  <a:sysClr val="windowText" lastClr="000000"/>
                </a:solidFill>
              </a:rPr>
              <a:t>hiện</a:t>
            </a:r>
            <a:endParaRPr lang="en-US" dirty="0">
              <a:solidFill>
                <a:sysClr val="windowText" lastClr="000000"/>
              </a:solidFill>
            </a:endParaRPr>
          </a:p>
        </p:txBody>
      </p:sp>
      <p:sp>
        <p:nvSpPr>
          <p:cNvPr id="5" name="Arrow: Right 4">
            <a:extLst>
              <a:ext uri="{FF2B5EF4-FFF2-40B4-BE49-F238E27FC236}">
                <a16:creationId xmlns:a16="http://schemas.microsoft.com/office/drawing/2014/main" id="{1F09BBE1-3F6F-4737-BFC4-D7E194A895E9}"/>
              </a:ext>
            </a:extLst>
          </p:cNvPr>
          <p:cNvSpPr/>
          <p:nvPr/>
        </p:nvSpPr>
        <p:spPr>
          <a:xfrm>
            <a:off x="5553594" y="2138173"/>
            <a:ext cx="422787" cy="572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Right 11">
            <a:extLst>
              <a:ext uri="{FF2B5EF4-FFF2-40B4-BE49-F238E27FC236}">
                <a16:creationId xmlns:a16="http://schemas.microsoft.com/office/drawing/2014/main" id="{E905845A-9A02-44A6-8F7E-88FAB86F5473}"/>
              </a:ext>
            </a:extLst>
          </p:cNvPr>
          <p:cNvSpPr/>
          <p:nvPr/>
        </p:nvSpPr>
        <p:spPr>
          <a:xfrm>
            <a:off x="1876578" y="1999050"/>
            <a:ext cx="422787" cy="572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4D1E07E7-D21A-48BF-A01F-CA36837F670F}"/>
              </a:ext>
            </a:extLst>
          </p:cNvPr>
          <p:cNvSpPr/>
          <p:nvPr/>
        </p:nvSpPr>
        <p:spPr>
          <a:xfrm>
            <a:off x="3728193" y="2122553"/>
            <a:ext cx="422787" cy="572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92B9F16-8107-4B8B-8611-871FFF6EA7B7}"/>
              </a:ext>
            </a:extLst>
          </p:cNvPr>
          <p:cNvSpPr/>
          <p:nvPr/>
        </p:nvSpPr>
        <p:spPr>
          <a:xfrm>
            <a:off x="7821160" y="1932910"/>
            <a:ext cx="1278194" cy="9832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Hình</a:t>
            </a:r>
            <a:r>
              <a:rPr lang="en-US" dirty="0">
                <a:solidFill>
                  <a:sysClr val="windowText" lastClr="000000"/>
                </a:solidFill>
              </a:rPr>
              <a:t> </a:t>
            </a:r>
            <a:r>
              <a:rPr lang="en-US" dirty="0" err="1">
                <a:solidFill>
                  <a:sysClr val="windowText" lastClr="000000"/>
                </a:solidFill>
              </a:rPr>
              <a:t>ảnh</a:t>
            </a:r>
            <a:r>
              <a:rPr lang="en-US" dirty="0">
                <a:solidFill>
                  <a:sysClr val="windowText" lastClr="000000"/>
                </a:solidFill>
              </a:rPr>
              <a:t> </a:t>
            </a:r>
            <a:r>
              <a:rPr lang="en-US" dirty="0" err="1">
                <a:solidFill>
                  <a:sysClr val="windowText" lastClr="000000"/>
                </a:solidFill>
              </a:rPr>
              <a:t>thực</a:t>
            </a:r>
            <a:r>
              <a:rPr lang="en-US" dirty="0">
                <a:solidFill>
                  <a:sysClr val="windowText" lastClr="000000"/>
                </a:solidFill>
              </a:rPr>
              <a:t> </a:t>
            </a:r>
            <a:r>
              <a:rPr lang="en-US" dirty="0" err="1">
                <a:solidFill>
                  <a:sysClr val="windowText" lastClr="000000"/>
                </a:solidFill>
              </a:rPr>
              <a:t>tế</a:t>
            </a:r>
            <a:endParaRPr lang="en-US" dirty="0">
              <a:solidFill>
                <a:sysClr val="windowText" lastClr="000000"/>
              </a:solidFill>
            </a:endParaRPr>
          </a:p>
        </p:txBody>
      </p:sp>
      <p:sp>
        <p:nvSpPr>
          <p:cNvPr id="17" name="Oval 16">
            <a:extLst>
              <a:ext uri="{FF2B5EF4-FFF2-40B4-BE49-F238E27FC236}">
                <a16:creationId xmlns:a16="http://schemas.microsoft.com/office/drawing/2014/main" id="{AE665304-2BD5-458B-B570-E23C6CE49A0C}"/>
              </a:ext>
            </a:extLst>
          </p:cNvPr>
          <p:cNvSpPr/>
          <p:nvPr/>
        </p:nvSpPr>
        <p:spPr>
          <a:xfrm>
            <a:off x="6011092" y="1917290"/>
            <a:ext cx="1278194" cy="9832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Đánh</a:t>
            </a:r>
            <a:r>
              <a:rPr lang="en-US" dirty="0">
                <a:solidFill>
                  <a:sysClr val="windowText" lastClr="000000"/>
                </a:solidFill>
              </a:rPr>
              <a:t> </a:t>
            </a:r>
            <a:r>
              <a:rPr lang="en-US" dirty="0" err="1">
                <a:solidFill>
                  <a:sysClr val="windowText" lastClr="000000"/>
                </a:solidFill>
              </a:rPr>
              <a:t>giá</a:t>
            </a:r>
            <a:endParaRPr lang="en-US" dirty="0">
              <a:solidFill>
                <a:sysClr val="windowText" lastClr="000000"/>
              </a:solidFill>
            </a:endParaRPr>
          </a:p>
        </p:txBody>
      </p:sp>
      <p:sp>
        <p:nvSpPr>
          <p:cNvPr id="18" name="Arrow: Right 17">
            <a:extLst>
              <a:ext uri="{FF2B5EF4-FFF2-40B4-BE49-F238E27FC236}">
                <a16:creationId xmlns:a16="http://schemas.microsoft.com/office/drawing/2014/main" id="{52CB77E1-AFF5-483A-83B7-E8F687DF0779}"/>
              </a:ext>
            </a:extLst>
          </p:cNvPr>
          <p:cNvSpPr/>
          <p:nvPr/>
        </p:nvSpPr>
        <p:spPr>
          <a:xfrm>
            <a:off x="7343829" y="2138173"/>
            <a:ext cx="422787" cy="572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BE204E1-7432-4333-9DE3-A945F0A4850F}"/>
              </a:ext>
            </a:extLst>
          </p:cNvPr>
          <p:cNvSpPr txBox="1"/>
          <p:nvPr/>
        </p:nvSpPr>
        <p:spPr>
          <a:xfrm>
            <a:off x="68826" y="4788310"/>
            <a:ext cx="403122" cy="307777"/>
          </a:xfrm>
          <a:prstGeom prst="rect">
            <a:avLst/>
          </a:prstGeom>
          <a:noFill/>
        </p:spPr>
        <p:txBody>
          <a:bodyPr wrap="square" rtlCol="0">
            <a:spAutoFit/>
          </a:bodyPr>
          <a:lstStyle/>
          <a:p>
            <a:r>
              <a:rPr lang="en-US" dirty="0"/>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5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anim calcmode="lin" valueType="num">
                                      <p:cBhvr>
                                        <p:cTn id="41" dur="1000" fill="hold"/>
                                        <p:tgtEl>
                                          <p:spTgt spid="9"/>
                                        </p:tgtEl>
                                        <p:attrNameLst>
                                          <p:attrName>ppt_x</p:attrName>
                                        </p:attrNameLst>
                                      </p:cBhvr>
                                      <p:tavLst>
                                        <p:tav tm="0">
                                          <p:val>
                                            <p:strVal val="#ppt_x"/>
                                          </p:val>
                                        </p:tav>
                                        <p:tav tm="100000">
                                          <p:val>
                                            <p:strVal val="#ppt_x"/>
                                          </p:val>
                                        </p:tav>
                                      </p:tavLst>
                                    </p:anim>
                                    <p:anim calcmode="lin" valueType="num">
                                      <p:cBhvr>
                                        <p:cTn id="4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anim calcmode="lin" valueType="num">
                                      <p:cBhvr>
                                        <p:cTn id="48" dur="1000" fill="hold"/>
                                        <p:tgtEl>
                                          <p:spTgt spid="5"/>
                                        </p:tgtEl>
                                        <p:attrNameLst>
                                          <p:attrName>ppt_x</p:attrName>
                                        </p:attrNameLst>
                                      </p:cBhvr>
                                      <p:tavLst>
                                        <p:tav tm="0">
                                          <p:val>
                                            <p:strVal val="#ppt_x"/>
                                          </p:val>
                                        </p:tav>
                                        <p:tav tm="100000">
                                          <p:val>
                                            <p:strVal val="#ppt_x"/>
                                          </p:val>
                                        </p:tav>
                                      </p:tavLst>
                                    </p:anim>
                                    <p:anim calcmode="lin" valueType="num">
                                      <p:cBhvr>
                                        <p:cTn id="4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1000"/>
                                        <p:tgtEl>
                                          <p:spTgt spid="17"/>
                                        </p:tgtEl>
                                      </p:cBhvr>
                                    </p:animEffect>
                                    <p:anim calcmode="lin" valueType="num">
                                      <p:cBhvr>
                                        <p:cTn id="55" dur="1000" fill="hold"/>
                                        <p:tgtEl>
                                          <p:spTgt spid="17"/>
                                        </p:tgtEl>
                                        <p:attrNameLst>
                                          <p:attrName>ppt_x</p:attrName>
                                        </p:attrNameLst>
                                      </p:cBhvr>
                                      <p:tavLst>
                                        <p:tav tm="0">
                                          <p:val>
                                            <p:strVal val="#ppt_x"/>
                                          </p:val>
                                        </p:tav>
                                        <p:tav tm="100000">
                                          <p:val>
                                            <p:strVal val="#ppt_x"/>
                                          </p:val>
                                        </p:tav>
                                      </p:tavLst>
                                    </p:anim>
                                    <p:anim calcmode="lin" valueType="num">
                                      <p:cBhvr>
                                        <p:cTn id="5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1000"/>
                                        <p:tgtEl>
                                          <p:spTgt spid="18"/>
                                        </p:tgtEl>
                                      </p:cBhvr>
                                    </p:animEffect>
                                    <p:anim calcmode="lin" valueType="num">
                                      <p:cBhvr>
                                        <p:cTn id="62" dur="1000" fill="hold"/>
                                        <p:tgtEl>
                                          <p:spTgt spid="18"/>
                                        </p:tgtEl>
                                        <p:attrNameLst>
                                          <p:attrName>ppt_x</p:attrName>
                                        </p:attrNameLst>
                                      </p:cBhvr>
                                      <p:tavLst>
                                        <p:tav tm="0">
                                          <p:val>
                                            <p:strVal val="#ppt_x"/>
                                          </p:val>
                                        </p:tav>
                                        <p:tav tm="100000">
                                          <p:val>
                                            <p:strVal val="#ppt_x"/>
                                          </p:val>
                                        </p:tav>
                                      </p:tavLst>
                                    </p:anim>
                                    <p:anim calcmode="lin" valueType="num">
                                      <p:cBhvr>
                                        <p:cTn id="6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1000"/>
                                        <p:tgtEl>
                                          <p:spTgt spid="16"/>
                                        </p:tgtEl>
                                      </p:cBhvr>
                                    </p:animEffect>
                                    <p:anim calcmode="lin" valueType="num">
                                      <p:cBhvr>
                                        <p:cTn id="69" dur="1000" fill="hold"/>
                                        <p:tgtEl>
                                          <p:spTgt spid="16"/>
                                        </p:tgtEl>
                                        <p:attrNameLst>
                                          <p:attrName>ppt_x</p:attrName>
                                        </p:attrNameLst>
                                      </p:cBhvr>
                                      <p:tavLst>
                                        <p:tav tm="0">
                                          <p:val>
                                            <p:strVal val="#ppt_x"/>
                                          </p:val>
                                        </p:tav>
                                        <p:tav tm="100000">
                                          <p:val>
                                            <p:strVal val="#ppt_x"/>
                                          </p:val>
                                        </p:tav>
                                      </p:tavLst>
                                    </p:anim>
                                    <p:anim calcmode="lin" valueType="num">
                                      <p:cBhvr>
                                        <p:cTn id="7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p:bldP spid="4" grpId="0" animBg="1"/>
      <p:bldP spid="8" grpId="0" animBg="1"/>
      <p:bldP spid="9" grpId="0" animBg="1"/>
      <p:bldP spid="5" grpId="0" animBg="1"/>
      <p:bldP spid="12" grpId="0" animBg="1"/>
      <p:bldP spid="14" grpId="0" animBg="1"/>
      <p:bldP spid="16" grpId="0" animBg="1"/>
      <p:bldP spid="17" grpId="0" animBg="1"/>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3"/>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Biên</a:t>
            </a:r>
            <a:r>
              <a:rPr lang="en-US" dirty="0"/>
              <a:t> </a:t>
            </a:r>
            <a:r>
              <a:rPr lang="en-US" dirty="0" err="1"/>
              <a:t>dịch</a:t>
            </a:r>
            <a:r>
              <a:rPr lang="en-US" dirty="0"/>
              <a:t> </a:t>
            </a:r>
            <a:r>
              <a:rPr lang="en-US" dirty="0" err="1"/>
              <a:t>mô</a:t>
            </a:r>
            <a:r>
              <a:rPr lang="en-US" dirty="0"/>
              <a:t> </a:t>
            </a:r>
            <a:r>
              <a:rPr lang="en-US" dirty="0" err="1"/>
              <a:t>hình</a:t>
            </a:r>
            <a:endParaRPr dirty="0"/>
          </a:p>
        </p:txBody>
      </p:sp>
      <p:sp>
        <p:nvSpPr>
          <p:cNvPr id="436" name="Google Shape;436;p43"/>
          <p:cNvSpPr txBox="1"/>
          <p:nvPr/>
        </p:nvSpPr>
        <p:spPr>
          <a:xfrm>
            <a:off x="1471038" y="1868850"/>
            <a:ext cx="7201010" cy="484800"/>
          </a:xfrm>
          <a:prstGeom prst="rect">
            <a:avLst/>
          </a:prstGeom>
          <a:noFill/>
          <a:ln>
            <a:noFill/>
          </a:ln>
        </p:spPr>
        <p:txBody>
          <a:bodyPr spcFirstLastPara="1" wrap="square" lIns="91425" tIns="91425" rIns="91425" bIns="91425" anchor="ctr" anchorCtr="0">
            <a:noAutofit/>
          </a:bodyPr>
          <a:lstStyle/>
          <a:p>
            <a:pPr lvl="0"/>
            <a:r>
              <a:rPr lang="vi-VN" i="1" dirty="0"/>
              <a:t>Hàm mất mát</a:t>
            </a:r>
            <a:r>
              <a:rPr lang="vi-VN" dirty="0"/>
              <a:t> — dùng để tính toán "độ sai sót" của mô hình trong quá trình huấn luyện và dự đoán. Chúng ta cần phải làm cho nghiệm của hạm này nhỏ nhất để kiểm soát mô hình đi đúng hướng. (mất mát càng ít, chính xác càng cao)</a:t>
            </a:r>
            <a:endParaRPr dirty="0">
              <a:solidFill>
                <a:schemeClr val="dk2"/>
              </a:solidFill>
              <a:latin typeface="Raleway Medium"/>
              <a:ea typeface="Raleway Medium"/>
              <a:cs typeface="Raleway Medium"/>
              <a:sym typeface="Raleway Medium"/>
            </a:endParaRPr>
          </a:p>
        </p:txBody>
      </p:sp>
      <p:sp>
        <p:nvSpPr>
          <p:cNvPr id="438" name="Google Shape;438;p43"/>
          <p:cNvSpPr txBox="1"/>
          <p:nvPr/>
        </p:nvSpPr>
        <p:spPr>
          <a:xfrm>
            <a:off x="1471038" y="2673170"/>
            <a:ext cx="7000564" cy="675725"/>
          </a:xfrm>
          <a:prstGeom prst="rect">
            <a:avLst/>
          </a:prstGeom>
          <a:noFill/>
          <a:ln>
            <a:noFill/>
          </a:ln>
        </p:spPr>
        <p:txBody>
          <a:bodyPr spcFirstLastPara="1" wrap="square" lIns="91425" tIns="91425" rIns="91425" bIns="91425" anchor="ctr" anchorCtr="0">
            <a:noAutofit/>
          </a:bodyPr>
          <a:lstStyle/>
          <a:p>
            <a:r>
              <a:rPr lang="vi-VN" i="1" dirty="0"/>
              <a:t>Hàm tối ưu</a:t>
            </a:r>
            <a:r>
              <a:rPr lang="vi-VN" dirty="0"/>
              <a:t> — Đây là "công cụ" để làm hàm mất mát có nghiệm nhỏ nhất, qua việc cập nhật và chỉnh sửa các tham số có trong hàm mất mát.</a:t>
            </a:r>
          </a:p>
          <a:p>
            <a:pPr marL="0" lvl="0" indent="0" algn="l" rtl="0">
              <a:spcBef>
                <a:spcPts val="0"/>
              </a:spcBef>
              <a:spcAft>
                <a:spcPts val="0"/>
              </a:spcAft>
              <a:buNone/>
            </a:pPr>
            <a:endParaRPr dirty="0">
              <a:solidFill>
                <a:schemeClr val="dk2"/>
              </a:solidFill>
              <a:latin typeface="Raleway Medium"/>
              <a:ea typeface="Raleway Medium"/>
              <a:cs typeface="Raleway Medium"/>
              <a:sym typeface="Raleway Medium"/>
            </a:endParaRPr>
          </a:p>
        </p:txBody>
      </p:sp>
      <p:sp>
        <p:nvSpPr>
          <p:cNvPr id="441" name="Google Shape;441;p43"/>
          <p:cNvSpPr/>
          <p:nvPr/>
        </p:nvSpPr>
        <p:spPr>
          <a:xfrm>
            <a:off x="1200500" y="1966889"/>
            <a:ext cx="3492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3"/>
          <p:cNvSpPr/>
          <p:nvPr/>
        </p:nvSpPr>
        <p:spPr>
          <a:xfrm flipV="1">
            <a:off x="1200500" y="2851646"/>
            <a:ext cx="349200" cy="6180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3"/>
          <p:cNvSpPr txBox="1"/>
          <p:nvPr/>
        </p:nvSpPr>
        <p:spPr>
          <a:xfrm>
            <a:off x="-245806" y="196800"/>
            <a:ext cx="2073006" cy="342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dk1"/>
                </a:solidFill>
                <a:latin typeface="Raleway"/>
                <a:ea typeface="Raleway"/>
                <a:cs typeface="Raleway"/>
                <a:sym typeface="Raleway"/>
              </a:rPr>
              <a:t>F</a:t>
            </a:r>
            <a:r>
              <a:rPr lang="en-US" b="1" dirty="0" err="1">
                <a:solidFill>
                  <a:schemeClr val="dk1"/>
                </a:solidFill>
                <a:latin typeface="Raleway"/>
                <a:ea typeface="Raleway"/>
                <a:cs typeface="Raleway"/>
                <a:sym typeface="Raleway"/>
              </a:rPr>
              <a:t>ashion</a:t>
            </a:r>
            <a:r>
              <a:rPr lang="en-US" b="1" dirty="0">
                <a:solidFill>
                  <a:schemeClr val="dk1"/>
                </a:solidFill>
                <a:latin typeface="Raleway"/>
                <a:ea typeface="Raleway"/>
                <a:cs typeface="Raleway"/>
                <a:sym typeface="Raleway"/>
              </a:rPr>
              <a:t> classification</a:t>
            </a:r>
            <a:endParaRPr b="1" dirty="0">
              <a:solidFill>
                <a:schemeClr val="dk1"/>
              </a:solidFill>
              <a:latin typeface="Raleway"/>
              <a:ea typeface="Raleway"/>
              <a:cs typeface="Raleway"/>
              <a:sym typeface="Raleway"/>
            </a:endParaRPr>
          </a:p>
        </p:txBody>
      </p:sp>
      <p:sp>
        <p:nvSpPr>
          <p:cNvPr id="2" name="TextBox 1">
            <a:extLst>
              <a:ext uri="{FF2B5EF4-FFF2-40B4-BE49-F238E27FC236}">
                <a16:creationId xmlns:a16="http://schemas.microsoft.com/office/drawing/2014/main" id="{CB6B48B0-43AE-42AE-8998-2852506CD157}"/>
              </a:ext>
            </a:extLst>
          </p:cNvPr>
          <p:cNvSpPr txBox="1"/>
          <p:nvPr/>
        </p:nvSpPr>
        <p:spPr>
          <a:xfrm>
            <a:off x="1371487" y="1111805"/>
            <a:ext cx="7201013" cy="523220"/>
          </a:xfrm>
          <a:prstGeom prst="rect">
            <a:avLst/>
          </a:prstGeom>
          <a:noFill/>
        </p:spPr>
        <p:txBody>
          <a:bodyPr wrap="square" rtlCol="0">
            <a:spAutoFit/>
          </a:bodyPr>
          <a:lstStyle/>
          <a:p>
            <a:r>
              <a:rPr lang="vi-VN" dirty="0"/>
              <a:t>Trước khi mô hình có thể được huấn luyện, chúng ta cần thêm vài chỉnh sửa. Các chỉnh sửa này được thêm vào trong bước </a:t>
            </a:r>
            <a:r>
              <a:rPr lang="vi-VN" i="1" dirty="0"/>
              <a:t>biên dịch</a:t>
            </a:r>
            <a:r>
              <a:rPr lang="vi-VN" dirty="0"/>
              <a:t> của mô hình</a:t>
            </a:r>
            <a:endParaRPr lang="en-US" dirty="0"/>
          </a:p>
        </p:txBody>
      </p:sp>
      <p:sp>
        <p:nvSpPr>
          <p:cNvPr id="9" name="Google Shape;442;p43">
            <a:extLst>
              <a:ext uri="{FF2B5EF4-FFF2-40B4-BE49-F238E27FC236}">
                <a16:creationId xmlns:a16="http://schemas.microsoft.com/office/drawing/2014/main" id="{CEC2D403-9897-4CA4-A257-DFDEC525B17D}"/>
              </a:ext>
            </a:extLst>
          </p:cNvPr>
          <p:cNvSpPr/>
          <p:nvPr/>
        </p:nvSpPr>
        <p:spPr>
          <a:xfrm flipV="1">
            <a:off x="1196887" y="3705505"/>
            <a:ext cx="349200" cy="6180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1DD2D228-2AA8-4992-9E58-9AEF8005B29D}"/>
              </a:ext>
            </a:extLst>
          </p:cNvPr>
          <p:cNvSpPr txBox="1"/>
          <p:nvPr/>
        </p:nvSpPr>
        <p:spPr>
          <a:xfrm>
            <a:off x="1471038" y="3527371"/>
            <a:ext cx="7000564" cy="954107"/>
          </a:xfrm>
          <a:prstGeom prst="rect">
            <a:avLst/>
          </a:prstGeom>
          <a:noFill/>
        </p:spPr>
        <p:txBody>
          <a:bodyPr wrap="square" rtlCol="0">
            <a:spAutoFit/>
          </a:bodyPr>
          <a:lstStyle/>
          <a:p>
            <a:r>
              <a:rPr lang="vi-VN" i="1" dirty="0"/>
              <a:t>Thang đo</a:t>
            </a:r>
            <a:r>
              <a:rPr lang="vi-VN" dirty="0"/>
              <a:t> — dùng để đo đạc độ chính xác qua mỗi quá trình huấn luyện và kiểm tra. Chúng ta sẽ sử dụng phép đo </a:t>
            </a:r>
            <a:r>
              <a:rPr lang="vi-VN" i="1" dirty="0"/>
              <a:t>accuracy</a:t>
            </a:r>
            <a:r>
              <a:rPr lang="vi-VN" dirty="0"/>
              <a:t>, nhằm nắm được tỉ lệ ảnh được phân loại chính xác.</a:t>
            </a:r>
          </a:p>
          <a:p>
            <a:endParaRPr lang="en-US" dirty="0"/>
          </a:p>
        </p:txBody>
      </p:sp>
      <p:sp>
        <p:nvSpPr>
          <p:cNvPr id="11" name="TextBox 10">
            <a:extLst>
              <a:ext uri="{FF2B5EF4-FFF2-40B4-BE49-F238E27FC236}">
                <a16:creationId xmlns:a16="http://schemas.microsoft.com/office/drawing/2014/main" id="{E44080EE-2EC9-4662-99EF-3104FCD7EDE1}"/>
              </a:ext>
            </a:extLst>
          </p:cNvPr>
          <p:cNvSpPr txBox="1"/>
          <p:nvPr/>
        </p:nvSpPr>
        <p:spPr>
          <a:xfrm>
            <a:off x="68826" y="4788310"/>
            <a:ext cx="403122" cy="307777"/>
          </a:xfrm>
          <a:prstGeom prst="rect">
            <a:avLst/>
          </a:prstGeom>
          <a:noFill/>
        </p:spPr>
        <p:txBody>
          <a:bodyPr wrap="square" rtlCol="0">
            <a:spAutoFit/>
          </a:bodyPr>
          <a:lstStyle/>
          <a:p>
            <a:r>
              <a:rPr lang="en-US" dirty="0"/>
              <a:t>20</a:t>
            </a:r>
          </a:p>
        </p:txBody>
      </p:sp>
    </p:spTree>
    <p:extLst>
      <p:ext uri="{BB962C8B-B14F-4D97-AF65-F5344CB8AC3E}">
        <p14:creationId xmlns:p14="http://schemas.microsoft.com/office/powerpoint/2010/main" val="273972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4"/>
                                        </p:tgtEl>
                                        <p:attrNameLst>
                                          <p:attrName>style.visibility</p:attrName>
                                        </p:attrNameLst>
                                      </p:cBhvr>
                                      <p:to>
                                        <p:strVal val="visible"/>
                                      </p:to>
                                    </p:set>
                                    <p:anim calcmode="lin" valueType="num">
                                      <p:cBhvr additive="base">
                                        <p:cTn id="7" dur="500" fill="hold"/>
                                        <p:tgtEl>
                                          <p:spTgt spid="434"/>
                                        </p:tgtEl>
                                        <p:attrNameLst>
                                          <p:attrName>ppt_x</p:attrName>
                                        </p:attrNameLst>
                                      </p:cBhvr>
                                      <p:tavLst>
                                        <p:tav tm="0">
                                          <p:val>
                                            <p:strVal val="#ppt_x"/>
                                          </p:val>
                                        </p:tav>
                                        <p:tav tm="100000">
                                          <p:val>
                                            <p:strVal val="#ppt_x"/>
                                          </p:val>
                                        </p:tav>
                                      </p:tavLst>
                                    </p:anim>
                                    <p:anim calcmode="lin" valueType="num">
                                      <p:cBhvr additive="base">
                                        <p:cTn id="8" dur="500" fill="hold"/>
                                        <p:tgtEl>
                                          <p:spTgt spid="4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6"/>
                                        </p:tgtEl>
                                        <p:attrNameLst>
                                          <p:attrName>style.visibility</p:attrName>
                                        </p:attrNameLst>
                                      </p:cBhvr>
                                      <p:to>
                                        <p:strVal val="visible"/>
                                      </p:to>
                                    </p:set>
                                    <p:anim calcmode="lin" valueType="num">
                                      <p:cBhvr additive="base">
                                        <p:cTn id="19" dur="500" fill="hold"/>
                                        <p:tgtEl>
                                          <p:spTgt spid="436"/>
                                        </p:tgtEl>
                                        <p:attrNameLst>
                                          <p:attrName>ppt_x</p:attrName>
                                        </p:attrNameLst>
                                      </p:cBhvr>
                                      <p:tavLst>
                                        <p:tav tm="0">
                                          <p:val>
                                            <p:strVal val="#ppt_x"/>
                                          </p:val>
                                        </p:tav>
                                        <p:tav tm="100000">
                                          <p:val>
                                            <p:strVal val="#ppt_x"/>
                                          </p:val>
                                        </p:tav>
                                      </p:tavLst>
                                    </p:anim>
                                    <p:anim calcmode="lin" valueType="num">
                                      <p:cBhvr additive="base">
                                        <p:cTn id="20" dur="500" fill="hold"/>
                                        <p:tgtEl>
                                          <p:spTgt spid="43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8">
                                            <p:txEl>
                                              <p:pRg st="0" end="0"/>
                                            </p:txEl>
                                          </p:spTgt>
                                        </p:tgtEl>
                                        <p:attrNameLst>
                                          <p:attrName>style.visibility</p:attrName>
                                        </p:attrNameLst>
                                      </p:cBhvr>
                                      <p:to>
                                        <p:strVal val="visible"/>
                                      </p:to>
                                    </p:set>
                                    <p:anim calcmode="lin" valueType="num">
                                      <p:cBhvr additive="base">
                                        <p:cTn id="25" dur="500" fill="hold"/>
                                        <p:tgtEl>
                                          <p:spTgt spid="43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fade">
                                      <p:cBhvr>
                                        <p:cTn id="31" dur="1000"/>
                                        <p:tgtEl>
                                          <p:spTgt spid="3">
                                            <p:txEl>
                                              <p:pRg st="0" end="0"/>
                                            </p:txEl>
                                          </p:spTgt>
                                        </p:tgtEl>
                                      </p:cBhvr>
                                    </p:animEffect>
                                    <p:anim calcmode="lin" valueType="num">
                                      <p:cBhvr>
                                        <p:cTn id="3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 grpId="0"/>
      <p:bldP spid="4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69" name="Google Shape;569;p46"/>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a:t>
            </a:r>
            <a:r>
              <a:rPr lang="vi-VN" dirty="0"/>
              <a:t>ư</a:t>
            </a:r>
            <a:r>
              <a:rPr lang="en-US" dirty="0" err="1"/>
              <a:t>ớc</a:t>
            </a:r>
            <a:r>
              <a:rPr lang="en-US" dirty="0"/>
              <a:t> 5 </a:t>
            </a:r>
            <a:r>
              <a:rPr lang="en-US" dirty="0" err="1"/>
              <a:t>Huấn</a:t>
            </a:r>
            <a:r>
              <a:rPr lang="en-US" dirty="0"/>
              <a:t> </a:t>
            </a:r>
            <a:r>
              <a:rPr lang="en-US" dirty="0" err="1"/>
              <a:t>luyện</a:t>
            </a:r>
            <a:r>
              <a:rPr lang="en-US" dirty="0"/>
              <a:t> </a:t>
            </a:r>
            <a:r>
              <a:rPr lang="en-US" dirty="0" err="1"/>
              <a:t>mô</a:t>
            </a:r>
            <a:r>
              <a:rPr lang="en-US" dirty="0"/>
              <a:t> </a:t>
            </a:r>
            <a:r>
              <a:rPr lang="en-US" dirty="0" err="1"/>
              <a:t>hình</a:t>
            </a:r>
            <a:endParaRPr dirty="0"/>
          </a:p>
        </p:txBody>
      </p:sp>
      <p:sp>
        <p:nvSpPr>
          <p:cNvPr id="570" name="Google Shape;570;p46"/>
          <p:cNvSpPr txBox="1"/>
          <p:nvPr/>
        </p:nvSpPr>
        <p:spPr>
          <a:xfrm>
            <a:off x="831681" y="1806175"/>
            <a:ext cx="7338925" cy="391500"/>
          </a:xfrm>
          <a:prstGeom prst="rect">
            <a:avLst/>
          </a:prstGeom>
          <a:noFill/>
          <a:ln>
            <a:noFill/>
          </a:ln>
        </p:spPr>
        <p:txBody>
          <a:bodyPr spcFirstLastPara="1" wrap="square" lIns="91425" tIns="91425" rIns="91425" bIns="91425" anchor="ctr" anchorCtr="0">
            <a:noAutofit/>
          </a:bodyPr>
          <a:lstStyle/>
          <a:p>
            <a:pPr lvl="0"/>
            <a:r>
              <a:rPr lang="vi-VN" sz="2400" dirty="0">
                <a:latin typeface="Raleway"/>
              </a:rPr>
              <a:t>Huấn luyện mô hình mạng neuron cần các bước sau:</a:t>
            </a:r>
            <a:endParaRPr sz="2400" dirty="0">
              <a:solidFill>
                <a:srgbClr val="000000"/>
              </a:solidFill>
              <a:latin typeface="Raleway"/>
              <a:ea typeface="Raleway Medium"/>
              <a:cs typeface="Raleway Medium"/>
              <a:sym typeface="Raleway Medium"/>
            </a:endParaRPr>
          </a:p>
        </p:txBody>
      </p:sp>
      <p:sp>
        <p:nvSpPr>
          <p:cNvPr id="571" name="Google Shape;571;p46"/>
          <p:cNvSpPr txBox="1"/>
          <p:nvPr/>
        </p:nvSpPr>
        <p:spPr>
          <a:xfrm>
            <a:off x="947651" y="1553343"/>
            <a:ext cx="8096009" cy="2483093"/>
          </a:xfrm>
          <a:prstGeom prst="rect">
            <a:avLst/>
          </a:prstGeom>
          <a:noFill/>
          <a:ln>
            <a:noFill/>
          </a:ln>
        </p:spPr>
        <p:txBody>
          <a:bodyPr spcFirstLastPara="1" wrap="square" lIns="91425" tIns="91425" rIns="91425" bIns="91425" anchor="ctr" anchorCtr="0">
            <a:noAutofit/>
          </a:bodyPr>
          <a:lstStyle/>
          <a:p>
            <a:r>
              <a:rPr lang="vi-VN" sz="1600" dirty="0">
                <a:latin typeface="Raleway"/>
              </a:rPr>
              <a:t>1. Cung cấp dữ liệu huấn luyện cho mô hình.</a:t>
            </a:r>
          </a:p>
          <a:p>
            <a:r>
              <a:rPr lang="vi-VN" sz="1600" dirty="0">
                <a:latin typeface="Raleway"/>
              </a:rPr>
              <a:t>2. Mô hình sẽ học cách liên kết ảnh với nhãn.</a:t>
            </a:r>
          </a:p>
          <a:p>
            <a:r>
              <a:rPr lang="vi-VN" sz="1600" dirty="0">
                <a:latin typeface="Raleway"/>
              </a:rPr>
              <a:t>3. Chúng ta sẽ yêu cầu mô hình đưa ra dự đoán từ dữ liệu của tập kiểm thử`.</a:t>
            </a:r>
          </a:p>
          <a:p>
            <a:pPr marL="0" lvl="0" indent="0" algn="l" rtl="0">
              <a:spcBef>
                <a:spcPts val="0"/>
              </a:spcBef>
              <a:spcAft>
                <a:spcPts val="0"/>
              </a:spcAft>
              <a:buNone/>
            </a:pPr>
            <a:endParaRPr dirty="0">
              <a:solidFill>
                <a:schemeClr val="dk2"/>
              </a:solidFill>
              <a:latin typeface="Raleway Medium"/>
              <a:ea typeface="Raleway Medium"/>
              <a:cs typeface="Raleway Medium"/>
              <a:sym typeface="Raleway Medium"/>
            </a:endParaRPr>
          </a:p>
        </p:txBody>
      </p:sp>
      <p:sp>
        <p:nvSpPr>
          <p:cNvPr id="574" name="Google Shape;574;p46"/>
          <p:cNvSpPr/>
          <p:nvPr/>
        </p:nvSpPr>
        <p:spPr>
          <a:xfrm>
            <a:off x="571500" y="1971025"/>
            <a:ext cx="3492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6"/>
          <p:cNvSpPr/>
          <p:nvPr/>
        </p:nvSpPr>
        <p:spPr>
          <a:xfrm>
            <a:off x="571500" y="2509950"/>
            <a:ext cx="349200" cy="61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6"/>
          <p:cNvSpPr txBox="1"/>
          <p:nvPr/>
        </p:nvSpPr>
        <p:spPr>
          <a:xfrm>
            <a:off x="7216876" y="135323"/>
            <a:ext cx="2320413" cy="35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dirty="0">
                <a:solidFill>
                  <a:schemeClr val="dk1"/>
                </a:solidFill>
                <a:latin typeface="Raleway"/>
                <a:sym typeface="Raleway"/>
              </a:rPr>
              <a:t>Fashion classification</a:t>
            </a:r>
            <a:endParaRPr sz="1200" dirty="0"/>
          </a:p>
        </p:txBody>
      </p:sp>
      <p:sp>
        <p:nvSpPr>
          <p:cNvPr id="40" name="Google Shape;575;p46">
            <a:extLst>
              <a:ext uri="{FF2B5EF4-FFF2-40B4-BE49-F238E27FC236}">
                <a16:creationId xmlns:a16="http://schemas.microsoft.com/office/drawing/2014/main" id="{AB49E309-5A74-4033-A390-9B443AF5435E}"/>
              </a:ext>
            </a:extLst>
          </p:cNvPr>
          <p:cNvSpPr/>
          <p:nvPr/>
        </p:nvSpPr>
        <p:spPr>
          <a:xfrm>
            <a:off x="571500" y="2733090"/>
            <a:ext cx="349200" cy="61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75;p46">
            <a:extLst>
              <a:ext uri="{FF2B5EF4-FFF2-40B4-BE49-F238E27FC236}">
                <a16:creationId xmlns:a16="http://schemas.microsoft.com/office/drawing/2014/main" id="{8C64BA87-ED00-461F-94B8-89AAC6744974}"/>
              </a:ext>
            </a:extLst>
          </p:cNvPr>
          <p:cNvSpPr/>
          <p:nvPr/>
        </p:nvSpPr>
        <p:spPr>
          <a:xfrm>
            <a:off x="567918" y="2945826"/>
            <a:ext cx="349200" cy="61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TextBox 42">
            <a:extLst>
              <a:ext uri="{FF2B5EF4-FFF2-40B4-BE49-F238E27FC236}">
                <a16:creationId xmlns:a16="http://schemas.microsoft.com/office/drawing/2014/main" id="{8426E6A9-D9C9-4308-8823-375ACAC3DAF0}"/>
              </a:ext>
            </a:extLst>
          </p:cNvPr>
          <p:cNvSpPr txBox="1"/>
          <p:nvPr/>
        </p:nvSpPr>
        <p:spPr>
          <a:xfrm>
            <a:off x="68826" y="4788310"/>
            <a:ext cx="403122" cy="307777"/>
          </a:xfrm>
          <a:prstGeom prst="rect">
            <a:avLst/>
          </a:prstGeom>
          <a:noFill/>
        </p:spPr>
        <p:txBody>
          <a:bodyPr wrap="square" rtlCol="0">
            <a:spAutoFit/>
          </a:bodyPr>
          <a:lstStyle/>
          <a:p>
            <a:r>
              <a:rPr lang="en-US" dirty="0"/>
              <a:t>21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9"/>
                                        </p:tgtEl>
                                        <p:attrNameLst>
                                          <p:attrName>style.visibility</p:attrName>
                                        </p:attrNameLst>
                                      </p:cBhvr>
                                      <p:to>
                                        <p:strVal val="visible"/>
                                      </p:to>
                                    </p:set>
                                    <p:animEffect transition="in" filter="fade">
                                      <p:cBhvr>
                                        <p:cTn id="7" dur="500"/>
                                        <p:tgtEl>
                                          <p:spTgt spid="56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70">
                                            <p:txEl>
                                              <p:pRg st="0" end="0"/>
                                            </p:txEl>
                                          </p:spTgt>
                                        </p:tgtEl>
                                        <p:attrNameLst>
                                          <p:attrName>style.visibility</p:attrName>
                                        </p:attrNameLst>
                                      </p:cBhvr>
                                      <p:to>
                                        <p:strVal val="visible"/>
                                      </p:to>
                                    </p:set>
                                    <p:animEffect transition="in" filter="fade">
                                      <p:cBhvr>
                                        <p:cTn id="12" dur="1000"/>
                                        <p:tgtEl>
                                          <p:spTgt spid="570">
                                            <p:txEl>
                                              <p:pRg st="0" end="0"/>
                                            </p:txEl>
                                          </p:spTgt>
                                        </p:tgtEl>
                                      </p:cBhvr>
                                    </p:animEffect>
                                    <p:anim calcmode="lin" valueType="num">
                                      <p:cBhvr>
                                        <p:cTn id="13" dur="1000" fill="hold"/>
                                        <p:tgtEl>
                                          <p:spTgt spid="57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75"/>
                                        </p:tgtEl>
                                        <p:attrNameLst>
                                          <p:attrName>style.visibility</p:attrName>
                                        </p:attrNameLst>
                                      </p:cBhvr>
                                      <p:to>
                                        <p:strVal val="visible"/>
                                      </p:to>
                                    </p:set>
                                    <p:animEffect transition="in" filter="barn(inVertical)">
                                      <p:cBhvr>
                                        <p:cTn id="19" dur="500"/>
                                        <p:tgtEl>
                                          <p:spTgt spid="575"/>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71">
                                            <p:txEl>
                                              <p:pRg st="0" end="0"/>
                                            </p:txEl>
                                          </p:spTgt>
                                        </p:tgtEl>
                                        <p:attrNameLst>
                                          <p:attrName>style.visibility</p:attrName>
                                        </p:attrNameLst>
                                      </p:cBhvr>
                                      <p:to>
                                        <p:strVal val="visible"/>
                                      </p:to>
                                    </p:set>
                                    <p:animEffect transition="in" filter="barn(inVertical)">
                                      <p:cBhvr>
                                        <p:cTn id="24" dur="500"/>
                                        <p:tgtEl>
                                          <p:spTgt spid="571">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71">
                                            <p:txEl>
                                              <p:pRg st="1" end="1"/>
                                            </p:txEl>
                                          </p:spTgt>
                                        </p:tgtEl>
                                        <p:attrNameLst>
                                          <p:attrName>style.visibility</p:attrName>
                                        </p:attrNameLst>
                                      </p:cBhvr>
                                      <p:to>
                                        <p:strVal val="visible"/>
                                      </p:to>
                                    </p:set>
                                    <p:animEffect transition="in" filter="fade">
                                      <p:cBhvr>
                                        <p:cTn id="34" dur="1000"/>
                                        <p:tgtEl>
                                          <p:spTgt spid="571">
                                            <p:txEl>
                                              <p:pRg st="1" end="1"/>
                                            </p:txEl>
                                          </p:spTgt>
                                        </p:tgtEl>
                                      </p:cBhvr>
                                    </p:animEffect>
                                    <p:anim calcmode="lin" valueType="num">
                                      <p:cBhvr>
                                        <p:cTn id="35" dur="1000" fill="hold"/>
                                        <p:tgtEl>
                                          <p:spTgt spid="571">
                                            <p:txEl>
                                              <p:pRg st="1" end="1"/>
                                            </p:txEl>
                                          </p:spTgt>
                                        </p:tgtEl>
                                        <p:attrNameLst>
                                          <p:attrName>ppt_x</p:attrName>
                                        </p:attrNameLst>
                                      </p:cBhvr>
                                      <p:tavLst>
                                        <p:tav tm="0">
                                          <p:val>
                                            <p:strVal val="#ppt_x"/>
                                          </p:val>
                                        </p:tav>
                                        <p:tav tm="100000">
                                          <p:val>
                                            <p:strVal val="#ppt_x"/>
                                          </p:val>
                                        </p:tav>
                                      </p:tavLst>
                                    </p:anim>
                                    <p:anim calcmode="lin" valueType="num">
                                      <p:cBhvr>
                                        <p:cTn id="36" dur="1000" fill="hold"/>
                                        <p:tgtEl>
                                          <p:spTgt spid="57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571">
                                            <p:txEl>
                                              <p:pRg st="2" end="2"/>
                                            </p:txEl>
                                          </p:spTgt>
                                        </p:tgtEl>
                                        <p:attrNameLst>
                                          <p:attrName>style.visibility</p:attrName>
                                        </p:attrNameLst>
                                      </p:cBhvr>
                                      <p:to>
                                        <p:strVal val="visible"/>
                                      </p:to>
                                    </p:set>
                                    <p:animEffect transition="in" filter="fade">
                                      <p:cBhvr>
                                        <p:cTn id="46" dur="1000"/>
                                        <p:tgtEl>
                                          <p:spTgt spid="571">
                                            <p:txEl>
                                              <p:pRg st="2" end="2"/>
                                            </p:txEl>
                                          </p:spTgt>
                                        </p:tgtEl>
                                      </p:cBhvr>
                                    </p:animEffect>
                                    <p:anim calcmode="lin" valueType="num">
                                      <p:cBhvr>
                                        <p:cTn id="47" dur="1000" fill="hold"/>
                                        <p:tgtEl>
                                          <p:spTgt spid="571">
                                            <p:txEl>
                                              <p:pRg st="2" end="2"/>
                                            </p:txEl>
                                          </p:spTgt>
                                        </p:tgtEl>
                                        <p:attrNameLst>
                                          <p:attrName>ppt_x</p:attrName>
                                        </p:attrNameLst>
                                      </p:cBhvr>
                                      <p:tavLst>
                                        <p:tav tm="0">
                                          <p:val>
                                            <p:strVal val="#ppt_x"/>
                                          </p:val>
                                        </p:tav>
                                        <p:tav tm="100000">
                                          <p:val>
                                            <p:strVal val="#ppt_x"/>
                                          </p:val>
                                        </p:tav>
                                      </p:tavLst>
                                    </p:anim>
                                    <p:anim calcmode="lin" valueType="num">
                                      <p:cBhvr>
                                        <p:cTn id="48" dur="1000" fill="hold"/>
                                        <p:tgtEl>
                                          <p:spTgt spid="57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 grpId="0"/>
      <p:bldP spid="575" grpId="0" animBg="1"/>
      <p:bldP spid="40" grpId="0" animBg="1"/>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69" name="Google Shape;569;p46"/>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a:t>
            </a:r>
            <a:r>
              <a:rPr lang="vi-VN" dirty="0"/>
              <a:t>ư</a:t>
            </a:r>
            <a:r>
              <a:rPr lang="en-US" dirty="0" err="1"/>
              <a:t>ớc</a:t>
            </a:r>
            <a:r>
              <a:rPr lang="en-US" dirty="0"/>
              <a:t> 5 </a:t>
            </a:r>
            <a:r>
              <a:rPr lang="en-US" dirty="0" err="1"/>
              <a:t>Huấn</a:t>
            </a:r>
            <a:r>
              <a:rPr lang="en-US" dirty="0"/>
              <a:t> </a:t>
            </a:r>
            <a:r>
              <a:rPr lang="en-US" dirty="0" err="1"/>
              <a:t>luyện</a:t>
            </a:r>
            <a:r>
              <a:rPr lang="en-US" dirty="0"/>
              <a:t> </a:t>
            </a:r>
            <a:r>
              <a:rPr lang="en-US" dirty="0" err="1"/>
              <a:t>mô</a:t>
            </a:r>
            <a:r>
              <a:rPr lang="en-US" dirty="0"/>
              <a:t> </a:t>
            </a:r>
            <a:r>
              <a:rPr lang="en-US" dirty="0" err="1"/>
              <a:t>hình</a:t>
            </a:r>
            <a:endParaRPr dirty="0"/>
          </a:p>
        </p:txBody>
      </p:sp>
      <p:sp>
        <p:nvSpPr>
          <p:cNvPr id="574" name="Google Shape;574;p46"/>
          <p:cNvSpPr/>
          <p:nvPr/>
        </p:nvSpPr>
        <p:spPr>
          <a:xfrm>
            <a:off x="571500" y="1971025"/>
            <a:ext cx="3492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6"/>
          <p:cNvSpPr txBox="1"/>
          <p:nvPr/>
        </p:nvSpPr>
        <p:spPr>
          <a:xfrm>
            <a:off x="7216876" y="135323"/>
            <a:ext cx="2320413" cy="35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dirty="0">
                <a:solidFill>
                  <a:schemeClr val="dk1"/>
                </a:solidFill>
                <a:latin typeface="Raleway"/>
                <a:sym typeface="Raleway"/>
              </a:rPr>
              <a:t>Fashion classification</a:t>
            </a:r>
            <a:endParaRPr sz="1200" dirty="0"/>
          </a:p>
        </p:txBody>
      </p:sp>
      <p:sp>
        <p:nvSpPr>
          <p:cNvPr id="43" name="TextBox 42">
            <a:extLst>
              <a:ext uri="{FF2B5EF4-FFF2-40B4-BE49-F238E27FC236}">
                <a16:creationId xmlns:a16="http://schemas.microsoft.com/office/drawing/2014/main" id="{8426E6A9-D9C9-4308-8823-375ACAC3DAF0}"/>
              </a:ext>
            </a:extLst>
          </p:cNvPr>
          <p:cNvSpPr txBox="1"/>
          <p:nvPr/>
        </p:nvSpPr>
        <p:spPr>
          <a:xfrm>
            <a:off x="68826" y="4788310"/>
            <a:ext cx="403122" cy="307777"/>
          </a:xfrm>
          <a:prstGeom prst="rect">
            <a:avLst/>
          </a:prstGeom>
          <a:noFill/>
        </p:spPr>
        <p:txBody>
          <a:bodyPr wrap="square" rtlCol="0">
            <a:spAutoFit/>
          </a:bodyPr>
          <a:lstStyle/>
          <a:p>
            <a:r>
              <a:rPr lang="en-US" dirty="0"/>
              <a:t>22</a:t>
            </a:r>
          </a:p>
        </p:txBody>
      </p:sp>
      <p:sp>
        <p:nvSpPr>
          <p:cNvPr id="2" name="TextBox 1">
            <a:extLst>
              <a:ext uri="{FF2B5EF4-FFF2-40B4-BE49-F238E27FC236}">
                <a16:creationId xmlns:a16="http://schemas.microsoft.com/office/drawing/2014/main" id="{4933D267-BF0C-4A9C-952E-16F76C144196}"/>
              </a:ext>
            </a:extLst>
          </p:cNvPr>
          <p:cNvSpPr txBox="1"/>
          <p:nvPr/>
        </p:nvSpPr>
        <p:spPr>
          <a:xfrm>
            <a:off x="920700" y="1809134"/>
            <a:ext cx="6626942" cy="523220"/>
          </a:xfrm>
          <a:prstGeom prst="rect">
            <a:avLst/>
          </a:prstGeom>
          <a:noFill/>
        </p:spPr>
        <p:txBody>
          <a:bodyPr wrap="square" rtlCol="0">
            <a:spAutoFit/>
          </a:bodyPr>
          <a:lstStyle/>
          <a:p>
            <a:r>
              <a:rPr lang="vi-VN" dirty="0"/>
              <a:t>Để bắt đầu huấn luyện, gọi hàm model.fit. Hàm này được đặt tên fit vì nó sẽ "khớp" mô hình với dữ liệu huấn luyện:</a:t>
            </a:r>
            <a:endParaRPr lang="en-US" dirty="0"/>
          </a:p>
        </p:txBody>
      </p:sp>
      <p:pic>
        <p:nvPicPr>
          <p:cNvPr id="5" name="Picture 4">
            <a:extLst>
              <a:ext uri="{FF2B5EF4-FFF2-40B4-BE49-F238E27FC236}">
                <a16:creationId xmlns:a16="http://schemas.microsoft.com/office/drawing/2014/main" id="{EE7B773E-9BDE-4ABA-9565-0C748C8CA1A0}"/>
              </a:ext>
            </a:extLst>
          </p:cNvPr>
          <p:cNvPicPr>
            <a:picLocks noChangeAspect="1"/>
          </p:cNvPicPr>
          <p:nvPr/>
        </p:nvPicPr>
        <p:blipFill>
          <a:blip r:embed="rId3"/>
          <a:stretch>
            <a:fillRect/>
          </a:stretch>
        </p:blipFill>
        <p:spPr>
          <a:xfrm>
            <a:off x="920700" y="2656973"/>
            <a:ext cx="3651300" cy="1881776"/>
          </a:xfrm>
          <a:prstGeom prst="rect">
            <a:avLst/>
          </a:prstGeom>
        </p:spPr>
      </p:pic>
      <p:sp>
        <p:nvSpPr>
          <p:cNvPr id="9" name="TextBox 8">
            <a:extLst>
              <a:ext uri="{FF2B5EF4-FFF2-40B4-BE49-F238E27FC236}">
                <a16:creationId xmlns:a16="http://schemas.microsoft.com/office/drawing/2014/main" id="{58B1610E-3659-496E-823B-8F1C9B17B071}"/>
              </a:ext>
            </a:extLst>
          </p:cNvPr>
          <p:cNvSpPr txBox="1"/>
          <p:nvPr/>
        </p:nvSpPr>
        <p:spPr>
          <a:xfrm>
            <a:off x="5220393" y="2571750"/>
            <a:ext cx="3651300" cy="1600438"/>
          </a:xfrm>
          <a:prstGeom prst="rect">
            <a:avLst/>
          </a:prstGeom>
          <a:noFill/>
        </p:spPr>
        <p:txBody>
          <a:bodyPr wrap="square" rtlCol="0">
            <a:spAutoFit/>
          </a:bodyPr>
          <a:lstStyle/>
          <a:p>
            <a:r>
              <a:rPr lang="vi-VN" dirty="0">
                <a:latin typeface="Raleway"/>
              </a:rPr>
              <a:t>Batch_size: số lượng mẫu mà Minibatch GD sử dụng cho mỗi lần cập nhật trọng số.</a:t>
            </a:r>
          </a:p>
          <a:p>
            <a:r>
              <a:rPr lang="vi-VN" dirty="0">
                <a:latin typeface="Raleway"/>
              </a:rPr>
              <a:t>Ta có tập huấn luyện gồm 55.000 hình ảnh, chọn batchsize là 100 images.</a:t>
            </a:r>
          </a:p>
          <a:p>
            <a:r>
              <a:rPr lang="vi-VN" dirty="0">
                <a:latin typeface="Raleway"/>
              </a:rPr>
              <a:t>Epoch là số lần duyệt qua hết số lượng mẫu trong tập huấn luyện.</a:t>
            </a:r>
          </a:p>
          <a:p>
            <a:endParaRPr lang="en-US" dirty="0"/>
          </a:p>
        </p:txBody>
      </p:sp>
      <p:cxnSp>
        <p:nvCxnSpPr>
          <p:cNvPr id="14" name="Straight Arrow Connector 13">
            <a:extLst>
              <a:ext uri="{FF2B5EF4-FFF2-40B4-BE49-F238E27FC236}">
                <a16:creationId xmlns:a16="http://schemas.microsoft.com/office/drawing/2014/main" id="{C157B39D-EC89-4896-996E-132014848ED9}"/>
              </a:ext>
            </a:extLst>
          </p:cNvPr>
          <p:cNvCxnSpPr/>
          <p:nvPr/>
        </p:nvCxnSpPr>
        <p:spPr>
          <a:xfrm flipH="1">
            <a:off x="2746350" y="2656973"/>
            <a:ext cx="2490668" cy="801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4E547B-06BB-42D5-9F8F-B1850F560D10}"/>
              </a:ext>
            </a:extLst>
          </p:cNvPr>
          <p:cNvCxnSpPr/>
          <p:nvPr/>
        </p:nvCxnSpPr>
        <p:spPr>
          <a:xfrm flipH="1">
            <a:off x="2477193" y="3597861"/>
            <a:ext cx="2926080" cy="176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612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9"/>
                                        </p:tgtEl>
                                        <p:attrNameLst>
                                          <p:attrName>style.visibility</p:attrName>
                                        </p:attrNameLst>
                                      </p:cBhvr>
                                      <p:to>
                                        <p:strVal val="visible"/>
                                      </p:to>
                                    </p:set>
                                    <p:animEffect transition="in" filter="fade">
                                      <p:cBhvr>
                                        <p:cTn id="7" dur="500"/>
                                        <p:tgtEl>
                                          <p:spTgt spid="56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1000"/>
                                        <p:tgtEl>
                                          <p:spTgt spid="9">
                                            <p:txEl>
                                              <p:pRg st="0" end="0"/>
                                            </p:txEl>
                                          </p:spTgt>
                                        </p:tgtEl>
                                      </p:cBhvr>
                                    </p:animEffect>
                                    <p:anim calcmode="lin" valueType="num">
                                      <p:cBhvr>
                                        <p:cTn id="31"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9">
                                            <p:txEl>
                                              <p:pRg st="0" end="0"/>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fade">
                                      <p:cBhvr>
                                        <p:cTn id="35" dur="1000"/>
                                        <p:tgtEl>
                                          <p:spTgt spid="9">
                                            <p:txEl>
                                              <p:pRg st="1" end="1"/>
                                            </p:txEl>
                                          </p:spTgt>
                                        </p:tgtEl>
                                      </p:cBhvr>
                                    </p:animEffect>
                                    <p:anim calcmode="lin" valueType="num">
                                      <p:cBhvr>
                                        <p:cTn id="36"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ppt_x"/>
                                          </p:val>
                                        </p:tav>
                                        <p:tav tm="100000">
                                          <p:val>
                                            <p:strVal val="#ppt_x"/>
                                          </p:val>
                                        </p:tav>
                                      </p:tavLst>
                                    </p:anim>
                                    <p:anim calcmode="lin" valueType="num">
                                      <p:cBhvr additive="base">
                                        <p:cTn id="4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9">
                                            <p:txEl>
                                              <p:pRg st="2" end="2"/>
                                            </p:txEl>
                                          </p:spTgt>
                                        </p:tgtEl>
                                        <p:attrNameLst>
                                          <p:attrName>style.visibility</p:attrName>
                                        </p:attrNameLst>
                                      </p:cBhvr>
                                      <p:to>
                                        <p:strVal val="visible"/>
                                      </p:to>
                                    </p:set>
                                    <p:animEffect transition="in" filter="fade">
                                      <p:cBhvr>
                                        <p:cTn id="48" dur="1000"/>
                                        <p:tgtEl>
                                          <p:spTgt spid="9">
                                            <p:txEl>
                                              <p:pRg st="2" end="2"/>
                                            </p:txEl>
                                          </p:spTgt>
                                        </p:tgtEl>
                                      </p:cBhvr>
                                    </p:animEffect>
                                    <p:anim calcmode="lin" valueType="num">
                                      <p:cBhvr>
                                        <p:cTn id="49"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50"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69" name="Google Shape;569;p46"/>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a:t>
            </a:r>
            <a:r>
              <a:rPr lang="vi-VN" dirty="0"/>
              <a:t>ư</a:t>
            </a:r>
            <a:r>
              <a:rPr lang="en-US" dirty="0" err="1"/>
              <a:t>ớc</a:t>
            </a:r>
            <a:r>
              <a:rPr lang="en-US" dirty="0"/>
              <a:t> 5 </a:t>
            </a:r>
            <a:r>
              <a:rPr lang="en-US" dirty="0" err="1"/>
              <a:t>Huấn</a:t>
            </a:r>
            <a:r>
              <a:rPr lang="en-US" dirty="0"/>
              <a:t> </a:t>
            </a:r>
            <a:r>
              <a:rPr lang="en-US" dirty="0" err="1"/>
              <a:t>luyện</a:t>
            </a:r>
            <a:r>
              <a:rPr lang="en-US" dirty="0"/>
              <a:t> </a:t>
            </a:r>
            <a:r>
              <a:rPr lang="en-US" dirty="0" err="1"/>
              <a:t>mô</a:t>
            </a:r>
            <a:r>
              <a:rPr lang="en-US" dirty="0"/>
              <a:t> </a:t>
            </a:r>
            <a:r>
              <a:rPr lang="en-US" dirty="0" err="1"/>
              <a:t>hình</a:t>
            </a:r>
            <a:endParaRPr dirty="0"/>
          </a:p>
        </p:txBody>
      </p:sp>
      <p:sp>
        <p:nvSpPr>
          <p:cNvPr id="574" name="Google Shape;574;p46"/>
          <p:cNvSpPr/>
          <p:nvPr/>
        </p:nvSpPr>
        <p:spPr>
          <a:xfrm>
            <a:off x="571500" y="1971025"/>
            <a:ext cx="3492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6"/>
          <p:cNvSpPr txBox="1"/>
          <p:nvPr/>
        </p:nvSpPr>
        <p:spPr>
          <a:xfrm>
            <a:off x="7216876" y="135323"/>
            <a:ext cx="2320413" cy="35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dirty="0">
                <a:solidFill>
                  <a:schemeClr val="dk1"/>
                </a:solidFill>
                <a:latin typeface="Raleway"/>
                <a:sym typeface="Raleway"/>
              </a:rPr>
              <a:t>Fashion classification</a:t>
            </a:r>
            <a:endParaRPr sz="1200" dirty="0"/>
          </a:p>
        </p:txBody>
      </p:sp>
      <p:sp>
        <p:nvSpPr>
          <p:cNvPr id="43" name="TextBox 42">
            <a:extLst>
              <a:ext uri="{FF2B5EF4-FFF2-40B4-BE49-F238E27FC236}">
                <a16:creationId xmlns:a16="http://schemas.microsoft.com/office/drawing/2014/main" id="{8426E6A9-D9C9-4308-8823-375ACAC3DAF0}"/>
              </a:ext>
            </a:extLst>
          </p:cNvPr>
          <p:cNvSpPr txBox="1"/>
          <p:nvPr/>
        </p:nvSpPr>
        <p:spPr>
          <a:xfrm>
            <a:off x="68826" y="4788310"/>
            <a:ext cx="403122" cy="307777"/>
          </a:xfrm>
          <a:prstGeom prst="rect">
            <a:avLst/>
          </a:prstGeom>
          <a:noFill/>
        </p:spPr>
        <p:txBody>
          <a:bodyPr wrap="square" rtlCol="0">
            <a:spAutoFit/>
          </a:bodyPr>
          <a:lstStyle/>
          <a:p>
            <a:r>
              <a:rPr lang="en-US" dirty="0"/>
              <a:t>23</a:t>
            </a:r>
          </a:p>
        </p:txBody>
      </p:sp>
      <p:sp>
        <p:nvSpPr>
          <p:cNvPr id="9" name="TextBox 8">
            <a:extLst>
              <a:ext uri="{FF2B5EF4-FFF2-40B4-BE49-F238E27FC236}">
                <a16:creationId xmlns:a16="http://schemas.microsoft.com/office/drawing/2014/main" id="{42B7D58F-2654-4372-9B17-0705E0C2A6C6}"/>
              </a:ext>
            </a:extLst>
          </p:cNvPr>
          <p:cNvSpPr txBox="1"/>
          <p:nvPr/>
        </p:nvSpPr>
        <p:spPr>
          <a:xfrm>
            <a:off x="571501" y="4269513"/>
            <a:ext cx="8297196" cy="523220"/>
          </a:xfrm>
          <a:prstGeom prst="rect">
            <a:avLst/>
          </a:prstGeom>
          <a:noFill/>
        </p:spPr>
        <p:txBody>
          <a:bodyPr wrap="square" rtlCol="0">
            <a:spAutoFit/>
          </a:bodyPr>
          <a:lstStyle/>
          <a:p>
            <a:r>
              <a:rPr lang="vi-VN" dirty="0"/>
              <a:t>Trong quá trình huấn luyện, các số liệu mất mát và chính xác được liệt kê trong từng quá trình lặp (epoch). Sau khi quan sát tới lần lặp cuối cùng, ta thấy độ chính xác là khá cao dao động ở mức </a:t>
            </a:r>
            <a:r>
              <a:rPr lang="en-US" dirty="0"/>
              <a:t>91</a:t>
            </a:r>
            <a:r>
              <a:rPr lang="vi-VN" dirty="0"/>
              <a:t>%.</a:t>
            </a:r>
            <a:endParaRPr lang="en-US" dirty="0"/>
          </a:p>
        </p:txBody>
      </p:sp>
      <p:sp>
        <p:nvSpPr>
          <p:cNvPr id="12" name="Arrow: Right 11">
            <a:extLst>
              <a:ext uri="{FF2B5EF4-FFF2-40B4-BE49-F238E27FC236}">
                <a16:creationId xmlns:a16="http://schemas.microsoft.com/office/drawing/2014/main" id="{3F8179B4-A797-4873-AE97-AFEA4D9BDFBD}"/>
              </a:ext>
            </a:extLst>
          </p:cNvPr>
          <p:cNvSpPr/>
          <p:nvPr/>
        </p:nvSpPr>
        <p:spPr>
          <a:xfrm>
            <a:off x="167148" y="4436933"/>
            <a:ext cx="349200" cy="1420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206272D-5F34-4F67-AAE3-7F4C44033A34}"/>
              </a:ext>
            </a:extLst>
          </p:cNvPr>
          <p:cNvPicPr>
            <a:picLocks noChangeAspect="1"/>
          </p:cNvPicPr>
          <p:nvPr/>
        </p:nvPicPr>
        <p:blipFill>
          <a:blip r:embed="rId3"/>
          <a:stretch>
            <a:fillRect/>
          </a:stretch>
        </p:blipFill>
        <p:spPr>
          <a:xfrm>
            <a:off x="920700" y="1101917"/>
            <a:ext cx="7497221" cy="3251788"/>
          </a:xfrm>
          <a:prstGeom prst="rect">
            <a:avLst/>
          </a:prstGeom>
        </p:spPr>
      </p:pic>
    </p:spTree>
    <p:extLst>
      <p:ext uri="{BB962C8B-B14F-4D97-AF65-F5344CB8AC3E}">
        <p14:creationId xmlns:p14="http://schemas.microsoft.com/office/powerpoint/2010/main" val="267977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9"/>
                                        </p:tgtEl>
                                        <p:attrNameLst>
                                          <p:attrName>style.visibility</p:attrName>
                                        </p:attrNameLst>
                                      </p:cBhvr>
                                      <p:to>
                                        <p:strVal val="visible"/>
                                      </p:to>
                                    </p:set>
                                    <p:animEffect transition="in" filter="fade">
                                      <p:cBhvr>
                                        <p:cTn id="7" dur="500"/>
                                        <p:tgtEl>
                                          <p:spTgt spid="56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69" name="Google Shape;569;p46"/>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a:t>
            </a:r>
            <a:r>
              <a:rPr lang="vi-VN" dirty="0"/>
              <a:t>ư</a:t>
            </a:r>
            <a:r>
              <a:rPr lang="en-US" dirty="0" err="1"/>
              <a:t>ớc</a:t>
            </a:r>
            <a:r>
              <a:rPr lang="en-US" dirty="0"/>
              <a:t> 5 </a:t>
            </a:r>
            <a:r>
              <a:rPr lang="en-US" dirty="0" err="1"/>
              <a:t>Huấn</a:t>
            </a:r>
            <a:r>
              <a:rPr lang="en-US" dirty="0"/>
              <a:t> </a:t>
            </a:r>
            <a:r>
              <a:rPr lang="en-US" dirty="0" err="1"/>
              <a:t>luyện</a:t>
            </a:r>
            <a:r>
              <a:rPr lang="en-US" dirty="0"/>
              <a:t> </a:t>
            </a:r>
            <a:r>
              <a:rPr lang="en-US" dirty="0" err="1"/>
              <a:t>mô</a:t>
            </a:r>
            <a:r>
              <a:rPr lang="en-US" dirty="0"/>
              <a:t> </a:t>
            </a:r>
            <a:r>
              <a:rPr lang="en-US" dirty="0" err="1"/>
              <a:t>hình</a:t>
            </a:r>
            <a:endParaRPr dirty="0"/>
          </a:p>
        </p:txBody>
      </p:sp>
      <p:sp>
        <p:nvSpPr>
          <p:cNvPr id="574" name="Google Shape;574;p46"/>
          <p:cNvSpPr/>
          <p:nvPr/>
        </p:nvSpPr>
        <p:spPr>
          <a:xfrm>
            <a:off x="571500" y="1971025"/>
            <a:ext cx="3492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6"/>
          <p:cNvSpPr txBox="1"/>
          <p:nvPr/>
        </p:nvSpPr>
        <p:spPr>
          <a:xfrm>
            <a:off x="7216876" y="135323"/>
            <a:ext cx="2320413" cy="35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1" dirty="0">
                <a:solidFill>
                  <a:schemeClr val="dk1"/>
                </a:solidFill>
                <a:latin typeface="Raleway"/>
                <a:sym typeface="Raleway"/>
              </a:rPr>
              <a:t>Fashion classification</a:t>
            </a:r>
            <a:endParaRPr sz="1200" dirty="0"/>
          </a:p>
        </p:txBody>
      </p:sp>
      <p:sp>
        <p:nvSpPr>
          <p:cNvPr id="43" name="TextBox 42">
            <a:extLst>
              <a:ext uri="{FF2B5EF4-FFF2-40B4-BE49-F238E27FC236}">
                <a16:creationId xmlns:a16="http://schemas.microsoft.com/office/drawing/2014/main" id="{8426E6A9-D9C9-4308-8823-375ACAC3DAF0}"/>
              </a:ext>
            </a:extLst>
          </p:cNvPr>
          <p:cNvSpPr txBox="1"/>
          <p:nvPr/>
        </p:nvSpPr>
        <p:spPr>
          <a:xfrm>
            <a:off x="68826" y="4788310"/>
            <a:ext cx="403122" cy="307777"/>
          </a:xfrm>
          <a:prstGeom prst="rect">
            <a:avLst/>
          </a:prstGeom>
          <a:noFill/>
        </p:spPr>
        <p:txBody>
          <a:bodyPr wrap="square" rtlCol="0">
            <a:spAutoFit/>
          </a:bodyPr>
          <a:lstStyle/>
          <a:p>
            <a:r>
              <a:rPr lang="en-US" dirty="0"/>
              <a:t>24</a:t>
            </a:r>
          </a:p>
        </p:txBody>
      </p:sp>
      <p:sp>
        <p:nvSpPr>
          <p:cNvPr id="12" name="Arrow: Right 11">
            <a:extLst>
              <a:ext uri="{FF2B5EF4-FFF2-40B4-BE49-F238E27FC236}">
                <a16:creationId xmlns:a16="http://schemas.microsoft.com/office/drawing/2014/main" id="{3F8179B4-A797-4873-AE97-AFEA4D9BDFBD}"/>
              </a:ext>
            </a:extLst>
          </p:cNvPr>
          <p:cNvSpPr/>
          <p:nvPr/>
        </p:nvSpPr>
        <p:spPr>
          <a:xfrm>
            <a:off x="167148" y="4436933"/>
            <a:ext cx="349200" cy="1420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922AC29-7AAB-4118-9165-E2F0DC7B99A8}"/>
              </a:ext>
            </a:extLst>
          </p:cNvPr>
          <p:cNvSpPr txBox="1"/>
          <p:nvPr/>
        </p:nvSpPr>
        <p:spPr>
          <a:xfrm>
            <a:off x="659376" y="4354090"/>
            <a:ext cx="7825248" cy="307777"/>
          </a:xfrm>
          <a:prstGeom prst="rect">
            <a:avLst/>
          </a:prstGeom>
          <a:noFill/>
        </p:spPr>
        <p:txBody>
          <a:bodyPr wrap="square" rtlCol="0">
            <a:spAutoFit/>
          </a:bodyPr>
          <a:lstStyle/>
          <a:p>
            <a:r>
              <a:rPr lang="en-US" dirty="0"/>
              <a:t>OVERFITTING</a:t>
            </a:r>
            <a:endParaRPr lang="vi-VN" dirty="0"/>
          </a:p>
        </p:txBody>
      </p:sp>
      <p:pic>
        <p:nvPicPr>
          <p:cNvPr id="4" name="Picture 3">
            <a:extLst>
              <a:ext uri="{FF2B5EF4-FFF2-40B4-BE49-F238E27FC236}">
                <a16:creationId xmlns:a16="http://schemas.microsoft.com/office/drawing/2014/main" id="{ACE91101-2DE0-4835-9B3E-37E940127D30}"/>
              </a:ext>
            </a:extLst>
          </p:cNvPr>
          <p:cNvPicPr>
            <a:picLocks noChangeAspect="1"/>
          </p:cNvPicPr>
          <p:nvPr/>
        </p:nvPicPr>
        <p:blipFill>
          <a:blip r:embed="rId3"/>
          <a:stretch>
            <a:fillRect/>
          </a:stretch>
        </p:blipFill>
        <p:spPr>
          <a:xfrm>
            <a:off x="728126" y="1485748"/>
            <a:ext cx="7687748" cy="2172003"/>
          </a:xfrm>
          <a:prstGeom prst="rect">
            <a:avLst/>
          </a:prstGeom>
        </p:spPr>
      </p:pic>
    </p:spTree>
    <p:extLst>
      <p:ext uri="{BB962C8B-B14F-4D97-AF65-F5344CB8AC3E}">
        <p14:creationId xmlns:p14="http://schemas.microsoft.com/office/powerpoint/2010/main" val="3700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9"/>
                                        </p:tgtEl>
                                        <p:attrNameLst>
                                          <p:attrName>style.visibility</p:attrName>
                                        </p:attrNameLst>
                                      </p:cBhvr>
                                      <p:to>
                                        <p:strVal val="visible"/>
                                      </p:to>
                                    </p:set>
                                    <p:animEffect transition="in" filter="fade">
                                      <p:cBhvr>
                                        <p:cTn id="7" dur="500"/>
                                        <p:tgtEl>
                                          <p:spTgt spid="56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 grpId="0"/>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7"/>
          <p:cNvSpPr/>
          <p:nvPr/>
        </p:nvSpPr>
        <p:spPr>
          <a:xfrm rot="5400000" flipH="1">
            <a:off x="153933" y="3243168"/>
            <a:ext cx="507000" cy="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Raleway"/>
              <a:ea typeface="Raleway"/>
              <a:cs typeface="Raleway"/>
              <a:sym typeface="Raleway"/>
            </a:endParaRPr>
          </a:p>
        </p:txBody>
      </p:sp>
      <p:sp>
        <p:nvSpPr>
          <p:cNvPr id="588" name="Google Shape;588;p47"/>
          <p:cNvSpPr txBox="1">
            <a:spLocks noGrp="1"/>
          </p:cNvSpPr>
          <p:nvPr>
            <p:ph type="title"/>
          </p:nvPr>
        </p:nvSpPr>
        <p:spPr>
          <a:xfrm>
            <a:off x="571500" y="3008925"/>
            <a:ext cx="444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Đánh</a:t>
            </a:r>
            <a:r>
              <a:rPr lang="en-US" dirty="0"/>
              <a:t> </a:t>
            </a:r>
            <a:r>
              <a:rPr lang="en-US" dirty="0" err="1"/>
              <a:t>giá</a:t>
            </a:r>
            <a:r>
              <a:rPr lang="en-US" dirty="0"/>
              <a:t> </a:t>
            </a:r>
            <a:endParaRPr dirty="0"/>
          </a:p>
        </p:txBody>
      </p:sp>
      <p:sp>
        <p:nvSpPr>
          <p:cNvPr id="589" name="Google Shape;589;p47"/>
          <p:cNvSpPr txBox="1">
            <a:spLocks noGrp="1"/>
          </p:cNvSpPr>
          <p:nvPr>
            <p:ph type="title" idx="2"/>
          </p:nvPr>
        </p:nvSpPr>
        <p:spPr>
          <a:xfrm>
            <a:off x="571500" y="1976763"/>
            <a:ext cx="18618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590" name="Google Shape;590;p47"/>
          <p:cNvSpPr txBox="1">
            <a:spLocks noGrp="1"/>
          </p:cNvSpPr>
          <p:nvPr>
            <p:ph type="subTitle" idx="1"/>
          </p:nvPr>
        </p:nvSpPr>
        <p:spPr>
          <a:xfrm>
            <a:off x="4092892" y="2911675"/>
            <a:ext cx="4592269" cy="499200"/>
          </a:xfrm>
          <a:prstGeom prst="rect">
            <a:avLst/>
          </a:prstGeom>
        </p:spPr>
        <p:txBody>
          <a:bodyPr spcFirstLastPara="1" wrap="square" lIns="91425" tIns="91425" rIns="91425" bIns="91425" anchor="ctr" anchorCtr="0">
            <a:noAutofit/>
          </a:bodyPr>
          <a:lstStyle/>
          <a:p>
            <a:pPr marL="0" lvl="0" indent="0"/>
            <a:r>
              <a:rPr lang="vi-VN" dirty="0"/>
              <a:t>Đến thời điểm này, chúng ta thấy rằng độ accuracy của mô hình, khi đánh giá bằng tập kiểm thử, hơi thấp hơn so với số liệu trong quá trình huấn luyện. Khoảng cách giữa hai độ accuracy khi huấn luyện và khi kiểm thử thể hiện sự overfitting.</a:t>
            </a:r>
            <a:endParaRPr dirty="0"/>
          </a:p>
        </p:txBody>
      </p:sp>
      <p:sp>
        <p:nvSpPr>
          <p:cNvPr id="591" name="Google Shape;591;p47"/>
          <p:cNvSpPr/>
          <p:nvPr/>
        </p:nvSpPr>
        <p:spPr>
          <a:xfrm>
            <a:off x="672093" y="2911675"/>
            <a:ext cx="756600" cy="61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7"/>
          <p:cNvSpPr/>
          <p:nvPr/>
        </p:nvSpPr>
        <p:spPr>
          <a:xfrm rot="-5400000" flipH="1">
            <a:off x="3363828" y="3018150"/>
            <a:ext cx="9546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7"/>
          <p:cNvSpPr/>
          <p:nvPr/>
        </p:nvSpPr>
        <p:spPr>
          <a:xfrm rot="-5400000" flipH="1">
            <a:off x="3346879" y="807850"/>
            <a:ext cx="9546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7"/>
          <p:cNvSpPr txBox="1"/>
          <p:nvPr/>
        </p:nvSpPr>
        <p:spPr>
          <a:xfrm>
            <a:off x="-206477" y="183550"/>
            <a:ext cx="2033677" cy="35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dk1"/>
                </a:solidFill>
                <a:latin typeface="Raleway"/>
                <a:ea typeface="Raleway"/>
                <a:cs typeface="Raleway"/>
                <a:sym typeface="Raleway"/>
              </a:rPr>
              <a:t>F</a:t>
            </a:r>
            <a:r>
              <a:rPr lang="en-US" b="1" dirty="0" err="1">
                <a:solidFill>
                  <a:schemeClr val="dk1"/>
                </a:solidFill>
                <a:latin typeface="Raleway"/>
                <a:ea typeface="Raleway"/>
                <a:cs typeface="Raleway"/>
                <a:sym typeface="Raleway"/>
              </a:rPr>
              <a:t>ashion</a:t>
            </a:r>
            <a:r>
              <a:rPr lang="en-US" b="1" dirty="0">
                <a:solidFill>
                  <a:schemeClr val="dk1"/>
                </a:solidFill>
                <a:latin typeface="Raleway"/>
                <a:ea typeface="Raleway"/>
                <a:cs typeface="Raleway"/>
                <a:sym typeface="Raleway"/>
              </a:rPr>
              <a:t> Classification</a:t>
            </a:r>
            <a:endParaRPr b="1" dirty="0">
              <a:solidFill>
                <a:schemeClr val="dk1"/>
              </a:solidFill>
              <a:latin typeface="Raleway"/>
              <a:ea typeface="Raleway"/>
              <a:cs typeface="Raleway"/>
              <a:sym typeface="Raleway"/>
            </a:endParaRPr>
          </a:p>
        </p:txBody>
      </p:sp>
      <p:sp>
        <p:nvSpPr>
          <p:cNvPr id="17" name="TextBox 16">
            <a:extLst>
              <a:ext uri="{FF2B5EF4-FFF2-40B4-BE49-F238E27FC236}">
                <a16:creationId xmlns:a16="http://schemas.microsoft.com/office/drawing/2014/main" id="{8E42CD6D-2134-4DE3-993D-FA9D3B4BA1E8}"/>
              </a:ext>
            </a:extLst>
          </p:cNvPr>
          <p:cNvSpPr txBox="1"/>
          <p:nvPr/>
        </p:nvSpPr>
        <p:spPr>
          <a:xfrm>
            <a:off x="68826" y="4788310"/>
            <a:ext cx="403122" cy="307777"/>
          </a:xfrm>
          <a:prstGeom prst="rect">
            <a:avLst/>
          </a:prstGeom>
          <a:noFill/>
        </p:spPr>
        <p:txBody>
          <a:bodyPr wrap="square" rtlCol="0">
            <a:spAutoFit/>
          </a:bodyPr>
          <a:lstStyle/>
          <a:p>
            <a:r>
              <a:rPr lang="en-US" dirty="0"/>
              <a:t>25</a:t>
            </a:r>
          </a:p>
        </p:txBody>
      </p:sp>
      <p:pic>
        <p:nvPicPr>
          <p:cNvPr id="3" name="Picture 2">
            <a:extLst>
              <a:ext uri="{FF2B5EF4-FFF2-40B4-BE49-F238E27FC236}">
                <a16:creationId xmlns:a16="http://schemas.microsoft.com/office/drawing/2014/main" id="{5159C724-2243-42E3-90B4-1FE42F52039D}"/>
              </a:ext>
            </a:extLst>
          </p:cNvPr>
          <p:cNvPicPr>
            <a:picLocks noChangeAspect="1"/>
          </p:cNvPicPr>
          <p:nvPr/>
        </p:nvPicPr>
        <p:blipFill>
          <a:blip r:embed="rId3"/>
          <a:stretch>
            <a:fillRect/>
          </a:stretch>
        </p:blipFill>
        <p:spPr>
          <a:xfrm>
            <a:off x="3934414" y="323674"/>
            <a:ext cx="3773488" cy="954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8"/>
                                        </p:tgtEl>
                                        <p:attrNameLst>
                                          <p:attrName>style.visibility</p:attrName>
                                        </p:attrNameLst>
                                      </p:cBhvr>
                                      <p:to>
                                        <p:strVal val="visible"/>
                                      </p:to>
                                    </p:set>
                                    <p:animEffect transition="in" filter="fade">
                                      <p:cBhvr>
                                        <p:cTn id="7" dur="500"/>
                                        <p:tgtEl>
                                          <p:spTgt spid="58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90">
                                            <p:txEl>
                                              <p:pRg st="0" end="0"/>
                                            </p:txEl>
                                          </p:spTgt>
                                        </p:tgtEl>
                                        <p:attrNameLst>
                                          <p:attrName>style.visibility</p:attrName>
                                        </p:attrNameLst>
                                      </p:cBhvr>
                                      <p:to>
                                        <p:strVal val="visible"/>
                                      </p:to>
                                    </p:set>
                                    <p:anim calcmode="lin" valueType="num">
                                      <p:cBhvr additive="base">
                                        <p:cTn id="18" dur="500" fill="hold"/>
                                        <p:tgtEl>
                                          <p:spTgt spid="590">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9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 grpId="0"/>
      <p:bldP spid="59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48"/>
          <p:cNvSpPr txBox="1">
            <a:spLocks noGrp="1"/>
          </p:cNvSpPr>
          <p:nvPr>
            <p:ph type="title"/>
          </p:nvPr>
        </p:nvSpPr>
        <p:spPr>
          <a:xfrm>
            <a:off x="3987375" y="1002163"/>
            <a:ext cx="3941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solidFill>
                  <a:schemeClr val="accent1"/>
                </a:solidFill>
              </a:rPr>
              <a:t>D</a:t>
            </a:r>
            <a:r>
              <a:rPr lang="en-US" dirty="0" err="1">
                <a:solidFill>
                  <a:schemeClr val="accent1"/>
                </a:solidFill>
              </a:rPr>
              <a:t>ự</a:t>
            </a:r>
            <a:r>
              <a:rPr lang="en-US" dirty="0">
                <a:solidFill>
                  <a:schemeClr val="accent1"/>
                </a:solidFill>
              </a:rPr>
              <a:t> </a:t>
            </a:r>
            <a:r>
              <a:rPr lang="en-US" dirty="0" err="1">
                <a:solidFill>
                  <a:schemeClr val="accent1"/>
                </a:solidFill>
              </a:rPr>
              <a:t>đoán</a:t>
            </a:r>
            <a:endParaRPr b="1" dirty="0">
              <a:solidFill>
                <a:schemeClr val="accent1"/>
              </a:solidFill>
            </a:endParaRPr>
          </a:p>
        </p:txBody>
      </p:sp>
      <p:sp>
        <p:nvSpPr>
          <p:cNvPr id="602" name="Google Shape;602;p48"/>
          <p:cNvSpPr txBox="1">
            <a:spLocks noGrp="1"/>
          </p:cNvSpPr>
          <p:nvPr>
            <p:ph type="subTitle" idx="1"/>
          </p:nvPr>
        </p:nvSpPr>
        <p:spPr>
          <a:xfrm>
            <a:off x="3981723" y="1739550"/>
            <a:ext cx="5002151" cy="2401800"/>
          </a:xfrm>
          <a:prstGeom prst="rect">
            <a:avLst/>
          </a:prstGeom>
        </p:spPr>
        <p:txBody>
          <a:bodyPr spcFirstLastPara="1" wrap="square" lIns="91425" tIns="91425" rIns="91425" bIns="91425" anchor="t" anchorCtr="0">
            <a:noAutofit/>
          </a:bodyPr>
          <a:lstStyle/>
          <a:p>
            <a:pPr marL="139700" indent="0">
              <a:buNone/>
            </a:pPr>
            <a:r>
              <a:rPr lang="en-US" dirty="0" err="1"/>
              <a:t>Thử</a:t>
            </a:r>
            <a:r>
              <a:rPr lang="en-US" dirty="0"/>
              <a:t> </a:t>
            </a:r>
            <a:r>
              <a:rPr lang="en-US" dirty="0" err="1"/>
              <a:t>vẽ</a:t>
            </a:r>
            <a:r>
              <a:rPr lang="en-US" dirty="0"/>
              <a:t> </a:t>
            </a:r>
            <a:r>
              <a:rPr lang="en-US" dirty="0" err="1"/>
              <a:t>biểu</a:t>
            </a:r>
            <a:r>
              <a:rPr lang="en-US" dirty="0"/>
              <a:t> </a:t>
            </a:r>
            <a:r>
              <a:rPr lang="en-US" dirty="0" err="1"/>
              <a:t>đồ</a:t>
            </a:r>
            <a:r>
              <a:rPr lang="en-US" dirty="0"/>
              <a:t> </a:t>
            </a:r>
            <a:r>
              <a:rPr lang="en-US" dirty="0" err="1"/>
              <a:t>với</a:t>
            </a:r>
            <a:r>
              <a:rPr lang="en-US" dirty="0"/>
              <a:t> </a:t>
            </a:r>
            <a:r>
              <a:rPr lang="en-US" dirty="0" err="1"/>
              <a:t>vài</a:t>
            </a:r>
            <a:r>
              <a:rPr lang="en-US" dirty="0"/>
              <a:t> </a:t>
            </a:r>
            <a:r>
              <a:rPr lang="en-US" dirty="0" err="1"/>
              <a:t>ảnh</a:t>
            </a:r>
            <a:r>
              <a:rPr lang="en-US" dirty="0"/>
              <a:t> </a:t>
            </a:r>
            <a:r>
              <a:rPr lang="en-US" dirty="0" err="1"/>
              <a:t>và</a:t>
            </a:r>
            <a:r>
              <a:rPr lang="en-US" dirty="0"/>
              <a:t> </a:t>
            </a:r>
            <a:r>
              <a:rPr lang="en-US" dirty="0" err="1"/>
              <a:t>dự</a:t>
            </a:r>
            <a:r>
              <a:rPr lang="en-US" dirty="0"/>
              <a:t> </a:t>
            </a:r>
            <a:r>
              <a:rPr lang="en-US" dirty="0" err="1"/>
              <a:t>đoán</a:t>
            </a:r>
            <a:r>
              <a:rPr lang="en-US" dirty="0"/>
              <a:t> </a:t>
            </a:r>
            <a:r>
              <a:rPr lang="en-US" dirty="0" err="1"/>
              <a:t>đi</a:t>
            </a:r>
            <a:r>
              <a:rPr lang="en-US" dirty="0"/>
              <a:t> </a:t>
            </a:r>
            <a:r>
              <a:rPr lang="en-US" dirty="0" err="1"/>
              <a:t>kèm</a:t>
            </a:r>
            <a:r>
              <a:rPr lang="en-US" dirty="0"/>
              <a:t>.</a:t>
            </a:r>
          </a:p>
          <a:p>
            <a:pPr marL="139700" indent="0">
              <a:buNone/>
            </a:pPr>
            <a:r>
              <a:rPr lang="en-US" i="1" dirty="0" err="1"/>
              <a:t>Chú</a:t>
            </a:r>
            <a:r>
              <a:rPr lang="en-US" i="1" dirty="0"/>
              <a:t> ý </a:t>
            </a:r>
            <a:r>
              <a:rPr lang="en-US" i="1" dirty="0" err="1"/>
              <a:t>thấy</a:t>
            </a:r>
            <a:r>
              <a:rPr lang="en-US" i="1" dirty="0"/>
              <a:t> </a:t>
            </a:r>
            <a:r>
              <a:rPr lang="en-US" i="1" dirty="0" err="1"/>
              <a:t>rằng</a:t>
            </a:r>
            <a:r>
              <a:rPr lang="en-US" i="1" dirty="0"/>
              <a:t> </a:t>
            </a:r>
            <a:r>
              <a:rPr lang="en-US" i="1" dirty="0" err="1"/>
              <a:t>mô</a:t>
            </a:r>
            <a:r>
              <a:rPr lang="en-US" i="1" dirty="0"/>
              <a:t> </a:t>
            </a:r>
            <a:r>
              <a:rPr lang="en-US" i="1" dirty="0" err="1"/>
              <a:t>hình</a:t>
            </a:r>
            <a:r>
              <a:rPr lang="en-US" i="1" dirty="0"/>
              <a:t> </a:t>
            </a:r>
            <a:r>
              <a:rPr lang="en-US" i="1" dirty="0" err="1"/>
              <a:t>đôi</a:t>
            </a:r>
            <a:r>
              <a:rPr lang="en-US" i="1" dirty="0"/>
              <a:t> </a:t>
            </a:r>
            <a:r>
              <a:rPr lang="en-US" i="1" dirty="0" err="1"/>
              <a:t>khi</a:t>
            </a:r>
            <a:r>
              <a:rPr lang="en-US" i="1" dirty="0"/>
              <a:t> </a:t>
            </a:r>
            <a:r>
              <a:rPr lang="en-US" i="1" dirty="0" err="1"/>
              <a:t>dự</a:t>
            </a:r>
            <a:r>
              <a:rPr lang="en-US" i="1" dirty="0"/>
              <a:t> </a:t>
            </a:r>
            <a:r>
              <a:rPr lang="en-US" i="1" dirty="0" err="1"/>
              <a:t>đoán</a:t>
            </a:r>
            <a:r>
              <a:rPr lang="en-US" i="1" dirty="0"/>
              <a:t> </a:t>
            </a:r>
            <a:r>
              <a:rPr lang="en-US" i="1" dirty="0" err="1"/>
              <a:t>sai</a:t>
            </a:r>
            <a:r>
              <a:rPr lang="en-US" i="1" dirty="0"/>
              <a:t> </a:t>
            </a:r>
            <a:r>
              <a:rPr lang="en-US" i="1" dirty="0" err="1"/>
              <a:t>dù</a:t>
            </a:r>
            <a:r>
              <a:rPr lang="en-US" i="1" dirty="0"/>
              <a:t> </a:t>
            </a:r>
          </a:p>
          <a:p>
            <a:pPr marL="139700" indent="0">
              <a:buNone/>
            </a:pPr>
            <a:r>
              <a:rPr lang="en-US" i="1" dirty="0" err="1"/>
              <a:t>Điểm</a:t>
            </a:r>
            <a:r>
              <a:rPr lang="en-US" i="1" dirty="0"/>
              <a:t> </a:t>
            </a:r>
            <a:r>
              <a:rPr lang="en-US" i="1" dirty="0" err="1"/>
              <a:t>tự</a:t>
            </a:r>
            <a:r>
              <a:rPr lang="en-US" i="1" dirty="0"/>
              <a:t> tin </a:t>
            </a:r>
            <a:r>
              <a:rPr lang="en-US" i="1" dirty="0" err="1"/>
              <a:t>rất</a:t>
            </a:r>
            <a:r>
              <a:rPr lang="en-US" i="1" dirty="0"/>
              <a:t> </a:t>
            </a:r>
            <a:r>
              <a:rPr lang="en-US" i="1" dirty="0" err="1"/>
              <a:t>cao</a:t>
            </a:r>
            <a:r>
              <a:rPr lang="en-US" i="1" dirty="0"/>
              <a:t>.</a:t>
            </a:r>
          </a:p>
          <a:p>
            <a:pPr marL="139700" indent="0">
              <a:buNone/>
            </a:pPr>
            <a:r>
              <a:rPr lang="vi-VN" dirty="0"/>
              <a:t>Nhãn dự đoán đúng màu xanh và nhãn sai màu đỏ. Con số là số phần trăm của các nhãn được dự đoán</a:t>
            </a:r>
          </a:p>
          <a:p>
            <a:pPr marL="139700" indent="0">
              <a:buNone/>
            </a:pPr>
            <a:endParaRPr lang="en-US" dirty="0"/>
          </a:p>
          <a:p>
            <a:pPr marL="139700" indent="0">
              <a:buNone/>
            </a:pPr>
            <a:endParaRPr lang="en-US" dirty="0"/>
          </a:p>
        </p:txBody>
      </p:sp>
      <p:sp>
        <p:nvSpPr>
          <p:cNvPr id="604" name="Google Shape;604;p48"/>
          <p:cNvSpPr/>
          <p:nvPr/>
        </p:nvSpPr>
        <p:spPr>
          <a:xfrm rot="5400000">
            <a:off x="3455603" y="4073381"/>
            <a:ext cx="9546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6" name="Google Shape;606;p48"/>
          <p:cNvCxnSpPr>
            <a:cxnSpLocks/>
          </p:cNvCxnSpPr>
          <p:nvPr/>
        </p:nvCxnSpPr>
        <p:spPr>
          <a:xfrm flipH="1">
            <a:off x="4061333" y="548058"/>
            <a:ext cx="4836928" cy="0"/>
          </a:xfrm>
          <a:prstGeom prst="straightConnector1">
            <a:avLst/>
          </a:prstGeom>
          <a:noFill/>
          <a:ln w="9525" cap="flat" cmpd="sng">
            <a:solidFill>
              <a:srgbClr val="000000"/>
            </a:solidFill>
            <a:prstDash val="dash"/>
            <a:round/>
            <a:headEnd type="oval" w="med" len="med"/>
            <a:tailEnd type="oval" w="med" len="med"/>
          </a:ln>
        </p:spPr>
      </p:cxnSp>
      <p:cxnSp>
        <p:nvCxnSpPr>
          <p:cNvPr id="607" name="Google Shape;607;p48"/>
          <p:cNvCxnSpPr>
            <a:cxnSpLocks/>
          </p:cNvCxnSpPr>
          <p:nvPr/>
        </p:nvCxnSpPr>
        <p:spPr>
          <a:xfrm flipH="1">
            <a:off x="3932903" y="4581581"/>
            <a:ext cx="4965358" cy="0"/>
          </a:xfrm>
          <a:prstGeom prst="straightConnector1">
            <a:avLst/>
          </a:prstGeom>
          <a:noFill/>
          <a:ln w="9525" cap="flat" cmpd="sng">
            <a:solidFill>
              <a:srgbClr val="000000"/>
            </a:solidFill>
            <a:prstDash val="dash"/>
            <a:round/>
            <a:headEnd type="oval" w="med" len="med"/>
            <a:tailEnd type="oval" w="med" len="med"/>
          </a:ln>
        </p:spPr>
      </p:cxnSp>
      <p:sp>
        <p:nvSpPr>
          <p:cNvPr id="15" name="TextBox 14">
            <a:extLst>
              <a:ext uri="{FF2B5EF4-FFF2-40B4-BE49-F238E27FC236}">
                <a16:creationId xmlns:a16="http://schemas.microsoft.com/office/drawing/2014/main" id="{078EB1C5-AF0D-4360-8EEF-768FEA9DA08E}"/>
              </a:ext>
            </a:extLst>
          </p:cNvPr>
          <p:cNvSpPr txBox="1"/>
          <p:nvPr/>
        </p:nvSpPr>
        <p:spPr>
          <a:xfrm>
            <a:off x="68826" y="4788310"/>
            <a:ext cx="403122" cy="307777"/>
          </a:xfrm>
          <a:prstGeom prst="rect">
            <a:avLst/>
          </a:prstGeom>
          <a:noFill/>
        </p:spPr>
        <p:txBody>
          <a:bodyPr wrap="square" rtlCol="0">
            <a:spAutoFit/>
          </a:bodyPr>
          <a:lstStyle/>
          <a:p>
            <a:r>
              <a:rPr lang="en-US" dirty="0"/>
              <a:t>26</a:t>
            </a:r>
          </a:p>
        </p:txBody>
      </p:sp>
      <p:pic>
        <p:nvPicPr>
          <p:cNvPr id="3" name="Picture 2">
            <a:extLst>
              <a:ext uri="{FF2B5EF4-FFF2-40B4-BE49-F238E27FC236}">
                <a16:creationId xmlns:a16="http://schemas.microsoft.com/office/drawing/2014/main" id="{D38D4304-B5FA-4662-A447-BB8BD8C9760E}"/>
              </a:ext>
            </a:extLst>
          </p:cNvPr>
          <p:cNvPicPr>
            <a:picLocks noChangeAspect="1"/>
          </p:cNvPicPr>
          <p:nvPr/>
        </p:nvPicPr>
        <p:blipFill>
          <a:blip r:embed="rId3"/>
          <a:stretch>
            <a:fillRect/>
          </a:stretch>
        </p:blipFill>
        <p:spPr>
          <a:xfrm>
            <a:off x="0" y="608092"/>
            <a:ext cx="3981723" cy="37533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01"/>
                                        </p:tgtEl>
                                        <p:attrNameLst>
                                          <p:attrName>style.visibility</p:attrName>
                                        </p:attrNameLst>
                                      </p:cBhvr>
                                      <p:to>
                                        <p:strVal val="visible"/>
                                      </p:to>
                                    </p:set>
                                    <p:animEffect transition="in" filter="fade">
                                      <p:cBhvr>
                                        <p:cTn id="7" dur="1000"/>
                                        <p:tgtEl>
                                          <p:spTgt spid="601"/>
                                        </p:tgtEl>
                                      </p:cBhvr>
                                    </p:animEffect>
                                    <p:anim calcmode="lin" valueType="num">
                                      <p:cBhvr>
                                        <p:cTn id="8" dur="1000" fill="hold"/>
                                        <p:tgtEl>
                                          <p:spTgt spid="601"/>
                                        </p:tgtEl>
                                        <p:attrNameLst>
                                          <p:attrName>ppt_x</p:attrName>
                                        </p:attrNameLst>
                                      </p:cBhvr>
                                      <p:tavLst>
                                        <p:tav tm="0">
                                          <p:val>
                                            <p:strVal val="#ppt_x"/>
                                          </p:val>
                                        </p:tav>
                                        <p:tav tm="100000">
                                          <p:val>
                                            <p:strVal val="#ppt_x"/>
                                          </p:val>
                                        </p:tav>
                                      </p:tavLst>
                                    </p:anim>
                                    <p:anim calcmode="lin" valueType="num">
                                      <p:cBhvr>
                                        <p:cTn id="9" dur="1000" fill="hold"/>
                                        <p:tgtEl>
                                          <p:spTgt spid="60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02">
                                            <p:txEl>
                                              <p:pRg st="0" end="0"/>
                                            </p:txEl>
                                          </p:spTgt>
                                        </p:tgtEl>
                                        <p:attrNameLst>
                                          <p:attrName>style.visibility</p:attrName>
                                        </p:attrNameLst>
                                      </p:cBhvr>
                                      <p:to>
                                        <p:strVal val="visible"/>
                                      </p:to>
                                    </p:set>
                                    <p:animEffect transition="in" filter="fade">
                                      <p:cBhvr>
                                        <p:cTn id="20" dur="1000"/>
                                        <p:tgtEl>
                                          <p:spTgt spid="602">
                                            <p:txEl>
                                              <p:pRg st="0" end="0"/>
                                            </p:txEl>
                                          </p:spTgt>
                                        </p:tgtEl>
                                      </p:cBhvr>
                                    </p:animEffect>
                                    <p:anim calcmode="lin" valueType="num">
                                      <p:cBhvr>
                                        <p:cTn id="21" dur="1000" fill="hold"/>
                                        <p:tgtEl>
                                          <p:spTgt spid="602">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602">
                                            <p:txEl>
                                              <p:pRg st="0" end="0"/>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602">
                                            <p:txEl>
                                              <p:pRg st="1" end="1"/>
                                            </p:txEl>
                                          </p:spTgt>
                                        </p:tgtEl>
                                        <p:attrNameLst>
                                          <p:attrName>style.visibility</p:attrName>
                                        </p:attrNameLst>
                                      </p:cBhvr>
                                      <p:to>
                                        <p:strVal val="visible"/>
                                      </p:to>
                                    </p:set>
                                    <p:animEffect transition="in" filter="fade">
                                      <p:cBhvr>
                                        <p:cTn id="25" dur="1000"/>
                                        <p:tgtEl>
                                          <p:spTgt spid="602">
                                            <p:txEl>
                                              <p:pRg st="1" end="1"/>
                                            </p:txEl>
                                          </p:spTgt>
                                        </p:tgtEl>
                                      </p:cBhvr>
                                    </p:animEffect>
                                    <p:anim calcmode="lin" valueType="num">
                                      <p:cBhvr>
                                        <p:cTn id="26" dur="1000" fill="hold"/>
                                        <p:tgtEl>
                                          <p:spTgt spid="602">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602">
                                            <p:txEl>
                                              <p:pRg st="1" end="1"/>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602">
                                            <p:txEl>
                                              <p:pRg st="2" end="2"/>
                                            </p:txEl>
                                          </p:spTgt>
                                        </p:tgtEl>
                                        <p:attrNameLst>
                                          <p:attrName>style.visibility</p:attrName>
                                        </p:attrNameLst>
                                      </p:cBhvr>
                                      <p:to>
                                        <p:strVal val="visible"/>
                                      </p:to>
                                    </p:set>
                                    <p:animEffect transition="in" filter="fade">
                                      <p:cBhvr>
                                        <p:cTn id="30" dur="1000"/>
                                        <p:tgtEl>
                                          <p:spTgt spid="602">
                                            <p:txEl>
                                              <p:pRg st="2" end="2"/>
                                            </p:txEl>
                                          </p:spTgt>
                                        </p:tgtEl>
                                      </p:cBhvr>
                                    </p:animEffect>
                                    <p:anim calcmode="lin" valueType="num">
                                      <p:cBhvr>
                                        <p:cTn id="31" dur="1000" fill="hold"/>
                                        <p:tgtEl>
                                          <p:spTgt spid="602">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602">
                                            <p:txEl>
                                              <p:pRg st="2" end="2"/>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602">
                                            <p:txEl>
                                              <p:pRg st="3" end="3"/>
                                            </p:txEl>
                                          </p:spTgt>
                                        </p:tgtEl>
                                        <p:attrNameLst>
                                          <p:attrName>style.visibility</p:attrName>
                                        </p:attrNameLst>
                                      </p:cBhvr>
                                      <p:to>
                                        <p:strVal val="visible"/>
                                      </p:to>
                                    </p:set>
                                    <p:animEffect transition="in" filter="fade">
                                      <p:cBhvr>
                                        <p:cTn id="35" dur="1000"/>
                                        <p:tgtEl>
                                          <p:spTgt spid="602">
                                            <p:txEl>
                                              <p:pRg st="3" end="3"/>
                                            </p:txEl>
                                          </p:spTgt>
                                        </p:tgtEl>
                                      </p:cBhvr>
                                    </p:animEffect>
                                    <p:anim calcmode="lin" valueType="num">
                                      <p:cBhvr>
                                        <p:cTn id="36" dur="1000" fill="hold"/>
                                        <p:tgtEl>
                                          <p:spTgt spid="60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60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51"/>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Hình</a:t>
            </a:r>
            <a:r>
              <a:rPr lang="en-US" dirty="0"/>
              <a:t> </a:t>
            </a:r>
            <a:r>
              <a:rPr lang="en-US" dirty="0" err="1"/>
              <a:t>ảnh</a:t>
            </a:r>
            <a:r>
              <a:rPr lang="en-US" dirty="0"/>
              <a:t> </a:t>
            </a:r>
            <a:r>
              <a:rPr lang="en-US" dirty="0" err="1"/>
              <a:t>thực</a:t>
            </a:r>
            <a:r>
              <a:rPr lang="en-US" dirty="0"/>
              <a:t> </a:t>
            </a:r>
            <a:r>
              <a:rPr lang="en-US" dirty="0" err="1"/>
              <a:t>tế</a:t>
            </a:r>
            <a:endParaRPr dirty="0"/>
          </a:p>
        </p:txBody>
      </p:sp>
      <p:sp>
        <p:nvSpPr>
          <p:cNvPr id="634" name="Google Shape;634;p51"/>
          <p:cNvSpPr txBox="1">
            <a:spLocks noGrp="1"/>
          </p:cNvSpPr>
          <p:nvPr>
            <p:ph type="subTitle" idx="1"/>
          </p:nvPr>
        </p:nvSpPr>
        <p:spPr>
          <a:xfrm>
            <a:off x="1007654" y="1202057"/>
            <a:ext cx="6150229" cy="1045229"/>
          </a:xfrm>
          <a:prstGeom prst="rect">
            <a:avLst/>
          </a:prstGeom>
        </p:spPr>
        <p:txBody>
          <a:bodyPr spcFirstLastPara="1" wrap="square" lIns="91425" tIns="91425" rIns="91425" bIns="91425" anchor="ctr" anchorCtr="0">
            <a:noAutofit/>
          </a:bodyPr>
          <a:lstStyle/>
          <a:p>
            <a:r>
              <a:rPr lang="vi-VN" dirty="0"/>
              <a:t>Để thêm thách thức cho mô hình</a:t>
            </a:r>
            <a:r>
              <a:rPr lang="en-US" dirty="0"/>
              <a:t> </a:t>
            </a:r>
            <a:r>
              <a:rPr lang="vi-VN" dirty="0"/>
              <a:t>mạng neural, Chúng ta sẽ cho nó </a:t>
            </a:r>
            <a:endParaRPr lang="en-US" dirty="0"/>
          </a:p>
          <a:p>
            <a:r>
              <a:rPr lang="vi-VN" dirty="0"/>
              <a:t>phân tích và đưa ra dự đoán cho dữ liệu thực tiễn.</a:t>
            </a:r>
            <a:endParaRPr lang="en-US" dirty="0"/>
          </a:p>
        </p:txBody>
      </p:sp>
      <p:sp>
        <p:nvSpPr>
          <p:cNvPr id="638" name="Google Shape;638;p51"/>
          <p:cNvSpPr txBox="1"/>
          <p:nvPr/>
        </p:nvSpPr>
        <p:spPr>
          <a:xfrm>
            <a:off x="7312574" y="183700"/>
            <a:ext cx="1978909" cy="35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dk1"/>
                </a:solidFill>
                <a:latin typeface="Raleway"/>
                <a:sym typeface="Raleway"/>
              </a:rPr>
              <a:t>F</a:t>
            </a:r>
            <a:r>
              <a:rPr lang="en-US" b="1" dirty="0" err="1">
                <a:solidFill>
                  <a:schemeClr val="dk1"/>
                </a:solidFill>
                <a:latin typeface="Raleway"/>
                <a:sym typeface="Raleway"/>
              </a:rPr>
              <a:t>ashion</a:t>
            </a:r>
            <a:r>
              <a:rPr lang="en-US" b="1" dirty="0">
                <a:solidFill>
                  <a:schemeClr val="dk1"/>
                </a:solidFill>
                <a:latin typeface="Raleway"/>
                <a:sym typeface="Raleway"/>
              </a:rPr>
              <a:t> Classification</a:t>
            </a:r>
            <a:endParaRPr dirty="0"/>
          </a:p>
        </p:txBody>
      </p:sp>
      <p:sp>
        <p:nvSpPr>
          <p:cNvPr id="639" name="Google Shape;639;p51"/>
          <p:cNvSpPr txBox="1"/>
          <p:nvPr/>
        </p:nvSpPr>
        <p:spPr>
          <a:xfrm rot="-5400000">
            <a:off x="-558300" y="3832725"/>
            <a:ext cx="2259600" cy="35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dk1"/>
                </a:solidFill>
                <a:latin typeface="Raleway"/>
                <a:ea typeface="Raleway"/>
                <a:cs typeface="Raleway"/>
                <a:sym typeface="Raleway"/>
              </a:rPr>
              <a:t>F</a:t>
            </a:r>
            <a:r>
              <a:rPr lang="en-US" b="1" dirty="0" err="1">
                <a:solidFill>
                  <a:schemeClr val="dk1"/>
                </a:solidFill>
                <a:latin typeface="Raleway"/>
                <a:ea typeface="Raleway"/>
                <a:cs typeface="Raleway"/>
                <a:sym typeface="Raleway"/>
              </a:rPr>
              <a:t>ashion</a:t>
            </a:r>
            <a:r>
              <a:rPr lang="en-US" b="1" dirty="0">
                <a:solidFill>
                  <a:schemeClr val="dk1"/>
                </a:solidFill>
                <a:latin typeface="Raleway"/>
                <a:ea typeface="Raleway"/>
                <a:cs typeface="Raleway"/>
                <a:sym typeface="Raleway"/>
              </a:rPr>
              <a:t> Classification</a:t>
            </a:r>
            <a:endParaRPr b="1" dirty="0">
              <a:solidFill>
                <a:schemeClr val="dk1"/>
              </a:solidFill>
              <a:latin typeface="Raleway"/>
              <a:ea typeface="Raleway"/>
              <a:cs typeface="Raleway"/>
              <a:sym typeface="Raleway"/>
            </a:endParaRPr>
          </a:p>
        </p:txBody>
      </p:sp>
      <p:sp>
        <p:nvSpPr>
          <p:cNvPr id="2" name="TextBox 1">
            <a:extLst>
              <a:ext uri="{FF2B5EF4-FFF2-40B4-BE49-F238E27FC236}">
                <a16:creationId xmlns:a16="http://schemas.microsoft.com/office/drawing/2014/main" id="{B78AEB57-0AD4-4466-95F3-B3EBFA8F1EE3}"/>
              </a:ext>
            </a:extLst>
          </p:cNvPr>
          <p:cNvSpPr txBox="1"/>
          <p:nvPr/>
        </p:nvSpPr>
        <p:spPr>
          <a:xfrm>
            <a:off x="1104815" y="2094696"/>
            <a:ext cx="7197213" cy="1600438"/>
          </a:xfrm>
          <a:prstGeom prst="rect">
            <a:avLst/>
          </a:prstGeom>
          <a:noFill/>
        </p:spPr>
        <p:txBody>
          <a:bodyPr wrap="square" rtlCol="0">
            <a:spAutoFit/>
          </a:bodyPr>
          <a:lstStyle/>
          <a:p>
            <a:r>
              <a:rPr lang="en-US" i="1" dirty="0" err="1">
                <a:latin typeface="Raleway"/>
              </a:rPr>
              <a:t>Các</a:t>
            </a:r>
            <a:r>
              <a:rPr lang="en-US" i="1" dirty="0">
                <a:latin typeface="Raleway"/>
              </a:rPr>
              <a:t> </a:t>
            </a:r>
            <a:r>
              <a:rPr lang="en-US" i="1" dirty="0" err="1">
                <a:latin typeface="Raleway"/>
              </a:rPr>
              <a:t>bước</a:t>
            </a:r>
            <a:r>
              <a:rPr lang="en-US" i="1" dirty="0">
                <a:latin typeface="Raleway"/>
              </a:rPr>
              <a:t> </a:t>
            </a:r>
            <a:r>
              <a:rPr lang="en-US" i="1" dirty="0" err="1">
                <a:latin typeface="Raleway"/>
              </a:rPr>
              <a:t>thực</a:t>
            </a:r>
            <a:r>
              <a:rPr lang="en-US" i="1" dirty="0">
                <a:latin typeface="Raleway"/>
              </a:rPr>
              <a:t> </a:t>
            </a:r>
            <a:r>
              <a:rPr lang="en-US" i="1" dirty="0" err="1">
                <a:latin typeface="Raleway"/>
              </a:rPr>
              <a:t>hiện</a:t>
            </a:r>
            <a:r>
              <a:rPr lang="en-US" i="1" dirty="0">
                <a:latin typeface="Raleway"/>
              </a:rPr>
              <a:t> :</a:t>
            </a:r>
          </a:p>
          <a:p>
            <a:pPr marL="342900" indent="-342900">
              <a:buFont typeface="+mj-lt"/>
              <a:buAutoNum type="arabicPeriod"/>
            </a:pPr>
            <a:r>
              <a:rPr lang="en-US" dirty="0" err="1">
                <a:latin typeface="Raleway"/>
              </a:rPr>
              <a:t>Tạo</a:t>
            </a:r>
            <a:r>
              <a:rPr lang="en-US" dirty="0">
                <a:latin typeface="Raleway"/>
              </a:rPr>
              <a:t> 1 </a:t>
            </a:r>
            <a:r>
              <a:rPr lang="en-US" dirty="0" err="1">
                <a:latin typeface="Raleway"/>
              </a:rPr>
              <a:t>ảnh</a:t>
            </a:r>
            <a:r>
              <a:rPr lang="en-US" dirty="0">
                <a:latin typeface="Raleway"/>
              </a:rPr>
              <a:t> </a:t>
            </a:r>
            <a:r>
              <a:rPr lang="en-US" dirty="0" err="1">
                <a:latin typeface="Raleway"/>
              </a:rPr>
              <a:t>nền</a:t>
            </a:r>
            <a:r>
              <a:rPr lang="en-US" dirty="0">
                <a:latin typeface="Raleway"/>
              </a:rPr>
              <a:t> </a:t>
            </a:r>
            <a:r>
              <a:rPr lang="en-US" dirty="0" err="1">
                <a:latin typeface="Raleway"/>
              </a:rPr>
              <a:t>trắng</a:t>
            </a:r>
            <a:r>
              <a:rPr lang="en-US" dirty="0">
                <a:latin typeface="Raleway"/>
              </a:rPr>
              <a:t> 28x28pixel</a:t>
            </a:r>
          </a:p>
          <a:p>
            <a:pPr marL="342900" indent="-342900">
              <a:buFont typeface="+mj-lt"/>
              <a:buAutoNum type="arabicPeriod"/>
            </a:pPr>
            <a:r>
              <a:rPr lang="en-US" dirty="0" err="1">
                <a:latin typeface="Raleway"/>
              </a:rPr>
              <a:t>Thay</a:t>
            </a:r>
            <a:r>
              <a:rPr lang="en-US" dirty="0">
                <a:latin typeface="Raleway"/>
              </a:rPr>
              <a:t> </a:t>
            </a:r>
            <a:r>
              <a:rPr lang="en-US" dirty="0" err="1">
                <a:latin typeface="Raleway"/>
              </a:rPr>
              <a:t>đổi</a:t>
            </a:r>
            <a:r>
              <a:rPr lang="en-US" dirty="0">
                <a:latin typeface="Raleway"/>
              </a:rPr>
              <a:t> </a:t>
            </a:r>
            <a:r>
              <a:rPr lang="en-US" dirty="0" err="1">
                <a:latin typeface="Raleway"/>
              </a:rPr>
              <a:t>kích</a:t>
            </a:r>
            <a:r>
              <a:rPr lang="en-US" dirty="0">
                <a:latin typeface="Raleway"/>
              </a:rPr>
              <a:t> </a:t>
            </a:r>
            <a:r>
              <a:rPr lang="en-US" dirty="0" err="1">
                <a:latin typeface="Raleway"/>
              </a:rPr>
              <a:t>thước</a:t>
            </a:r>
            <a:r>
              <a:rPr lang="en-US" dirty="0">
                <a:latin typeface="Raleway"/>
              </a:rPr>
              <a:t> </a:t>
            </a:r>
            <a:r>
              <a:rPr lang="en-US" dirty="0" err="1">
                <a:latin typeface="Raleway"/>
              </a:rPr>
              <a:t>và</a:t>
            </a:r>
            <a:r>
              <a:rPr lang="en-US" dirty="0">
                <a:latin typeface="Raleway"/>
              </a:rPr>
              <a:t> </a:t>
            </a:r>
            <a:r>
              <a:rPr lang="en-US" dirty="0" err="1">
                <a:latin typeface="Raleway"/>
              </a:rPr>
              <a:t>làm</a:t>
            </a:r>
            <a:r>
              <a:rPr lang="en-US" dirty="0">
                <a:latin typeface="Raleway"/>
              </a:rPr>
              <a:t> </a:t>
            </a:r>
            <a:r>
              <a:rPr lang="en-US" dirty="0" err="1">
                <a:latin typeface="Raleway"/>
              </a:rPr>
              <a:t>sắt</a:t>
            </a:r>
            <a:r>
              <a:rPr lang="en-US" dirty="0">
                <a:latin typeface="Raleway"/>
              </a:rPr>
              <a:t> </a:t>
            </a:r>
            <a:r>
              <a:rPr lang="en-US" dirty="0" err="1">
                <a:latin typeface="Raleway"/>
              </a:rPr>
              <a:t>nét</a:t>
            </a:r>
            <a:r>
              <a:rPr lang="en-US" dirty="0">
                <a:latin typeface="Raleway"/>
              </a:rPr>
              <a:t> </a:t>
            </a:r>
            <a:r>
              <a:rPr lang="en-US" dirty="0" err="1">
                <a:latin typeface="Raleway"/>
              </a:rPr>
              <a:t>ảnh</a:t>
            </a:r>
            <a:r>
              <a:rPr lang="en-US" dirty="0">
                <a:latin typeface="Raleway"/>
              </a:rPr>
              <a:t> input</a:t>
            </a:r>
          </a:p>
          <a:p>
            <a:pPr marL="342900" indent="-342900">
              <a:buFont typeface="+mj-lt"/>
              <a:buAutoNum type="arabicPeriod"/>
            </a:pPr>
            <a:r>
              <a:rPr lang="en-US" dirty="0" err="1">
                <a:latin typeface="Raleway"/>
              </a:rPr>
              <a:t>Dán</a:t>
            </a:r>
            <a:r>
              <a:rPr lang="en-US" dirty="0">
                <a:latin typeface="Raleway"/>
              </a:rPr>
              <a:t> </a:t>
            </a:r>
            <a:r>
              <a:rPr lang="en-US" dirty="0" err="1">
                <a:latin typeface="Raleway"/>
              </a:rPr>
              <a:t>ảnh</a:t>
            </a:r>
            <a:r>
              <a:rPr lang="en-US" dirty="0">
                <a:latin typeface="Raleway"/>
              </a:rPr>
              <a:t> </a:t>
            </a:r>
            <a:r>
              <a:rPr lang="en-US" dirty="0" err="1">
                <a:latin typeface="Raleway"/>
              </a:rPr>
              <a:t>đã</a:t>
            </a:r>
            <a:r>
              <a:rPr lang="en-US" dirty="0">
                <a:latin typeface="Raleway"/>
              </a:rPr>
              <a:t> </a:t>
            </a:r>
            <a:r>
              <a:rPr lang="en-US" dirty="0" err="1">
                <a:latin typeface="Raleway"/>
              </a:rPr>
              <a:t>thay</a:t>
            </a:r>
            <a:r>
              <a:rPr lang="en-US" dirty="0">
                <a:latin typeface="Raleway"/>
              </a:rPr>
              <a:t> </a:t>
            </a:r>
            <a:r>
              <a:rPr lang="en-US" dirty="0" err="1">
                <a:latin typeface="Raleway"/>
              </a:rPr>
              <a:t>đổi</a:t>
            </a:r>
            <a:r>
              <a:rPr lang="en-US" dirty="0">
                <a:latin typeface="Raleway"/>
              </a:rPr>
              <a:t> </a:t>
            </a:r>
            <a:r>
              <a:rPr lang="en-US" dirty="0" err="1">
                <a:latin typeface="Raleway"/>
              </a:rPr>
              <a:t>lên</a:t>
            </a:r>
            <a:r>
              <a:rPr lang="en-US" dirty="0">
                <a:latin typeface="Raleway"/>
              </a:rPr>
              <a:t> </a:t>
            </a:r>
            <a:r>
              <a:rPr lang="en-US" dirty="0" err="1">
                <a:latin typeface="Raleway"/>
              </a:rPr>
              <a:t>nền</a:t>
            </a:r>
            <a:r>
              <a:rPr lang="en-US" dirty="0">
                <a:latin typeface="Raleway"/>
              </a:rPr>
              <a:t> </a:t>
            </a:r>
            <a:r>
              <a:rPr lang="en-US" dirty="0" err="1">
                <a:latin typeface="Raleway"/>
              </a:rPr>
              <a:t>trắng</a:t>
            </a:r>
            <a:r>
              <a:rPr lang="en-US" dirty="0">
                <a:latin typeface="Raleway"/>
              </a:rPr>
              <a:t> ở </a:t>
            </a:r>
            <a:r>
              <a:rPr lang="en-US" dirty="0" err="1">
                <a:latin typeface="Raleway"/>
              </a:rPr>
              <a:t>bước</a:t>
            </a:r>
            <a:r>
              <a:rPr lang="en-US" dirty="0">
                <a:latin typeface="Raleway"/>
              </a:rPr>
              <a:t> 1</a:t>
            </a:r>
          </a:p>
          <a:p>
            <a:pPr marL="342900" indent="-342900">
              <a:buFont typeface="+mj-lt"/>
              <a:buAutoNum type="arabicPeriod"/>
            </a:pPr>
            <a:r>
              <a:rPr lang="en-US" dirty="0" err="1">
                <a:latin typeface="Raleway"/>
              </a:rPr>
              <a:t>Điều</a:t>
            </a:r>
            <a:r>
              <a:rPr lang="en-US" dirty="0">
                <a:latin typeface="Raleway"/>
              </a:rPr>
              <a:t> </a:t>
            </a:r>
            <a:r>
              <a:rPr lang="en-US" dirty="0" err="1">
                <a:latin typeface="Raleway"/>
              </a:rPr>
              <a:t>chỉnh</a:t>
            </a:r>
            <a:r>
              <a:rPr lang="en-US" dirty="0">
                <a:latin typeface="Raleway"/>
              </a:rPr>
              <a:t> </a:t>
            </a:r>
            <a:r>
              <a:rPr lang="en-US" dirty="0" err="1">
                <a:latin typeface="Raleway"/>
              </a:rPr>
              <a:t>hình</a:t>
            </a:r>
            <a:r>
              <a:rPr lang="en-US" dirty="0">
                <a:latin typeface="Raleway"/>
              </a:rPr>
              <a:t> </a:t>
            </a:r>
            <a:r>
              <a:rPr lang="en-US" dirty="0" err="1">
                <a:latin typeface="Raleway"/>
              </a:rPr>
              <a:t>dạng</a:t>
            </a:r>
            <a:r>
              <a:rPr lang="en-US" dirty="0">
                <a:latin typeface="Raleway"/>
              </a:rPr>
              <a:t>, </a:t>
            </a:r>
            <a:r>
              <a:rPr lang="en-US" dirty="0" err="1">
                <a:latin typeface="Raleway"/>
              </a:rPr>
              <a:t>kiểu</a:t>
            </a:r>
            <a:r>
              <a:rPr lang="en-US" dirty="0">
                <a:latin typeface="Raleway"/>
              </a:rPr>
              <a:t> </a:t>
            </a:r>
            <a:r>
              <a:rPr lang="en-US" dirty="0" err="1">
                <a:latin typeface="Raleway"/>
              </a:rPr>
              <a:t>dữ</a:t>
            </a:r>
            <a:r>
              <a:rPr lang="en-US" dirty="0">
                <a:latin typeface="Raleway"/>
              </a:rPr>
              <a:t> </a:t>
            </a:r>
            <a:r>
              <a:rPr lang="en-US" dirty="0" err="1">
                <a:latin typeface="Raleway"/>
              </a:rPr>
              <a:t>liệu</a:t>
            </a:r>
            <a:r>
              <a:rPr lang="en-US" dirty="0">
                <a:latin typeface="Raleway"/>
              </a:rPr>
              <a:t> </a:t>
            </a:r>
            <a:r>
              <a:rPr lang="en-US" dirty="0" err="1">
                <a:latin typeface="Raleway"/>
              </a:rPr>
              <a:t>ảnh</a:t>
            </a:r>
            <a:r>
              <a:rPr lang="en-US" dirty="0">
                <a:latin typeface="Raleway"/>
              </a:rPr>
              <a:t> </a:t>
            </a:r>
            <a:r>
              <a:rPr lang="en-US" dirty="0" err="1">
                <a:latin typeface="Raleway"/>
              </a:rPr>
              <a:t>phù</a:t>
            </a:r>
            <a:r>
              <a:rPr lang="en-US" dirty="0">
                <a:latin typeface="Raleway"/>
              </a:rPr>
              <a:t> </a:t>
            </a:r>
            <a:r>
              <a:rPr lang="en-US" dirty="0" err="1">
                <a:latin typeface="Raleway"/>
              </a:rPr>
              <a:t>hợp</a:t>
            </a:r>
            <a:r>
              <a:rPr lang="en-US" dirty="0">
                <a:latin typeface="Raleway"/>
              </a:rPr>
              <a:t> </a:t>
            </a:r>
            <a:r>
              <a:rPr lang="en-US" dirty="0" err="1">
                <a:latin typeface="Raleway"/>
              </a:rPr>
              <a:t>với</a:t>
            </a:r>
            <a:r>
              <a:rPr lang="en-US" dirty="0">
                <a:latin typeface="Raleway"/>
              </a:rPr>
              <a:t> </a:t>
            </a:r>
            <a:r>
              <a:rPr lang="en-US" dirty="0" err="1">
                <a:latin typeface="Raleway"/>
              </a:rPr>
              <a:t>lớp</a:t>
            </a:r>
            <a:r>
              <a:rPr lang="en-US" dirty="0">
                <a:latin typeface="Raleway"/>
              </a:rPr>
              <a:t> input </a:t>
            </a:r>
            <a:r>
              <a:rPr lang="en-US" dirty="0" err="1">
                <a:latin typeface="Raleway"/>
              </a:rPr>
              <a:t>của</a:t>
            </a:r>
            <a:r>
              <a:rPr lang="en-US" dirty="0">
                <a:latin typeface="Raleway"/>
              </a:rPr>
              <a:t> </a:t>
            </a:r>
            <a:r>
              <a:rPr lang="en-US" dirty="0" err="1">
                <a:latin typeface="Raleway"/>
              </a:rPr>
              <a:t>mô</a:t>
            </a:r>
            <a:r>
              <a:rPr lang="en-US" dirty="0">
                <a:latin typeface="Raleway"/>
              </a:rPr>
              <a:t> </a:t>
            </a:r>
            <a:r>
              <a:rPr lang="en-US" dirty="0" err="1">
                <a:latin typeface="Raleway"/>
              </a:rPr>
              <a:t>hình</a:t>
            </a:r>
            <a:endParaRPr lang="en-US" dirty="0">
              <a:latin typeface="Raleway"/>
            </a:endParaRPr>
          </a:p>
          <a:p>
            <a:pPr marL="342900" indent="-342900">
              <a:buFont typeface="+mj-lt"/>
              <a:buAutoNum type="arabicPeriod"/>
            </a:pPr>
            <a:r>
              <a:rPr lang="en-US" dirty="0" err="1">
                <a:latin typeface="Raleway"/>
              </a:rPr>
              <a:t>Đưa</a:t>
            </a:r>
            <a:r>
              <a:rPr lang="en-US" dirty="0">
                <a:latin typeface="Raleway"/>
              </a:rPr>
              <a:t> </a:t>
            </a:r>
            <a:r>
              <a:rPr lang="en-US" dirty="0" err="1">
                <a:latin typeface="Raleway"/>
              </a:rPr>
              <a:t>cho</a:t>
            </a:r>
            <a:r>
              <a:rPr lang="en-US" dirty="0">
                <a:latin typeface="Raleway"/>
              </a:rPr>
              <a:t> model </a:t>
            </a:r>
            <a:r>
              <a:rPr lang="en-US" dirty="0" err="1">
                <a:latin typeface="Raleway"/>
              </a:rPr>
              <a:t>dự</a:t>
            </a:r>
            <a:r>
              <a:rPr lang="en-US" dirty="0">
                <a:latin typeface="Raleway"/>
              </a:rPr>
              <a:t> </a:t>
            </a:r>
            <a:r>
              <a:rPr lang="en-US" dirty="0" err="1">
                <a:latin typeface="Raleway"/>
              </a:rPr>
              <a:t>đoán</a:t>
            </a:r>
            <a:r>
              <a:rPr lang="en-US" dirty="0">
                <a:latin typeface="Raleway"/>
              </a:rPr>
              <a:t> </a:t>
            </a:r>
            <a:r>
              <a:rPr lang="en-US" dirty="0" err="1">
                <a:latin typeface="Raleway"/>
              </a:rPr>
              <a:t>thử</a:t>
            </a:r>
            <a:endParaRPr lang="vi-VN" dirty="0">
              <a:latin typeface="Raleway"/>
            </a:endParaRPr>
          </a:p>
          <a:p>
            <a:endParaRPr lang="en-US" dirty="0"/>
          </a:p>
        </p:txBody>
      </p:sp>
      <p:sp>
        <p:nvSpPr>
          <p:cNvPr id="20" name="TextBox 19">
            <a:extLst>
              <a:ext uri="{FF2B5EF4-FFF2-40B4-BE49-F238E27FC236}">
                <a16:creationId xmlns:a16="http://schemas.microsoft.com/office/drawing/2014/main" id="{18FFE351-2001-4D1E-8C22-F4BFA6F5B13C}"/>
              </a:ext>
            </a:extLst>
          </p:cNvPr>
          <p:cNvSpPr txBox="1"/>
          <p:nvPr/>
        </p:nvSpPr>
        <p:spPr>
          <a:xfrm>
            <a:off x="68826" y="4788310"/>
            <a:ext cx="403122" cy="307777"/>
          </a:xfrm>
          <a:prstGeom prst="rect">
            <a:avLst/>
          </a:prstGeom>
          <a:noFill/>
        </p:spPr>
        <p:txBody>
          <a:bodyPr wrap="square" rtlCol="0">
            <a:spAutoFit/>
          </a:bodyPr>
          <a:lstStyle/>
          <a:p>
            <a:r>
              <a:rPr lang="en-US" dirty="0"/>
              <a:t>27</a:t>
            </a:r>
          </a:p>
        </p:txBody>
      </p:sp>
    </p:spTree>
    <p:extLst>
      <p:ext uri="{BB962C8B-B14F-4D97-AF65-F5344CB8AC3E}">
        <p14:creationId xmlns:p14="http://schemas.microsoft.com/office/powerpoint/2010/main" val="214372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33"/>
                                        </p:tgtEl>
                                        <p:attrNameLst>
                                          <p:attrName>style.visibility</p:attrName>
                                        </p:attrNameLst>
                                      </p:cBhvr>
                                      <p:to>
                                        <p:strVal val="visible"/>
                                      </p:to>
                                    </p:set>
                                    <p:animEffect transition="in" filter="fade">
                                      <p:cBhvr>
                                        <p:cTn id="7" dur="1000"/>
                                        <p:tgtEl>
                                          <p:spTgt spid="633"/>
                                        </p:tgtEl>
                                      </p:cBhvr>
                                    </p:animEffect>
                                    <p:anim calcmode="lin" valueType="num">
                                      <p:cBhvr>
                                        <p:cTn id="8" dur="1000" fill="hold"/>
                                        <p:tgtEl>
                                          <p:spTgt spid="633"/>
                                        </p:tgtEl>
                                        <p:attrNameLst>
                                          <p:attrName>ppt_x</p:attrName>
                                        </p:attrNameLst>
                                      </p:cBhvr>
                                      <p:tavLst>
                                        <p:tav tm="0">
                                          <p:val>
                                            <p:strVal val="#ppt_x"/>
                                          </p:val>
                                        </p:tav>
                                        <p:tav tm="100000">
                                          <p:val>
                                            <p:strVal val="#ppt_x"/>
                                          </p:val>
                                        </p:tav>
                                      </p:tavLst>
                                    </p:anim>
                                    <p:anim calcmode="lin" valueType="num">
                                      <p:cBhvr>
                                        <p:cTn id="9" dur="1000" fill="hold"/>
                                        <p:tgtEl>
                                          <p:spTgt spid="6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34">
                                            <p:txEl>
                                              <p:pRg st="0" end="0"/>
                                            </p:txEl>
                                          </p:spTgt>
                                        </p:tgtEl>
                                        <p:attrNameLst>
                                          <p:attrName>style.visibility</p:attrName>
                                        </p:attrNameLst>
                                      </p:cBhvr>
                                      <p:to>
                                        <p:strVal val="visible"/>
                                      </p:to>
                                    </p:set>
                                    <p:animEffect transition="in" filter="fade">
                                      <p:cBhvr>
                                        <p:cTn id="14" dur="1000"/>
                                        <p:tgtEl>
                                          <p:spTgt spid="634">
                                            <p:txEl>
                                              <p:pRg st="0" end="0"/>
                                            </p:txEl>
                                          </p:spTgt>
                                        </p:tgtEl>
                                      </p:cBhvr>
                                    </p:animEffect>
                                    <p:anim calcmode="lin" valueType="num">
                                      <p:cBhvr>
                                        <p:cTn id="15" dur="1000" fill="hold"/>
                                        <p:tgtEl>
                                          <p:spTgt spid="63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3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34">
                                            <p:txEl>
                                              <p:pRg st="1" end="1"/>
                                            </p:txEl>
                                          </p:spTgt>
                                        </p:tgtEl>
                                        <p:attrNameLst>
                                          <p:attrName>style.visibility</p:attrName>
                                        </p:attrNameLst>
                                      </p:cBhvr>
                                      <p:to>
                                        <p:strVal val="visible"/>
                                      </p:to>
                                    </p:set>
                                    <p:animEffect transition="in" filter="fade">
                                      <p:cBhvr>
                                        <p:cTn id="21" dur="1000"/>
                                        <p:tgtEl>
                                          <p:spTgt spid="634">
                                            <p:txEl>
                                              <p:pRg st="1" end="1"/>
                                            </p:txEl>
                                          </p:spTgt>
                                        </p:tgtEl>
                                      </p:cBhvr>
                                    </p:animEffect>
                                    <p:anim calcmode="lin" valueType="num">
                                      <p:cBhvr>
                                        <p:cTn id="22" dur="1000" fill="hold"/>
                                        <p:tgtEl>
                                          <p:spTgt spid="634">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6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 grpId="0"/>
      <p:bldP spid="634" grpId="0" uiExpand="1" build="p"/>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51"/>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Hình</a:t>
            </a:r>
            <a:r>
              <a:rPr lang="en-US" dirty="0"/>
              <a:t> </a:t>
            </a:r>
            <a:r>
              <a:rPr lang="en-US" dirty="0" err="1"/>
              <a:t>ảnh</a:t>
            </a:r>
            <a:r>
              <a:rPr lang="en-US" dirty="0"/>
              <a:t> </a:t>
            </a:r>
            <a:r>
              <a:rPr lang="en-US" dirty="0" err="1"/>
              <a:t>thực</a:t>
            </a:r>
            <a:r>
              <a:rPr lang="en-US" dirty="0"/>
              <a:t> </a:t>
            </a:r>
            <a:r>
              <a:rPr lang="en-US" dirty="0" err="1"/>
              <a:t>tế</a:t>
            </a:r>
            <a:endParaRPr dirty="0"/>
          </a:p>
        </p:txBody>
      </p:sp>
      <p:sp>
        <p:nvSpPr>
          <p:cNvPr id="638" name="Google Shape;638;p51"/>
          <p:cNvSpPr txBox="1"/>
          <p:nvPr/>
        </p:nvSpPr>
        <p:spPr>
          <a:xfrm>
            <a:off x="7312574" y="183700"/>
            <a:ext cx="1978909" cy="35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dk1"/>
                </a:solidFill>
                <a:latin typeface="Raleway"/>
                <a:sym typeface="Raleway"/>
              </a:rPr>
              <a:t>F</a:t>
            </a:r>
            <a:r>
              <a:rPr lang="en-US" b="1" dirty="0" err="1">
                <a:solidFill>
                  <a:schemeClr val="dk1"/>
                </a:solidFill>
                <a:latin typeface="Raleway"/>
                <a:sym typeface="Raleway"/>
              </a:rPr>
              <a:t>ashion</a:t>
            </a:r>
            <a:r>
              <a:rPr lang="en-US" b="1" dirty="0">
                <a:solidFill>
                  <a:schemeClr val="dk1"/>
                </a:solidFill>
                <a:latin typeface="Raleway"/>
                <a:sym typeface="Raleway"/>
              </a:rPr>
              <a:t> Classification</a:t>
            </a:r>
            <a:endParaRPr dirty="0"/>
          </a:p>
        </p:txBody>
      </p:sp>
      <p:sp>
        <p:nvSpPr>
          <p:cNvPr id="639" name="Google Shape;639;p51"/>
          <p:cNvSpPr txBox="1"/>
          <p:nvPr/>
        </p:nvSpPr>
        <p:spPr>
          <a:xfrm rot="-5400000">
            <a:off x="-558300" y="3832725"/>
            <a:ext cx="2259600" cy="35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dk1"/>
                </a:solidFill>
                <a:latin typeface="Raleway"/>
                <a:ea typeface="Raleway"/>
                <a:cs typeface="Raleway"/>
                <a:sym typeface="Raleway"/>
              </a:rPr>
              <a:t>F</a:t>
            </a:r>
            <a:r>
              <a:rPr lang="en-US" b="1" dirty="0" err="1">
                <a:solidFill>
                  <a:schemeClr val="dk1"/>
                </a:solidFill>
                <a:latin typeface="Raleway"/>
                <a:ea typeface="Raleway"/>
                <a:cs typeface="Raleway"/>
                <a:sym typeface="Raleway"/>
              </a:rPr>
              <a:t>ashion</a:t>
            </a:r>
            <a:r>
              <a:rPr lang="en-US" b="1" dirty="0">
                <a:solidFill>
                  <a:schemeClr val="dk1"/>
                </a:solidFill>
                <a:latin typeface="Raleway"/>
                <a:ea typeface="Raleway"/>
                <a:cs typeface="Raleway"/>
                <a:sym typeface="Raleway"/>
              </a:rPr>
              <a:t> Classification</a:t>
            </a:r>
            <a:endParaRPr b="1" dirty="0">
              <a:solidFill>
                <a:schemeClr val="dk1"/>
              </a:solidFill>
              <a:latin typeface="Raleway"/>
              <a:ea typeface="Raleway"/>
              <a:cs typeface="Raleway"/>
              <a:sym typeface="Raleway"/>
            </a:endParaRPr>
          </a:p>
        </p:txBody>
      </p:sp>
      <p:pic>
        <p:nvPicPr>
          <p:cNvPr id="4" name="Picture 3">
            <a:extLst>
              <a:ext uri="{FF2B5EF4-FFF2-40B4-BE49-F238E27FC236}">
                <a16:creationId xmlns:a16="http://schemas.microsoft.com/office/drawing/2014/main" id="{07A2B400-7EE6-43A0-9EE8-AB56F05298EB}"/>
              </a:ext>
            </a:extLst>
          </p:cNvPr>
          <p:cNvPicPr>
            <a:picLocks noChangeAspect="1"/>
          </p:cNvPicPr>
          <p:nvPr/>
        </p:nvPicPr>
        <p:blipFill>
          <a:blip r:embed="rId3"/>
          <a:stretch>
            <a:fillRect/>
          </a:stretch>
        </p:blipFill>
        <p:spPr>
          <a:xfrm>
            <a:off x="2806495" y="1065975"/>
            <a:ext cx="2758563" cy="1853267"/>
          </a:xfrm>
          <a:prstGeom prst="rect">
            <a:avLst/>
          </a:prstGeom>
        </p:spPr>
      </p:pic>
      <p:sp>
        <p:nvSpPr>
          <p:cNvPr id="6" name="Callout: Double Bent Line with No Border 5">
            <a:extLst>
              <a:ext uri="{FF2B5EF4-FFF2-40B4-BE49-F238E27FC236}">
                <a16:creationId xmlns:a16="http://schemas.microsoft.com/office/drawing/2014/main" id="{145AB0C9-487B-41EF-8226-EF40897AA170}"/>
              </a:ext>
            </a:extLst>
          </p:cNvPr>
          <p:cNvSpPr/>
          <p:nvPr/>
        </p:nvSpPr>
        <p:spPr>
          <a:xfrm>
            <a:off x="1661652" y="1359967"/>
            <a:ext cx="766916" cy="452284"/>
          </a:xfrm>
          <a:prstGeom prs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Ảnh</a:t>
            </a:r>
            <a:r>
              <a:rPr lang="en-US" dirty="0"/>
              <a:t> input</a:t>
            </a:r>
          </a:p>
        </p:txBody>
      </p:sp>
      <p:sp>
        <p:nvSpPr>
          <p:cNvPr id="14" name="Callout: Double Bent Line with No Border 13">
            <a:extLst>
              <a:ext uri="{FF2B5EF4-FFF2-40B4-BE49-F238E27FC236}">
                <a16:creationId xmlns:a16="http://schemas.microsoft.com/office/drawing/2014/main" id="{8B322202-7602-4758-A56A-001409E475B3}"/>
              </a:ext>
            </a:extLst>
          </p:cNvPr>
          <p:cNvSpPr/>
          <p:nvPr/>
        </p:nvSpPr>
        <p:spPr>
          <a:xfrm>
            <a:off x="1694374" y="3038428"/>
            <a:ext cx="766916" cy="452284"/>
          </a:xfrm>
          <a:prstGeom prs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Kết</a:t>
            </a:r>
            <a:r>
              <a:rPr lang="en-US" dirty="0"/>
              <a:t> </a:t>
            </a:r>
            <a:r>
              <a:rPr lang="en-US" dirty="0" err="1"/>
              <a:t>quả</a:t>
            </a:r>
            <a:endParaRPr lang="en-US" dirty="0"/>
          </a:p>
        </p:txBody>
      </p:sp>
      <p:pic>
        <p:nvPicPr>
          <p:cNvPr id="8" name="Picture 7">
            <a:extLst>
              <a:ext uri="{FF2B5EF4-FFF2-40B4-BE49-F238E27FC236}">
                <a16:creationId xmlns:a16="http://schemas.microsoft.com/office/drawing/2014/main" id="{40128B44-0A3F-4A1C-8EB4-2E535DE7EFDF}"/>
              </a:ext>
            </a:extLst>
          </p:cNvPr>
          <p:cNvPicPr>
            <a:picLocks noChangeAspect="1"/>
          </p:cNvPicPr>
          <p:nvPr/>
        </p:nvPicPr>
        <p:blipFill>
          <a:blip r:embed="rId4"/>
          <a:stretch>
            <a:fillRect/>
          </a:stretch>
        </p:blipFill>
        <p:spPr>
          <a:xfrm>
            <a:off x="5954555" y="3038428"/>
            <a:ext cx="2372056" cy="523948"/>
          </a:xfrm>
          <a:prstGeom prst="rect">
            <a:avLst/>
          </a:prstGeom>
        </p:spPr>
      </p:pic>
      <p:pic>
        <p:nvPicPr>
          <p:cNvPr id="10" name="Picture 9">
            <a:extLst>
              <a:ext uri="{FF2B5EF4-FFF2-40B4-BE49-F238E27FC236}">
                <a16:creationId xmlns:a16="http://schemas.microsoft.com/office/drawing/2014/main" id="{F7076051-17E4-41A5-8370-67346BF84C16}"/>
              </a:ext>
            </a:extLst>
          </p:cNvPr>
          <p:cNvPicPr>
            <a:picLocks noChangeAspect="1"/>
          </p:cNvPicPr>
          <p:nvPr/>
        </p:nvPicPr>
        <p:blipFill>
          <a:blip r:embed="rId5"/>
          <a:stretch>
            <a:fillRect/>
          </a:stretch>
        </p:blipFill>
        <p:spPr>
          <a:xfrm>
            <a:off x="2828641" y="2953652"/>
            <a:ext cx="2758563" cy="2086266"/>
          </a:xfrm>
          <a:prstGeom prst="rect">
            <a:avLst/>
          </a:prstGeom>
        </p:spPr>
      </p:pic>
      <p:sp>
        <p:nvSpPr>
          <p:cNvPr id="20" name="TextBox 19">
            <a:extLst>
              <a:ext uri="{FF2B5EF4-FFF2-40B4-BE49-F238E27FC236}">
                <a16:creationId xmlns:a16="http://schemas.microsoft.com/office/drawing/2014/main" id="{18FFE351-2001-4D1E-8C22-F4BFA6F5B13C}"/>
              </a:ext>
            </a:extLst>
          </p:cNvPr>
          <p:cNvSpPr txBox="1"/>
          <p:nvPr/>
        </p:nvSpPr>
        <p:spPr>
          <a:xfrm>
            <a:off x="68826" y="4788310"/>
            <a:ext cx="403122" cy="307777"/>
          </a:xfrm>
          <a:prstGeom prst="rect">
            <a:avLst/>
          </a:prstGeom>
          <a:noFill/>
        </p:spPr>
        <p:txBody>
          <a:bodyPr wrap="square" rtlCol="0">
            <a:spAutoFit/>
          </a:bodyPr>
          <a:lstStyle/>
          <a:p>
            <a:r>
              <a:rPr lang="en-US" dirty="0"/>
              <a:t>28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51"/>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Hình</a:t>
            </a:r>
            <a:r>
              <a:rPr lang="en-US" dirty="0"/>
              <a:t> </a:t>
            </a:r>
            <a:r>
              <a:rPr lang="en-US" dirty="0" err="1"/>
              <a:t>ảnh</a:t>
            </a:r>
            <a:r>
              <a:rPr lang="en-US" dirty="0"/>
              <a:t> </a:t>
            </a:r>
            <a:r>
              <a:rPr lang="en-US" dirty="0" err="1"/>
              <a:t>thực</a:t>
            </a:r>
            <a:r>
              <a:rPr lang="en-US" dirty="0"/>
              <a:t> </a:t>
            </a:r>
            <a:r>
              <a:rPr lang="en-US" dirty="0" err="1"/>
              <a:t>tế</a:t>
            </a:r>
            <a:endParaRPr dirty="0"/>
          </a:p>
        </p:txBody>
      </p:sp>
      <p:sp>
        <p:nvSpPr>
          <p:cNvPr id="638" name="Google Shape;638;p51"/>
          <p:cNvSpPr txBox="1"/>
          <p:nvPr/>
        </p:nvSpPr>
        <p:spPr>
          <a:xfrm>
            <a:off x="7312574" y="183700"/>
            <a:ext cx="1978909" cy="35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dk1"/>
                </a:solidFill>
                <a:latin typeface="Raleway"/>
                <a:sym typeface="Raleway"/>
              </a:rPr>
              <a:t>F</a:t>
            </a:r>
            <a:r>
              <a:rPr lang="en-US" b="1" dirty="0" err="1">
                <a:solidFill>
                  <a:schemeClr val="dk1"/>
                </a:solidFill>
                <a:latin typeface="Raleway"/>
                <a:sym typeface="Raleway"/>
              </a:rPr>
              <a:t>ashion</a:t>
            </a:r>
            <a:r>
              <a:rPr lang="en-US" b="1" dirty="0">
                <a:solidFill>
                  <a:schemeClr val="dk1"/>
                </a:solidFill>
                <a:latin typeface="Raleway"/>
                <a:sym typeface="Raleway"/>
              </a:rPr>
              <a:t> Classification</a:t>
            </a:r>
            <a:endParaRPr dirty="0"/>
          </a:p>
        </p:txBody>
      </p:sp>
      <p:sp>
        <p:nvSpPr>
          <p:cNvPr id="639" name="Google Shape;639;p51"/>
          <p:cNvSpPr txBox="1"/>
          <p:nvPr/>
        </p:nvSpPr>
        <p:spPr>
          <a:xfrm rot="-5400000">
            <a:off x="-558300" y="3832725"/>
            <a:ext cx="2259600" cy="35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dk1"/>
                </a:solidFill>
                <a:latin typeface="Raleway"/>
                <a:ea typeface="Raleway"/>
                <a:cs typeface="Raleway"/>
                <a:sym typeface="Raleway"/>
              </a:rPr>
              <a:t>F</a:t>
            </a:r>
            <a:r>
              <a:rPr lang="en-US" b="1" dirty="0" err="1">
                <a:solidFill>
                  <a:schemeClr val="dk1"/>
                </a:solidFill>
                <a:latin typeface="Raleway"/>
                <a:ea typeface="Raleway"/>
                <a:cs typeface="Raleway"/>
                <a:sym typeface="Raleway"/>
              </a:rPr>
              <a:t>ashion</a:t>
            </a:r>
            <a:r>
              <a:rPr lang="en-US" b="1" dirty="0">
                <a:solidFill>
                  <a:schemeClr val="dk1"/>
                </a:solidFill>
                <a:latin typeface="Raleway"/>
                <a:ea typeface="Raleway"/>
                <a:cs typeface="Raleway"/>
                <a:sym typeface="Raleway"/>
              </a:rPr>
              <a:t> Classification</a:t>
            </a:r>
            <a:endParaRPr b="1" dirty="0">
              <a:solidFill>
                <a:schemeClr val="dk1"/>
              </a:solidFill>
              <a:latin typeface="Raleway"/>
              <a:ea typeface="Raleway"/>
              <a:cs typeface="Raleway"/>
              <a:sym typeface="Raleway"/>
            </a:endParaRPr>
          </a:p>
        </p:txBody>
      </p:sp>
      <p:sp>
        <p:nvSpPr>
          <p:cNvPr id="6" name="Callout: Double Bent Line with No Border 5">
            <a:extLst>
              <a:ext uri="{FF2B5EF4-FFF2-40B4-BE49-F238E27FC236}">
                <a16:creationId xmlns:a16="http://schemas.microsoft.com/office/drawing/2014/main" id="{145AB0C9-487B-41EF-8226-EF40897AA170}"/>
              </a:ext>
            </a:extLst>
          </p:cNvPr>
          <p:cNvSpPr/>
          <p:nvPr/>
        </p:nvSpPr>
        <p:spPr>
          <a:xfrm>
            <a:off x="1661652" y="1359967"/>
            <a:ext cx="766916" cy="452284"/>
          </a:xfrm>
          <a:prstGeom prs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Ảnh</a:t>
            </a:r>
            <a:r>
              <a:rPr lang="en-US" dirty="0"/>
              <a:t> input</a:t>
            </a:r>
          </a:p>
        </p:txBody>
      </p:sp>
      <p:sp>
        <p:nvSpPr>
          <p:cNvPr id="14" name="Callout: Double Bent Line with No Border 13">
            <a:extLst>
              <a:ext uri="{FF2B5EF4-FFF2-40B4-BE49-F238E27FC236}">
                <a16:creationId xmlns:a16="http://schemas.microsoft.com/office/drawing/2014/main" id="{8B322202-7602-4758-A56A-001409E475B3}"/>
              </a:ext>
            </a:extLst>
          </p:cNvPr>
          <p:cNvSpPr/>
          <p:nvPr/>
        </p:nvSpPr>
        <p:spPr>
          <a:xfrm>
            <a:off x="1694374" y="3038428"/>
            <a:ext cx="766916" cy="452284"/>
          </a:xfrm>
          <a:prstGeom prs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Kết</a:t>
            </a:r>
            <a:r>
              <a:rPr lang="en-US" dirty="0"/>
              <a:t> </a:t>
            </a:r>
            <a:r>
              <a:rPr lang="en-US" dirty="0" err="1"/>
              <a:t>quả</a:t>
            </a:r>
            <a:endParaRPr lang="en-US" dirty="0"/>
          </a:p>
        </p:txBody>
      </p:sp>
      <p:sp>
        <p:nvSpPr>
          <p:cNvPr id="20" name="TextBox 19">
            <a:extLst>
              <a:ext uri="{FF2B5EF4-FFF2-40B4-BE49-F238E27FC236}">
                <a16:creationId xmlns:a16="http://schemas.microsoft.com/office/drawing/2014/main" id="{18FFE351-2001-4D1E-8C22-F4BFA6F5B13C}"/>
              </a:ext>
            </a:extLst>
          </p:cNvPr>
          <p:cNvSpPr txBox="1"/>
          <p:nvPr/>
        </p:nvSpPr>
        <p:spPr>
          <a:xfrm>
            <a:off x="68826" y="4788310"/>
            <a:ext cx="403122" cy="307777"/>
          </a:xfrm>
          <a:prstGeom prst="rect">
            <a:avLst/>
          </a:prstGeom>
          <a:noFill/>
        </p:spPr>
        <p:txBody>
          <a:bodyPr wrap="square" rtlCol="0">
            <a:spAutoFit/>
          </a:bodyPr>
          <a:lstStyle/>
          <a:p>
            <a:r>
              <a:rPr lang="en-US" dirty="0"/>
              <a:t>29</a:t>
            </a:r>
          </a:p>
        </p:txBody>
      </p:sp>
      <p:pic>
        <p:nvPicPr>
          <p:cNvPr id="3" name="Picture 2">
            <a:extLst>
              <a:ext uri="{FF2B5EF4-FFF2-40B4-BE49-F238E27FC236}">
                <a16:creationId xmlns:a16="http://schemas.microsoft.com/office/drawing/2014/main" id="{BC3906A1-CC1A-4343-B659-74D8A38D90D5}"/>
              </a:ext>
            </a:extLst>
          </p:cNvPr>
          <p:cNvPicPr>
            <a:picLocks noChangeAspect="1"/>
          </p:cNvPicPr>
          <p:nvPr/>
        </p:nvPicPr>
        <p:blipFill>
          <a:blip r:embed="rId3"/>
          <a:stretch>
            <a:fillRect/>
          </a:stretch>
        </p:blipFill>
        <p:spPr>
          <a:xfrm>
            <a:off x="3030277" y="1017724"/>
            <a:ext cx="2556927" cy="1949903"/>
          </a:xfrm>
          <a:prstGeom prst="rect">
            <a:avLst/>
          </a:prstGeom>
        </p:spPr>
      </p:pic>
      <p:pic>
        <p:nvPicPr>
          <p:cNvPr id="7" name="Picture 6">
            <a:extLst>
              <a:ext uri="{FF2B5EF4-FFF2-40B4-BE49-F238E27FC236}">
                <a16:creationId xmlns:a16="http://schemas.microsoft.com/office/drawing/2014/main" id="{E6D961FC-DFE6-4FED-B048-A4C5D61B6833}"/>
              </a:ext>
            </a:extLst>
          </p:cNvPr>
          <p:cNvPicPr>
            <a:picLocks noChangeAspect="1"/>
          </p:cNvPicPr>
          <p:nvPr/>
        </p:nvPicPr>
        <p:blipFill>
          <a:blip r:embed="rId4"/>
          <a:stretch>
            <a:fillRect/>
          </a:stretch>
        </p:blipFill>
        <p:spPr>
          <a:xfrm>
            <a:off x="3030277" y="2588656"/>
            <a:ext cx="2627057" cy="2074778"/>
          </a:xfrm>
          <a:prstGeom prst="rect">
            <a:avLst/>
          </a:prstGeom>
        </p:spPr>
      </p:pic>
      <p:pic>
        <p:nvPicPr>
          <p:cNvPr id="11" name="Picture 10">
            <a:extLst>
              <a:ext uri="{FF2B5EF4-FFF2-40B4-BE49-F238E27FC236}">
                <a16:creationId xmlns:a16="http://schemas.microsoft.com/office/drawing/2014/main" id="{1792BBA7-D349-4223-8CBC-08EA43F64BD2}"/>
              </a:ext>
            </a:extLst>
          </p:cNvPr>
          <p:cNvPicPr>
            <a:picLocks noChangeAspect="1"/>
          </p:cNvPicPr>
          <p:nvPr/>
        </p:nvPicPr>
        <p:blipFill>
          <a:blip r:embed="rId5"/>
          <a:stretch>
            <a:fillRect/>
          </a:stretch>
        </p:blipFill>
        <p:spPr>
          <a:xfrm>
            <a:off x="6078627" y="1017724"/>
            <a:ext cx="1822176" cy="1800397"/>
          </a:xfrm>
          <a:prstGeom prst="rect">
            <a:avLst/>
          </a:prstGeom>
        </p:spPr>
      </p:pic>
      <p:sp>
        <p:nvSpPr>
          <p:cNvPr id="12" name="TextBox 11">
            <a:extLst>
              <a:ext uri="{FF2B5EF4-FFF2-40B4-BE49-F238E27FC236}">
                <a16:creationId xmlns:a16="http://schemas.microsoft.com/office/drawing/2014/main" id="{DBDD04DE-B9A4-44F5-82A7-199E964DA771}"/>
              </a:ext>
            </a:extLst>
          </p:cNvPr>
          <p:cNvSpPr txBox="1"/>
          <p:nvPr/>
        </p:nvSpPr>
        <p:spPr>
          <a:xfrm>
            <a:off x="1570616" y="4788310"/>
            <a:ext cx="6174890" cy="307777"/>
          </a:xfrm>
          <a:prstGeom prst="rect">
            <a:avLst/>
          </a:prstGeom>
          <a:noFill/>
        </p:spPr>
        <p:txBody>
          <a:bodyPr wrap="square" rtlCol="0">
            <a:spAutoFit/>
          </a:bodyPr>
          <a:lstStyle/>
          <a:p>
            <a:r>
              <a:rPr lang="en-US" dirty="0" err="1"/>
              <a:t>Mô</a:t>
            </a:r>
            <a:r>
              <a:rPr lang="en-US" dirty="0"/>
              <a:t> </a:t>
            </a:r>
            <a:r>
              <a:rPr lang="en-US" dirty="0" err="1"/>
              <a:t>hình</a:t>
            </a:r>
            <a:r>
              <a:rPr lang="en-US" dirty="0"/>
              <a:t> </a:t>
            </a:r>
            <a:r>
              <a:rPr lang="en-US" dirty="0" err="1"/>
              <a:t>dự</a:t>
            </a:r>
            <a:r>
              <a:rPr lang="en-US" dirty="0"/>
              <a:t> </a:t>
            </a:r>
            <a:r>
              <a:rPr lang="en-US" dirty="0" err="1"/>
              <a:t>đoán</a:t>
            </a:r>
            <a:r>
              <a:rPr lang="en-US" dirty="0"/>
              <a:t> </a:t>
            </a:r>
            <a:r>
              <a:rPr lang="en-US" dirty="0" err="1"/>
              <a:t>sai</a:t>
            </a:r>
            <a:r>
              <a:rPr lang="en-US" dirty="0"/>
              <a:t> </a:t>
            </a:r>
            <a:r>
              <a:rPr lang="en-US" dirty="0" err="1"/>
              <a:t>mặc</a:t>
            </a:r>
            <a:r>
              <a:rPr lang="en-US" dirty="0"/>
              <a:t> </a:t>
            </a:r>
            <a:r>
              <a:rPr lang="en-US" dirty="0" err="1"/>
              <a:t>dù</a:t>
            </a:r>
            <a:r>
              <a:rPr lang="en-US" dirty="0"/>
              <a:t> </a:t>
            </a:r>
            <a:r>
              <a:rPr lang="en-US" dirty="0" err="1"/>
              <a:t>điểm</a:t>
            </a:r>
            <a:r>
              <a:rPr lang="en-US" dirty="0"/>
              <a:t> </a:t>
            </a:r>
            <a:r>
              <a:rPr lang="en-US" dirty="0" err="1"/>
              <a:t>tự</a:t>
            </a:r>
            <a:r>
              <a:rPr lang="en-US" dirty="0"/>
              <a:t> tin </a:t>
            </a:r>
            <a:r>
              <a:rPr lang="en-US" dirty="0" err="1"/>
              <a:t>rất</a:t>
            </a:r>
            <a:r>
              <a:rPr lang="en-US" dirty="0"/>
              <a:t> </a:t>
            </a:r>
            <a:r>
              <a:rPr lang="en-US" dirty="0" err="1"/>
              <a:t>cao</a:t>
            </a:r>
            <a:endParaRPr lang="en-US" dirty="0"/>
          </a:p>
        </p:txBody>
      </p:sp>
      <p:sp>
        <p:nvSpPr>
          <p:cNvPr id="13" name="Arrow: Right 12">
            <a:extLst>
              <a:ext uri="{FF2B5EF4-FFF2-40B4-BE49-F238E27FC236}">
                <a16:creationId xmlns:a16="http://schemas.microsoft.com/office/drawing/2014/main" id="{F2B93BB2-D328-4BA7-AF56-D3C845C5A9EC}"/>
              </a:ext>
            </a:extLst>
          </p:cNvPr>
          <p:cNvSpPr/>
          <p:nvPr/>
        </p:nvSpPr>
        <p:spPr>
          <a:xfrm>
            <a:off x="946673" y="4838824"/>
            <a:ext cx="559398" cy="2572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35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anim calcmode="lin" valueType="num">
                                      <p:cBhvr>
                                        <p:cTn id="38" dur="1000" fill="hold"/>
                                        <p:tgtEl>
                                          <p:spTgt spid="13"/>
                                        </p:tgtEl>
                                        <p:attrNameLst>
                                          <p:attrName>ppt_x</p:attrName>
                                        </p:attrNameLst>
                                      </p:cBhvr>
                                      <p:tavLst>
                                        <p:tav tm="0">
                                          <p:val>
                                            <p:strVal val="#ppt_x"/>
                                          </p:val>
                                        </p:tav>
                                        <p:tav tm="100000">
                                          <p:val>
                                            <p:strVal val="#ppt_x"/>
                                          </p:val>
                                        </p:tav>
                                      </p:tavLst>
                                    </p:anim>
                                    <p:anim calcmode="lin" valueType="num">
                                      <p:cBhvr>
                                        <p:cTn id="39" dur="1000" fill="hold"/>
                                        <p:tgtEl>
                                          <p:spTgt spid="1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2" grpId="0"/>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p:nvPr/>
        </p:nvSpPr>
        <p:spPr>
          <a:xfrm rot="5400000" flipH="1">
            <a:off x="4397700" y="879932"/>
            <a:ext cx="653400" cy="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latin typeface="Raleway"/>
              <a:ea typeface="Raleway"/>
              <a:cs typeface="Raleway"/>
              <a:sym typeface="Raleway"/>
            </a:endParaRPr>
          </a:p>
        </p:txBody>
      </p:sp>
      <p:sp>
        <p:nvSpPr>
          <p:cNvPr id="222" name="Google Shape;222;p32"/>
          <p:cNvSpPr txBox="1">
            <a:spLocks noGrp="1"/>
          </p:cNvSpPr>
          <p:nvPr>
            <p:ph type="title"/>
          </p:nvPr>
        </p:nvSpPr>
        <p:spPr>
          <a:xfrm>
            <a:off x="3992750" y="558350"/>
            <a:ext cx="4524432" cy="82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5000" b="1" dirty="0" err="1">
                <a:latin typeface="Raleway"/>
                <a:ea typeface="Raleway"/>
                <a:cs typeface="Raleway"/>
                <a:sym typeface="Raleway"/>
              </a:rPr>
              <a:t>Mô</a:t>
            </a:r>
            <a:r>
              <a:rPr lang="en-US" sz="5000" b="1" dirty="0">
                <a:latin typeface="Raleway"/>
                <a:ea typeface="Raleway"/>
                <a:cs typeface="Raleway"/>
                <a:sym typeface="Raleway"/>
              </a:rPr>
              <a:t> </a:t>
            </a:r>
            <a:r>
              <a:rPr lang="en-US" sz="5000" b="1" dirty="0" err="1">
                <a:latin typeface="Raleway"/>
                <a:ea typeface="Raleway"/>
                <a:cs typeface="Raleway"/>
                <a:sym typeface="Raleway"/>
              </a:rPr>
              <a:t>tả</a:t>
            </a:r>
            <a:r>
              <a:rPr lang="en-US" sz="5000" b="1" dirty="0">
                <a:latin typeface="Raleway"/>
                <a:ea typeface="Raleway"/>
                <a:cs typeface="Raleway"/>
                <a:sym typeface="Raleway"/>
              </a:rPr>
              <a:t> </a:t>
            </a:r>
            <a:r>
              <a:rPr lang="en-US" sz="5000" b="1" dirty="0" err="1">
                <a:latin typeface="Raleway"/>
                <a:ea typeface="Raleway"/>
                <a:cs typeface="Raleway"/>
                <a:sym typeface="Raleway"/>
              </a:rPr>
              <a:t>bài</a:t>
            </a:r>
            <a:r>
              <a:rPr lang="en-US" sz="5000" b="1" dirty="0">
                <a:latin typeface="Raleway"/>
                <a:ea typeface="Raleway"/>
                <a:cs typeface="Raleway"/>
                <a:sym typeface="Raleway"/>
              </a:rPr>
              <a:t> </a:t>
            </a:r>
            <a:r>
              <a:rPr lang="en-US" sz="5000" b="1" dirty="0" err="1">
                <a:latin typeface="Raleway"/>
                <a:ea typeface="Raleway"/>
                <a:cs typeface="Raleway"/>
                <a:sym typeface="Raleway"/>
              </a:rPr>
              <a:t>toán</a:t>
            </a:r>
            <a:endParaRPr sz="5000" dirty="0"/>
          </a:p>
        </p:txBody>
      </p:sp>
      <p:sp>
        <p:nvSpPr>
          <p:cNvPr id="223" name="Google Shape;223;p32"/>
          <p:cNvSpPr txBox="1">
            <a:spLocks noGrp="1"/>
          </p:cNvSpPr>
          <p:nvPr>
            <p:ph type="subTitle" idx="1"/>
          </p:nvPr>
        </p:nvSpPr>
        <p:spPr>
          <a:xfrm>
            <a:off x="3992750" y="1527932"/>
            <a:ext cx="3982500" cy="3431868"/>
          </a:xfrm>
          <a:prstGeom prst="rect">
            <a:avLst/>
          </a:prstGeom>
        </p:spPr>
        <p:txBody>
          <a:bodyPr spcFirstLastPara="1" wrap="square" lIns="91425" tIns="91425" rIns="91425" bIns="91425" anchor="ctr" anchorCtr="0">
            <a:noAutofit/>
          </a:bodyPr>
          <a:lstStyle/>
          <a:p>
            <a:pPr marL="0" lvl="0" indent="0"/>
            <a:r>
              <a:rPr lang="vi-VN" dirty="0"/>
              <a:t>Ở đồ án này, chúng ta sẽ xây dựng mô hình mạng Neuron phục vụ cho việc phân loại các kiểu trang phục cơ bản trong cuộc sống, qua đó biết được nhu cầu, sở thích của khách hàng trong việc lựa chọn trang phục.</a:t>
            </a:r>
            <a:endParaRPr lang="en-US" dirty="0"/>
          </a:p>
          <a:p>
            <a:pPr marL="285750" lvl="0" indent="-285750">
              <a:buFont typeface="Arial" panose="020B0604020202020204" pitchFamily="34" charset="0"/>
              <a:buChar char="•"/>
            </a:pPr>
            <a:r>
              <a:rPr lang="en-US" dirty="0"/>
              <a:t>Input : Dataset Fashion-</a:t>
            </a:r>
            <a:r>
              <a:rPr lang="en-US" dirty="0" err="1"/>
              <a:t>mnist</a:t>
            </a:r>
            <a:r>
              <a:rPr lang="en-US" dirty="0"/>
              <a:t> ( 70000 </a:t>
            </a:r>
            <a:r>
              <a:rPr lang="en-US" dirty="0" err="1"/>
              <a:t>ảnh</a:t>
            </a:r>
            <a:r>
              <a:rPr lang="en-US" dirty="0"/>
              <a:t> </a:t>
            </a:r>
            <a:r>
              <a:rPr lang="en-US" dirty="0" err="1"/>
              <a:t>trắng</a:t>
            </a:r>
            <a:r>
              <a:rPr lang="en-US" dirty="0"/>
              <a:t> </a:t>
            </a:r>
            <a:r>
              <a:rPr lang="en-US" dirty="0" err="1"/>
              <a:t>đen</a:t>
            </a:r>
            <a:r>
              <a:rPr lang="en-US" dirty="0"/>
              <a:t>)</a:t>
            </a:r>
          </a:p>
          <a:p>
            <a:pPr marL="285750" lvl="0" indent="-285750">
              <a:buFont typeface="Arial" panose="020B0604020202020204" pitchFamily="34" charset="0"/>
              <a:buChar char="•"/>
            </a:pPr>
            <a:r>
              <a:rPr lang="en-US" dirty="0" err="1"/>
              <a:t>Mục</a:t>
            </a:r>
            <a:r>
              <a:rPr lang="en-US" dirty="0"/>
              <a:t> </a:t>
            </a:r>
            <a:r>
              <a:rPr lang="en-US" dirty="0" err="1"/>
              <a:t>tiêu</a:t>
            </a:r>
            <a:r>
              <a:rPr lang="en-US" dirty="0"/>
              <a:t> : </a:t>
            </a:r>
            <a:r>
              <a:rPr lang="en-US" dirty="0" err="1"/>
              <a:t>Xây</a:t>
            </a:r>
            <a:r>
              <a:rPr lang="en-US" dirty="0"/>
              <a:t> </a:t>
            </a:r>
            <a:r>
              <a:rPr lang="en-US" dirty="0" err="1"/>
              <a:t>dựng</a:t>
            </a:r>
            <a:r>
              <a:rPr lang="en-US" dirty="0"/>
              <a:t> </a:t>
            </a:r>
            <a:r>
              <a:rPr lang="en-US" dirty="0" err="1"/>
              <a:t>mô</a:t>
            </a:r>
            <a:r>
              <a:rPr lang="en-US" dirty="0"/>
              <a:t> </a:t>
            </a:r>
            <a:r>
              <a:rPr lang="en-US" dirty="0" err="1"/>
              <a:t>hình</a:t>
            </a:r>
            <a:r>
              <a:rPr lang="en-US" dirty="0"/>
              <a:t> </a:t>
            </a:r>
            <a:r>
              <a:rPr lang="en-US" dirty="0" err="1"/>
              <a:t>mạng</a:t>
            </a:r>
            <a:r>
              <a:rPr lang="en-US" dirty="0"/>
              <a:t> neuron </a:t>
            </a:r>
            <a:r>
              <a:rPr lang="en-US" dirty="0" err="1"/>
              <a:t>để</a:t>
            </a:r>
            <a:r>
              <a:rPr lang="en-US" dirty="0"/>
              <a:t> </a:t>
            </a:r>
            <a:r>
              <a:rPr lang="en-US" dirty="0" err="1"/>
              <a:t>phân</a:t>
            </a:r>
            <a:r>
              <a:rPr lang="en-US" dirty="0"/>
              <a:t> </a:t>
            </a:r>
            <a:r>
              <a:rPr lang="en-US" dirty="0" err="1"/>
              <a:t>loại</a:t>
            </a:r>
            <a:r>
              <a:rPr lang="en-US" dirty="0"/>
              <a:t> </a:t>
            </a:r>
            <a:r>
              <a:rPr lang="en-US" dirty="0" err="1"/>
              <a:t>trang</a:t>
            </a:r>
            <a:r>
              <a:rPr lang="en-US" dirty="0"/>
              <a:t> </a:t>
            </a:r>
            <a:r>
              <a:rPr lang="en-US" dirty="0" err="1"/>
              <a:t>phục</a:t>
            </a:r>
            <a:endParaRPr lang="en-US" dirty="0"/>
          </a:p>
          <a:p>
            <a:pPr marL="285750" lvl="0" indent="-285750">
              <a:buFont typeface="Arial" panose="020B0604020202020204" pitchFamily="34" charset="0"/>
              <a:buChar char="•"/>
            </a:pPr>
            <a:r>
              <a:rPr lang="en-US" dirty="0"/>
              <a:t>Output : </a:t>
            </a:r>
            <a:r>
              <a:rPr lang="en-US" dirty="0" err="1"/>
              <a:t>Dự</a:t>
            </a:r>
            <a:r>
              <a:rPr lang="en-US" dirty="0"/>
              <a:t> </a:t>
            </a:r>
            <a:r>
              <a:rPr lang="en-US" dirty="0" err="1"/>
              <a:t>đoán</a:t>
            </a:r>
            <a:r>
              <a:rPr lang="en-US" dirty="0"/>
              <a:t> </a:t>
            </a:r>
            <a:r>
              <a:rPr lang="en-US" dirty="0" err="1"/>
              <a:t>loại</a:t>
            </a:r>
            <a:r>
              <a:rPr lang="en-US" dirty="0"/>
              <a:t> </a:t>
            </a:r>
            <a:r>
              <a:rPr lang="en-US" dirty="0" err="1"/>
              <a:t>trang</a:t>
            </a:r>
            <a:r>
              <a:rPr lang="en-US" dirty="0"/>
              <a:t> </a:t>
            </a:r>
            <a:r>
              <a:rPr lang="en-US" dirty="0" err="1"/>
              <a:t>phục</a:t>
            </a:r>
            <a:endParaRPr lang="en-US" dirty="0"/>
          </a:p>
          <a:p>
            <a:pPr marL="285750" lvl="0" indent="-285750">
              <a:buFont typeface="Arial" panose="020B0604020202020204" pitchFamily="34" charset="0"/>
              <a:buChar char="•"/>
            </a:pPr>
            <a:endParaRPr dirty="0"/>
          </a:p>
        </p:txBody>
      </p:sp>
      <p:pic>
        <p:nvPicPr>
          <p:cNvPr id="224" name="Google Shape;224;p32"/>
          <p:cNvPicPr preferRelativeResize="0"/>
          <p:nvPr/>
        </p:nvPicPr>
        <p:blipFill rotWithShape="1">
          <a:blip r:embed="rId3">
            <a:alphaModFix/>
          </a:blip>
          <a:srcRect t="2874" b="2865"/>
          <a:stretch/>
        </p:blipFill>
        <p:spPr>
          <a:xfrm>
            <a:off x="571504" y="539500"/>
            <a:ext cx="2877321" cy="4069074"/>
          </a:xfrm>
          <a:prstGeom prst="rect">
            <a:avLst/>
          </a:prstGeom>
          <a:noFill/>
          <a:ln>
            <a:noFill/>
          </a:ln>
        </p:spPr>
      </p:pic>
      <p:sp>
        <p:nvSpPr>
          <p:cNvPr id="225" name="Google Shape;225;p32"/>
          <p:cNvSpPr/>
          <p:nvPr/>
        </p:nvSpPr>
        <p:spPr>
          <a:xfrm rot="5400000">
            <a:off x="2940625" y="4100375"/>
            <a:ext cx="9546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2"/>
          <p:cNvSpPr/>
          <p:nvPr/>
        </p:nvSpPr>
        <p:spPr>
          <a:xfrm rot="5400000">
            <a:off x="125100" y="985900"/>
            <a:ext cx="9546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2"/>
          <p:cNvSpPr txBox="1"/>
          <p:nvPr/>
        </p:nvSpPr>
        <p:spPr>
          <a:xfrm>
            <a:off x="3764162" y="539500"/>
            <a:ext cx="719700" cy="70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dirty="0">
                <a:solidFill>
                  <a:schemeClr val="accent1"/>
                </a:solidFill>
                <a:latin typeface="Cormorant Garamond SemiBold"/>
                <a:ea typeface="Cormorant Garamond SemiBold"/>
                <a:cs typeface="Cormorant Garamond SemiBold"/>
                <a:sym typeface="Cormorant Garamond SemiBold"/>
              </a:rPr>
              <a:t>M</a:t>
            </a:r>
            <a:endParaRPr sz="5000" dirty="0">
              <a:solidFill>
                <a:schemeClr val="accent1"/>
              </a:solidFill>
              <a:latin typeface="Cormorant Garamond SemiBold"/>
              <a:ea typeface="Cormorant Garamond SemiBold"/>
              <a:cs typeface="Cormorant Garamond SemiBold"/>
              <a:sym typeface="Cormorant Garamond SemiBold"/>
            </a:endParaRPr>
          </a:p>
        </p:txBody>
      </p:sp>
      <p:sp>
        <p:nvSpPr>
          <p:cNvPr id="228" name="Google Shape;228;p32"/>
          <p:cNvSpPr txBox="1"/>
          <p:nvPr/>
        </p:nvSpPr>
        <p:spPr>
          <a:xfrm>
            <a:off x="6649225" y="183700"/>
            <a:ext cx="2691420" cy="355800"/>
          </a:xfrm>
          <a:prstGeom prst="rect">
            <a:avLst/>
          </a:prstGeom>
          <a:noFill/>
          <a:ln>
            <a:noFill/>
          </a:ln>
        </p:spPr>
        <p:txBody>
          <a:bodyPr spcFirstLastPara="1" wrap="square" lIns="91425" tIns="91425" rIns="91425" bIns="91425" anchor="ctr" anchorCtr="0">
            <a:noAutofit/>
          </a:bodyPr>
          <a:lstStyle/>
          <a:p>
            <a:pPr lvl="0"/>
            <a:r>
              <a:rPr lang="en-US" b="1" dirty="0">
                <a:solidFill>
                  <a:schemeClr val="dk1"/>
                </a:solidFill>
                <a:latin typeface="Raleway"/>
                <a:ea typeface="Raleway"/>
                <a:cs typeface="Raleway"/>
                <a:sym typeface="Raleway"/>
              </a:rPr>
              <a:t>Fashion Classification</a:t>
            </a:r>
          </a:p>
        </p:txBody>
      </p:sp>
      <p:sp>
        <p:nvSpPr>
          <p:cNvPr id="10" name="TextBox 9">
            <a:extLst>
              <a:ext uri="{FF2B5EF4-FFF2-40B4-BE49-F238E27FC236}">
                <a16:creationId xmlns:a16="http://schemas.microsoft.com/office/drawing/2014/main" id="{31534466-A2B6-4CD5-A157-6199E8CDDEA3}"/>
              </a:ext>
            </a:extLst>
          </p:cNvPr>
          <p:cNvSpPr txBox="1"/>
          <p:nvPr/>
        </p:nvSpPr>
        <p:spPr>
          <a:xfrm>
            <a:off x="68826" y="4788310"/>
            <a:ext cx="403122" cy="307777"/>
          </a:xfrm>
          <a:prstGeom prst="rect">
            <a:avLst/>
          </a:prstGeom>
          <a:noFill/>
        </p:spPr>
        <p:txBody>
          <a:bodyPr wrap="square" rtlCol="0">
            <a:spAutoFit/>
          </a:bodyPr>
          <a:lstStyle/>
          <a:p>
            <a:r>
              <a:rPr lang="en-US" dirty="0"/>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2"/>
                                        </p:tgtEl>
                                        <p:attrNameLst>
                                          <p:attrName>style.visibility</p:attrName>
                                        </p:attrNameLst>
                                      </p:cBhvr>
                                      <p:to>
                                        <p:strVal val="visible"/>
                                      </p:to>
                                    </p:set>
                                    <p:anim calcmode="lin" valueType="num">
                                      <p:cBhvr additive="base">
                                        <p:cTn id="7" dur="500" fill="hold"/>
                                        <p:tgtEl>
                                          <p:spTgt spid="222"/>
                                        </p:tgtEl>
                                        <p:attrNameLst>
                                          <p:attrName>ppt_x</p:attrName>
                                        </p:attrNameLst>
                                      </p:cBhvr>
                                      <p:tavLst>
                                        <p:tav tm="0">
                                          <p:val>
                                            <p:strVal val="#ppt_x"/>
                                          </p:val>
                                        </p:tav>
                                        <p:tav tm="100000">
                                          <p:val>
                                            <p:strVal val="#ppt_x"/>
                                          </p:val>
                                        </p:tav>
                                      </p:tavLst>
                                    </p:anim>
                                    <p:anim calcmode="lin" valueType="num">
                                      <p:cBhvr additive="base">
                                        <p:cTn id="8" dur="500" fill="hold"/>
                                        <p:tgtEl>
                                          <p:spTgt spid="2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3">
                                            <p:txEl>
                                              <p:pRg st="0" end="0"/>
                                            </p:txEl>
                                          </p:spTgt>
                                        </p:tgtEl>
                                        <p:attrNameLst>
                                          <p:attrName>style.visibility</p:attrName>
                                        </p:attrNameLst>
                                      </p:cBhvr>
                                      <p:to>
                                        <p:strVal val="visible"/>
                                      </p:to>
                                    </p:set>
                                    <p:anim calcmode="lin" valueType="num">
                                      <p:cBhvr additive="base">
                                        <p:cTn id="13" dur="500" fill="hold"/>
                                        <p:tgtEl>
                                          <p:spTgt spid="22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23">
                                            <p:txEl>
                                              <p:pRg st="1" end="1"/>
                                            </p:txEl>
                                          </p:spTgt>
                                        </p:tgtEl>
                                        <p:attrNameLst>
                                          <p:attrName>style.visibility</p:attrName>
                                        </p:attrNameLst>
                                      </p:cBhvr>
                                      <p:to>
                                        <p:strVal val="visible"/>
                                      </p:to>
                                    </p:set>
                                    <p:anim calcmode="lin" valueType="num">
                                      <p:cBhvr additive="base">
                                        <p:cTn id="17" dur="500" fill="hold"/>
                                        <p:tgtEl>
                                          <p:spTgt spid="22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23">
                                            <p:txEl>
                                              <p:pRg st="2" end="2"/>
                                            </p:txEl>
                                          </p:spTgt>
                                        </p:tgtEl>
                                        <p:attrNameLst>
                                          <p:attrName>style.visibility</p:attrName>
                                        </p:attrNameLst>
                                      </p:cBhvr>
                                      <p:to>
                                        <p:strVal val="visible"/>
                                      </p:to>
                                    </p:set>
                                    <p:anim calcmode="lin" valueType="num">
                                      <p:cBhvr additive="base">
                                        <p:cTn id="21" dur="500" fill="hold"/>
                                        <p:tgtEl>
                                          <p:spTgt spid="22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23">
                                            <p:txEl>
                                              <p:pRg st="3" end="3"/>
                                            </p:txEl>
                                          </p:spTgt>
                                        </p:tgtEl>
                                        <p:attrNameLst>
                                          <p:attrName>style.visibility</p:attrName>
                                        </p:attrNameLst>
                                      </p:cBhvr>
                                      <p:to>
                                        <p:strVal val="visible"/>
                                      </p:to>
                                    </p:set>
                                    <p:anim calcmode="lin" valueType="num">
                                      <p:cBhvr additive="base">
                                        <p:cTn id="25" dur="500" fill="hold"/>
                                        <p:tgtEl>
                                          <p:spTgt spid="2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51"/>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Hình</a:t>
            </a:r>
            <a:r>
              <a:rPr lang="en-US" dirty="0"/>
              <a:t> </a:t>
            </a:r>
            <a:r>
              <a:rPr lang="en-US" dirty="0" err="1"/>
              <a:t>ảnh</a:t>
            </a:r>
            <a:r>
              <a:rPr lang="en-US" dirty="0"/>
              <a:t> </a:t>
            </a:r>
            <a:r>
              <a:rPr lang="en-US" dirty="0" err="1"/>
              <a:t>thực</a:t>
            </a:r>
            <a:r>
              <a:rPr lang="en-US" dirty="0"/>
              <a:t> </a:t>
            </a:r>
            <a:r>
              <a:rPr lang="en-US" dirty="0" err="1"/>
              <a:t>tế</a:t>
            </a:r>
            <a:endParaRPr dirty="0"/>
          </a:p>
        </p:txBody>
      </p:sp>
      <p:sp>
        <p:nvSpPr>
          <p:cNvPr id="638" name="Google Shape;638;p51"/>
          <p:cNvSpPr txBox="1"/>
          <p:nvPr/>
        </p:nvSpPr>
        <p:spPr>
          <a:xfrm>
            <a:off x="7312574" y="183700"/>
            <a:ext cx="1978909" cy="35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solidFill>
                  <a:schemeClr val="dk1"/>
                </a:solidFill>
                <a:latin typeface="Raleway"/>
                <a:sym typeface="Raleway"/>
              </a:rPr>
              <a:t>F</a:t>
            </a:r>
            <a:r>
              <a:rPr lang="en-US" b="1" dirty="0" err="1">
                <a:solidFill>
                  <a:schemeClr val="dk1"/>
                </a:solidFill>
                <a:latin typeface="Raleway"/>
                <a:sym typeface="Raleway"/>
              </a:rPr>
              <a:t>ashion</a:t>
            </a:r>
            <a:r>
              <a:rPr lang="en-US" b="1" dirty="0">
                <a:solidFill>
                  <a:schemeClr val="dk1"/>
                </a:solidFill>
                <a:latin typeface="Raleway"/>
                <a:sym typeface="Raleway"/>
              </a:rPr>
              <a:t> Classification</a:t>
            </a:r>
            <a:endParaRPr dirty="0"/>
          </a:p>
        </p:txBody>
      </p:sp>
      <p:sp>
        <p:nvSpPr>
          <p:cNvPr id="639" name="Google Shape;639;p51"/>
          <p:cNvSpPr txBox="1"/>
          <p:nvPr/>
        </p:nvSpPr>
        <p:spPr>
          <a:xfrm rot="-5400000">
            <a:off x="-558300" y="3832725"/>
            <a:ext cx="2259600" cy="35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dk1"/>
                </a:solidFill>
                <a:latin typeface="Raleway"/>
                <a:ea typeface="Raleway"/>
                <a:cs typeface="Raleway"/>
                <a:sym typeface="Raleway"/>
              </a:rPr>
              <a:t>F</a:t>
            </a:r>
            <a:r>
              <a:rPr lang="en-US" b="1" dirty="0" err="1">
                <a:solidFill>
                  <a:schemeClr val="dk1"/>
                </a:solidFill>
                <a:latin typeface="Raleway"/>
                <a:ea typeface="Raleway"/>
                <a:cs typeface="Raleway"/>
                <a:sym typeface="Raleway"/>
              </a:rPr>
              <a:t>ashion</a:t>
            </a:r>
            <a:r>
              <a:rPr lang="en-US" b="1" dirty="0">
                <a:solidFill>
                  <a:schemeClr val="dk1"/>
                </a:solidFill>
                <a:latin typeface="Raleway"/>
                <a:ea typeface="Raleway"/>
                <a:cs typeface="Raleway"/>
                <a:sym typeface="Raleway"/>
              </a:rPr>
              <a:t> Classification</a:t>
            </a:r>
            <a:endParaRPr b="1" dirty="0">
              <a:solidFill>
                <a:schemeClr val="dk1"/>
              </a:solidFill>
              <a:latin typeface="Raleway"/>
              <a:ea typeface="Raleway"/>
              <a:cs typeface="Raleway"/>
              <a:sym typeface="Raleway"/>
            </a:endParaRPr>
          </a:p>
        </p:txBody>
      </p:sp>
      <p:sp>
        <p:nvSpPr>
          <p:cNvPr id="6" name="Callout: Double Bent Line with No Border 5">
            <a:extLst>
              <a:ext uri="{FF2B5EF4-FFF2-40B4-BE49-F238E27FC236}">
                <a16:creationId xmlns:a16="http://schemas.microsoft.com/office/drawing/2014/main" id="{145AB0C9-487B-41EF-8226-EF40897AA170}"/>
              </a:ext>
            </a:extLst>
          </p:cNvPr>
          <p:cNvSpPr/>
          <p:nvPr/>
        </p:nvSpPr>
        <p:spPr>
          <a:xfrm>
            <a:off x="1661652" y="1359967"/>
            <a:ext cx="766916" cy="452284"/>
          </a:xfrm>
          <a:prstGeom prs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Ảnh</a:t>
            </a:r>
            <a:r>
              <a:rPr lang="en-US" dirty="0"/>
              <a:t> input</a:t>
            </a:r>
          </a:p>
        </p:txBody>
      </p:sp>
      <p:sp>
        <p:nvSpPr>
          <p:cNvPr id="14" name="Callout: Double Bent Line with No Border 13">
            <a:extLst>
              <a:ext uri="{FF2B5EF4-FFF2-40B4-BE49-F238E27FC236}">
                <a16:creationId xmlns:a16="http://schemas.microsoft.com/office/drawing/2014/main" id="{8B322202-7602-4758-A56A-001409E475B3}"/>
              </a:ext>
            </a:extLst>
          </p:cNvPr>
          <p:cNvSpPr/>
          <p:nvPr/>
        </p:nvSpPr>
        <p:spPr>
          <a:xfrm>
            <a:off x="1694374" y="3038428"/>
            <a:ext cx="766916" cy="452284"/>
          </a:xfrm>
          <a:prstGeom prst="callout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Kết</a:t>
            </a:r>
            <a:r>
              <a:rPr lang="en-US" dirty="0"/>
              <a:t> </a:t>
            </a:r>
            <a:r>
              <a:rPr lang="en-US" dirty="0" err="1"/>
              <a:t>quả</a:t>
            </a:r>
            <a:endParaRPr lang="en-US" dirty="0"/>
          </a:p>
        </p:txBody>
      </p:sp>
      <p:sp>
        <p:nvSpPr>
          <p:cNvPr id="20" name="TextBox 19">
            <a:extLst>
              <a:ext uri="{FF2B5EF4-FFF2-40B4-BE49-F238E27FC236}">
                <a16:creationId xmlns:a16="http://schemas.microsoft.com/office/drawing/2014/main" id="{18FFE351-2001-4D1E-8C22-F4BFA6F5B13C}"/>
              </a:ext>
            </a:extLst>
          </p:cNvPr>
          <p:cNvSpPr txBox="1"/>
          <p:nvPr/>
        </p:nvSpPr>
        <p:spPr>
          <a:xfrm>
            <a:off x="68826" y="4788310"/>
            <a:ext cx="403122" cy="307777"/>
          </a:xfrm>
          <a:prstGeom prst="rect">
            <a:avLst/>
          </a:prstGeom>
          <a:noFill/>
        </p:spPr>
        <p:txBody>
          <a:bodyPr wrap="square" rtlCol="0">
            <a:spAutoFit/>
          </a:bodyPr>
          <a:lstStyle/>
          <a:p>
            <a:r>
              <a:rPr lang="en-US" dirty="0"/>
              <a:t>30</a:t>
            </a:r>
          </a:p>
        </p:txBody>
      </p:sp>
      <p:pic>
        <p:nvPicPr>
          <p:cNvPr id="3" name="Picture 2">
            <a:extLst>
              <a:ext uri="{FF2B5EF4-FFF2-40B4-BE49-F238E27FC236}">
                <a16:creationId xmlns:a16="http://schemas.microsoft.com/office/drawing/2014/main" id="{9181CDB4-5B3C-4C8E-AC64-DFC12592FFC9}"/>
              </a:ext>
            </a:extLst>
          </p:cNvPr>
          <p:cNvPicPr>
            <a:picLocks noChangeAspect="1"/>
          </p:cNvPicPr>
          <p:nvPr/>
        </p:nvPicPr>
        <p:blipFill>
          <a:blip r:embed="rId3"/>
          <a:stretch>
            <a:fillRect/>
          </a:stretch>
        </p:blipFill>
        <p:spPr>
          <a:xfrm>
            <a:off x="3117928" y="1092262"/>
            <a:ext cx="1970440" cy="1734246"/>
          </a:xfrm>
          <a:prstGeom prst="rect">
            <a:avLst/>
          </a:prstGeom>
        </p:spPr>
      </p:pic>
      <p:pic>
        <p:nvPicPr>
          <p:cNvPr id="7" name="Picture 6">
            <a:extLst>
              <a:ext uri="{FF2B5EF4-FFF2-40B4-BE49-F238E27FC236}">
                <a16:creationId xmlns:a16="http://schemas.microsoft.com/office/drawing/2014/main" id="{398FA102-B8F0-4429-A49C-ADA4EFDB2FDD}"/>
              </a:ext>
            </a:extLst>
          </p:cNvPr>
          <p:cNvPicPr>
            <a:picLocks noChangeAspect="1"/>
          </p:cNvPicPr>
          <p:nvPr/>
        </p:nvPicPr>
        <p:blipFill>
          <a:blip r:embed="rId4"/>
          <a:stretch>
            <a:fillRect/>
          </a:stretch>
        </p:blipFill>
        <p:spPr>
          <a:xfrm>
            <a:off x="2591351" y="2738444"/>
            <a:ext cx="2862776" cy="1960031"/>
          </a:xfrm>
          <a:prstGeom prst="rect">
            <a:avLst/>
          </a:prstGeom>
        </p:spPr>
      </p:pic>
      <p:pic>
        <p:nvPicPr>
          <p:cNvPr id="11" name="Picture 10">
            <a:extLst>
              <a:ext uri="{FF2B5EF4-FFF2-40B4-BE49-F238E27FC236}">
                <a16:creationId xmlns:a16="http://schemas.microsoft.com/office/drawing/2014/main" id="{BD1DEBC7-427A-402E-A554-B3677968D03B}"/>
              </a:ext>
            </a:extLst>
          </p:cNvPr>
          <p:cNvPicPr>
            <a:picLocks noChangeAspect="1"/>
          </p:cNvPicPr>
          <p:nvPr/>
        </p:nvPicPr>
        <p:blipFill>
          <a:blip r:embed="rId5"/>
          <a:stretch>
            <a:fillRect/>
          </a:stretch>
        </p:blipFill>
        <p:spPr>
          <a:xfrm>
            <a:off x="5777728" y="1020775"/>
            <a:ext cx="2472914" cy="1805733"/>
          </a:xfrm>
          <a:prstGeom prst="rect">
            <a:avLst/>
          </a:prstGeom>
        </p:spPr>
      </p:pic>
      <p:sp>
        <p:nvSpPr>
          <p:cNvPr id="12" name="Arrow: Right 11">
            <a:extLst>
              <a:ext uri="{FF2B5EF4-FFF2-40B4-BE49-F238E27FC236}">
                <a16:creationId xmlns:a16="http://schemas.microsoft.com/office/drawing/2014/main" id="{CD207773-9C73-4C5C-941A-0F52311F3322}"/>
              </a:ext>
            </a:extLst>
          </p:cNvPr>
          <p:cNvSpPr/>
          <p:nvPr/>
        </p:nvSpPr>
        <p:spPr>
          <a:xfrm>
            <a:off x="5314278" y="1586109"/>
            <a:ext cx="387275" cy="4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AF09397C-3B63-434C-A740-E618B5E4E5AC}"/>
              </a:ext>
            </a:extLst>
          </p:cNvPr>
          <p:cNvPicPr>
            <a:picLocks noChangeAspect="1"/>
          </p:cNvPicPr>
          <p:nvPr/>
        </p:nvPicPr>
        <p:blipFill>
          <a:blip r:embed="rId6"/>
          <a:stretch>
            <a:fillRect/>
          </a:stretch>
        </p:blipFill>
        <p:spPr>
          <a:xfrm>
            <a:off x="5701553" y="3352534"/>
            <a:ext cx="1829055" cy="495369"/>
          </a:xfrm>
          <a:prstGeom prst="rect">
            <a:avLst/>
          </a:prstGeom>
        </p:spPr>
      </p:pic>
    </p:spTree>
    <p:extLst>
      <p:ext uri="{BB962C8B-B14F-4D97-AF65-F5344CB8AC3E}">
        <p14:creationId xmlns:p14="http://schemas.microsoft.com/office/powerpoint/2010/main" val="422361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fill="hold"/>
                                        <p:tgtEl>
                                          <p:spTgt spid="14"/>
                                        </p:tgtEl>
                                        <p:attrNameLst>
                                          <p:attrName>ppt_x</p:attrName>
                                        </p:attrNameLst>
                                      </p:cBhvr>
                                      <p:tavLst>
                                        <p:tav tm="0">
                                          <p:val>
                                            <p:strVal val="#ppt_x"/>
                                          </p:val>
                                        </p:tav>
                                        <p:tav tm="100000">
                                          <p:val>
                                            <p:strVal val="#ppt_x"/>
                                          </p:val>
                                        </p:tav>
                                      </p:tavLst>
                                    </p:anim>
                                    <p:anim calcmode="lin" valueType="num">
                                      <p:cBhvr additive="base">
                                        <p:cTn id="3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ppt_x"/>
                                          </p:val>
                                        </p:tav>
                                        <p:tav tm="100000">
                                          <p:val>
                                            <p:strVal val="#ppt_x"/>
                                          </p:val>
                                        </p:tav>
                                      </p:tavLst>
                                    </p:anim>
                                    <p:anim calcmode="lin" valueType="num">
                                      <p:cBhvr additive="base">
                                        <p:cTn id="3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ppt_x"/>
                                          </p:val>
                                        </p:tav>
                                        <p:tav tm="100000">
                                          <p:val>
                                            <p:strVal val="#ppt_x"/>
                                          </p:val>
                                        </p:tav>
                                      </p:tavLst>
                                    </p:anim>
                                    <p:anim calcmode="lin" valueType="num">
                                      <p:cBhvr additive="base">
                                        <p:cTn id="4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4"/>
          <p:cNvSpPr txBox="1">
            <a:spLocks noGrp="1"/>
          </p:cNvSpPr>
          <p:nvPr>
            <p:ph type="title"/>
          </p:nvPr>
        </p:nvSpPr>
        <p:spPr>
          <a:xfrm>
            <a:off x="655500" y="534800"/>
            <a:ext cx="800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Nhận</a:t>
            </a:r>
            <a:r>
              <a:rPr lang="en-US" dirty="0"/>
              <a:t> </a:t>
            </a:r>
            <a:r>
              <a:rPr lang="en-US" dirty="0" err="1"/>
              <a:t>xét</a:t>
            </a:r>
            <a:endParaRPr dirty="0"/>
          </a:p>
        </p:txBody>
      </p:sp>
      <p:sp>
        <p:nvSpPr>
          <p:cNvPr id="998" name="Google Shape;998;p54"/>
          <p:cNvSpPr txBox="1">
            <a:spLocks noGrp="1"/>
          </p:cNvSpPr>
          <p:nvPr>
            <p:ph type="subTitle" idx="1"/>
          </p:nvPr>
        </p:nvSpPr>
        <p:spPr>
          <a:xfrm>
            <a:off x="655499" y="1187800"/>
            <a:ext cx="5705971" cy="3420900"/>
          </a:xfrm>
          <a:prstGeom prst="rect">
            <a:avLst/>
          </a:prstGeom>
        </p:spPr>
        <p:txBody>
          <a:bodyPr spcFirstLastPara="1" wrap="square" lIns="91425" tIns="91425" rIns="91425" bIns="91425" anchor="t" anchorCtr="0">
            <a:noAutofit/>
          </a:bodyPr>
          <a:lstStyle/>
          <a:p>
            <a:r>
              <a:rPr lang="en-US" dirty="0" err="1"/>
              <a:t>Huấn</a:t>
            </a:r>
            <a:r>
              <a:rPr lang="en-US" dirty="0"/>
              <a:t> </a:t>
            </a:r>
            <a:r>
              <a:rPr lang="en-US" dirty="0" err="1"/>
              <a:t>luyện</a:t>
            </a:r>
            <a:r>
              <a:rPr lang="en-US" dirty="0"/>
              <a:t> </a:t>
            </a:r>
            <a:r>
              <a:rPr lang="en-US" dirty="0" err="1"/>
              <a:t>thành</a:t>
            </a:r>
            <a:r>
              <a:rPr lang="en-US" dirty="0"/>
              <a:t> </a:t>
            </a:r>
            <a:r>
              <a:rPr lang="en-US" dirty="0" err="1"/>
              <a:t>công</a:t>
            </a:r>
            <a:r>
              <a:rPr lang="en-US" dirty="0"/>
              <a:t> Convolutional Neural Network (CNN) </a:t>
            </a:r>
            <a:r>
              <a:rPr lang="en-US" dirty="0" err="1"/>
              <a:t>để</a:t>
            </a:r>
            <a:r>
              <a:rPr lang="en-US" dirty="0"/>
              <a:t> </a:t>
            </a:r>
            <a:r>
              <a:rPr lang="en-US" dirty="0" err="1"/>
              <a:t>phân</a:t>
            </a:r>
            <a:r>
              <a:rPr lang="en-US" dirty="0"/>
              <a:t> </a:t>
            </a:r>
            <a:r>
              <a:rPr lang="en-US" dirty="0" err="1"/>
              <a:t>loại</a:t>
            </a:r>
            <a:r>
              <a:rPr lang="en-US" dirty="0"/>
              <a:t> Fashion-MNIST </a:t>
            </a:r>
            <a:r>
              <a:rPr lang="en-US" dirty="0" err="1"/>
              <a:t>với</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khoảng</a:t>
            </a:r>
            <a:r>
              <a:rPr lang="en-US" dirty="0"/>
              <a:t> 91%</a:t>
            </a:r>
          </a:p>
          <a:p>
            <a:r>
              <a:rPr lang="en-US" dirty="0"/>
              <a:t>Model </a:t>
            </a:r>
            <a:r>
              <a:rPr lang="en-US" dirty="0" err="1"/>
              <a:t>dự</a:t>
            </a:r>
            <a:r>
              <a:rPr lang="en-US" dirty="0"/>
              <a:t> </a:t>
            </a:r>
            <a:r>
              <a:rPr lang="en-US" dirty="0" err="1"/>
              <a:t>đoán</a:t>
            </a:r>
            <a:r>
              <a:rPr lang="en-US" dirty="0"/>
              <a:t> </a:t>
            </a:r>
            <a:r>
              <a:rPr lang="en-US" dirty="0" err="1"/>
              <a:t>khá</a:t>
            </a:r>
            <a:r>
              <a:rPr lang="en-US" dirty="0"/>
              <a:t> </a:t>
            </a:r>
            <a:r>
              <a:rPr lang="en-US" dirty="0" err="1"/>
              <a:t>chính</a:t>
            </a:r>
            <a:r>
              <a:rPr lang="en-US" dirty="0"/>
              <a:t> </a:t>
            </a:r>
            <a:r>
              <a:rPr lang="en-US" dirty="0" err="1"/>
              <a:t>xác</a:t>
            </a:r>
            <a:r>
              <a:rPr lang="en-US" dirty="0"/>
              <a:t> </a:t>
            </a:r>
            <a:r>
              <a:rPr lang="en-US" dirty="0" err="1"/>
              <a:t>đối</a:t>
            </a:r>
            <a:r>
              <a:rPr lang="en-US" dirty="0"/>
              <a:t> </a:t>
            </a:r>
            <a:r>
              <a:rPr lang="en-US" dirty="0" err="1"/>
              <a:t>với</a:t>
            </a:r>
            <a:r>
              <a:rPr lang="en-US" dirty="0"/>
              <a:t> </a:t>
            </a:r>
            <a:r>
              <a:rPr lang="en-US" dirty="0" err="1"/>
              <a:t>các</a:t>
            </a:r>
            <a:r>
              <a:rPr lang="en-US" dirty="0"/>
              <a:t> </a:t>
            </a:r>
            <a:r>
              <a:rPr lang="en-US" dirty="0" err="1"/>
              <a:t>ảnh</a:t>
            </a:r>
            <a:r>
              <a:rPr lang="en-US" dirty="0"/>
              <a:t> </a:t>
            </a:r>
            <a:r>
              <a:rPr lang="en-US" dirty="0" err="1"/>
              <a:t>thuần</a:t>
            </a:r>
            <a:r>
              <a:rPr lang="en-US" dirty="0"/>
              <a:t> </a:t>
            </a:r>
            <a:r>
              <a:rPr lang="en-US" dirty="0" err="1"/>
              <a:t>chỉ</a:t>
            </a:r>
            <a:r>
              <a:rPr lang="en-US" dirty="0"/>
              <a:t> </a:t>
            </a:r>
            <a:r>
              <a:rPr lang="en-US" dirty="0" err="1"/>
              <a:t>có</a:t>
            </a:r>
            <a:r>
              <a:rPr lang="en-US" dirty="0"/>
              <a:t> 1 </a:t>
            </a:r>
            <a:r>
              <a:rPr lang="en-US" dirty="0" err="1"/>
              <a:t>loại</a:t>
            </a:r>
            <a:r>
              <a:rPr lang="en-US" dirty="0"/>
              <a:t> </a:t>
            </a:r>
            <a:r>
              <a:rPr lang="en-US" dirty="0" err="1"/>
              <a:t>quần</a:t>
            </a:r>
            <a:r>
              <a:rPr lang="en-US" dirty="0"/>
              <a:t>, </a:t>
            </a:r>
            <a:r>
              <a:rPr lang="en-US" dirty="0" err="1"/>
              <a:t>áo</a:t>
            </a:r>
            <a:r>
              <a:rPr lang="en-US" dirty="0"/>
              <a:t>,.. </a:t>
            </a:r>
          </a:p>
          <a:p>
            <a:r>
              <a:rPr lang="en-US" dirty="0" err="1"/>
              <a:t>Đôi</a:t>
            </a:r>
            <a:r>
              <a:rPr lang="en-US" dirty="0"/>
              <a:t> </a:t>
            </a:r>
            <a:r>
              <a:rPr lang="en-US" dirty="0" err="1"/>
              <a:t>khi</a:t>
            </a:r>
            <a:r>
              <a:rPr lang="en-US" dirty="0"/>
              <a:t> model </a:t>
            </a:r>
            <a:r>
              <a:rPr lang="en-US" dirty="0" err="1"/>
              <a:t>vẫn</a:t>
            </a:r>
            <a:r>
              <a:rPr lang="en-US" dirty="0"/>
              <a:t> </a:t>
            </a:r>
            <a:r>
              <a:rPr lang="en-US" dirty="0" err="1"/>
              <a:t>dự</a:t>
            </a:r>
            <a:r>
              <a:rPr lang="en-US" dirty="0"/>
              <a:t> </a:t>
            </a:r>
            <a:r>
              <a:rPr lang="en-US" dirty="0" err="1"/>
              <a:t>đoán</a:t>
            </a:r>
            <a:r>
              <a:rPr lang="en-US" dirty="0"/>
              <a:t> </a:t>
            </a:r>
            <a:r>
              <a:rPr lang="en-US" dirty="0" err="1"/>
              <a:t>sai</a:t>
            </a:r>
            <a:r>
              <a:rPr lang="en-US" dirty="0"/>
              <a:t> </a:t>
            </a:r>
            <a:r>
              <a:rPr lang="en-US" dirty="0" err="1"/>
              <a:t>mặc</a:t>
            </a:r>
            <a:r>
              <a:rPr lang="en-US" dirty="0"/>
              <a:t> </a:t>
            </a:r>
            <a:r>
              <a:rPr lang="en-US" dirty="0" err="1"/>
              <a:t>dù</a:t>
            </a:r>
            <a:r>
              <a:rPr lang="en-US" dirty="0"/>
              <a:t> </a:t>
            </a:r>
            <a:r>
              <a:rPr lang="en-US" dirty="0" err="1"/>
              <a:t>điểm</a:t>
            </a:r>
            <a:r>
              <a:rPr lang="en-US" dirty="0"/>
              <a:t> </a:t>
            </a:r>
            <a:r>
              <a:rPr lang="en-US" dirty="0" err="1"/>
              <a:t>tự</a:t>
            </a:r>
            <a:r>
              <a:rPr lang="en-US" dirty="0"/>
              <a:t> tin </a:t>
            </a:r>
            <a:r>
              <a:rPr lang="en-US" dirty="0" err="1"/>
              <a:t>rất</a:t>
            </a:r>
            <a:r>
              <a:rPr lang="en-US" dirty="0"/>
              <a:t> </a:t>
            </a:r>
            <a:r>
              <a:rPr lang="en-US" dirty="0" err="1"/>
              <a:t>cao</a:t>
            </a:r>
            <a:endParaRPr lang="en-US" dirty="0"/>
          </a:p>
          <a:p>
            <a:r>
              <a:rPr lang="en-US" dirty="0" err="1"/>
              <a:t>Mô</a:t>
            </a:r>
            <a:r>
              <a:rPr lang="en-US" dirty="0"/>
              <a:t> </a:t>
            </a:r>
            <a:r>
              <a:rPr lang="en-US" dirty="0" err="1"/>
              <a:t>hình</a:t>
            </a:r>
            <a:r>
              <a:rPr lang="en-US" dirty="0"/>
              <a:t> </a:t>
            </a:r>
            <a:r>
              <a:rPr lang="en-US" dirty="0" err="1"/>
              <a:t>chưa</a:t>
            </a:r>
            <a:r>
              <a:rPr lang="en-US" dirty="0"/>
              <a:t> </a:t>
            </a:r>
            <a:r>
              <a:rPr lang="en-US" dirty="0" err="1"/>
              <a:t>có</a:t>
            </a:r>
            <a:r>
              <a:rPr lang="en-US" dirty="0"/>
              <a:t> </a:t>
            </a:r>
            <a:r>
              <a:rPr lang="en-US" dirty="0" err="1"/>
              <a:t>tính</a:t>
            </a:r>
            <a:r>
              <a:rPr lang="en-US" dirty="0"/>
              <a:t> </a:t>
            </a:r>
            <a:r>
              <a:rPr lang="en-US" dirty="0" err="1"/>
              <a:t>ứng</a:t>
            </a:r>
            <a:r>
              <a:rPr lang="en-US" dirty="0"/>
              <a:t> </a:t>
            </a:r>
            <a:r>
              <a:rPr lang="en-US" dirty="0" err="1"/>
              <a:t>dụng</a:t>
            </a:r>
            <a:r>
              <a:rPr lang="en-US" dirty="0"/>
              <a:t> </a:t>
            </a:r>
            <a:r>
              <a:rPr lang="en-US" dirty="0" err="1"/>
              <a:t>cao</a:t>
            </a:r>
            <a:endParaRPr lang="en-US" dirty="0"/>
          </a:p>
          <a:p>
            <a:pPr marL="0" lvl="0" indent="0" algn="l" rtl="0">
              <a:spcBef>
                <a:spcPts val="0"/>
              </a:spcBef>
              <a:spcAft>
                <a:spcPts val="0"/>
              </a:spcAft>
              <a:buNone/>
            </a:pPr>
            <a:endParaRPr sz="2800" dirty="0">
              <a:solidFill>
                <a:schemeClr val="dk1"/>
              </a:solidFill>
              <a:latin typeface="Raleway"/>
              <a:ea typeface="Raleway"/>
              <a:cs typeface="Raleway"/>
              <a:sym typeface="Raleway"/>
            </a:endParaRPr>
          </a:p>
        </p:txBody>
      </p:sp>
      <p:sp>
        <p:nvSpPr>
          <p:cNvPr id="1000" name="Google Shape;1000;p54"/>
          <p:cNvSpPr txBox="1"/>
          <p:nvPr/>
        </p:nvSpPr>
        <p:spPr>
          <a:xfrm>
            <a:off x="-373626" y="183550"/>
            <a:ext cx="2200826" cy="355800"/>
          </a:xfrm>
          <a:prstGeom prst="rect">
            <a:avLst/>
          </a:prstGeom>
          <a:noFill/>
          <a:ln>
            <a:noFill/>
          </a:ln>
        </p:spPr>
        <p:txBody>
          <a:bodyPr spcFirstLastPara="1" wrap="square" lIns="91425" tIns="91425" rIns="91425" bIns="91425" anchor="t" anchorCtr="0">
            <a:noAutofit/>
          </a:bodyPr>
          <a:lstStyle/>
          <a:p>
            <a:pPr algn="r"/>
            <a:r>
              <a:rPr lang="en-US" b="1" dirty="0">
                <a:solidFill>
                  <a:schemeClr val="dk1"/>
                </a:solidFill>
                <a:latin typeface="Raleway"/>
                <a:ea typeface="Raleway"/>
                <a:cs typeface="Raleway"/>
                <a:sym typeface="Raleway"/>
              </a:rPr>
              <a:t>Fashion Classification</a:t>
            </a:r>
          </a:p>
          <a:p>
            <a:pPr marL="0" lvl="0" indent="0" algn="r" rtl="0">
              <a:spcBef>
                <a:spcPts val="0"/>
              </a:spcBef>
              <a:spcAft>
                <a:spcPts val="0"/>
              </a:spcAft>
              <a:buNone/>
            </a:pPr>
            <a:endParaRPr b="1" dirty="0">
              <a:solidFill>
                <a:schemeClr val="dk1"/>
              </a:solidFill>
              <a:latin typeface="Raleway"/>
              <a:ea typeface="Raleway"/>
              <a:cs typeface="Raleway"/>
              <a:sym typeface="Raleway"/>
            </a:endParaRPr>
          </a:p>
        </p:txBody>
      </p:sp>
      <p:sp>
        <p:nvSpPr>
          <p:cNvPr id="8" name="TextBox 7">
            <a:extLst>
              <a:ext uri="{FF2B5EF4-FFF2-40B4-BE49-F238E27FC236}">
                <a16:creationId xmlns:a16="http://schemas.microsoft.com/office/drawing/2014/main" id="{02518854-A717-46CA-9179-FDE338B1E623}"/>
              </a:ext>
            </a:extLst>
          </p:cNvPr>
          <p:cNvSpPr txBox="1"/>
          <p:nvPr/>
        </p:nvSpPr>
        <p:spPr>
          <a:xfrm>
            <a:off x="68826" y="4788310"/>
            <a:ext cx="403122" cy="307777"/>
          </a:xfrm>
          <a:prstGeom prst="rect">
            <a:avLst/>
          </a:prstGeom>
          <a:noFill/>
        </p:spPr>
        <p:txBody>
          <a:bodyPr wrap="square" rtlCol="0">
            <a:spAutoFit/>
          </a:bodyPr>
          <a:lstStyle/>
          <a:p>
            <a:r>
              <a:rPr lang="en-US" dirty="0"/>
              <a:t>31</a:t>
            </a:r>
          </a:p>
        </p:txBody>
      </p:sp>
    </p:spTree>
    <p:extLst>
      <p:ext uri="{BB962C8B-B14F-4D97-AF65-F5344CB8AC3E}">
        <p14:creationId xmlns:p14="http://schemas.microsoft.com/office/powerpoint/2010/main" val="2345206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97"/>
                                        </p:tgtEl>
                                        <p:attrNameLst>
                                          <p:attrName>style.visibility</p:attrName>
                                        </p:attrNameLst>
                                      </p:cBhvr>
                                      <p:to>
                                        <p:strVal val="visible"/>
                                      </p:to>
                                    </p:set>
                                    <p:anim calcmode="lin" valueType="num">
                                      <p:cBhvr additive="base">
                                        <p:cTn id="7" dur="500" fill="hold"/>
                                        <p:tgtEl>
                                          <p:spTgt spid="997"/>
                                        </p:tgtEl>
                                        <p:attrNameLst>
                                          <p:attrName>ppt_x</p:attrName>
                                        </p:attrNameLst>
                                      </p:cBhvr>
                                      <p:tavLst>
                                        <p:tav tm="0">
                                          <p:val>
                                            <p:strVal val="#ppt_x"/>
                                          </p:val>
                                        </p:tav>
                                        <p:tav tm="100000">
                                          <p:val>
                                            <p:strVal val="#ppt_x"/>
                                          </p:val>
                                        </p:tav>
                                      </p:tavLst>
                                    </p:anim>
                                    <p:anim calcmode="lin" valueType="num">
                                      <p:cBhvr additive="base">
                                        <p:cTn id="8" dur="500" fill="hold"/>
                                        <p:tgtEl>
                                          <p:spTgt spid="99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98">
                                            <p:txEl>
                                              <p:pRg st="0" end="0"/>
                                            </p:txEl>
                                          </p:spTgt>
                                        </p:tgtEl>
                                        <p:attrNameLst>
                                          <p:attrName>style.visibility</p:attrName>
                                        </p:attrNameLst>
                                      </p:cBhvr>
                                      <p:to>
                                        <p:strVal val="visible"/>
                                      </p:to>
                                    </p:set>
                                    <p:anim calcmode="lin" valueType="num">
                                      <p:cBhvr additive="base">
                                        <p:cTn id="13" dur="500" fill="hold"/>
                                        <p:tgtEl>
                                          <p:spTgt spid="99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98">
                                            <p:txEl>
                                              <p:pRg st="1" end="1"/>
                                            </p:txEl>
                                          </p:spTgt>
                                        </p:tgtEl>
                                        <p:attrNameLst>
                                          <p:attrName>style.visibility</p:attrName>
                                        </p:attrNameLst>
                                      </p:cBhvr>
                                      <p:to>
                                        <p:strVal val="visible"/>
                                      </p:to>
                                    </p:set>
                                    <p:anim calcmode="lin" valueType="num">
                                      <p:cBhvr additive="base">
                                        <p:cTn id="19" dur="500" fill="hold"/>
                                        <p:tgtEl>
                                          <p:spTgt spid="99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98">
                                            <p:txEl>
                                              <p:pRg st="2" end="2"/>
                                            </p:txEl>
                                          </p:spTgt>
                                        </p:tgtEl>
                                        <p:attrNameLst>
                                          <p:attrName>style.visibility</p:attrName>
                                        </p:attrNameLst>
                                      </p:cBhvr>
                                      <p:to>
                                        <p:strVal val="visible"/>
                                      </p:to>
                                    </p:set>
                                    <p:anim calcmode="lin" valueType="num">
                                      <p:cBhvr additive="base">
                                        <p:cTn id="25" dur="500" fill="hold"/>
                                        <p:tgtEl>
                                          <p:spTgt spid="99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9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98">
                                            <p:txEl>
                                              <p:pRg st="3" end="3"/>
                                            </p:txEl>
                                          </p:spTgt>
                                        </p:tgtEl>
                                        <p:attrNameLst>
                                          <p:attrName>style.visibility</p:attrName>
                                        </p:attrNameLst>
                                      </p:cBhvr>
                                      <p:to>
                                        <p:strVal val="visible"/>
                                      </p:to>
                                    </p:set>
                                    <p:anim calcmode="lin" valueType="num">
                                      <p:cBhvr additive="base">
                                        <p:cTn id="31" dur="500" fill="hold"/>
                                        <p:tgtEl>
                                          <p:spTgt spid="99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9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 grpId="0"/>
      <p:bldP spid="998"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54"/>
          <p:cNvSpPr txBox="1">
            <a:spLocks noGrp="1"/>
          </p:cNvSpPr>
          <p:nvPr>
            <p:ph type="title"/>
          </p:nvPr>
        </p:nvSpPr>
        <p:spPr>
          <a:xfrm>
            <a:off x="655500" y="534800"/>
            <a:ext cx="800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dirty="0"/>
          </a:p>
        </p:txBody>
      </p:sp>
      <p:sp>
        <p:nvSpPr>
          <p:cNvPr id="998" name="Google Shape;998;p54"/>
          <p:cNvSpPr txBox="1">
            <a:spLocks noGrp="1"/>
          </p:cNvSpPr>
          <p:nvPr>
            <p:ph type="subTitle" idx="1"/>
          </p:nvPr>
        </p:nvSpPr>
        <p:spPr>
          <a:xfrm>
            <a:off x="655499" y="1187799"/>
            <a:ext cx="8488501" cy="3908287"/>
          </a:xfrm>
          <a:prstGeom prst="rect">
            <a:avLst/>
          </a:prstGeom>
        </p:spPr>
        <p:txBody>
          <a:bodyPr spcFirstLastPara="1" wrap="square" lIns="91425" tIns="91425" rIns="91425" bIns="91425" anchor="t" anchorCtr="0">
            <a:noAutofit/>
          </a:bodyPr>
          <a:lstStyle/>
          <a:p>
            <a:r>
              <a:rPr lang="en-US" dirty="0" err="1"/>
              <a:t>Zalando</a:t>
            </a:r>
            <a:r>
              <a:rPr lang="en-US" dirty="0"/>
              <a:t> Research. (2017). Fashion MNIST dataset. Kaggle.  Available at https://www.kaggle.com/zalando-research/fashionmnist</a:t>
            </a:r>
          </a:p>
          <a:p>
            <a:r>
              <a:rPr lang="en-US" dirty="0" err="1"/>
              <a:t>Zalando</a:t>
            </a:r>
            <a:r>
              <a:rPr lang="en-US" dirty="0"/>
              <a:t> Research. (2017). Fashion clothing categories and description. GitHub. Available at https://github.com/zalandoresearch/fashion-mnist/blob/master/doc/img/fashion-mnist-sprite.png</a:t>
            </a:r>
          </a:p>
          <a:p>
            <a:r>
              <a:rPr lang="en-US" dirty="0"/>
              <a:t>O'Shea, K., &amp; Nash, R. (2015). An introduction to convolutional neural networks. </a:t>
            </a:r>
            <a:r>
              <a:rPr lang="en-US" dirty="0" err="1"/>
              <a:t>arXiv</a:t>
            </a:r>
            <a:r>
              <a:rPr lang="en-US" dirty="0"/>
              <a:t> preprint arXiv:1511.08458.</a:t>
            </a:r>
          </a:p>
          <a:p>
            <a:r>
              <a:rPr lang="en-US" dirty="0"/>
              <a:t>Yang, S. Luo, P. Loy, C. K. W. Shum, X. (2015). Deep Representation Learning with Target Coding. CNN architecture. Tang in Proceedings of AAAI Conference on Artificial Intelligence, 2015</a:t>
            </a:r>
          </a:p>
          <a:p>
            <a:r>
              <a:rPr lang="en-US" dirty="0"/>
              <a:t> </a:t>
            </a:r>
            <a:r>
              <a:rPr lang="en-US" dirty="0" err="1"/>
              <a:t>Aurélien</a:t>
            </a:r>
            <a:r>
              <a:rPr lang="en-US" dirty="0"/>
              <a:t> </a:t>
            </a:r>
            <a:r>
              <a:rPr lang="en-US" dirty="0" err="1"/>
              <a:t>Géron</a:t>
            </a:r>
            <a:r>
              <a:rPr lang="en-US" dirty="0"/>
              <a:t> - Hands-On Machine Learning with </a:t>
            </a:r>
            <a:r>
              <a:rPr lang="en-US" dirty="0" err="1"/>
              <a:t>Scikit</a:t>
            </a:r>
            <a:r>
              <a:rPr lang="en-US" dirty="0"/>
              <a:t>-Learn, </a:t>
            </a:r>
            <a:r>
              <a:rPr lang="en-US" dirty="0" err="1"/>
              <a:t>Keras</a:t>
            </a:r>
            <a:r>
              <a:rPr lang="en-US" dirty="0"/>
              <a:t>, and TensorFlow, 2nd Edition (September 2019).</a:t>
            </a:r>
          </a:p>
          <a:p>
            <a:r>
              <a:rPr lang="en-US" dirty="0"/>
              <a:t>Dr Daniel Bell – Epochs in Neural Network</a:t>
            </a:r>
          </a:p>
          <a:p>
            <a:r>
              <a:rPr lang="en-US" dirty="0"/>
              <a:t>https://machinelearningmastery.com/how-to-develop-a-cnn-from-scratch-for-fashion-mnist-clothing-classification/</a:t>
            </a:r>
          </a:p>
          <a:p>
            <a:endParaRPr lang="vi-VN" dirty="0"/>
          </a:p>
          <a:p>
            <a:pPr marL="0" lvl="0" indent="0" algn="l" rtl="0">
              <a:spcBef>
                <a:spcPts val="0"/>
              </a:spcBef>
              <a:spcAft>
                <a:spcPts val="0"/>
              </a:spcAft>
              <a:buNone/>
            </a:pPr>
            <a:endParaRPr sz="2800" dirty="0">
              <a:solidFill>
                <a:schemeClr val="dk1"/>
              </a:solidFill>
              <a:latin typeface="Raleway"/>
              <a:ea typeface="Raleway"/>
              <a:cs typeface="Raleway"/>
              <a:sym typeface="Raleway"/>
            </a:endParaRPr>
          </a:p>
        </p:txBody>
      </p:sp>
      <p:sp>
        <p:nvSpPr>
          <p:cNvPr id="1000" name="Google Shape;1000;p54"/>
          <p:cNvSpPr txBox="1"/>
          <p:nvPr/>
        </p:nvSpPr>
        <p:spPr>
          <a:xfrm>
            <a:off x="-373626" y="183550"/>
            <a:ext cx="2200826" cy="355800"/>
          </a:xfrm>
          <a:prstGeom prst="rect">
            <a:avLst/>
          </a:prstGeom>
          <a:noFill/>
          <a:ln>
            <a:noFill/>
          </a:ln>
        </p:spPr>
        <p:txBody>
          <a:bodyPr spcFirstLastPara="1" wrap="square" lIns="91425" tIns="91425" rIns="91425" bIns="91425" anchor="t" anchorCtr="0">
            <a:noAutofit/>
          </a:bodyPr>
          <a:lstStyle/>
          <a:p>
            <a:pPr algn="r"/>
            <a:r>
              <a:rPr lang="en-US" b="1" dirty="0">
                <a:solidFill>
                  <a:schemeClr val="dk1"/>
                </a:solidFill>
                <a:latin typeface="Raleway"/>
                <a:ea typeface="Raleway"/>
                <a:cs typeface="Raleway"/>
                <a:sym typeface="Raleway"/>
              </a:rPr>
              <a:t>Fashion Classification</a:t>
            </a:r>
          </a:p>
          <a:p>
            <a:pPr marL="0" lvl="0" indent="0" algn="r" rtl="0">
              <a:spcBef>
                <a:spcPts val="0"/>
              </a:spcBef>
              <a:spcAft>
                <a:spcPts val="0"/>
              </a:spcAft>
              <a:buNone/>
            </a:pPr>
            <a:endParaRPr b="1" dirty="0">
              <a:solidFill>
                <a:schemeClr val="dk1"/>
              </a:solidFill>
              <a:latin typeface="Raleway"/>
              <a:ea typeface="Raleway"/>
              <a:cs typeface="Raleway"/>
              <a:sym typeface="Raleway"/>
            </a:endParaRPr>
          </a:p>
        </p:txBody>
      </p:sp>
      <p:sp>
        <p:nvSpPr>
          <p:cNvPr id="8" name="TextBox 7">
            <a:extLst>
              <a:ext uri="{FF2B5EF4-FFF2-40B4-BE49-F238E27FC236}">
                <a16:creationId xmlns:a16="http://schemas.microsoft.com/office/drawing/2014/main" id="{02518854-A717-46CA-9179-FDE338B1E623}"/>
              </a:ext>
            </a:extLst>
          </p:cNvPr>
          <p:cNvSpPr txBox="1"/>
          <p:nvPr/>
        </p:nvSpPr>
        <p:spPr>
          <a:xfrm>
            <a:off x="68826" y="4788310"/>
            <a:ext cx="403122" cy="307777"/>
          </a:xfrm>
          <a:prstGeom prst="rect">
            <a:avLst/>
          </a:prstGeom>
          <a:noFill/>
        </p:spPr>
        <p:txBody>
          <a:bodyPr wrap="square" rtlCol="0">
            <a:spAutoFit/>
          </a:bodyPr>
          <a:lstStyle/>
          <a:p>
            <a:r>
              <a:rPr lang="en-US" dirty="0"/>
              <a:t>32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8A6387-19FF-4446-B2DD-810317D91250}"/>
              </a:ext>
            </a:extLst>
          </p:cNvPr>
          <p:cNvSpPr>
            <a:spLocks noGrp="1"/>
          </p:cNvSpPr>
          <p:nvPr>
            <p:ph type="title"/>
          </p:nvPr>
        </p:nvSpPr>
        <p:spPr>
          <a:xfrm>
            <a:off x="571500" y="429604"/>
            <a:ext cx="8001000" cy="572700"/>
          </a:xfrm>
        </p:spPr>
        <p:txBody>
          <a:bodyPr/>
          <a:lstStyle/>
          <a:p>
            <a:r>
              <a:rPr lang="en-US" i="1" dirty="0" err="1"/>
              <a:t>Cảm</a:t>
            </a:r>
            <a:r>
              <a:rPr lang="en-US" i="1" dirty="0"/>
              <a:t> </a:t>
            </a:r>
            <a:r>
              <a:rPr lang="vi-VN" i="1" dirty="0"/>
              <a:t>ơ</a:t>
            </a:r>
            <a:r>
              <a:rPr lang="en-US" i="1" dirty="0"/>
              <a:t>n </a:t>
            </a:r>
            <a:r>
              <a:rPr lang="en-US" i="1" dirty="0" err="1"/>
              <a:t>Thầy</a:t>
            </a:r>
            <a:r>
              <a:rPr lang="en-US" i="1" dirty="0"/>
              <a:t> </a:t>
            </a:r>
            <a:r>
              <a:rPr lang="en-US" i="1" dirty="0" err="1"/>
              <a:t>và</a:t>
            </a:r>
            <a:r>
              <a:rPr lang="en-US" i="1" dirty="0"/>
              <a:t> </a:t>
            </a:r>
            <a:r>
              <a:rPr lang="en-US" i="1" dirty="0" err="1"/>
              <a:t>các</a:t>
            </a:r>
            <a:r>
              <a:rPr lang="en-US" i="1" dirty="0"/>
              <a:t> </a:t>
            </a:r>
            <a:r>
              <a:rPr lang="en-US" i="1" dirty="0" err="1"/>
              <a:t>bạn</a:t>
            </a:r>
            <a:r>
              <a:rPr lang="en-US" i="1" dirty="0"/>
              <a:t> </a:t>
            </a:r>
            <a:r>
              <a:rPr lang="en-US" i="1" dirty="0" err="1"/>
              <a:t>đã</a:t>
            </a:r>
            <a:r>
              <a:rPr lang="en-US" i="1" dirty="0"/>
              <a:t> </a:t>
            </a:r>
            <a:r>
              <a:rPr lang="en-US" i="1" dirty="0" err="1"/>
              <a:t>lắng</a:t>
            </a:r>
            <a:r>
              <a:rPr lang="en-US" i="1" dirty="0"/>
              <a:t> </a:t>
            </a:r>
            <a:r>
              <a:rPr lang="en-US" i="1" dirty="0" err="1"/>
              <a:t>nghe</a:t>
            </a:r>
            <a:endParaRPr lang="en-US" i="1" dirty="0"/>
          </a:p>
        </p:txBody>
      </p:sp>
      <p:pic>
        <p:nvPicPr>
          <p:cNvPr id="12" name="Picture 11" descr="A drawing of a face&#10;&#10;Description automatically generated">
            <a:extLst>
              <a:ext uri="{FF2B5EF4-FFF2-40B4-BE49-F238E27FC236}">
                <a16:creationId xmlns:a16="http://schemas.microsoft.com/office/drawing/2014/main" id="{4F59AB03-F962-4A5D-8118-FC98B50DA829}"/>
              </a:ext>
            </a:extLst>
          </p:cNvPr>
          <p:cNvPicPr>
            <a:picLocks noChangeAspect="1"/>
          </p:cNvPicPr>
          <p:nvPr/>
        </p:nvPicPr>
        <p:blipFill>
          <a:blip r:embed="rId2"/>
          <a:stretch>
            <a:fillRect/>
          </a:stretch>
        </p:blipFill>
        <p:spPr>
          <a:xfrm>
            <a:off x="1041991" y="1329241"/>
            <a:ext cx="7060018" cy="3384655"/>
          </a:xfrm>
          <a:prstGeom prst="rect">
            <a:avLst/>
          </a:prstGeom>
        </p:spPr>
      </p:pic>
      <p:sp>
        <p:nvSpPr>
          <p:cNvPr id="13" name="TextBox 12">
            <a:extLst>
              <a:ext uri="{FF2B5EF4-FFF2-40B4-BE49-F238E27FC236}">
                <a16:creationId xmlns:a16="http://schemas.microsoft.com/office/drawing/2014/main" id="{68AA3259-8269-4484-A7C0-62671F8A8933}"/>
              </a:ext>
            </a:extLst>
          </p:cNvPr>
          <p:cNvSpPr txBox="1"/>
          <p:nvPr/>
        </p:nvSpPr>
        <p:spPr>
          <a:xfrm>
            <a:off x="-108155" y="198565"/>
            <a:ext cx="1917290" cy="307777"/>
          </a:xfrm>
          <a:prstGeom prst="rect">
            <a:avLst/>
          </a:prstGeom>
          <a:noFill/>
        </p:spPr>
        <p:txBody>
          <a:bodyPr wrap="square" rtlCol="0">
            <a:spAutoFit/>
          </a:bodyPr>
          <a:lstStyle/>
          <a:p>
            <a:r>
              <a:rPr lang="en-US" dirty="0">
                <a:latin typeface="Raleway"/>
              </a:rPr>
              <a:t>Fashion Classification</a:t>
            </a:r>
          </a:p>
        </p:txBody>
      </p:sp>
    </p:spTree>
    <p:extLst>
      <p:ext uri="{BB962C8B-B14F-4D97-AF65-F5344CB8AC3E}">
        <p14:creationId xmlns:p14="http://schemas.microsoft.com/office/powerpoint/2010/main" val="295316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4"/>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Nội</a:t>
            </a:r>
            <a:r>
              <a:rPr lang="en-US" dirty="0"/>
              <a:t> dung </a:t>
            </a:r>
            <a:r>
              <a:rPr lang="en-US" dirty="0" err="1"/>
              <a:t>lý</a:t>
            </a:r>
            <a:r>
              <a:rPr lang="en-US" dirty="0"/>
              <a:t> </a:t>
            </a:r>
            <a:r>
              <a:rPr lang="en-US" dirty="0" err="1"/>
              <a:t>thuyết</a:t>
            </a:r>
            <a:endParaRPr dirty="0"/>
          </a:p>
        </p:txBody>
      </p:sp>
      <p:sp>
        <p:nvSpPr>
          <p:cNvPr id="282" name="Google Shape;282;p34"/>
          <p:cNvSpPr txBox="1"/>
          <p:nvPr/>
        </p:nvSpPr>
        <p:spPr>
          <a:xfrm>
            <a:off x="-108154" y="188812"/>
            <a:ext cx="1994348" cy="342600"/>
          </a:xfrm>
          <a:prstGeom prst="rect">
            <a:avLst/>
          </a:prstGeom>
          <a:noFill/>
          <a:ln>
            <a:noFill/>
          </a:ln>
        </p:spPr>
        <p:txBody>
          <a:bodyPr spcFirstLastPara="1" wrap="square" lIns="91425" tIns="91425" rIns="91425" bIns="91425" anchor="ctr" anchorCtr="0">
            <a:noAutofit/>
          </a:bodyPr>
          <a:lstStyle/>
          <a:p>
            <a:pPr lvl="0"/>
            <a:r>
              <a:rPr lang="en-US" b="1" dirty="0">
                <a:solidFill>
                  <a:schemeClr val="dk1"/>
                </a:solidFill>
                <a:latin typeface="Raleway"/>
                <a:ea typeface="Raleway"/>
                <a:cs typeface="Raleway"/>
                <a:sym typeface="Raleway"/>
              </a:rPr>
              <a:t>Fashion Classification</a:t>
            </a:r>
          </a:p>
        </p:txBody>
      </p:sp>
      <p:sp>
        <p:nvSpPr>
          <p:cNvPr id="283" name="Google Shape;283;p34"/>
          <p:cNvSpPr txBox="1"/>
          <p:nvPr/>
        </p:nvSpPr>
        <p:spPr>
          <a:xfrm rot="5400000">
            <a:off x="7442700" y="3832725"/>
            <a:ext cx="2259600" cy="355800"/>
          </a:xfrm>
          <a:prstGeom prst="rect">
            <a:avLst/>
          </a:prstGeom>
          <a:noFill/>
          <a:ln>
            <a:noFill/>
          </a:ln>
        </p:spPr>
        <p:txBody>
          <a:bodyPr spcFirstLastPara="1" wrap="square" lIns="91425" tIns="91425" rIns="91425" bIns="91425" anchor="ctr" anchorCtr="0">
            <a:noAutofit/>
          </a:bodyPr>
          <a:lstStyle/>
          <a:p>
            <a:pPr lvl="0"/>
            <a:r>
              <a:rPr lang="en-US" b="1" dirty="0">
                <a:solidFill>
                  <a:schemeClr val="dk1"/>
                </a:solidFill>
                <a:latin typeface="Raleway"/>
                <a:ea typeface="Raleway"/>
                <a:cs typeface="Raleway"/>
                <a:sym typeface="Raleway"/>
              </a:rPr>
              <a:t>Fashion Classification</a:t>
            </a:r>
          </a:p>
        </p:txBody>
      </p:sp>
      <p:sp>
        <p:nvSpPr>
          <p:cNvPr id="13" name="Rectangle 2">
            <a:extLst>
              <a:ext uri="{FF2B5EF4-FFF2-40B4-BE49-F238E27FC236}">
                <a16:creationId xmlns:a16="http://schemas.microsoft.com/office/drawing/2014/main" id="{AD3AA12A-0303-44C5-BF8D-8EDD15509768}"/>
              </a:ext>
            </a:extLst>
          </p:cNvPr>
          <p:cNvSpPr>
            <a:spLocks noGrp="1" noChangeArrowheads="1"/>
          </p:cNvSpPr>
          <p:nvPr>
            <p:ph type="subTitle" idx="1"/>
          </p:nvPr>
        </p:nvSpPr>
        <p:spPr bwMode="auto">
          <a:xfrm>
            <a:off x="108360" y="2036226"/>
            <a:ext cx="8150737" cy="191335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algn="l"/>
            <a:r>
              <a:rPr lang="vi-VN" dirty="0"/>
              <a:t>Mô hình mạng neuron cơ bản luôn có 3 lớp chính :</a:t>
            </a:r>
          </a:p>
          <a:p>
            <a:pPr algn="l">
              <a:buFont typeface="Arial" panose="020B0604020202020204" pitchFamily="34" charset="0"/>
              <a:buChar char="•"/>
            </a:pPr>
            <a:r>
              <a:rPr lang="vi-VN" dirty="0"/>
              <a:t>Lớp Input : Xác định hình dạng dữ liệu đầu vào cho mô hình.</a:t>
            </a:r>
          </a:p>
          <a:p>
            <a:pPr algn="l">
              <a:buFont typeface="Arial" panose="020B0604020202020204" pitchFamily="34" charset="0"/>
              <a:buChar char="•"/>
            </a:pPr>
            <a:r>
              <a:rPr lang="vi-VN" dirty="0"/>
              <a:t>Lớp Hidden : Dùng để tính toán , xây dựng kết nối các neuron lại với nhau. Khác với 2 lớp Input, Output được xây dựng, thiết kế cố định dựa trên dataset. Ở lớp này, ta có thể thiết kế nhiều lớp, mỗi lớp có nhiều neuron tuỳ ý. Tuy nhiên khi số lượng hay độ phức tạp ỏ lớp ẩn càng cao, thì độ chính xác càng tăng, thời gian huấn luyện càng lâu. Ngoài ra khi mô hình ở lớp này quá phức tạp sẽ gây ra hiện tượng quá khớpm làm giảm độ chính xác của mô hình. Ngược lại khi mô hình lớp ẩn quá đơn giản, thì các nhãn được phân loại sẽ không có độ chính xác cao .</a:t>
            </a:r>
          </a:p>
          <a:p>
            <a:pPr algn="l">
              <a:buFont typeface="Arial" panose="020B0604020202020204" pitchFamily="34" charset="0"/>
              <a:buChar char="•"/>
            </a:pPr>
            <a:r>
              <a:rPr lang="vi-VN" dirty="0"/>
              <a:t>Lớp Output : Các nhãn cần dự đoán </a:t>
            </a:r>
          </a:p>
        </p:txBody>
      </p:sp>
      <p:sp>
        <p:nvSpPr>
          <p:cNvPr id="45" name="TextBox 44">
            <a:extLst>
              <a:ext uri="{FF2B5EF4-FFF2-40B4-BE49-F238E27FC236}">
                <a16:creationId xmlns:a16="http://schemas.microsoft.com/office/drawing/2014/main" id="{30EE3A45-31C8-49ED-9481-76B4D96AFF80}"/>
              </a:ext>
            </a:extLst>
          </p:cNvPr>
          <p:cNvSpPr txBox="1"/>
          <p:nvPr/>
        </p:nvSpPr>
        <p:spPr>
          <a:xfrm>
            <a:off x="68826" y="4788310"/>
            <a:ext cx="403122" cy="307777"/>
          </a:xfrm>
          <a:prstGeom prst="rect">
            <a:avLst/>
          </a:prstGeom>
          <a:noFill/>
        </p:spPr>
        <p:txBody>
          <a:bodyPr wrap="square" rtlCol="0">
            <a:spAutoFit/>
          </a:bodyPr>
          <a:lstStyle/>
          <a:p>
            <a:r>
              <a:rPr lang="en-US" dirty="0"/>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9"/>
                                        </p:tgtEl>
                                        <p:attrNameLst>
                                          <p:attrName>style.visibility</p:attrName>
                                        </p:attrNameLst>
                                      </p:cBhvr>
                                      <p:to>
                                        <p:strVal val="visible"/>
                                      </p:to>
                                    </p:set>
                                    <p:anim calcmode="lin" valueType="num">
                                      <p:cBhvr additive="base">
                                        <p:cTn id="7" dur="500" fill="hold"/>
                                        <p:tgtEl>
                                          <p:spTgt spid="259"/>
                                        </p:tgtEl>
                                        <p:attrNameLst>
                                          <p:attrName>ppt_x</p:attrName>
                                        </p:attrNameLst>
                                      </p:cBhvr>
                                      <p:tavLst>
                                        <p:tav tm="0">
                                          <p:val>
                                            <p:strVal val="#ppt_x"/>
                                          </p:val>
                                        </p:tav>
                                        <p:tav tm="100000">
                                          <p:val>
                                            <p:strVal val="#ppt_x"/>
                                          </p:val>
                                        </p:tav>
                                      </p:tavLst>
                                    </p:anim>
                                    <p:anim calcmode="lin" valueType="num">
                                      <p:cBhvr additive="base">
                                        <p:cTn id="8"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bg/>
                                          </p:spTgt>
                                        </p:tgtEl>
                                        <p:attrNameLst>
                                          <p:attrName>style.visibility</p:attrName>
                                        </p:attrNameLst>
                                      </p:cBhvr>
                                      <p:to>
                                        <p:strVal val="visible"/>
                                      </p:to>
                                    </p:set>
                                    <p:anim calcmode="lin" valueType="num">
                                      <p:cBhvr additive="base">
                                        <p:cTn id="13" dur="500" fill="hold"/>
                                        <p:tgtEl>
                                          <p:spTgt spid="13">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 calcmode="lin" valueType="num">
                                      <p:cBhvr additive="base">
                                        <p:cTn id="1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anim calcmode="lin" valueType="num">
                                      <p:cBhvr additive="base">
                                        <p:cTn id="25"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xEl>
                                              <p:pRg st="2" end="2"/>
                                            </p:txEl>
                                          </p:spTgt>
                                        </p:tgtEl>
                                        <p:attrNameLst>
                                          <p:attrName>style.visibility</p:attrName>
                                        </p:attrNameLst>
                                      </p:cBhvr>
                                      <p:to>
                                        <p:strVal val="visible"/>
                                      </p:to>
                                    </p:set>
                                    <p:anim calcmode="lin" valueType="num">
                                      <p:cBhvr additive="base">
                                        <p:cTn id="31"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xEl>
                                              <p:pRg st="3" end="3"/>
                                            </p:txEl>
                                          </p:spTgt>
                                        </p:tgtEl>
                                        <p:attrNameLst>
                                          <p:attrName>style.visibility</p:attrName>
                                        </p:attrNameLst>
                                      </p:cBhvr>
                                      <p:to>
                                        <p:strVal val="visible"/>
                                      </p:to>
                                    </p:set>
                                    <p:anim calcmode="lin" valueType="num">
                                      <p:cBhvr additive="base">
                                        <p:cTn id="37"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P spid="1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4"/>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Nội</a:t>
            </a:r>
            <a:r>
              <a:rPr lang="en-US" dirty="0"/>
              <a:t> dung </a:t>
            </a:r>
            <a:r>
              <a:rPr lang="en-US" dirty="0" err="1"/>
              <a:t>lý</a:t>
            </a:r>
            <a:r>
              <a:rPr lang="en-US" dirty="0"/>
              <a:t> </a:t>
            </a:r>
            <a:r>
              <a:rPr lang="en-US" dirty="0" err="1"/>
              <a:t>thuyết</a:t>
            </a:r>
            <a:endParaRPr dirty="0"/>
          </a:p>
        </p:txBody>
      </p:sp>
      <p:sp>
        <p:nvSpPr>
          <p:cNvPr id="282" name="Google Shape;282;p34"/>
          <p:cNvSpPr txBox="1"/>
          <p:nvPr/>
        </p:nvSpPr>
        <p:spPr>
          <a:xfrm>
            <a:off x="-108154" y="188812"/>
            <a:ext cx="1994348" cy="342600"/>
          </a:xfrm>
          <a:prstGeom prst="rect">
            <a:avLst/>
          </a:prstGeom>
          <a:noFill/>
          <a:ln>
            <a:noFill/>
          </a:ln>
        </p:spPr>
        <p:txBody>
          <a:bodyPr spcFirstLastPara="1" wrap="square" lIns="91425" tIns="91425" rIns="91425" bIns="91425" anchor="ctr" anchorCtr="0">
            <a:noAutofit/>
          </a:bodyPr>
          <a:lstStyle/>
          <a:p>
            <a:pPr lvl="0"/>
            <a:r>
              <a:rPr lang="en-US" b="1" dirty="0">
                <a:solidFill>
                  <a:schemeClr val="dk1"/>
                </a:solidFill>
                <a:latin typeface="Raleway"/>
                <a:ea typeface="Raleway"/>
                <a:cs typeface="Raleway"/>
                <a:sym typeface="Raleway"/>
              </a:rPr>
              <a:t>Fashion Classification</a:t>
            </a:r>
          </a:p>
        </p:txBody>
      </p:sp>
      <p:sp>
        <p:nvSpPr>
          <p:cNvPr id="283" name="Google Shape;283;p34"/>
          <p:cNvSpPr txBox="1"/>
          <p:nvPr/>
        </p:nvSpPr>
        <p:spPr>
          <a:xfrm rot="5400000">
            <a:off x="7442700" y="3832725"/>
            <a:ext cx="2259600" cy="355800"/>
          </a:xfrm>
          <a:prstGeom prst="rect">
            <a:avLst/>
          </a:prstGeom>
          <a:noFill/>
          <a:ln>
            <a:noFill/>
          </a:ln>
        </p:spPr>
        <p:txBody>
          <a:bodyPr spcFirstLastPara="1" wrap="square" lIns="91425" tIns="91425" rIns="91425" bIns="91425" anchor="ctr" anchorCtr="0">
            <a:noAutofit/>
          </a:bodyPr>
          <a:lstStyle/>
          <a:p>
            <a:pPr lvl="0"/>
            <a:r>
              <a:rPr lang="en-US" b="1" dirty="0">
                <a:solidFill>
                  <a:schemeClr val="dk1"/>
                </a:solidFill>
                <a:latin typeface="Raleway"/>
                <a:ea typeface="Raleway"/>
                <a:cs typeface="Raleway"/>
                <a:sym typeface="Raleway"/>
              </a:rPr>
              <a:t>Fashion Classification</a:t>
            </a:r>
          </a:p>
        </p:txBody>
      </p:sp>
      <p:sp>
        <p:nvSpPr>
          <p:cNvPr id="13" name="Rectangle 2">
            <a:extLst>
              <a:ext uri="{FF2B5EF4-FFF2-40B4-BE49-F238E27FC236}">
                <a16:creationId xmlns:a16="http://schemas.microsoft.com/office/drawing/2014/main" id="{AD3AA12A-0303-44C5-BF8D-8EDD15509768}"/>
              </a:ext>
            </a:extLst>
          </p:cNvPr>
          <p:cNvSpPr>
            <a:spLocks noGrp="1" noChangeArrowheads="1"/>
          </p:cNvSpPr>
          <p:nvPr>
            <p:ph type="subTitle" idx="1"/>
          </p:nvPr>
        </p:nvSpPr>
        <p:spPr bwMode="auto">
          <a:xfrm>
            <a:off x="68826" y="1719429"/>
            <a:ext cx="8150737" cy="83613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algn="l"/>
            <a:r>
              <a:rPr lang="en-US" dirty="0" err="1"/>
              <a:t>Các</a:t>
            </a:r>
            <a:r>
              <a:rPr lang="en-US" dirty="0"/>
              <a:t> </a:t>
            </a:r>
            <a:r>
              <a:rPr lang="en-US" dirty="0" err="1"/>
              <a:t>lớp</a:t>
            </a:r>
            <a:r>
              <a:rPr lang="en-US" dirty="0"/>
              <a:t> </a:t>
            </a:r>
            <a:r>
              <a:rPr lang="en-US" dirty="0" err="1"/>
              <a:t>kiến</a:t>
            </a:r>
            <a:r>
              <a:rPr lang="en-US" dirty="0"/>
              <a:t> </a:t>
            </a:r>
            <a:r>
              <a:rPr lang="en-US" dirty="0" err="1"/>
              <a:t>trúc</a:t>
            </a:r>
            <a:r>
              <a:rPr lang="en-US" dirty="0"/>
              <a:t> </a:t>
            </a:r>
            <a:r>
              <a:rPr lang="en-US" dirty="0" err="1"/>
              <a:t>mạng</a:t>
            </a:r>
            <a:r>
              <a:rPr lang="en-US" dirty="0"/>
              <a:t> CNNs:</a:t>
            </a:r>
          </a:p>
          <a:p>
            <a:pPr algn="l">
              <a:buFont typeface="Arial" panose="020B0604020202020204" pitchFamily="34" charset="0"/>
              <a:buChar char="•"/>
            </a:pPr>
            <a:r>
              <a:rPr lang="en-US" dirty="0"/>
              <a:t>Convolutional Layer</a:t>
            </a:r>
          </a:p>
          <a:p>
            <a:pPr algn="l">
              <a:buFont typeface="Arial" panose="020B0604020202020204" pitchFamily="34" charset="0"/>
              <a:buChar char="•"/>
            </a:pPr>
            <a:r>
              <a:rPr lang="en-US" dirty="0"/>
              <a:t>Pooling Layer</a:t>
            </a:r>
          </a:p>
          <a:p>
            <a:pPr algn="l">
              <a:buFont typeface="Arial" panose="020B0604020202020204" pitchFamily="34" charset="0"/>
              <a:buChar char="•"/>
            </a:pPr>
            <a:r>
              <a:rPr lang="en-US" dirty="0"/>
              <a:t>Fully Connected Layer</a:t>
            </a:r>
            <a:endParaRPr lang="vi-VN" dirty="0"/>
          </a:p>
        </p:txBody>
      </p:sp>
      <p:sp>
        <p:nvSpPr>
          <p:cNvPr id="45" name="TextBox 44">
            <a:extLst>
              <a:ext uri="{FF2B5EF4-FFF2-40B4-BE49-F238E27FC236}">
                <a16:creationId xmlns:a16="http://schemas.microsoft.com/office/drawing/2014/main" id="{30EE3A45-31C8-49ED-9481-76B4D96AFF80}"/>
              </a:ext>
            </a:extLst>
          </p:cNvPr>
          <p:cNvSpPr txBox="1"/>
          <p:nvPr/>
        </p:nvSpPr>
        <p:spPr>
          <a:xfrm>
            <a:off x="68826" y="4788310"/>
            <a:ext cx="403122" cy="307777"/>
          </a:xfrm>
          <a:prstGeom prst="rect">
            <a:avLst/>
          </a:prstGeom>
          <a:noFill/>
        </p:spPr>
        <p:txBody>
          <a:bodyPr wrap="square" rtlCol="0">
            <a:spAutoFit/>
          </a:bodyPr>
          <a:lstStyle/>
          <a:p>
            <a:r>
              <a:rPr lang="en-US" dirty="0"/>
              <a:t>5</a:t>
            </a:r>
          </a:p>
        </p:txBody>
      </p:sp>
      <p:sp>
        <p:nvSpPr>
          <p:cNvPr id="2" name="TextBox 1">
            <a:extLst>
              <a:ext uri="{FF2B5EF4-FFF2-40B4-BE49-F238E27FC236}">
                <a16:creationId xmlns:a16="http://schemas.microsoft.com/office/drawing/2014/main" id="{0A7062E6-D2B7-46BC-99E2-D22877AAD548}"/>
              </a:ext>
            </a:extLst>
          </p:cNvPr>
          <p:cNvSpPr txBox="1"/>
          <p:nvPr/>
        </p:nvSpPr>
        <p:spPr>
          <a:xfrm>
            <a:off x="1886194" y="1273938"/>
            <a:ext cx="5920619" cy="307777"/>
          </a:xfrm>
          <a:prstGeom prst="rect">
            <a:avLst/>
          </a:prstGeom>
          <a:noFill/>
        </p:spPr>
        <p:txBody>
          <a:bodyPr wrap="square" rtlCol="0">
            <a:spAutoFit/>
          </a:bodyPr>
          <a:lstStyle/>
          <a:p>
            <a:pPr algn="ctr"/>
            <a:r>
              <a:rPr lang="en-US" dirty="0" err="1">
                <a:latin typeface="Raleway"/>
              </a:rPr>
              <a:t>Mạng</a:t>
            </a:r>
            <a:r>
              <a:rPr lang="en-US" dirty="0">
                <a:latin typeface="Raleway"/>
              </a:rPr>
              <a:t> n</a:t>
            </a:r>
            <a:r>
              <a:rPr lang="vi-VN" dirty="0">
                <a:latin typeface="Raleway"/>
              </a:rPr>
              <a:t>ơ</a:t>
            </a:r>
            <a:r>
              <a:rPr lang="en-US" dirty="0">
                <a:latin typeface="Raleway"/>
              </a:rPr>
              <a:t> </a:t>
            </a:r>
            <a:r>
              <a:rPr lang="en-US" dirty="0" err="1">
                <a:latin typeface="Raleway"/>
              </a:rPr>
              <a:t>ron</a:t>
            </a:r>
            <a:r>
              <a:rPr lang="en-US" dirty="0">
                <a:latin typeface="Raleway"/>
              </a:rPr>
              <a:t> </a:t>
            </a:r>
            <a:r>
              <a:rPr lang="en-US" dirty="0" err="1">
                <a:latin typeface="Raleway"/>
              </a:rPr>
              <a:t>tích</a:t>
            </a:r>
            <a:r>
              <a:rPr lang="en-US" dirty="0">
                <a:latin typeface="Raleway"/>
              </a:rPr>
              <a:t> </a:t>
            </a:r>
            <a:r>
              <a:rPr lang="en-US" dirty="0" err="1">
                <a:latin typeface="Raleway"/>
              </a:rPr>
              <a:t>chập</a:t>
            </a:r>
            <a:r>
              <a:rPr lang="en-US" dirty="0">
                <a:latin typeface="Raleway"/>
              </a:rPr>
              <a:t> CNNs</a:t>
            </a:r>
          </a:p>
        </p:txBody>
      </p:sp>
      <p:pic>
        <p:nvPicPr>
          <p:cNvPr id="10" name="Picture 9" descr="See the source image">
            <a:extLst>
              <a:ext uri="{FF2B5EF4-FFF2-40B4-BE49-F238E27FC236}">
                <a16:creationId xmlns:a16="http://schemas.microsoft.com/office/drawing/2014/main" id="{29413D8C-A8C4-4209-8782-4A3C92E7B8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93600" y="2732457"/>
            <a:ext cx="7044155" cy="1966018"/>
          </a:xfrm>
          <a:prstGeom prst="rect">
            <a:avLst/>
          </a:prstGeom>
          <a:noFill/>
          <a:ln>
            <a:noFill/>
          </a:ln>
        </p:spPr>
      </p:pic>
    </p:spTree>
    <p:extLst>
      <p:ext uri="{BB962C8B-B14F-4D97-AF65-F5344CB8AC3E}">
        <p14:creationId xmlns:p14="http://schemas.microsoft.com/office/powerpoint/2010/main" val="389029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9"/>
                                        </p:tgtEl>
                                        <p:attrNameLst>
                                          <p:attrName>style.visibility</p:attrName>
                                        </p:attrNameLst>
                                      </p:cBhvr>
                                      <p:to>
                                        <p:strVal val="visible"/>
                                      </p:to>
                                    </p:set>
                                    <p:anim calcmode="lin" valueType="num">
                                      <p:cBhvr additive="base">
                                        <p:cTn id="7" dur="500" fill="hold"/>
                                        <p:tgtEl>
                                          <p:spTgt spid="259"/>
                                        </p:tgtEl>
                                        <p:attrNameLst>
                                          <p:attrName>ppt_x</p:attrName>
                                        </p:attrNameLst>
                                      </p:cBhvr>
                                      <p:tavLst>
                                        <p:tav tm="0">
                                          <p:val>
                                            <p:strVal val="#ppt_x"/>
                                          </p:val>
                                        </p:tav>
                                        <p:tav tm="100000">
                                          <p:val>
                                            <p:strVal val="#ppt_x"/>
                                          </p:val>
                                        </p:tav>
                                      </p:tavLst>
                                    </p:anim>
                                    <p:anim calcmode="lin" valueType="num">
                                      <p:cBhvr additive="base">
                                        <p:cTn id="8"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bg/>
                                          </p:spTgt>
                                        </p:tgtEl>
                                        <p:attrNameLst>
                                          <p:attrName>style.visibility</p:attrName>
                                        </p:attrNameLst>
                                      </p:cBhvr>
                                      <p:to>
                                        <p:strVal val="visible"/>
                                      </p:to>
                                    </p:set>
                                    <p:anim calcmode="lin" valueType="num">
                                      <p:cBhvr additive="base">
                                        <p:cTn id="13" dur="500" fill="hold"/>
                                        <p:tgtEl>
                                          <p:spTgt spid="13">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 calcmode="lin" valueType="num">
                                      <p:cBhvr additive="base">
                                        <p:cTn id="1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anim calcmode="lin" valueType="num">
                                      <p:cBhvr additive="base">
                                        <p:cTn id="25"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xEl>
                                              <p:pRg st="2" end="2"/>
                                            </p:txEl>
                                          </p:spTgt>
                                        </p:tgtEl>
                                        <p:attrNameLst>
                                          <p:attrName>style.visibility</p:attrName>
                                        </p:attrNameLst>
                                      </p:cBhvr>
                                      <p:to>
                                        <p:strVal val="visible"/>
                                      </p:to>
                                    </p:set>
                                    <p:anim calcmode="lin" valueType="num">
                                      <p:cBhvr additive="base">
                                        <p:cTn id="31"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xEl>
                                              <p:pRg st="3" end="3"/>
                                            </p:txEl>
                                          </p:spTgt>
                                        </p:tgtEl>
                                        <p:attrNameLst>
                                          <p:attrName>style.visibility</p:attrName>
                                        </p:attrNameLst>
                                      </p:cBhvr>
                                      <p:to>
                                        <p:strVal val="visible"/>
                                      </p:to>
                                    </p:set>
                                    <p:anim calcmode="lin" valueType="num">
                                      <p:cBhvr additive="base">
                                        <p:cTn id="37"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P spid="1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2D813-65B4-4B34-8659-4B43C7BCA09E}"/>
              </a:ext>
            </a:extLst>
          </p:cNvPr>
          <p:cNvSpPr>
            <a:spLocks noGrp="1"/>
          </p:cNvSpPr>
          <p:nvPr>
            <p:ph type="title"/>
          </p:nvPr>
        </p:nvSpPr>
        <p:spPr/>
        <p:txBody>
          <a:bodyPr/>
          <a:lstStyle/>
          <a:p>
            <a:r>
              <a:rPr lang="en-US" dirty="0"/>
              <a:t>Th</a:t>
            </a:r>
            <a:r>
              <a:rPr lang="vi-VN" dirty="0"/>
              <a:t>ư</a:t>
            </a:r>
            <a:r>
              <a:rPr lang="en-US" dirty="0"/>
              <a:t> </a:t>
            </a:r>
            <a:r>
              <a:rPr lang="en-US" dirty="0" err="1"/>
              <a:t>viện</a:t>
            </a:r>
            <a:r>
              <a:rPr lang="en-US" dirty="0"/>
              <a:t> </a:t>
            </a:r>
            <a:r>
              <a:rPr lang="en-US" dirty="0" err="1"/>
              <a:t>sử</a:t>
            </a:r>
            <a:r>
              <a:rPr lang="en-US" dirty="0"/>
              <a:t> </a:t>
            </a:r>
            <a:r>
              <a:rPr lang="en-US" dirty="0" err="1"/>
              <a:t>dụng</a:t>
            </a:r>
            <a:endParaRPr lang="en-US" dirty="0"/>
          </a:p>
        </p:txBody>
      </p:sp>
      <p:sp>
        <p:nvSpPr>
          <p:cNvPr id="3" name="Title 2">
            <a:extLst>
              <a:ext uri="{FF2B5EF4-FFF2-40B4-BE49-F238E27FC236}">
                <a16:creationId xmlns:a16="http://schemas.microsoft.com/office/drawing/2014/main" id="{C41B5364-26E3-4F3A-A063-C190E8457884}"/>
              </a:ext>
            </a:extLst>
          </p:cNvPr>
          <p:cNvSpPr>
            <a:spLocks noGrp="1"/>
          </p:cNvSpPr>
          <p:nvPr>
            <p:ph type="title" idx="2"/>
          </p:nvPr>
        </p:nvSpPr>
        <p:spPr>
          <a:xfrm>
            <a:off x="1332282" y="1687390"/>
            <a:ext cx="2571123" cy="391500"/>
          </a:xfrm>
        </p:spPr>
        <p:txBody>
          <a:bodyPr/>
          <a:lstStyle/>
          <a:p>
            <a:r>
              <a:rPr lang="en-US" dirty="0" err="1"/>
              <a:t>Tensorflow,Keras</a:t>
            </a:r>
            <a:endParaRPr lang="en-US" dirty="0"/>
          </a:p>
        </p:txBody>
      </p:sp>
      <p:sp>
        <p:nvSpPr>
          <p:cNvPr id="5" name="Title 4">
            <a:extLst>
              <a:ext uri="{FF2B5EF4-FFF2-40B4-BE49-F238E27FC236}">
                <a16:creationId xmlns:a16="http://schemas.microsoft.com/office/drawing/2014/main" id="{FE453530-185C-4926-A03E-2105E5534879}"/>
              </a:ext>
            </a:extLst>
          </p:cNvPr>
          <p:cNvSpPr>
            <a:spLocks noGrp="1"/>
          </p:cNvSpPr>
          <p:nvPr>
            <p:ph type="title" idx="3"/>
          </p:nvPr>
        </p:nvSpPr>
        <p:spPr>
          <a:xfrm>
            <a:off x="1042392" y="2357055"/>
            <a:ext cx="1986000" cy="391500"/>
          </a:xfrm>
        </p:spPr>
        <p:txBody>
          <a:bodyPr/>
          <a:lstStyle/>
          <a:p>
            <a:r>
              <a:rPr lang="en-US" dirty="0" err="1"/>
              <a:t>Numpy</a:t>
            </a:r>
            <a:endParaRPr lang="en-US" dirty="0"/>
          </a:p>
        </p:txBody>
      </p:sp>
      <p:sp>
        <p:nvSpPr>
          <p:cNvPr id="7" name="Title 6">
            <a:extLst>
              <a:ext uri="{FF2B5EF4-FFF2-40B4-BE49-F238E27FC236}">
                <a16:creationId xmlns:a16="http://schemas.microsoft.com/office/drawing/2014/main" id="{6DEA6DCF-93EB-4740-9BB3-C0E5807B0D0D}"/>
              </a:ext>
            </a:extLst>
          </p:cNvPr>
          <p:cNvSpPr>
            <a:spLocks noGrp="1"/>
          </p:cNvSpPr>
          <p:nvPr>
            <p:ph type="title" idx="5"/>
          </p:nvPr>
        </p:nvSpPr>
        <p:spPr>
          <a:xfrm>
            <a:off x="1253624" y="3066925"/>
            <a:ext cx="1986000" cy="391500"/>
          </a:xfrm>
        </p:spPr>
        <p:txBody>
          <a:bodyPr/>
          <a:lstStyle/>
          <a:p>
            <a:r>
              <a:rPr lang="en-US" dirty="0"/>
              <a:t>Matplotlib</a:t>
            </a:r>
          </a:p>
        </p:txBody>
      </p:sp>
      <p:sp>
        <p:nvSpPr>
          <p:cNvPr id="11" name="Title 6">
            <a:extLst>
              <a:ext uri="{FF2B5EF4-FFF2-40B4-BE49-F238E27FC236}">
                <a16:creationId xmlns:a16="http://schemas.microsoft.com/office/drawing/2014/main" id="{6B329B82-3279-4A78-A68B-0992059F39CB}"/>
              </a:ext>
            </a:extLst>
          </p:cNvPr>
          <p:cNvSpPr txBox="1">
            <a:spLocks/>
          </p:cNvSpPr>
          <p:nvPr/>
        </p:nvSpPr>
        <p:spPr>
          <a:xfrm>
            <a:off x="1042392" y="3746754"/>
            <a:ext cx="1986000" cy="391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Cormorant Garamond"/>
              <a:buNone/>
              <a:defRPr sz="2400" b="0" i="0" u="none" strike="noStrike" cap="none">
                <a:solidFill>
                  <a:schemeClr val="dk1"/>
                </a:solidFill>
                <a:latin typeface="Raleway Medium"/>
                <a:ea typeface="Raleway Medium"/>
                <a:cs typeface="Raleway Medium"/>
                <a:sym typeface="Raleway Medium"/>
              </a:defRPr>
            </a:lvl1pPr>
            <a:lvl2pPr marR="0" lvl="1"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2pPr>
            <a:lvl3pPr marR="0" lvl="2"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3pPr>
            <a:lvl4pPr marR="0" lvl="3"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4pPr>
            <a:lvl5pPr marR="0" lvl="4"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5pPr>
            <a:lvl6pPr marR="0" lvl="5"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6pPr>
            <a:lvl7pPr marR="0" lvl="6"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7pPr>
            <a:lvl8pPr marR="0" lvl="7"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8pPr>
            <a:lvl9pPr marR="0" lvl="8" algn="ctr" rtl="0">
              <a:lnSpc>
                <a:spcPct val="100000"/>
              </a:lnSpc>
              <a:spcBef>
                <a:spcPts val="0"/>
              </a:spcBef>
              <a:spcAft>
                <a:spcPts val="0"/>
              </a:spcAft>
              <a:buClr>
                <a:schemeClr val="dk1"/>
              </a:buClr>
              <a:buSzPts val="2400"/>
              <a:buFont typeface="Cormorant Garamond"/>
              <a:buNone/>
              <a:defRPr sz="2400" b="1" i="0" u="none" strike="noStrike" cap="none">
                <a:solidFill>
                  <a:schemeClr val="dk1"/>
                </a:solidFill>
                <a:latin typeface="Cormorant Garamond"/>
                <a:ea typeface="Cormorant Garamond"/>
                <a:cs typeface="Cormorant Garamond"/>
                <a:sym typeface="Cormorant Garamond"/>
              </a:defRPr>
            </a:lvl9pPr>
          </a:lstStyle>
          <a:p>
            <a:r>
              <a:rPr lang="en-US" dirty="0"/>
              <a:t>Pandas</a:t>
            </a:r>
          </a:p>
        </p:txBody>
      </p:sp>
      <p:sp>
        <p:nvSpPr>
          <p:cNvPr id="12" name="TextBox 11">
            <a:extLst>
              <a:ext uri="{FF2B5EF4-FFF2-40B4-BE49-F238E27FC236}">
                <a16:creationId xmlns:a16="http://schemas.microsoft.com/office/drawing/2014/main" id="{F19D3F48-44AD-461D-82E9-446F16DB895A}"/>
              </a:ext>
            </a:extLst>
          </p:cNvPr>
          <p:cNvSpPr txBox="1"/>
          <p:nvPr/>
        </p:nvSpPr>
        <p:spPr>
          <a:xfrm>
            <a:off x="-137652" y="176981"/>
            <a:ext cx="1976284" cy="523220"/>
          </a:xfrm>
          <a:prstGeom prst="rect">
            <a:avLst/>
          </a:prstGeom>
          <a:noFill/>
        </p:spPr>
        <p:txBody>
          <a:bodyPr wrap="square" rtlCol="0">
            <a:spAutoFit/>
          </a:bodyPr>
          <a:lstStyle/>
          <a:p>
            <a:r>
              <a:rPr lang="en-US" b="1" dirty="0">
                <a:solidFill>
                  <a:schemeClr val="dk1"/>
                </a:solidFill>
                <a:latin typeface="Raleway"/>
                <a:ea typeface="Raleway"/>
                <a:cs typeface="Raleway"/>
                <a:sym typeface="Raleway"/>
              </a:rPr>
              <a:t>Fashion Classification</a:t>
            </a:r>
          </a:p>
          <a:p>
            <a:endParaRPr lang="en-US" dirty="0"/>
          </a:p>
        </p:txBody>
      </p:sp>
      <p:sp>
        <p:nvSpPr>
          <p:cNvPr id="10" name="TextBox 9">
            <a:extLst>
              <a:ext uri="{FF2B5EF4-FFF2-40B4-BE49-F238E27FC236}">
                <a16:creationId xmlns:a16="http://schemas.microsoft.com/office/drawing/2014/main" id="{C2C4CD04-98C3-44D7-88B7-1FEADD3AB6C3}"/>
              </a:ext>
            </a:extLst>
          </p:cNvPr>
          <p:cNvSpPr txBox="1"/>
          <p:nvPr/>
        </p:nvSpPr>
        <p:spPr>
          <a:xfrm>
            <a:off x="68826" y="4788310"/>
            <a:ext cx="403122" cy="307777"/>
          </a:xfrm>
          <a:prstGeom prst="rect">
            <a:avLst/>
          </a:prstGeom>
          <a:noFill/>
        </p:spPr>
        <p:txBody>
          <a:bodyPr wrap="square" rtlCol="0">
            <a:spAutoFit/>
          </a:bodyPr>
          <a:lstStyle/>
          <a:p>
            <a:r>
              <a:rPr lang="en-US" dirty="0"/>
              <a:t>6</a:t>
            </a:r>
          </a:p>
        </p:txBody>
      </p:sp>
    </p:spTree>
    <p:extLst>
      <p:ext uri="{BB962C8B-B14F-4D97-AF65-F5344CB8AC3E}">
        <p14:creationId xmlns:p14="http://schemas.microsoft.com/office/powerpoint/2010/main" val="237506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7"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6"/>
          <p:cNvSpPr/>
          <p:nvPr/>
        </p:nvSpPr>
        <p:spPr>
          <a:xfrm>
            <a:off x="1310625" y="2928050"/>
            <a:ext cx="3492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6"/>
          <p:cNvSpPr/>
          <p:nvPr/>
        </p:nvSpPr>
        <p:spPr>
          <a:xfrm>
            <a:off x="5102831" y="2928050"/>
            <a:ext cx="3492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6"/>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t>Các</a:t>
            </a:r>
            <a:r>
              <a:rPr lang="en-US" dirty="0"/>
              <a:t> b</a:t>
            </a:r>
            <a:r>
              <a:rPr lang="vi-VN" dirty="0"/>
              <a:t>ư</a:t>
            </a:r>
            <a:r>
              <a:rPr lang="en-US" dirty="0" err="1"/>
              <a:t>ớc</a:t>
            </a:r>
            <a:r>
              <a:rPr lang="en-US" dirty="0"/>
              <a:t> </a:t>
            </a:r>
            <a:r>
              <a:rPr lang="en-US" dirty="0" err="1"/>
              <a:t>thực</a:t>
            </a:r>
            <a:r>
              <a:rPr lang="en-US" dirty="0"/>
              <a:t> </a:t>
            </a:r>
            <a:r>
              <a:rPr lang="en-US" dirty="0" err="1"/>
              <a:t>hiện</a:t>
            </a:r>
            <a:endParaRPr dirty="0"/>
          </a:p>
        </p:txBody>
      </p:sp>
      <p:sp>
        <p:nvSpPr>
          <p:cNvPr id="303" name="Google Shape;303;p36"/>
          <p:cNvSpPr txBox="1"/>
          <p:nvPr/>
        </p:nvSpPr>
        <p:spPr>
          <a:xfrm>
            <a:off x="1736025" y="2133600"/>
            <a:ext cx="2380200" cy="473700"/>
          </a:xfrm>
          <a:prstGeom prst="rect">
            <a:avLst/>
          </a:prstGeom>
          <a:noFill/>
          <a:ln>
            <a:noFill/>
          </a:ln>
        </p:spPr>
        <p:txBody>
          <a:bodyPr spcFirstLastPara="1" wrap="square" lIns="91425" tIns="91425" rIns="91425" bIns="91425" anchor="ctr" anchorCtr="0">
            <a:noAutofit/>
          </a:bodyPr>
          <a:lstStyle/>
          <a:p>
            <a:r>
              <a:rPr lang="en-US" dirty="0" err="1">
                <a:latin typeface="Raleway"/>
              </a:rPr>
              <a:t>Trích</a:t>
            </a:r>
            <a:r>
              <a:rPr lang="en-US" dirty="0">
                <a:latin typeface="Raleway"/>
              </a:rPr>
              <a:t> </a:t>
            </a:r>
            <a:r>
              <a:rPr lang="en-US" dirty="0" err="1">
                <a:latin typeface="Raleway"/>
              </a:rPr>
              <a:t>xuất</a:t>
            </a:r>
            <a:r>
              <a:rPr lang="en-US" dirty="0">
                <a:latin typeface="Raleway"/>
              </a:rPr>
              <a:t> </a:t>
            </a:r>
            <a:r>
              <a:rPr lang="en-US" dirty="0" err="1">
                <a:latin typeface="Raleway"/>
              </a:rPr>
              <a:t>dữ</a:t>
            </a:r>
            <a:r>
              <a:rPr lang="en-US" dirty="0">
                <a:latin typeface="Raleway"/>
              </a:rPr>
              <a:t> </a:t>
            </a:r>
            <a:r>
              <a:rPr lang="en-US" dirty="0" err="1">
                <a:latin typeface="Raleway"/>
              </a:rPr>
              <a:t>liệu</a:t>
            </a:r>
            <a:r>
              <a:rPr lang="en-US" dirty="0">
                <a:latin typeface="Raleway"/>
              </a:rPr>
              <a:t> </a:t>
            </a:r>
            <a:r>
              <a:rPr lang="en-US" dirty="0" err="1">
                <a:latin typeface="Raleway"/>
              </a:rPr>
              <a:t>trang</a:t>
            </a:r>
            <a:r>
              <a:rPr lang="en-US" dirty="0">
                <a:latin typeface="Raleway"/>
              </a:rPr>
              <a:t> </a:t>
            </a:r>
            <a:r>
              <a:rPr lang="en-US" dirty="0" err="1">
                <a:latin typeface="Raleway"/>
              </a:rPr>
              <a:t>phục</a:t>
            </a:r>
            <a:r>
              <a:rPr lang="en-US" dirty="0">
                <a:latin typeface="Raleway"/>
              </a:rPr>
              <a:t> Fashion MNIST</a:t>
            </a:r>
          </a:p>
        </p:txBody>
      </p:sp>
      <p:sp>
        <p:nvSpPr>
          <p:cNvPr id="304" name="Google Shape;304;p36"/>
          <p:cNvSpPr txBox="1"/>
          <p:nvPr/>
        </p:nvSpPr>
        <p:spPr>
          <a:xfrm>
            <a:off x="1736025" y="1805600"/>
            <a:ext cx="1752600" cy="29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1"/>
                </a:solidFill>
                <a:latin typeface="Cormorant Garamond"/>
                <a:ea typeface="Cormorant Garamond"/>
                <a:cs typeface="Cormorant Garamond"/>
                <a:sym typeface="Cormorant Garamond"/>
              </a:rPr>
              <a:t>B</a:t>
            </a:r>
            <a:r>
              <a:rPr lang="en-US" sz="1800" b="1" dirty="0" err="1">
                <a:solidFill>
                  <a:schemeClr val="accent1"/>
                </a:solidFill>
                <a:latin typeface="Cormorant Garamond"/>
                <a:ea typeface="Cormorant Garamond"/>
                <a:cs typeface="Cormorant Garamond"/>
                <a:sym typeface="Cormorant Garamond"/>
              </a:rPr>
              <a:t>ước</a:t>
            </a:r>
            <a:r>
              <a:rPr lang="en-US" sz="1800" b="1" dirty="0">
                <a:solidFill>
                  <a:schemeClr val="accent1"/>
                </a:solidFill>
                <a:latin typeface="Cormorant Garamond"/>
                <a:ea typeface="Cormorant Garamond"/>
                <a:cs typeface="Cormorant Garamond"/>
                <a:sym typeface="Cormorant Garamond"/>
              </a:rPr>
              <a:t> 1</a:t>
            </a:r>
            <a:endParaRPr sz="1800" b="1" dirty="0">
              <a:solidFill>
                <a:schemeClr val="accent1"/>
              </a:solidFill>
              <a:latin typeface="Cormorant Garamond"/>
              <a:ea typeface="Cormorant Garamond"/>
              <a:cs typeface="Cormorant Garamond"/>
              <a:sym typeface="Cormorant Garamond"/>
            </a:endParaRPr>
          </a:p>
        </p:txBody>
      </p:sp>
      <p:sp>
        <p:nvSpPr>
          <p:cNvPr id="305" name="Google Shape;305;p36"/>
          <p:cNvSpPr txBox="1"/>
          <p:nvPr/>
        </p:nvSpPr>
        <p:spPr>
          <a:xfrm>
            <a:off x="1736025" y="3103100"/>
            <a:ext cx="2380200" cy="473700"/>
          </a:xfrm>
          <a:prstGeom prst="rect">
            <a:avLst/>
          </a:prstGeom>
          <a:noFill/>
          <a:ln>
            <a:noFill/>
          </a:ln>
        </p:spPr>
        <p:txBody>
          <a:bodyPr spcFirstLastPara="1" wrap="square" lIns="91425" tIns="91425" rIns="91425" bIns="91425" anchor="ctr" anchorCtr="0">
            <a:noAutofit/>
          </a:bodyPr>
          <a:lstStyle/>
          <a:p>
            <a:r>
              <a:rPr lang="en-US" dirty="0" err="1">
                <a:latin typeface="Raleway"/>
              </a:rPr>
              <a:t>Khai</a:t>
            </a:r>
            <a:r>
              <a:rPr lang="en-US" dirty="0">
                <a:latin typeface="Raleway"/>
              </a:rPr>
              <a:t> </a:t>
            </a:r>
            <a:r>
              <a:rPr lang="en-US" dirty="0" err="1">
                <a:latin typeface="Raleway"/>
              </a:rPr>
              <a:t>phá</a:t>
            </a:r>
            <a:r>
              <a:rPr lang="en-US" dirty="0">
                <a:latin typeface="Raleway"/>
              </a:rPr>
              <a:t> </a:t>
            </a:r>
            <a:r>
              <a:rPr lang="en-US" dirty="0" err="1">
                <a:latin typeface="Raleway"/>
              </a:rPr>
              <a:t>dữ</a:t>
            </a:r>
            <a:r>
              <a:rPr lang="en-US" dirty="0">
                <a:latin typeface="Raleway"/>
              </a:rPr>
              <a:t> </a:t>
            </a:r>
            <a:r>
              <a:rPr lang="en-US" dirty="0" err="1">
                <a:latin typeface="Raleway"/>
              </a:rPr>
              <a:t>liệu</a:t>
            </a:r>
            <a:endParaRPr lang="en-US" dirty="0">
              <a:latin typeface="Raleway"/>
            </a:endParaRPr>
          </a:p>
        </p:txBody>
      </p:sp>
      <p:sp>
        <p:nvSpPr>
          <p:cNvPr id="306" name="Google Shape;306;p36"/>
          <p:cNvSpPr txBox="1"/>
          <p:nvPr/>
        </p:nvSpPr>
        <p:spPr>
          <a:xfrm>
            <a:off x="1736025" y="2775100"/>
            <a:ext cx="1752600" cy="29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1"/>
                </a:solidFill>
                <a:latin typeface="Cormorant Garamond"/>
                <a:ea typeface="Cormorant Garamond"/>
                <a:cs typeface="Cormorant Garamond"/>
                <a:sym typeface="Cormorant Garamond"/>
              </a:rPr>
              <a:t>B</a:t>
            </a:r>
            <a:r>
              <a:rPr lang="vi-VN" sz="1800" b="1" dirty="0">
                <a:solidFill>
                  <a:schemeClr val="accent1"/>
                </a:solidFill>
                <a:latin typeface="Cormorant Garamond"/>
                <a:ea typeface="Cormorant Garamond"/>
                <a:cs typeface="Cormorant Garamond"/>
                <a:sym typeface="Cormorant Garamond"/>
              </a:rPr>
              <a:t>ư</a:t>
            </a:r>
            <a:r>
              <a:rPr lang="en-US" sz="1800" b="1" dirty="0" err="1">
                <a:solidFill>
                  <a:schemeClr val="accent1"/>
                </a:solidFill>
                <a:latin typeface="Cormorant Garamond"/>
                <a:ea typeface="Cormorant Garamond"/>
                <a:cs typeface="Cormorant Garamond"/>
                <a:sym typeface="Cormorant Garamond"/>
              </a:rPr>
              <a:t>ớc</a:t>
            </a:r>
            <a:r>
              <a:rPr lang="en-US" sz="1800" b="1" dirty="0">
                <a:solidFill>
                  <a:schemeClr val="accent1"/>
                </a:solidFill>
                <a:latin typeface="Cormorant Garamond"/>
                <a:ea typeface="Cormorant Garamond"/>
                <a:cs typeface="Cormorant Garamond"/>
                <a:sym typeface="Cormorant Garamond"/>
              </a:rPr>
              <a:t> 2</a:t>
            </a:r>
            <a:endParaRPr sz="1800" b="1" dirty="0">
              <a:solidFill>
                <a:schemeClr val="accent1"/>
              </a:solidFill>
              <a:latin typeface="Cormorant Garamond"/>
              <a:ea typeface="Cormorant Garamond"/>
              <a:cs typeface="Cormorant Garamond"/>
              <a:sym typeface="Cormorant Garamond"/>
            </a:endParaRPr>
          </a:p>
        </p:txBody>
      </p:sp>
      <p:sp>
        <p:nvSpPr>
          <p:cNvPr id="307" name="Google Shape;307;p36"/>
          <p:cNvSpPr txBox="1"/>
          <p:nvPr/>
        </p:nvSpPr>
        <p:spPr>
          <a:xfrm>
            <a:off x="1736025" y="4072600"/>
            <a:ext cx="2380200" cy="473700"/>
          </a:xfrm>
          <a:prstGeom prst="rect">
            <a:avLst/>
          </a:prstGeom>
          <a:noFill/>
          <a:ln>
            <a:noFill/>
          </a:ln>
        </p:spPr>
        <p:txBody>
          <a:bodyPr spcFirstLastPara="1" wrap="square" lIns="91425" tIns="91425" rIns="91425" bIns="91425" anchor="ctr" anchorCtr="0">
            <a:noAutofit/>
          </a:bodyPr>
          <a:lstStyle/>
          <a:p>
            <a:r>
              <a:rPr lang="en-US" dirty="0" err="1">
                <a:latin typeface="Raleway"/>
              </a:rPr>
              <a:t>Tiền</a:t>
            </a:r>
            <a:r>
              <a:rPr lang="en-US" dirty="0">
                <a:latin typeface="Raleway"/>
              </a:rPr>
              <a:t> </a:t>
            </a:r>
            <a:r>
              <a:rPr lang="en-US" dirty="0" err="1">
                <a:latin typeface="Raleway"/>
              </a:rPr>
              <a:t>xử</a:t>
            </a:r>
            <a:r>
              <a:rPr lang="en-US" dirty="0">
                <a:latin typeface="Raleway"/>
              </a:rPr>
              <a:t> </a:t>
            </a:r>
            <a:r>
              <a:rPr lang="en-US" dirty="0" err="1">
                <a:latin typeface="Raleway"/>
              </a:rPr>
              <a:t>lý</a:t>
            </a:r>
            <a:r>
              <a:rPr lang="en-US" dirty="0">
                <a:latin typeface="Raleway"/>
              </a:rPr>
              <a:t> </a:t>
            </a:r>
            <a:r>
              <a:rPr lang="en-US" dirty="0" err="1">
                <a:latin typeface="Raleway"/>
              </a:rPr>
              <a:t>dữ</a:t>
            </a:r>
            <a:r>
              <a:rPr lang="en-US" dirty="0">
                <a:latin typeface="Raleway"/>
              </a:rPr>
              <a:t> </a:t>
            </a:r>
            <a:r>
              <a:rPr lang="en-US" dirty="0" err="1">
                <a:latin typeface="Raleway"/>
              </a:rPr>
              <a:t>liệu</a:t>
            </a:r>
            <a:endParaRPr lang="en-US" dirty="0">
              <a:latin typeface="Raleway"/>
            </a:endParaRPr>
          </a:p>
        </p:txBody>
      </p:sp>
      <p:sp>
        <p:nvSpPr>
          <p:cNvPr id="308" name="Google Shape;308;p36"/>
          <p:cNvSpPr txBox="1"/>
          <p:nvPr/>
        </p:nvSpPr>
        <p:spPr>
          <a:xfrm>
            <a:off x="1736025" y="3744600"/>
            <a:ext cx="1752600" cy="29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a:solidFill>
                  <a:schemeClr val="accent1"/>
                </a:solidFill>
                <a:latin typeface="Cormorant Garamond"/>
                <a:ea typeface="Cormorant Garamond"/>
                <a:cs typeface="Cormorant Garamond"/>
                <a:sym typeface="Cormorant Garamond"/>
              </a:rPr>
              <a:t>B</a:t>
            </a:r>
            <a:r>
              <a:rPr lang="vi-VN" sz="1800" b="1" dirty="0">
                <a:solidFill>
                  <a:schemeClr val="accent1"/>
                </a:solidFill>
                <a:latin typeface="Cormorant Garamond"/>
                <a:ea typeface="Cormorant Garamond"/>
                <a:cs typeface="Cormorant Garamond"/>
                <a:sym typeface="Cormorant Garamond"/>
              </a:rPr>
              <a:t>ư</a:t>
            </a:r>
            <a:r>
              <a:rPr lang="en-US" sz="1800" b="1" dirty="0" err="1">
                <a:solidFill>
                  <a:schemeClr val="accent1"/>
                </a:solidFill>
                <a:latin typeface="Cormorant Garamond"/>
                <a:ea typeface="Cormorant Garamond"/>
                <a:cs typeface="Cormorant Garamond"/>
                <a:sym typeface="Cormorant Garamond"/>
              </a:rPr>
              <a:t>ớc</a:t>
            </a:r>
            <a:r>
              <a:rPr lang="en-US" sz="1800" b="1" dirty="0">
                <a:solidFill>
                  <a:schemeClr val="accent1"/>
                </a:solidFill>
                <a:latin typeface="Cormorant Garamond"/>
                <a:ea typeface="Cormorant Garamond"/>
                <a:cs typeface="Cormorant Garamond"/>
                <a:sym typeface="Cormorant Garamond"/>
              </a:rPr>
              <a:t> 3</a:t>
            </a:r>
            <a:endParaRPr sz="1800" b="1" dirty="0">
              <a:solidFill>
                <a:schemeClr val="accent1"/>
              </a:solidFill>
              <a:latin typeface="Cormorant Garamond"/>
              <a:ea typeface="Cormorant Garamond"/>
              <a:cs typeface="Cormorant Garamond"/>
              <a:sym typeface="Cormorant Garamond"/>
            </a:endParaRPr>
          </a:p>
        </p:txBody>
      </p:sp>
      <p:sp>
        <p:nvSpPr>
          <p:cNvPr id="310" name="Google Shape;310;p36"/>
          <p:cNvSpPr txBox="1"/>
          <p:nvPr/>
        </p:nvSpPr>
        <p:spPr>
          <a:xfrm>
            <a:off x="5528225" y="2133600"/>
            <a:ext cx="2380200" cy="473700"/>
          </a:xfrm>
          <a:prstGeom prst="rect">
            <a:avLst/>
          </a:prstGeom>
          <a:noFill/>
          <a:ln>
            <a:noFill/>
          </a:ln>
        </p:spPr>
        <p:txBody>
          <a:bodyPr spcFirstLastPara="1" wrap="square" lIns="91425" tIns="91425" rIns="91425" bIns="91425" anchor="ctr" anchorCtr="0">
            <a:noAutofit/>
          </a:bodyPr>
          <a:lstStyle/>
          <a:p>
            <a:r>
              <a:rPr lang="en-US" dirty="0" err="1">
                <a:latin typeface="Raleway"/>
              </a:rPr>
              <a:t>Xây</a:t>
            </a:r>
            <a:r>
              <a:rPr lang="en-US" dirty="0">
                <a:latin typeface="Raleway"/>
              </a:rPr>
              <a:t> </a:t>
            </a:r>
            <a:r>
              <a:rPr lang="en-US" dirty="0" err="1">
                <a:latin typeface="Raleway"/>
              </a:rPr>
              <a:t>dựng</a:t>
            </a:r>
            <a:r>
              <a:rPr lang="en-US" dirty="0">
                <a:latin typeface="Raleway"/>
              </a:rPr>
              <a:t> </a:t>
            </a:r>
            <a:r>
              <a:rPr lang="en-US" dirty="0" err="1">
                <a:latin typeface="Raleway"/>
              </a:rPr>
              <a:t>mô</a:t>
            </a:r>
            <a:r>
              <a:rPr lang="en-US" dirty="0">
                <a:latin typeface="Raleway"/>
              </a:rPr>
              <a:t> </a:t>
            </a:r>
            <a:r>
              <a:rPr lang="en-US" dirty="0" err="1">
                <a:latin typeface="Raleway"/>
              </a:rPr>
              <a:t>hình</a:t>
            </a:r>
            <a:endParaRPr lang="en-US" dirty="0">
              <a:latin typeface="Raleway"/>
            </a:endParaRPr>
          </a:p>
        </p:txBody>
      </p:sp>
      <p:sp>
        <p:nvSpPr>
          <p:cNvPr id="311" name="Google Shape;311;p36"/>
          <p:cNvSpPr txBox="1"/>
          <p:nvPr/>
        </p:nvSpPr>
        <p:spPr>
          <a:xfrm>
            <a:off x="5528227" y="1805600"/>
            <a:ext cx="1752600" cy="29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1"/>
                </a:solidFill>
                <a:latin typeface="Cormorant Garamond"/>
                <a:ea typeface="Cormorant Garamond"/>
                <a:cs typeface="Cormorant Garamond"/>
                <a:sym typeface="Cormorant Garamond"/>
              </a:rPr>
              <a:t>B</a:t>
            </a:r>
            <a:r>
              <a:rPr lang="vi-VN" sz="1800" b="1" dirty="0">
                <a:solidFill>
                  <a:schemeClr val="accent1"/>
                </a:solidFill>
                <a:latin typeface="Cormorant Garamond"/>
                <a:ea typeface="Cormorant Garamond"/>
                <a:cs typeface="Cormorant Garamond"/>
                <a:sym typeface="Cormorant Garamond"/>
              </a:rPr>
              <a:t>ư</a:t>
            </a:r>
            <a:r>
              <a:rPr lang="en-US" sz="1800" b="1" dirty="0" err="1">
                <a:solidFill>
                  <a:schemeClr val="accent1"/>
                </a:solidFill>
                <a:latin typeface="Cormorant Garamond"/>
                <a:ea typeface="Cormorant Garamond"/>
                <a:cs typeface="Cormorant Garamond"/>
                <a:sym typeface="Cormorant Garamond"/>
              </a:rPr>
              <a:t>ớc</a:t>
            </a:r>
            <a:r>
              <a:rPr lang="en-US" sz="1800" b="1" dirty="0">
                <a:solidFill>
                  <a:schemeClr val="accent1"/>
                </a:solidFill>
                <a:latin typeface="Cormorant Garamond"/>
                <a:ea typeface="Cormorant Garamond"/>
                <a:cs typeface="Cormorant Garamond"/>
                <a:sym typeface="Cormorant Garamond"/>
              </a:rPr>
              <a:t> 4</a:t>
            </a:r>
            <a:endParaRPr sz="1800" b="1" dirty="0">
              <a:solidFill>
                <a:schemeClr val="accent1"/>
              </a:solidFill>
              <a:latin typeface="Cormorant Garamond"/>
              <a:ea typeface="Cormorant Garamond"/>
              <a:cs typeface="Cormorant Garamond"/>
              <a:sym typeface="Cormorant Garamond"/>
            </a:endParaRPr>
          </a:p>
        </p:txBody>
      </p:sp>
      <p:sp>
        <p:nvSpPr>
          <p:cNvPr id="312" name="Google Shape;312;p36"/>
          <p:cNvSpPr txBox="1"/>
          <p:nvPr/>
        </p:nvSpPr>
        <p:spPr>
          <a:xfrm>
            <a:off x="5528225" y="3149688"/>
            <a:ext cx="2380200" cy="473700"/>
          </a:xfrm>
          <a:prstGeom prst="rect">
            <a:avLst/>
          </a:prstGeom>
          <a:noFill/>
          <a:ln>
            <a:noFill/>
          </a:ln>
        </p:spPr>
        <p:txBody>
          <a:bodyPr spcFirstLastPara="1" wrap="square" lIns="91425" tIns="91425" rIns="91425" bIns="91425" anchor="ctr" anchorCtr="0">
            <a:noAutofit/>
          </a:bodyPr>
          <a:lstStyle/>
          <a:p>
            <a:r>
              <a:rPr lang="en-US" dirty="0" err="1">
                <a:latin typeface="Raleway"/>
              </a:rPr>
              <a:t>Huấn</a:t>
            </a:r>
            <a:r>
              <a:rPr lang="en-US" dirty="0">
                <a:latin typeface="Raleway"/>
              </a:rPr>
              <a:t> </a:t>
            </a:r>
            <a:r>
              <a:rPr lang="en-US" dirty="0" err="1">
                <a:latin typeface="Raleway"/>
              </a:rPr>
              <a:t>luyện</a:t>
            </a:r>
            <a:r>
              <a:rPr lang="en-US" dirty="0">
                <a:latin typeface="Raleway"/>
              </a:rPr>
              <a:t> </a:t>
            </a:r>
            <a:r>
              <a:rPr lang="en-US" dirty="0" err="1">
                <a:latin typeface="Raleway"/>
              </a:rPr>
              <a:t>mô</a:t>
            </a:r>
            <a:r>
              <a:rPr lang="en-US" dirty="0">
                <a:latin typeface="Raleway"/>
              </a:rPr>
              <a:t> </a:t>
            </a:r>
            <a:r>
              <a:rPr lang="en-US" dirty="0" err="1">
                <a:latin typeface="Raleway"/>
              </a:rPr>
              <a:t>hình</a:t>
            </a:r>
            <a:endParaRPr lang="en-US" dirty="0">
              <a:latin typeface="Raleway"/>
            </a:endParaRPr>
          </a:p>
          <a:p>
            <a:pPr marL="0" lvl="0" indent="0" algn="l" rtl="0">
              <a:spcBef>
                <a:spcPts val="0"/>
              </a:spcBef>
              <a:spcAft>
                <a:spcPts val="0"/>
              </a:spcAft>
              <a:buNone/>
            </a:pPr>
            <a:endParaRPr dirty="0">
              <a:solidFill>
                <a:schemeClr val="dk2"/>
              </a:solidFill>
              <a:latin typeface="Raleway Medium"/>
              <a:ea typeface="Raleway Medium"/>
              <a:cs typeface="Raleway Medium"/>
              <a:sym typeface="Raleway Medium"/>
            </a:endParaRPr>
          </a:p>
        </p:txBody>
      </p:sp>
      <p:sp>
        <p:nvSpPr>
          <p:cNvPr id="313" name="Google Shape;313;p36"/>
          <p:cNvSpPr txBox="1"/>
          <p:nvPr/>
        </p:nvSpPr>
        <p:spPr>
          <a:xfrm>
            <a:off x="5528227" y="2775100"/>
            <a:ext cx="1752600" cy="29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1"/>
                </a:solidFill>
                <a:latin typeface="Cormorant Garamond"/>
                <a:ea typeface="Cormorant Garamond"/>
                <a:cs typeface="Cormorant Garamond"/>
                <a:sym typeface="Cormorant Garamond"/>
              </a:rPr>
              <a:t>B</a:t>
            </a:r>
            <a:r>
              <a:rPr lang="vi-VN" sz="1800" b="1" dirty="0">
                <a:solidFill>
                  <a:schemeClr val="accent1"/>
                </a:solidFill>
                <a:latin typeface="Cormorant Garamond"/>
                <a:ea typeface="Cormorant Garamond"/>
                <a:cs typeface="Cormorant Garamond"/>
                <a:sym typeface="Cormorant Garamond"/>
              </a:rPr>
              <a:t>ư</a:t>
            </a:r>
            <a:r>
              <a:rPr lang="en-US" sz="1800" b="1" dirty="0" err="1">
                <a:solidFill>
                  <a:schemeClr val="accent1"/>
                </a:solidFill>
                <a:latin typeface="Cormorant Garamond"/>
                <a:ea typeface="Cormorant Garamond"/>
                <a:cs typeface="Cormorant Garamond"/>
                <a:sym typeface="Cormorant Garamond"/>
              </a:rPr>
              <a:t>ớc</a:t>
            </a:r>
            <a:r>
              <a:rPr lang="en-US" sz="1800" b="1" dirty="0">
                <a:solidFill>
                  <a:schemeClr val="accent1"/>
                </a:solidFill>
                <a:latin typeface="Cormorant Garamond"/>
                <a:ea typeface="Cormorant Garamond"/>
                <a:cs typeface="Cormorant Garamond"/>
                <a:sym typeface="Cormorant Garamond"/>
              </a:rPr>
              <a:t> 5</a:t>
            </a:r>
            <a:endParaRPr sz="1800" b="1" dirty="0">
              <a:solidFill>
                <a:schemeClr val="accent1"/>
              </a:solidFill>
              <a:latin typeface="Cormorant Garamond"/>
              <a:ea typeface="Cormorant Garamond"/>
              <a:cs typeface="Cormorant Garamond"/>
              <a:sym typeface="Cormorant Garamond"/>
            </a:endParaRPr>
          </a:p>
        </p:txBody>
      </p:sp>
      <p:sp>
        <p:nvSpPr>
          <p:cNvPr id="314" name="Google Shape;314;p36"/>
          <p:cNvSpPr txBox="1"/>
          <p:nvPr/>
        </p:nvSpPr>
        <p:spPr>
          <a:xfrm>
            <a:off x="5528225" y="4072600"/>
            <a:ext cx="2380200" cy="473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solidFill>
                  <a:schemeClr val="dk2"/>
                </a:solidFill>
                <a:latin typeface="Raleway Medium"/>
                <a:ea typeface="Raleway Medium"/>
                <a:cs typeface="Raleway Medium"/>
                <a:sym typeface="Raleway Medium"/>
              </a:rPr>
              <a:t>Đ</a:t>
            </a:r>
            <a:r>
              <a:rPr lang="en-US" dirty="0" err="1">
                <a:solidFill>
                  <a:schemeClr val="dk2"/>
                </a:solidFill>
                <a:latin typeface="Raleway Medium"/>
                <a:ea typeface="Raleway Medium"/>
                <a:cs typeface="Raleway Medium"/>
                <a:sym typeface="Raleway Medium"/>
              </a:rPr>
              <a:t>ánh</a:t>
            </a:r>
            <a:r>
              <a:rPr lang="en-US" dirty="0">
                <a:solidFill>
                  <a:schemeClr val="dk2"/>
                </a:solidFill>
                <a:latin typeface="Raleway Medium"/>
                <a:ea typeface="Raleway Medium"/>
                <a:cs typeface="Raleway Medium"/>
                <a:sym typeface="Raleway Medium"/>
              </a:rPr>
              <a:t> </a:t>
            </a:r>
            <a:r>
              <a:rPr lang="en-US" dirty="0" err="1">
                <a:solidFill>
                  <a:schemeClr val="dk2"/>
                </a:solidFill>
                <a:latin typeface="Raleway Medium"/>
                <a:ea typeface="Raleway Medium"/>
                <a:cs typeface="Raleway Medium"/>
                <a:sym typeface="Raleway Medium"/>
              </a:rPr>
              <a:t>giá</a:t>
            </a:r>
            <a:r>
              <a:rPr lang="en-US" dirty="0">
                <a:solidFill>
                  <a:schemeClr val="dk2"/>
                </a:solidFill>
                <a:latin typeface="Raleway Medium"/>
                <a:ea typeface="Raleway Medium"/>
                <a:cs typeface="Raleway Medium"/>
                <a:sym typeface="Raleway Medium"/>
              </a:rPr>
              <a:t> </a:t>
            </a:r>
            <a:r>
              <a:rPr lang="en-US" dirty="0" err="1">
                <a:solidFill>
                  <a:schemeClr val="dk2"/>
                </a:solidFill>
                <a:latin typeface="Raleway Medium"/>
                <a:ea typeface="Raleway Medium"/>
                <a:cs typeface="Raleway Medium"/>
                <a:sym typeface="Raleway Medium"/>
              </a:rPr>
              <a:t>và</a:t>
            </a:r>
            <a:r>
              <a:rPr lang="en-US" dirty="0">
                <a:solidFill>
                  <a:schemeClr val="dk2"/>
                </a:solidFill>
                <a:latin typeface="Raleway Medium"/>
                <a:ea typeface="Raleway Medium"/>
                <a:cs typeface="Raleway Medium"/>
                <a:sym typeface="Raleway Medium"/>
              </a:rPr>
              <a:t> </a:t>
            </a:r>
            <a:r>
              <a:rPr lang="en-US" dirty="0" err="1">
                <a:solidFill>
                  <a:schemeClr val="dk2"/>
                </a:solidFill>
                <a:latin typeface="Raleway Medium"/>
                <a:ea typeface="Raleway Medium"/>
                <a:cs typeface="Raleway Medium"/>
                <a:sym typeface="Raleway Medium"/>
              </a:rPr>
              <a:t>hình</a:t>
            </a:r>
            <a:r>
              <a:rPr lang="en-US" dirty="0">
                <a:solidFill>
                  <a:schemeClr val="dk2"/>
                </a:solidFill>
                <a:latin typeface="Raleway Medium"/>
                <a:ea typeface="Raleway Medium"/>
                <a:cs typeface="Raleway Medium"/>
                <a:sym typeface="Raleway Medium"/>
              </a:rPr>
              <a:t> </a:t>
            </a:r>
            <a:r>
              <a:rPr lang="en-US" dirty="0" err="1">
                <a:solidFill>
                  <a:schemeClr val="dk2"/>
                </a:solidFill>
                <a:latin typeface="Raleway Medium"/>
                <a:ea typeface="Raleway Medium"/>
                <a:cs typeface="Raleway Medium"/>
                <a:sym typeface="Raleway Medium"/>
              </a:rPr>
              <a:t>ảnh</a:t>
            </a:r>
            <a:r>
              <a:rPr lang="en-US" dirty="0">
                <a:solidFill>
                  <a:schemeClr val="dk2"/>
                </a:solidFill>
                <a:latin typeface="Raleway Medium"/>
                <a:ea typeface="Raleway Medium"/>
                <a:cs typeface="Raleway Medium"/>
                <a:sym typeface="Raleway Medium"/>
              </a:rPr>
              <a:t> </a:t>
            </a:r>
            <a:r>
              <a:rPr lang="en-US" dirty="0" err="1">
                <a:solidFill>
                  <a:schemeClr val="dk2"/>
                </a:solidFill>
                <a:latin typeface="Raleway Medium"/>
                <a:ea typeface="Raleway Medium"/>
                <a:cs typeface="Raleway Medium"/>
                <a:sym typeface="Raleway Medium"/>
              </a:rPr>
              <a:t>thực</a:t>
            </a:r>
            <a:r>
              <a:rPr lang="en-US" dirty="0">
                <a:solidFill>
                  <a:schemeClr val="dk2"/>
                </a:solidFill>
                <a:latin typeface="Raleway Medium"/>
                <a:ea typeface="Raleway Medium"/>
                <a:cs typeface="Raleway Medium"/>
                <a:sym typeface="Raleway Medium"/>
              </a:rPr>
              <a:t> </a:t>
            </a:r>
            <a:r>
              <a:rPr lang="en-US" dirty="0" err="1">
                <a:solidFill>
                  <a:schemeClr val="dk2"/>
                </a:solidFill>
                <a:latin typeface="Raleway Medium"/>
                <a:ea typeface="Raleway Medium"/>
                <a:cs typeface="Raleway Medium"/>
                <a:sym typeface="Raleway Medium"/>
              </a:rPr>
              <a:t>tế</a:t>
            </a:r>
            <a:endParaRPr dirty="0">
              <a:solidFill>
                <a:schemeClr val="dk2"/>
              </a:solidFill>
              <a:latin typeface="Raleway Medium"/>
              <a:ea typeface="Raleway Medium"/>
              <a:cs typeface="Raleway Medium"/>
              <a:sym typeface="Raleway Medium"/>
            </a:endParaRPr>
          </a:p>
        </p:txBody>
      </p:sp>
      <p:sp>
        <p:nvSpPr>
          <p:cNvPr id="315" name="Google Shape;315;p36"/>
          <p:cNvSpPr txBox="1"/>
          <p:nvPr/>
        </p:nvSpPr>
        <p:spPr>
          <a:xfrm>
            <a:off x="5528225" y="3744600"/>
            <a:ext cx="1752600" cy="29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accent1"/>
                </a:solidFill>
                <a:latin typeface="Cormorant Garamond"/>
                <a:ea typeface="Cormorant Garamond"/>
                <a:cs typeface="Cormorant Garamond"/>
                <a:sym typeface="Cormorant Garamond"/>
              </a:rPr>
              <a:t>B</a:t>
            </a:r>
            <a:r>
              <a:rPr lang="vi-VN" sz="1800" b="1" dirty="0">
                <a:solidFill>
                  <a:schemeClr val="accent1"/>
                </a:solidFill>
                <a:latin typeface="Cormorant Garamond"/>
                <a:ea typeface="Cormorant Garamond"/>
                <a:cs typeface="Cormorant Garamond"/>
                <a:sym typeface="Cormorant Garamond"/>
              </a:rPr>
              <a:t>ư</a:t>
            </a:r>
            <a:r>
              <a:rPr lang="en-US" sz="1800" b="1" dirty="0" err="1">
                <a:solidFill>
                  <a:schemeClr val="accent1"/>
                </a:solidFill>
                <a:latin typeface="Cormorant Garamond"/>
                <a:ea typeface="Cormorant Garamond"/>
                <a:cs typeface="Cormorant Garamond"/>
                <a:sym typeface="Cormorant Garamond"/>
              </a:rPr>
              <a:t>ớc</a:t>
            </a:r>
            <a:r>
              <a:rPr lang="en-US" sz="1800" b="1" dirty="0">
                <a:solidFill>
                  <a:schemeClr val="accent1"/>
                </a:solidFill>
                <a:latin typeface="Cormorant Garamond"/>
                <a:ea typeface="Cormorant Garamond"/>
                <a:cs typeface="Cormorant Garamond"/>
                <a:sym typeface="Cormorant Garamond"/>
              </a:rPr>
              <a:t> 6</a:t>
            </a:r>
            <a:endParaRPr sz="1800" b="1" dirty="0">
              <a:solidFill>
                <a:schemeClr val="accent1"/>
              </a:solidFill>
              <a:latin typeface="Cormorant Garamond"/>
              <a:ea typeface="Cormorant Garamond"/>
              <a:cs typeface="Cormorant Garamond"/>
              <a:sym typeface="Cormorant Garamond"/>
            </a:endParaRPr>
          </a:p>
        </p:txBody>
      </p:sp>
      <p:cxnSp>
        <p:nvCxnSpPr>
          <p:cNvPr id="316" name="Google Shape;316;p36"/>
          <p:cNvCxnSpPr>
            <a:stCxn id="317" idx="2"/>
            <a:endCxn id="318" idx="0"/>
          </p:cNvCxnSpPr>
          <p:nvPr/>
        </p:nvCxnSpPr>
        <p:spPr>
          <a:xfrm>
            <a:off x="1485225" y="2011350"/>
            <a:ext cx="0" cy="1895100"/>
          </a:xfrm>
          <a:prstGeom prst="straightConnector1">
            <a:avLst/>
          </a:prstGeom>
          <a:noFill/>
          <a:ln w="9525" cap="flat" cmpd="sng">
            <a:solidFill>
              <a:srgbClr val="000000"/>
            </a:solidFill>
            <a:prstDash val="dash"/>
            <a:round/>
            <a:headEnd type="oval" w="med" len="med"/>
            <a:tailEnd type="oval" w="med" len="med"/>
          </a:ln>
        </p:spPr>
      </p:cxnSp>
      <p:sp>
        <p:nvSpPr>
          <p:cNvPr id="317" name="Google Shape;317;p36"/>
          <p:cNvSpPr/>
          <p:nvPr/>
        </p:nvSpPr>
        <p:spPr>
          <a:xfrm>
            <a:off x="1310625" y="1949550"/>
            <a:ext cx="3492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6"/>
          <p:cNvSpPr/>
          <p:nvPr/>
        </p:nvSpPr>
        <p:spPr>
          <a:xfrm>
            <a:off x="1310625" y="3906550"/>
            <a:ext cx="3492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6"/>
          <p:cNvSpPr/>
          <p:nvPr/>
        </p:nvSpPr>
        <p:spPr>
          <a:xfrm>
            <a:off x="5102831" y="1949550"/>
            <a:ext cx="3492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6"/>
          <p:cNvSpPr/>
          <p:nvPr/>
        </p:nvSpPr>
        <p:spPr>
          <a:xfrm>
            <a:off x="5102831" y="3906550"/>
            <a:ext cx="3492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1" name="Google Shape;321;p36"/>
          <p:cNvCxnSpPr>
            <a:stCxn id="319" idx="2"/>
            <a:endCxn id="320" idx="0"/>
          </p:cNvCxnSpPr>
          <p:nvPr/>
        </p:nvCxnSpPr>
        <p:spPr>
          <a:xfrm>
            <a:off x="5277431" y="2011350"/>
            <a:ext cx="0" cy="1895100"/>
          </a:xfrm>
          <a:prstGeom prst="straightConnector1">
            <a:avLst/>
          </a:prstGeom>
          <a:noFill/>
          <a:ln w="9525" cap="flat" cmpd="sng">
            <a:solidFill>
              <a:srgbClr val="000000"/>
            </a:solidFill>
            <a:prstDash val="dash"/>
            <a:round/>
            <a:headEnd type="oval" w="med" len="med"/>
            <a:tailEnd type="oval" w="med" len="med"/>
          </a:ln>
        </p:spPr>
      </p:cxnSp>
      <p:sp>
        <p:nvSpPr>
          <p:cNvPr id="322" name="Google Shape;322;p36"/>
          <p:cNvSpPr txBox="1"/>
          <p:nvPr/>
        </p:nvSpPr>
        <p:spPr>
          <a:xfrm>
            <a:off x="-403123" y="196800"/>
            <a:ext cx="2230323" cy="342600"/>
          </a:xfrm>
          <a:prstGeom prst="rect">
            <a:avLst/>
          </a:prstGeom>
          <a:noFill/>
          <a:ln>
            <a:noFill/>
          </a:ln>
        </p:spPr>
        <p:txBody>
          <a:bodyPr spcFirstLastPara="1" wrap="square" lIns="91425" tIns="91425" rIns="91425" bIns="91425" anchor="ctr" anchorCtr="0">
            <a:noAutofit/>
          </a:bodyPr>
          <a:lstStyle/>
          <a:p>
            <a:pPr lvl="0" algn="r"/>
            <a:r>
              <a:rPr lang="en-US" b="1" dirty="0">
                <a:solidFill>
                  <a:schemeClr val="dk1"/>
                </a:solidFill>
                <a:latin typeface="Raleway"/>
                <a:ea typeface="Raleway"/>
                <a:cs typeface="Raleway"/>
                <a:sym typeface="Raleway"/>
              </a:rPr>
              <a:t>Fashion Classification</a:t>
            </a:r>
          </a:p>
        </p:txBody>
      </p:sp>
      <p:sp>
        <p:nvSpPr>
          <p:cNvPr id="26" name="TextBox 25">
            <a:extLst>
              <a:ext uri="{FF2B5EF4-FFF2-40B4-BE49-F238E27FC236}">
                <a16:creationId xmlns:a16="http://schemas.microsoft.com/office/drawing/2014/main" id="{366E449C-40E4-4942-B2D3-07907E8550D2}"/>
              </a:ext>
            </a:extLst>
          </p:cNvPr>
          <p:cNvSpPr txBox="1"/>
          <p:nvPr/>
        </p:nvSpPr>
        <p:spPr>
          <a:xfrm>
            <a:off x="68826" y="4788310"/>
            <a:ext cx="403122" cy="307777"/>
          </a:xfrm>
          <a:prstGeom prst="rect">
            <a:avLst/>
          </a:prstGeom>
          <a:noFill/>
        </p:spPr>
        <p:txBody>
          <a:bodyPr wrap="square" rtlCol="0">
            <a:spAutoFit/>
          </a:bodyPr>
          <a:lstStyle/>
          <a:p>
            <a:r>
              <a:rPr lang="en-US" dirty="0"/>
              <a:t>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wipe(down)">
                                      <p:cBhvr>
                                        <p:cTn id="7" dur="500"/>
                                        <p:tgtEl>
                                          <p:spTgt spid="30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04"/>
                                        </p:tgtEl>
                                        <p:attrNameLst>
                                          <p:attrName>style.visibility</p:attrName>
                                        </p:attrNameLst>
                                      </p:cBhvr>
                                      <p:to>
                                        <p:strVal val="visible"/>
                                      </p:to>
                                    </p:set>
                                    <p:anim calcmode="lin" valueType="num">
                                      <p:cBhvr additive="base">
                                        <p:cTn id="12" dur="500" fill="hold"/>
                                        <p:tgtEl>
                                          <p:spTgt spid="304"/>
                                        </p:tgtEl>
                                        <p:attrNameLst>
                                          <p:attrName>ppt_x</p:attrName>
                                        </p:attrNameLst>
                                      </p:cBhvr>
                                      <p:tavLst>
                                        <p:tav tm="0">
                                          <p:val>
                                            <p:strVal val="#ppt_x"/>
                                          </p:val>
                                        </p:tav>
                                        <p:tav tm="100000">
                                          <p:val>
                                            <p:strVal val="#ppt_x"/>
                                          </p:val>
                                        </p:tav>
                                      </p:tavLst>
                                    </p:anim>
                                    <p:anim calcmode="lin" valueType="num">
                                      <p:cBhvr additive="base">
                                        <p:cTn id="13" dur="500" fill="hold"/>
                                        <p:tgtEl>
                                          <p:spTgt spid="304"/>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03"/>
                                        </p:tgtEl>
                                        <p:attrNameLst>
                                          <p:attrName>style.visibility</p:attrName>
                                        </p:attrNameLst>
                                      </p:cBhvr>
                                      <p:to>
                                        <p:strVal val="visible"/>
                                      </p:to>
                                    </p:set>
                                    <p:anim calcmode="lin" valueType="num">
                                      <p:cBhvr additive="base">
                                        <p:cTn id="16" dur="500" fill="hold"/>
                                        <p:tgtEl>
                                          <p:spTgt spid="303"/>
                                        </p:tgtEl>
                                        <p:attrNameLst>
                                          <p:attrName>ppt_x</p:attrName>
                                        </p:attrNameLst>
                                      </p:cBhvr>
                                      <p:tavLst>
                                        <p:tav tm="0">
                                          <p:val>
                                            <p:strVal val="#ppt_x"/>
                                          </p:val>
                                        </p:tav>
                                        <p:tav tm="100000">
                                          <p:val>
                                            <p:strVal val="#ppt_x"/>
                                          </p:val>
                                        </p:tav>
                                      </p:tavLst>
                                    </p:anim>
                                    <p:anim calcmode="lin" valueType="num">
                                      <p:cBhvr additive="base">
                                        <p:cTn id="17" dur="500" fill="hold"/>
                                        <p:tgtEl>
                                          <p:spTgt spid="30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06"/>
                                        </p:tgtEl>
                                        <p:attrNameLst>
                                          <p:attrName>style.visibility</p:attrName>
                                        </p:attrNameLst>
                                      </p:cBhvr>
                                      <p:to>
                                        <p:strVal val="visible"/>
                                      </p:to>
                                    </p:set>
                                    <p:anim calcmode="lin" valueType="num">
                                      <p:cBhvr additive="base">
                                        <p:cTn id="22" dur="500" fill="hold"/>
                                        <p:tgtEl>
                                          <p:spTgt spid="306"/>
                                        </p:tgtEl>
                                        <p:attrNameLst>
                                          <p:attrName>ppt_x</p:attrName>
                                        </p:attrNameLst>
                                      </p:cBhvr>
                                      <p:tavLst>
                                        <p:tav tm="0">
                                          <p:val>
                                            <p:strVal val="#ppt_x"/>
                                          </p:val>
                                        </p:tav>
                                        <p:tav tm="100000">
                                          <p:val>
                                            <p:strVal val="#ppt_x"/>
                                          </p:val>
                                        </p:tav>
                                      </p:tavLst>
                                    </p:anim>
                                    <p:anim calcmode="lin" valueType="num">
                                      <p:cBhvr additive="base">
                                        <p:cTn id="23" dur="500" fill="hold"/>
                                        <p:tgtEl>
                                          <p:spTgt spid="30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05"/>
                                        </p:tgtEl>
                                        <p:attrNameLst>
                                          <p:attrName>style.visibility</p:attrName>
                                        </p:attrNameLst>
                                      </p:cBhvr>
                                      <p:to>
                                        <p:strVal val="visible"/>
                                      </p:to>
                                    </p:set>
                                    <p:anim calcmode="lin" valueType="num">
                                      <p:cBhvr additive="base">
                                        <p:cTn id="26" dur="500" fill="hold"/>
                                        <p:tgtEl>
                                          <p:spTgt spid="305"/>
                                        </p:tgtEl>
                                        <p:attrNameLst>
                                          <p:attrName>ppt_x</p:attrName>
                                        </p:attrNameLst>
                                      </p:cBhvr>
                                      <p:tavLst>
                                        <p:tav tm="0">
                                          <p:val>
                                            <p:strVal val="#ppt_x"/>
                                          </p:val>
                                        </p:tav>
                                        <p:tav tm="100000">
                                          <p:val>
                                            <p:strVal val="#ppt_x"/>
                                          </p:val>
                                        </p:tav>
                                      </p:tavLst>
                                    </p:anim>
                                    <p:anim calcmode="lin" valueType="num">
                                      <p:cBhvr additive="base">
                                        <p:cTn id="27" dur="500" fill="hold"/>
                                        <p:tgtEl>
                                          <p:spTgt spid="30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08"/>
                                        </p:tgtEl>
                                        <p:attrNameLst>
                                          <p:attrName>style.visibility</p:attrName>
                                        </p:attrNameLst>
                                      </p:cBhvr>
                                      <p:to>
                                        <p:strVal val="visible"/>
                                      </p:to>
                                    </p:set>
                                    <p:anim calcmode="lin" valueType="num">
                                      <p:cBhvr additive="base">
                                        <p:cTn id="32" dur="500" fill="hold"/>
                                        <p:tgtEl>
                                          <p:spTgt spid="308"/>
                                        </p:tgtEl>
                                        <p:attrNameLst>
                                          <p:attrName>ppt_x</p:attrName>
                                        </p:attrNameLst>
                                      </p:cBhvr>
                                      <p:tavLst>
                                        <p:tav tm="0">
                                          <p:val>
                                            <p:strVal val="#ppt_x"/>
                                          </p:val>
                                        </p:tav>
                                        <p:tav tm="100000">
                                          <p:val>
                                            <p:strVal val="#ppt_x"/>
                                          </p:val>
                                        </p:tav>
                                      </p:tavLst>
                                    </p:anim>
                                    <p:anim calcmode="lin" valueType="num">
                                      <p:cBhvr additive="base">
                                        <p:cTn id="33" dur="500" fill="hold"/>
                                        <p:tgtEl>
                                          <p:spTgt spid="30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07"/>
                                        </p:tgtEl>
                                        <p:attrNameLst>
                                          <p:attrName>style.visibility</p:attrName>
                                        </p:attrNameLst>
                                      </p:cBhvr>
                                      <p:to>
                                        <p:strVal val="visible"/>
                                      </p:to>
                                    </p:set>
                                    <p:anim calcmode="lin" valueType="num">
                                      <p:cBhvr additive="base">
                                        <p:cTn id="36" dur="500" fill="hold"/>
                                        <p:tgtEl>
                                          <p:spTgt spid="307"/>
                                        </p:tgtEl>
                                        <p:attrNameLst>
                                          <p:attrName>ppt_x</p:attrName>
                                        </p:attrNameLst>
                                      </p:cBhvr>
                                      <p:tavLst>
                                        <p:tav tm="0">
                                          <p:val>
                                            <p:strVal val="#ppt_x"/>
                                          </p:val>
                                        </p:tav>
                                        <p:tav tm="100000">
                                          <p:val>
                                            <p:strVal val="#ppt_x"/>
                                          </p:val>
                                        </p:tav>
                                      </p:tavLst>
                                    </p:anim>
                                    <p:anim calcmode="lin" valueType="num">
                                      <p:cBhvr additive="base">
                                        <p:cTn id="37" dur="500" fill="hold"/>
                                        <p:tgtEl>
                                          <p:spTgt spid="30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11"/>
                                        </p:tgtEl>
                                        <p:attrNameLst>
                                          <p:attrName>style.visibility</p:attrName>
                                        </p:attrNameLst>
                                      </p:cBhvr>
                                      <p:to>
                                        <p:strVal val="visible"/>
                                      </p:to>
                                    </p:set>
                                    <p:anim calcmode="lin" valueType="num">
                                      <p:cBhvr additive="base">
                                        <p:cTn id="42" dur="500" fill="hold"/>
                                        <p:tgtEl>
                                          <p:spTgt spid="311"/>
                                        </p:tgtEl>
                                        <p:attrNameLst>
                                          <p:attrName>ppt_x</p:attrName>
                                        </p:attrNameLst>
                                      </p:cBhvr>
                                      <p:tavLst>
                                        <p:tav tm="0">
                                          <p:val>
                                            <p:strVal val="#ppt_x"/>
                                          </p:val>
                                        </p:tav>
                                        <p:tav tm="100000">
                                          <p:val>
                                            <p:strVal val="#ppt_x"/>
                                          </p:val>
                                        </p:tav>
                                      </p:tavLst>
                                    </p:anim>
                                    <p:anim calcmode="lin" valueType="num">
                                      <p:cBhvr additive="base">
                                        <p:cTn id="43" dur="500" fill="hold"/>
                                        <p:tgtEl>
                                          <p:spTgt spid="311"/>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10"/>
                                        </p:tgtEl>
                                        <p:attrNameLst>
                                          <p:attrName>style.visibility</p:attrName>
                                        </p:attrNameLst>
                                      </p:cBhvr>
                                      <p:to>
                                        <p:strVal val="visible"/>
                                      </p:to>
                                    </p:set>
                                    <p:anim calcmode="lin" valueType="num">
                                      <p:cBhvr additive="base">
                                        <p:cTn id="46" dur="500" fill="hold"/>
                                        <p:tgtEl>
                                          <p:spTgt spid="310"/>
                                        </p:tgtEl>
                                        <p:attrNameLst>
                                          <p:attrName>ppt_x</p:attrName>
                                        </p:attrNameLst>
                                      </p:cBhvr>
                                      <p:tavLst>
                                        <p:tav tm="0">
                                          <p:val>
                                            <p:strVal val="#ppt_x"/>
                                          </p:val>
                                        </p:tav>
                                        <p:tav tm="100000">
                                          <p:val>
                                            <p:strVal val="#ppt_x"/>
                                          </p:val>
                                        </p:tav>
                                      </p:tavLst>
                                    </p:anim>
                                    <p:anim calcmode="lin" valueType="num">
                                      <p:cBhvr additive="base">
                                        <p:cTn id="47" dur="500" fill="hold"/>
                                        <p:tgtEl>
                                          <p:spTgt spid="31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313"/>
                                        </p:tgtEl>
                                        <p:attrNameLst>
                                          <p:attrName>style.visibility</p:attrName>
                                        </p:attrNameLst>
                                      </p:cBhvr>
                                      <p:to>
                                        <p:strVal val="visible"/>
                                      </p:to>
                                    </p:set>
                                    <p:anim calcmode="lin" valueType="num">
                                      <p:cBhvr additive="base">
                                        <p:cTn id="52" dur="500" fill="hold"/>
                                        <p:tgtEl>
                                          <p:spTgt spid="313"/>
                                        </p:tgtEl>
                                        <p:attrNameLst>
                                          <p:attrName>ppt_x</p:attrName>
                                        </p:attrNameLst>
                                      </p:cBhvr>
                                      <p:tavLst>
                                        <p:tav tm="0">
                                          <p:val>
                                            <p:strVal val="#ppt_x"/>
                                          </p:val>
                                        </p:tav>
                                        <p:tav tm="100000">
                                          <p:val>
                                            <p:strVal val="#ppt_x"/>
                                          </p:val>
                                        </p:tav>
                                      </p:tavLst>
                                    </p:anim>
                                    <p:anim calcmode="lin" valueType="num">
                                      <p:cBhvr additive="base">
                                        <p:cTn id="53" dur="500" fill="hold"/>
                                        <p:tgtEl>
                                          <p:spTgt spid="313"/>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312"/>
                                        </p:tgtEl>
                                        <p:attrNameLst>
                                          <p:attrName>style.visibility</p:attrName>
                                        </p:attrNameLst>
                                      </p:cBhvr>
                                      <p:to>
                                        <p:strVal val="visible"/>
                                      </p:to>
                                    </p:set>
                                    <p:anim calcmode="lin" valueType="num">
                                      <p:cBhvr additive="base">
                                        <p:cTn id="56" dur="500" fill="hold"/>
                                        <p:tgtEl>
                                          <p:spTgt spid="312"/>
                                        </p:tgtEl>
                                        <p:attrNameLst>
                                          <p:attrName>ppt_x</p:attrName>
                                        </p:attrNameLst>
                                      </p:cBhvr>
                                      <p:tavLst>
                                        <p:tav tm="0">
                                          <p:val>
                                            <p:strVal val="#ppt_x"/>
                                          </p:val>
                                        </p:tav>
                                        <p:tav tm="100000">
                                          <p:val>
                                            <p:strVal val="#ppt_x"/>
                                          </p:val>
                                        </p:tav>
                                      </p:tavLst>
                                    </p:anim>
                                    <p:anim calcmode="lin" valueType="num">
                                      <p:cBhvr additive="base">
                                        <p:cTn id="57" dur="500" fill="hold"/>
                                        <p:tgtEl>
                                          <p:spTgt spid="312"/>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15"/>
                                        </p:tgtEl>
                                        <p:attrNameLst>
                                          <p:attrName>style.visibility</p:attrName>
                                        </p:attrNameLst>
                                      </p:cBhvr>
                                      <p:to>
                                        <p:strVal val="visible"/>
                                      </p:to>
                                    </p:set>
                                    <p:anim calcmode="lin" valueType="num">
                                      <p:cBhvr additive="base">
                                        <p:cTn id="62" dur="500" fill="hold"/>
                                        <p:tgtEl>
                                          <p:spTgt spid="315"/>
                                        </p:tgtEl>
                                        <p:attrNameLst>
                                          <p:attrName>ppt_x</p:attrName>
                                        </p:attrNameLst>
                                      </p:cBhvr>
                                      <p:tavLst>
                                        <p:tav tm="0">
                                          <p:val>
                                            <p:strVal val="#ppt_x"/>
                                          </p:val>
                                        </p:tav>
                                        <p:tav tm="100000">
                                          <p:val>
                                            <p:strVal val="#ppt_x"/>
                                          </p:val>
                                        </p:tav>
                                      </p:tavLst>
                                    </p:anim>
                                    <p:anim calcmode="lin" valueType="num">
                                      <p:cBhvr additive="base">
                                        <p:cTn id="63" dur="500" fill="hold"/>
                                        <p:tgtEl>
                                          <p:spTgt spid="315"/>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314"/>
                                        </p:tgtEl>
                                        <p:attrNameLst>
                                          <p:attrName>style.visibility</p:attrName>
                                        </p:attrNameLst>
                                      </p:cBhvr>
                                      <p:to>
                                        <p:strVal val="visible"/>
                                      </p:to>
                                    </p:set>
                                    <p:anim calcmode="lin" valueType="num">
                                      <p:cBhvr additive="base">
                                        <p:cTn id="66" dur="500" fill="hold"/>
                                        <p:tgtEl>
                                          <p:spTgt spid="314"/>
                                        </p:tgtEl>
                                        <p:attrNameLst>
                                          <p:attrName>ppt_x</p:attrName>
                                        </p:attrNameLst>
                                      </p:cBhvr>
                                      <p:tavLst>
                                        <p:tav tm="0">
                                          <p:val>
                                            <p:strVal val="#ppt_x"/>
                                          </p:val>
                                        </p:tav>
                                        <p:tav tm="100000">
                                          <p:val>
                                            <p:strVal val="#ppt_x"/>
                                          </p:val>
                                        </p:tav>
                                      </p:tavLst>
                                    </p:anim>
                                    <p:anim calcmode="lin" valueType="num">
                                      <p:cBhvr additive="base">
                                        <p:cTn id="67" dur="500" fill="hold"/>
                                        <p:tgtEl>
                                          <p:spTgt spid="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 grpId="0"/>
      <p:bldP spid="303" grpId="0"/>
      <p:bldP spid="304" grpId="0"/>
      <p:bldP spid="305" grpId="0"/>
      <p:bldP spid="306" grpId="0"/>
      <p:bldP spid="307" grpId="0"/>
      <p:bldP spid="308" grpId="0"/>
      <p:bldP spid="310" grpId="0"/>
      <p:bldP spid="311" grpId="0"/>
      <p:bldP spid="312" grpId="0"/>
      <p:bldP spid="313" grpId="0"/>
      <p:bldP spid="314" grpId="0"/>
      <p:bldP spid="3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type="title"/>
          </p:nvPr>
        </p:nvSpPr>
        <p:spPr>
          <a:xfrm>
            <a:off x="865239" y="445025"/>
            <a:ext cx="4163386" cy="572700"/>
          </a:xfrm>
          <a:prstGeom prst="rect">
            <a:avLst/>
          </a:prstGeom>
        </p:spPr>
        <p:txBody>
          <a:bodyPr spcFirstLastPara="1" wrap="square" lIns="91425" tIns="91425" rIns="91425" bIns="91425" anchor="t" anchorCtr="0">
            <a:noAutofit/>
          </a:bodyPr>
          <a:lstStyle/>
          <a:p>
            <a:pPr lvl="0"/>
            <a:r>
              <a:rPr lang="en-US" dirty="0"/>
              <a:t>B</a:t>
            </a:r>
            <a:r>
              <a:rPr lang="vi-VN" dirty="0"/>
              <a:t>ư</a:t>
            </a:r>
            <a:r>
              <a:rPr lang="en-US" dirty="0" err="1"/>
              <a:t>ớc</a:t>
            </a:r>
            <a:r>
              <a:rPr lang="en-US" dirty="0"/>
              <a:t> 1 </a:t>
            </a:r>
            <a:r>
              <a:rPr lang="en-US" dirty="0" err="1"/>
              <a:t>Trích</a:t>
            </a:r>
            <a:r>
              <a:rPr lang="en-US" dirty="0"/>
              <a:t> </a:t>
            </a:r>
            <a:r>
              <a:rPr lang="en-US" dirty="0" err="1"/>
              <a:t>xuất</a:t>
            </a:r>
            <a:r>
              <a:rPr lang="en-US" dirty="0"/>
              <a:t> </a:t>
            </a:r>
            <a:r>
              <a:rPr lang="en-US" dirty="0" err="1"/>
              <a:t>dữ</a:t>
            </a:r>
            <a:r>
              <a:rPr lang="en-US" dirty="0"/>
              <a:t> </a:t>
            </a:r>
            <a:r>
              <a:rPr lang="en-US" dirty="0" err="1"/>
              <a:t>liệu</a:t>
            </a:r>
            <a:endParaRPr dirty="0"/>
          </a:p>
        </p:txBody>
      </p:sp>
      <p:sp>
        <p:nvSpPr>
          <p:cNvPr id="235" name="Google Shape;235;p33"/>
          <p:cNvSpPr txBox="1">
            <a:spLocks noGrp="1"/>
          </p:cNvSpPr>
          <p:nvPr>
            <p:ph type="subTitle" idx="1"/>
          </p:nvPr>
        </p:nvSpPr>
        <p:spPr>
          <a:xfrm>
            <a:off x="1248893" y="1822648"/>
            <a:ext cx="3988137" cy="3273186"/>
          </a:xfrm>
          <a:prstGeom prst="rect">
            <a:avLst/>
          </a:prstGeom>
        </p:spPr>
        <p:txBody>
          <a:bodyPr spcFirstLastPara="1" wrap="square" lIns="91425" tIns="91425" rIns="91425" bIns="91425" anchor="ctr" anchorCtr="0">
            <a:noAutofit/>
          </a:bodyPr>
          <a:lstStyle/>
          <a:p>
            <a:pPr marL="285750" lvl="0" indent="-285750">
              <a:buFont typeface="Arial" panose="020B0604020202020204" pitchFamily="34" charset="0"/>
              <a:buChar char="•"/>
            </a:pPr>
            <a:r>
              <a:rPr lang="en-US" dirty="0" err="1"/>
              <a:t>Chúng</a:t>
            </a:r>
            <a:r>
              <a:rPr lang="en-US" dirty="0"/>
              <a:t> ta </a:t>
            </a:r>
            <a:r>
              <a:rPr lang="en-US" dirty="0" err="1"/>
              <a:t>sẽ</a:t>
            </a:r>
            <a:r>
              <a:rPr lang="en-US" dirty="0"/>
              <a:t> </a:t>
            </a:r>
            <a:r>
              <a:rPr lang="en-US" dirty="0" err="1"/>
              <a:t>sử</a:t>
            </a:r>
            <a:r>
              <a:rPr lang="en-US" dirty="0"/>
              <a:t> </a:t>
            </a:r>
            <a:r>
              <a:rPr lang="en-US" dirty="0" err="1"/>
              <a:t>dụng</a:t>
            </a:r>
            <a:r>
              <a:rPr lang="en-US" dirty="0"/>
              <a:t> dataset </a:t>
            </a:r>
            <a:r>
              <a:rPr lang="en-US" dirty="0" err="1"/>
              <a:t>về</a:t>
            </a:r>
            <a:r>
              <a:rPr lang="en-US" dirty="0"/>
              <a:t> </a:t>
            </a:r>
            <a:r>
              <a:rPr lang="en-US" dirty="0" err="1"/>
              <a:t>trang</a:t>
            </a:r>
            <a:r>
              <a:rPr lang="en-US" dirty="0"/>
              <a:t> </a:t>
            </a:r>
            <a:r>
              <a:rPr lang="en-US" dirty="0" err="1"/>
              <a:t>phục</a:t>
            </a:r>
            <a:r>
              <a:rPr lang="en-US" dirty="0"/>
              <a:t> </a:t>
            </a:r>
            <a:r>
              <a:rPr lang="en-US" dirty="0" err="1"/>
              <a:t>từ</a:t>
            </a:r>
            <a:r>
              <a:rPr lang="en-US" dirty="0"/>
              <a:t> </a:t>
            </a:r>
            <a:r>
              <a:rPr lang="en-US" dirty="0" err="1">
                <a:hlinkClick r:id="rId3"/>
              </a:rPr>
              <a:t>Fashion_MNIST</a:t>
            </a:r>
            <a:r>
              <a:rPr lang="en-US" dirty="0"/>
              <a:t>, </a:t>
            </a:r>
            <a:r>
              <a:rPr lang="en-US" dirty="0" err="1"/>
              <a:t>chứa</a:t>
            </a:r>
            <a:r>
              <a:rPr lang="en-US" dirty="0"/>
              <a:t> </a:t>
            </a:r>
            <a:r>
              <a:rPr lang="en-US" dirty="0" err="1"/>
              <a:t>khoảng</a:t>
            </a:r>
            <a:r>
              <a:rPr lang="en-US" dirty="0"/>
              <a:t> 70,000 </a:t>
            </a:r>
            <a:r>
              <a:rPr lang="en-US" dirty="0" err="1"/>
              <a:t>ảnh</a:t>
            </a:r>
            <a:r>
              <a:rPr lang="en-US" dirty="0"/>
              <a:t> </a:t>
            </a:r>
            <a:r>
              <a:rPr lang="en-US" dirty="0" err="1"/>
              <a:t>đen</a:t>
            </a:r>
            <a:r>
              <a:rPr lang="en-US" dirty="0"/>
              <a:t> </a:t>
            </a:r>
            <a:r>
              <a:rPr lang="en-US" dirty="0" err="1"/>
              <a:t>trắng</a:t>
            </a:r>
            <a:r>
              <a:rPr lang="en-US" dirty="0"/>
              <a:t> </a:t>
            </a:r>
            <a:r>
              <a:rPr lang="en-US" dirty="0" err="1"/>
              <a:t>phân</a:t>
            </a:r>
            <a:r>
              <a:rPr lang="en-US" dirty="0"/>
              <a:t> </a:t>
            </a:r>
            <a:r>
              <a:rPr lang="en-US" dirty="0" err="1"/>
              <a:t>thành</a:t>
            </a:r>
            <a:r>
              <a:rPr lang="en-US" dirty="0"/>
              <a:t> 10 </a:t>
            </a:r>
            <a:r>
              <a:rPr lang="en-US" dirty="0" err="1"/>
              <a:t>loại</a:t>
            </a:r>
            <a:r>
              <a:rPr lang="en-US" dirty="0"/>
              <a:t>. </a:t>
            </a:r>
          </a:p>
          <a:p>
            <a:pPr marL="285750" lvl="0" indent="-285750">
              <a:buFont typeface="Arial" panose="020B0604020202020204" pitchFamily="34" charset="0"/>
              <a:buChar char="•"/>
            </a:pPr>
            <a:endParaRPr lang="en-US" dirty="0"/>
          </a:p>
          <a:p>
            <a:pPr marL="285750" indent="-285750">
              <a:buFont typeface="Arial" panose="020B0604020202020204" pitchFamily="34" charset="0"/>
              <a:buChar char="•"/>
            </a:pPr>
            <a:r>
              <a:rPr lang="vi-VN" dirty="0"/>
              <a:t>'Áo thun', 'Quần dài', 'Áo len', 'Váy', 'Áo khoác','Sandal', 'Áo sơ mi', 'Giày', 'Túi xách', 'Ủng’</a:t>
            </a:r>
            <a:endParaRPr lang="en-US" dirty="0"/>
          </a:p>
          <a:p>
            <a:pPr marL="285750" indent="-285750">
              <a:buFont typeface="Arial" panose="020B0604020202020204" pitchFamily="34" charset="0"/>
              <a:buChar char="•"/>
            </a:pPr>
            <a:endParaRPr lang="en-US" dirty="0"/>
          </a:p>
          <a:p>
            <a:pPr marL="285750" lvl="0" indent="-285750">
              <a:buFont typeface="Arial" panose="020B0604020202020204" pitchFamily="34" charset="0"/>
              <a:buChar char="•"/>
            </a:pPr>
            <a:r>
              <a:rPr lang="en-US" dirty="0" err="1"/>
              <a:t>Mỗi</a:t>
            </a:r>
            <a:r>
              <a:rPr lang="en-US" dirty="0"/>
              <a:t> </a:t>
            </a:r>
            <a:r>
              <a:rPr lang="en-US" dirty="0" err="1"/>
              <a:t>một</a:t>
            </a:r>
            <a:r>
              <a:rPr lang="en-US" dirty="0"/>
              <a:t> </a:t>
            </a:r>
            <a:r>
              <a:rPr lang="en-US" dirty="0" err="1"/>
              <a:t>ảnh</a:t>
            </a:r>
            <a:r>
              <a:rPr lang="en-US" dirty="0"/>
              <a:t> </a:t>
            </a:r>
            <a:r>
              <a:rPr lang="en-US" dirty="0" err="1"/>
              <a:t>là</a:t>
            </a:r>
            <a:r>
              <a:rPr lang="en-US" dirty="0"/>
              <a:t> </a:t>
            </a:r>
            <a:r>
              <a:rPr lang="en-US" dirty="0" err="1"/>
              <a:t>một</a:t>
            </a:r>
            <a:r>
              <a:rPr lang="en-US" dirty="0"/>
              <a:t> </a:t>
            </a:r>
            <a:r>
              <a:rPr lang="en-US" dirty="0" err="1"/>
              <a:t>loại</a:t>
            </a:r>
            <a:r>
              <a:rPr lang="en-US" dirty="0"/>
              <a:t> </a:t>
            </a:r>
            <a:r>
              <a:rPr lang="en-US" dirty="0" err="1"/>
              <a:t>quần</a:t>
            </a:r>
            <a:r>
              <a:rPr lang="en-US" dirty="0"/>
              <a:t> </a:t>
            </a:r>
            <a:r>
              <a:rPr lang="en-US" dirty="0" err="1"/>
              <a:t>áo</a:t>
            </a:r>
            <a:r>
              <a:rPr lang="en-US" dirty="0"/>
              <a:t> </a:t>
            </a:r>
            <a:r>
              <a:rPr lang="en-US" dirty="0" err="1"/>
              <a:t>hoặc</a:t>
            </a:r>
            <a:r>
              <a:rPr lang="en-US" dirty="0"/>
              <a:t> </a:t>
            </a:r>
            <a:r>
              <a:rPr lang="en-US" dirty="0" err="1"/>
              <a:t>giày</a:t>
            </a:r>
            <a:r>
              <a:rPr lang="en-US" dirty="0"/>
              <a:t> </a:t>
            </a:r>
            <a:r>
              <a:rPr lang="en-US" dirty="0" err="1"/>
              <a:t>dép</a:t>
            </a:r>
            <a:r>
              <a:rPr lang="en-US" dirty="0"/>
              <a:t> </a:t>
            </a:r>
            <a:r>
              <a:rPr lang="en-US" dirty="0" err="1"/>
              <a:t>với</a:t>
            </a:r>
            <a:r>
              <a:rPr lang="en-US" dirty="0"/>
              <a:t> </a:t>
            </a:r>
            <a:r>
              <a:rPr lang="en-US" dirty="0" err="1"/>
              <a:t>độ</a:t>
            </a:r>
            <a:r>
              <a:rPr lang="en-US" dirty="0"/>
              <a:t> </a:t>
            </a:r>
            <a:r>
              <a:rPr lang="en-US" dirty="0" err="1"/>
              <a:t>phân</a:t>
            </a:r>
            <a:r>
              <a:rPr lang="en-US" dirty="0"/>
              <a:t> </a:t>
            </a:r>
            <a:r>
              <a:rPr lang="en-US" dirty="0" err="1"/>
              <a:t>giải</a:t>
            </a:r>
            <a:r>
              <a:rPr lang="en-US" dirty="0"/>
              <a:t> </a:t>
            </a:r>
            <a:r>
              <a:rPr lang="en-US" dirty="0" err="1"/>
              <a:t>thấp</a:t>
            </a:r>
            <a:r>
              <a:rPr lang="en-US" dirty="0"/>
              <a:t> (28 by 28 pixel)</a:t>
            </a:r>
          </a:p>
          <a:p>
            <a:pPr marL="285750" lvl="0" indent="-285750">
              <a:buFont typeface="Arial" panose="020B0604020202020204" pitchFamily="34" charset="0"/>
              <a:buChar char="•"/>
            </a:pPr>
            <a:endParaRPr lang="en-US" dirty="0"/>
          </a:p>
          <a:p>
            <a:pPr marL="285750" indent="-285750">
              <a:buFont typeface="Arial" panose="020B0604020202020204" pitchFamily="34" charset="0"/>
              <a:buChar char="•"/>
            </a:pPr>
            <a:r>
              <a:rPr lang="vi-VN" dirty="0"/>
              <a:t>Thay vì tải dữ liệu qua website Kaggle , ta sẽ load dataset trực tiếp từ chính thư viện keras đã được tích hợp sẵn.</a:t>
            </a:r>
          </a:p>
          <a:p>
            <a:pPr marL="285750" lvl="0" indent="-285750">
              <a:buFont typeface="Arial" panose="020B0604020202020204" pitchFamily="34" charset="0"/>
              <a:buChar char="•"/>
            </a:pPr>
            <a:endParaRPr lang="en-US" dirty="0"/>
          </a:p>
        </p:txBody>
      </p:sp>
      <p:grpSp>
        <p:nvGrpSpPr>
          <p:cNvPr id="246" name="Google Shape;246;p33"/>
          <p:cNvGrpSpPr/>
          <p:nvPr/>
        </p:nvGrpSpPr>
        <p:grpSpPr>
          <a:xfrm>
            <a:off x="862832" y="1975601"/>
            <a:ext cx="323225" cy="377050"/>
            <a:chOff x="5370475" y="2680200"/>
            <a:chExt cx="323225" cy="377050"/>
          </a:xfrm>
        </p:grpSpPr>
        <p:sp>
          <p:nvSpPr>
            <p:cNvPr id="247" name="Google Shape;247;p33"/>
            <p:cNvSpPr/>
            <p:nvPr/>
          </p:nvSpPr>
          <p:spPr>
            <a:xfrm>
              <a:off x="5546875" y="2686350"/>
              <a:ext cx="76325" cy="122950"/>
            </a:xfrm>
            <a:custGeom>
              <a:avLst/>
              <a:gdLst/>
              <a:ahLst/>
              <a:cxnLst/>
              <a:rect l="l" t="t" r="r" b="b"/>
              <a:pathLst>
                <a:path w="3053" h="4918" extrusionOk="0">
                  <a:moveTo>
                    <a:pt x="1922" y="0"/>
                  </a:moveTo>
                  <a:lnTo>
                    <a:pt x="1" y="4918"/>
                  </a:lnTo>
                  <a:lnTo>
                    <a:pt x="2044" y="3447"/>
                  </a:lnTo>
                  <a:lnTo>
                    <a:pt x="1595" y="2575"/>
                  </a:lnTo>
                  <a:cubicBezTo>
                    <a:pt x="1540" y="2452"/>
                    <a:pt x="1581" y="2302"/>
                    <a:pt x="1690" y="2234"/>
                  </a:cubicBezTo>
                  <a:lnTo>
                    <a:pt x="3052" y="1322"/>
                  </a:lnTo>
                  <a:lnTo>
                    <a:pt x="19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p:nvPr/>
          </p:nvSpPr>
          <p:spPr>
            <a:xfrm>
              <a:off x="5370475" y="2680200"/>
              <a:ext cx="323225" cy="377050"/>
            </a:xfrm>
            <a:custGeom>
              <a:avLst/>
              <a:gdLst/>
              <a:ahLst/>
              <a:cxnLst/>
              <a:rect l="l" t="t" r="r" b="b"/>
              <a:pathLst>
                <a:path w="12929" h="15082" extrusionOk="0">
                  <a:moveTo>
                    <a:pt x="9700" y="5927"/>
                  </a:moveTo>
                  <a:lnTo>
                    <a:pt x="9700" y="6472"/>
                  </a:lnTo>
                  <a:lnTo>
                    <a:pt x="7547" y="6472"/>
                  </a:lnTo>
                  <a:lnTo>
                    <a:pt x="7547" y="5927"/>
                  </a:lnTo>
                  <a:close/>
                  <a:moveTo>
                    <a:pt x="6744" y="8624"/>
                  </a:moveTo>
                  <a:lnTo>
                    <a:pt x="6744" y="9155"/>
                  </a:lnTo>
                  <a:lnTo>
                    <a:pt x="6199" y="9155"/>
                  </a:lnTo>
                  <a:lnTo>
                    <a:pt x="6199" y="8624"/>
                  </a:lnTo>
                  <a:close/>
                  <a:moveTo>
                    <a:pt x="6744" y="9700"/>
                  </a:moveTo>
                  <a:lnTo>
                    <a:pt x="6744" y="10245"/>
                  </a:lnTo>
                  <a:lnTo>
                    <a:pt x="6199" y="10245"/>
                  </a:lnTo>
                  <a:lnTo>
                    <a:pt x="6199" y="9700"/>
                  </a:lnTo>
                  <a:close/>
                  <a:moveTo>
                    <a:pt x="6744" y="10776"/>
                  </a:moveTo>
                  <a:lnTo>
                    <a:pt x="6744" y="11321"/>
                  </a:lnTo>
                  <a:lnTo>
                    <a:pt x="6199" y="11321"/>
                  </a:lnTo>
                  <a:lnTo>
                    <a:pt x="6199" y="10776"/>
                  </a:lnTo>
                  <a:close/>
                  <a:moveTo>
                    <a:pt x="6744" y="11853"/>
                  </a:moveTo>
                  <a:lnTo>
                    <a:pt x="6744" y="12398"/>
                  </a:lnTo>
                  <a:lnTo>
                    <a:pt x="6199" y="12398"/>
                  </a:lnTo>
                  <a:lnTo>
                    <a:pt x="6199" y="11853"/>
                  </a:lnTo>
                  <a:close/>
                  <a:moveTo>
                    <a:pt x="6744" y="12929"/>
                  </a:moveTo>
                  <a:lnTo>
                    <a:pt x="6744" y="13474"/>
                  </a:lnTo>
                  <a:lnTo>
                    <a:pt x="6199" y="13474"/>
                  </a:lnTo>
                  <a:lnTo>
                    <a:pt x="6199" y="12929"/>
                  </a:lnTo>
                  <a:close/>
                  <a:moveTo>
                    <a:pt x="6744" y="14005"/>
                  </a:moveTo>
                  <a:lnTo>
                    <a:pt x="6744" y="14550"/>
                  </a:lnTo>
                  <a:lnTo>
                    <a:pt x="6199" y="14550"/>
                  </a:lnTo>
                  <a:lnTo>
                    <a:pt x="6199" y="14005"/>
                  </a:lnTo>
                  <a:close/>
                  <a:moveTo>
                    <a:pt x="2425" y="1"/>
                  </a:moveTo>
                  <a:cubicBezTo>
                    <a:pt x="1090" y="1"/>
                    <a:pt x="0" y="1077"/>
                    <a:pt x="0" y="2426"/>
                  </a:cubicBezTo>
                  <a:lnTo>
                    <a:pt x="0" y="12929"/>
                  </a:lnTo>
                  <a:lnTo>
                    <a:pt x="1676" y="12929"/>
                  </a:lnTo>
                  <a:lnTo>
                    <a:pt x="2698" y="9142"/>
                  </a:lnTo>
                  <a:lnTo>
                    <a:pt x="1621" y="3556"/>
                  </a:lnTo>
                  <a:lnTo>
                    <a:pt x="2153" y="3447"/>
                  </a:lnTo>
                  <a:lnTo>
                    <a:pt x="3229" y="9101"/>
                  </a:lnTo>
                  <a:cubicBezTo>
                    <a:pt x="3242" y="9142"/>
                    <a:pt x="3242" y="9183"/>
                    <a:pt x="3229" y="9223"/>
                  </a:cubicBezTo>
                  <a:lnTo>
                    <a:pt x="2166" y="13229"/>
                  </a:lnTo>
                  <a:lnTo>
                    <a:pt x="2166" y="15081"/>
                  </a:lnTo>
                  <a:lnTo>
                    <a:pt x="10789" y="15081"/>
                  </a:lnTo>
                  <a:lnTo>
                    <a:pt x="10789" y="13242"/>
                  </a:lnTo>
                  <a:lnTo>
                    <a:pt x="9713" y="9223"/>
                  </a:lnTo>
                  <a:cubicBezTo>
                    <a:pt x="9700" y="9196"/>
                    <a:pt x="9700" y="9155"/>
                    <a:pt x="9713" y="9114"/>
                  </a:cubicBezTo>
                  <a:lnTo>
                    <a:pt x="10789" y="3447"/>
                  </a:lnTo>
                  <a:lnTo>
                    <a:pt x="11321" y="3556"/>
                  </a:lnTo>
                  <a:lnTo>
                    <a:pt x="10258" y="9155"/>
                  </a:lnTo>
                  <a:lnTo>
                    <a:pt x="11253" y="12929"/>
                  </a:lnTo>
                  <a:lnTo>
                    <a:pt x="12928" y="12929"/>
                  </a:lnTo>
                  <a:lnTo>
                    <a:pt x="12928" y="2426"/>
                  </a:lnTo>
                  <a:cubicBezTo>
                    <a:pt x="12928" y="1091"/>
                    <a:pt x="11852" y="1"/>
                    <a:pt x="10503" y="1"/>
                  </a:cubicBezTo>
                  <a:lnTo>
                    <a:pt x="9482" y="1"/>
                  </a:lnTo>
                  <a:lnTo>
                    <a:pt x="10721" y="1445"/>
                  </a:lnTo>
                  <a:cubicBezTo>
                    <a:pt x="10830" y="1568"/>
                    <a:pt x="10803" y="1745"/>
                    <a:pt x="10667" y="1840"/>
                  </a:cubicBezTo>
                  <a:lnTo>
                    <a:pt x="9250" y="2794"/>
                  </a:lnTo>
                  <a:lnTo>
                    <a:pt x="9686" y="3652"/>
                  </a:lnTo>
                  <a:cubicBezTo>
                    <a:pt x="9741" y="3774"/>
                    <a:pt x="9713" y="3911"/>
                    <a:pt x="9604" y="3992"/>
                  </a:cubicBezTo>
                  <a:lnTo>
                    <a:pt x="6744" y="6063"/>
                  </a:lnTo>
                  <a:lnTo>
                    <a:pt x="6744" y="8093"/>
                  </a:lnTo>
                  <a:lnTo>
                    <a:pt x="6199" y="8093"/>
                  </a:lnTo>
                  <a:lnTo>
                    <a:pt x="6199" y="6063"/>
                  </a:lnTo>
                  <a:lnTo>
                    <a:pt x="3351" y="3992"/>
                  </a:lnTo>
                  <a:cubicBezTo>
                    <a:pt x="3242" y="3911"/>
                    <a:pt x="3202" y="3761"/>
                    <a:pt x="3270" y="3652"/>
                  </a:cubicBezTo>
                  <a:lnTo>
                    <a:pt x="3692" y="2780"/>
                  </a:lnTo>
                  <a:lnTo>
                    <a:pt x="2275" y="1840"/>
                  </a:lnTo>
                  <a:cubicBezTo>
                    <a:pt x="2139" y="1745"/>
                    <a:pt x="2112" y="1554"/>
                    <a:pt x="2221" y="1445"/>
                  </a:cubicBezTo>
                  <a:lnTo>
                    <a:pt x="34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3"/>
            <p:cNvSpPr/>
            <p:nvPr/>
          </p:nvSpPr>
          <p:spPr>
            <a:xfrm>
              <a:off x="5481500" y="2680200"/>
              <a:ext cx="101500" cy="129800"/>
            </a:xfrm>
            <a:custGeom>
              <a:avLst/>
              <a:gdLst/>
              <a:ahLst/>
              <a:cxnLst/>
              <a:rect l="l" t="t" r="r" b="b"/>
              <a:pathLst>
                <a:path w="4060" h="5192" extrusionOk="0">
                  <a:moveTo>
                    <a:pt x="0" y="1"/>
                  </a:moveTo>
                  <a:lnTo>
                    <a:pt x="2030" y="5191"/>
                  </a:lnTo>
                  <a:lnTo>
                    <a:pt x="40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3"/>
            <p:cNvSpPr/>
            <p:nvPr/>
          </p:nvSpPr>
          <p:spPr>
            <a:xfrm>
              <a:off x="5441300" y="2686350"/>
              <a:ext cx="76325" cy="122950"/>
            </a:xfrm>
            <a:custGeom>
              <a:avLst/>
              <a:gdLst/>
              <a:ahLst/>
              <a:cxnLst/>
              <a:rect l="l" t="t" r="r" b="b"/>
              <a:pathLst>
                <a:path w="3053" h="4918" extrusionOk="0">
                  <a:moveTo>
                    <a:pt x="1118" y="0"/>
                  </a:moveTo>
                  <a:lnTo>
                    <a:pt x="1" y="1322"/>
                  </a:lnTo>
                  <a:lnTo>
                    <a:pt x="1363" y="2221"/>
                  </a:lnTo>
                  <a:cubicBezTo>
                    <a:pt x="1472" y="2302"/>
                    <a:pt x="1513" y="2439"/>
                    <a:pt x="1445" y="2561"/>
                  </a:cubicBezTo>
                  <a:lnTo>
                    <a:pt x="1009" y="3433"/>
                  </a:lnTo>
                  <a:lnTo>
                    <a:pt x="3052" y="4918"/>
                  </a:lnTo>
                  <a:lnTo>
                    <a:pt x="11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1" name="Google Shape;251;p33"/>
          <p:cNvPicPr preferRelativeResize="0"/>
          <p:nvPr/>
        </p:nvPicPr>
        <p:blipFill rotWithShape="1">
          <a:blip r:embed="rId4">
            <a:alphaModFix/>
          </a:blip>
          <a:srcRect l="27232" t="14835" r="32630"/>
          <a:stretch/>
        </p:blipFill>
        <p:spPr>
          <a:xfrm>
            <a:off x="5695179" y="539500"/>
            <a:ext cx="2877322" cy="4069075"/>
          </a:xfrm>
          <a:prstGeom prst="rect">
            <a:avLst/>
          </a:prstGeom>
          <a:noFill/>
          <a:ln>
            <a:noFill/>
          </a:ln>
        </p:spPr>
      </p:pic>
      <p:sp>
        <p:nvSpPr>
          <p:cNvPr id="252" name="Google Shape;252;p33"/>
          <p:cNvSpPr/>
          <p:nvPr/>
        </p:nvSpPr>
        <p:spPr>
          <a:xfrm rot="5400000">
            <a:off x="8064300" y="4100375"/>
            <a:ext cx="9546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rot="5400000">
            <a:off x="5248775" y="985900"/>
            <a:ext cx="954600" cy="61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txBox="1"/>
          <p:nvPr/>
        </p:nvSpPr>
        <p:spPr>
          <a:xfrm rot="-5400000">
            <a:off x="-609300" y="3781725"/>
            <a:ext cx="2361600" cy="355800"/>
          </a:xfrm>
          <a:prstGeom prst="rect">
            <a:avLst/>
          </a:prstGeom>
          <a:noFill/>
          <a:ln>
            <a:noFill/>
          </a:ln>
        </p:spPr>
        <p:txBody>
          <a:bodyPr spcFirstLastPara="1" wrap="square" lIns="91425" tIns="91425" rIns="91425" bIns="91425" anchor="ctr" anchorCtr="0">
            <a:noAutofit/>
          </a:bodyPr>
          <a:lstStyle/>
          <a:p>
            <a:pPr algn="r"/>
            <a:r>
              <a:rPr lang="en-US" b="1" dirty="0">
                <a:solidFill>
                  <a:schemeClr val="dk1"/>
                </a:solidFill>
                <a:latin typeface="Raleway"/>
                <a:ea typeface="Raleway"/>
                <a:cs typeface="Raleway"/>
                <a:sym typeface="Raleway"/>
              </a:rPr>
              <a:t>Fashion Classification</a:t>
            </a:r>
          </a:p>
          <a:p>
            <a:pPr marL="0" lvl="0" indent="0" algn="r" rtl="0">
              <a:spcBef>
                <a:spcPts val="0"/>
              </a:spcBef>
              <a:spcAft>
                <a:spcPts val="0"/>
              </a:spcAft>
              <a:buNone/>
            </a:pPr>
            <a:endParaRPr b="1" dirty="0">
              <a:solidFill>
                <a:schemeClr val="dk1"/>
              </a:solidFill>
              <a:latin typeface="Raleway"/>
              <a:ea typeface="Raleway"/>
              <a:cs typeface="Raleway"/>
              <a:sym typeface="Raleway"/>
            </a:endParaRPr>
          </a:p>
        </p:txBody>
      </p:sp>
      <p:pic>
        <p:nvPicPr>
          <p:cNvPr id="5" name="Picture 4">
            <a:extLst>
              <a:ext uri="{FF2B5EF4-FFF2-40B4-BE49-F238E27FC236}">
                <a16:creationId xmlns:a16="http://schemas.microsoft.com/office/drawing/2014/main" id="{A1ADD91A-946F-42AB-90D9-BE397CC1ADEC}"/>
              </a:ext>
            </a:extLst>
          </p:cNvPr>
          <p:cNvPicPr>
            <a:picLocks noChangeAspect="1"/>
          </p:cNvPicPr>
          <p:nvPr/>
        </p:nvPicPr>
        <p:blipFill>
          <a:blip r:embed="rId5"/>
          <a:stretch>
            <a:fillRect/>
          </a:stretch>
        </p:blipFill>
        <p:spPr>
          <a:xfrm>
            <a:off x="863951" y="206411"/>
            <a:ext cx="6990735" cy="5095834"/>
          </a:xfrm>
          <a:prstGeom prst="rect">
            <a:avLst/>
          </a:prstGeom>
        </p:spPr>
      </p:pic>
      <p:grpSp>
        <p:nvGrpSpPr>
          <p:cNvPr id="28" name="Google Shape;246;p33">
            <a:extLst>
              <a:ext uri="{FF2B5EF4-FFF2-40B4-BE49-F238E27FC236}">
                <a16:creationId xmlns:a16="http://schemas.microsoft.com/office/drawing/2014/main" id="{DBBF078A-0846-4C8E-98FE-D041EAC40979}"/>
              </a:ext>
            </a:extLst>
          </p:cNvPr>
          <p:cNvGrpSpPr/>
          <p:nvPr/>
        </p:nvGrpSpPr>
        <p:grpSpPr>
          <a:xfrm>
            <a:off x="863952" y="2754328"/>
            <a:ext cx="323225" cy="377050"/>
            <a:chOff x="5370475" y="2680200"/>
            <a:chExt cx="323225" cy="377050"/>
          </a:xfrm>
        </p:grpSpPr>
        <p:sp>
          <p:nvSpPr>
            <p:cNvPr id="29" name="Google Shape;247;p33">
              <a:extLst>
                <a:ext uri="{FF2B5EF4-FFF2-40B4-BE49-F238E27FC236}">
                  <a16:creationId xmlns:a16="http://schemas.microsoft.com/office/drawing/2014/main" id="{69F3113D-38BB-4AE2-B900-2785665CE449}"/>
                </a:ext>
              </a:extLst>
            </p:cNvPr>
            <p:cNvSpPr/>
            <p:nvPr/>
          </p:nvSpPr>
          <p:spPr>
            <a:xfrm>
              <a:off x="5546875" y="2686350"/>
              <a:ext cx="76325" cy="122950"/>
            </a:xfrm>
            <a:custGeom>
              <a:avLst/>
              <a:gdLst/>
              <a:ahLst/>
              <a:cxnLst/>
              <a:rect l="l" t="t" r="r" b="b"/>
              <a:pathLst>
                <a:path w="3053" h="4918" extrusionOk="0">
                  <a:moveTo>
                    <a:pt x="1922" y="0"/>
                  </a:moveTo>
                  <a:lnTo>
                    <a:pt x="1" y="4918"/>
                  </a:lnTo>
                  <a:lnTo>
                    <a:pt x="2044" y="3447"/>
                  </a:lnTo>
                  <a:lnTo>
                    <a:pt x="1595" y="2575"/>
                  </a:lnTo>
                  <a:cubicBezTo>
                    <a:pt x="1540" y="2452"/>
                    <a:pt x="1581" y="2302"/>
                    <a:pt x="1690" y="2234"/>
                  </a:cubicBezTo>
                  <a:lnTo>
                    <a:pt x="3052" y="1322"/>
                  </a:lnTo>
                  <a:lnTo>
                    <a:pt x="19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8;p33">
              <a:extLst>
                <a:ext uri="{FF2B5EF4-FFF2-40B4-BE49-F238E27FC236}">
                  <a16:creationId xmlns:a16="http://schemas.microsoft.com/office/drawing/2014/main" id="{800656F8-2F03-47BC-95BB-DEFC7F14BD99}"/>
                </a:ext>
              </a:extLst>
            </p:cNvPr>
            <p:cNvSpPr/>
            <p:nvPr/>
          </p:nvSpPr>
          <p:spPr>
            <a:xfrm>
              <a:off x="5370475" y="2680200"/>
              <a:ext cx="323225" cy="377050"/>
            </a:xfrm>
            <a:custGeom>
              <a:avLst/>
              <a:gdLst/>
              <a:ahLst/>
              <a:cxnLst/>
              <a:rect l="l" t="t" r="r" b="b"/>
              <a:pathLst>
                <a:path w="12929" h="15082" extrusionOk="0">
                  <a:moveTo>
                    <a:pt x="9700" y="5927"/>
                  </a:moveTo>
                  <a:lnTo>
                    <a:pt x="9700" y="6472"/>
                  </a:lnTo>
                  <a:lnTo>
                    <a:pt x="7547" y="6472"/>
                  </a:lnTo>
                  <a:lnTo>
                    <a:pt x="7547" y="5927"/>
                  </a:lnTo>
                  <a:close/>
                  <a:moveTo>
                    <a:pt x="6744" y="8624"/>
                  </a:moveTo>
                  <a:lnTo>
                    <a:pt x="6744" y="9155"/>
                  </a:lnTo>
                  <a:lnTo>
                    <a:pt x="6199" y="9155"/>
                  </a:lnTo>
                  <a:lnTo>
                    <a:pt x="6199" y="8624"/>
                  </a:lnTo>
                  <a:close/>
                  <a:moveTo>
                    <a:pt x="6744" y="9700"/>
                  </a:moveTo>
                  <a:lnTo>
                    <a:pt x="6744" y="10245"/>
                  </a:lnTo>
                  <a:lnTo>
                    <a:pt x="6199" y="10245"/>
                  </a:lnTo>
                  <a:lnTo>
                    <a:pt x="6199" y="9700"/>
                  </a:lnTo>
                  <a:close/>
                  <a:moveTo>
                    <a:pt x="6744" y="10776"/>
                  </a:moveTo>
                  <a:lnTo>
                    <a:pt x="6744" y="11321"/>
                  </a:lnTo>
                  <a:lnTo>
                    <a:pt x="6199" y="11321"/>
                  </a:lnTo>
                  <a:lnTo>
                    <a:pt x="6199" y="10776"/>
                  </a:lnTo>
                  <a:close/>
                  <a:moveTo>
                    <a:pt x="6744" y="11853"/>
                  </a:moveTo>
                  <a:lnTo>
                    <a:pt x="6744" y="12398"/>
                  </a:lnTo>
                  <a:lnTo>
                    <a:pt x="6199" y="12398"/>
                  </a:lnTo>
                  <a:lnTo>
                    <a:pt x="6199" y="11853"/>
                  </a:lnTo>
                  <a:close/>
                  <a:moveTo>
                    <a:pt x="6744" y="12929"/>
                  </a:moveTo>
                  <a:lnTo>
                    <a:pt x="6744" y="13474"/>
                  </a:lnTo>
                  <a:lnTo>
                    <a:pt x="6199" y="13474"/>
                  </a:lnTo>
                  <a:lnTo>
                    <a:pt x="6199" y="12929"/>
                  </a:lnTo>
                  <a:close/>
                  <a:moveTo>
                    <a:pt x="6744" y="14005"/>
                  </a:moveTo>
                  <a:lnTo>
                    <a:pt x="6744" y="14550"/>
                  </a:lnTo>
                  <a:lnTo>
                    <a:pt x="6199" y="14550"/>
                  </a:lnTo>
                  <a:lnTo>
                    <a:pt x="6199" y="14005"/>
                  </a:lnTo>
                  <a:close/>
                  <a:moveTo>
                    <a:pt x="2425" y="1"/>
                  </a:moveTo>
                  <a:cubicBezTo>
                    <a:pt x="1090" y="1"/>
                    <a:pt x="0" y="1077"/>
                    <a:pt x="0" y="2426"/>
                  </a:cubicBezTo>
                  <a:lnTo>
                    <a:pt x="0" y="12929"/>
                  </a:lnTo>
                  <a:lnTo>
                    <a:pt x="1676" y="12929"/>
                  </a:lnTo>
                  <a:lnTo>
                    <a:pt x="2698" y="9142"/>
                  </a:lnTo>
                  <a:lnTo>
                    <a:pt x="1621" y="3556"/>
                  </a:lnTo>
                  <a:lnTo>
                    <a:pt x="2153" y="3447"/>
                  </a:lnTo>
                  <a:lnTo>
                    <a:pt x="3229" y="9101"/>
                  </a:lnTo>
                  <a:cubicBezTo>
                    <a:pt x="3242" y="9142"/>
                    <a:pt x="3242" y="9183"/>
                    <a:pt x="3229" y="9223"/>
                  </a:cubicBezTo>
                  <a:lnTo>
                    <a:pt x="2166" y="13229"/>
                  </a:lnTo>
                  <a:lnTo>
                    <a:pt x="2166" y="15081"/>
                  </a:lnTo>
                  <a:lnTo>
                    <a:pt x="10789" y="15081"/>
                  </a:lnTo>
                  <a:lnTo>
                    <a:pt x="10789" y="13242"/>
                  </a:lnTo>
                  <a:lnTo>
                    <a:pt x="9713" y="9223"/>
                  </a:lnTo>
                  <a:cubicBezTo>
                    <a:pt x="9700" y="9196"/>
                    <a:pt x="9700" y="9155"/>
                    <a:pt x="9713" y="9114"/>
                  </a:cubicBezTo>
                  <a:lnTo>
                    <a:pt x="10789" y="3447"/>
                  </a:lnTo>
                  <a:lnTo>
                    <a:pt x="11321" y="3556"/>
                  </a:lnTo>
                  <a:lnTo>
                    <a:pt x="10258" y="9155"/>
                  </a:lnTo>
                  <a:lnTo>
                    <a:pt x="11253" y="12929"/>
                  </a:lnTo>
                  <a:lnTo>
                    <a:pt x="12928" y="12929"/>
                  </a:lnTo>
                  <a:lnTo>
                    <a:pt x="12928" y="2426"/>
                  </a:lnTo>
                  <a:cubicBezTo>
                    <a:pt x="12928" y="1091"/>
                    <a:pt x="11852" y="1"/>
                    <a:pt x="10503" y="1"/>
                  </a:cubicBezTo>
                  <a:lnTo>
                    <a:pt x="9482" y="1"/>
                  </a:lnTo>
                  <a:lnTo>
                    <a:pt x="10721" y="1445"/>
                  </a:lnTo>
                  <a:cubicBezTo>
                    <a:pt x="10830" y="1568"/>
                    <a:pt x="10803" y="1745"/>
                    <a:pt x="10667" y="1840"/>
                  </a:cubicBezTo>
                  <a:lnTo>
                    <a:pt x="9250" y="2794"/>
                  </a:lnTo>
                  <a:lnTo>
                    <a:pt x="9686" y="3652"/>
                  </a:lnTo>
                  <a:cubicBezTo>
                    <a:pt x="9741" y="3774"/>
                    <a:pt x="9713" y="3911"/>
                    <a:pt x="9604" y="3992"/>
                  </a:cubicBezTo>
                  <a:lnTo>
                    <a:pt x="6744" y="6063"/>
                  </a:lnTo>
                  <a:lnTo>
                    <a:pt x="6744" y="8093"/>
                  </a:lnTo>
                  <a:lnTo>
                    <a:pt x="6199" y="8093"/>
                  </a:lnTo>
                  <a:lnTo>
                    <a:pt x="6199" y="6063"/>
                  </a:lnTo>
                  <a:lnTo>
                    <a:pt x="3351" y="3992"/>
                  </a:lnTo>
                  <a:cubicBezTo>
                    <a:pt x="3242" y="3911"/>
                    <a:pt x="3202" y="3761"/>
                    <a:pt x="3270" y="3652"/>
                  </a:cubicBezTo>
                  <a:lnTo>
                    <a:pt x="3692" y="2780"/>
                  </a:lnTo>
                  <a:lnTo>
                    <a:pt x="2275" y="1840"/>
                  </a:lnTo>
                  <a:cubicBezTo>
                    <a:pt x="2139" y="1745"/>
                    <a:pt x="2112" y="1554"/>
                    <a:pt x="2221" y="1445"/>
                  </a:cubicBezTo>
                  <a:lnTo>
                    <a:pt x="34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249;p33">
              <a:extLst>
                <a:ext uri="{FF2B5EF4-FFF2-40B4-BE49-F238E27FC236}">
                  <a16:creationId xmlns:a16="http://schemas.microsoft.com/office/drawing/2014/main" id="{724A40FC-E941-43AE-A475-00D2D371B94F}"/>
                </a:ext>
              </a:extLst>
            </p:cNvPr>
            <p:cNvSpPr/>
            <p:nvPr/>
          </p:nvSpPr>
          <p:spPr>
            <a:xfrm>
              <a:off x="5481500" y="2680200"/>
              <a:ext cx="101500" cy="129800"/>
            </a:xfrm>
            <a:custGeom>
              <a:avLst/>
              <a:gdLst/>
              <a:ahLst/>
              <a:cxnLst/>
              <a:rect l="l" t="t" r="r" b="b"/>
              <a:pathLst>
                <a:path w="4060" h="5192" extrusionOk="0">
                  <a:moveTo>
                    <a:pt x="0" y="1"/>
                  </a:moveTo>
                  <a:lnTo>
                    <a:pt x="2030" y="5191"/>
                  </a:lnTo>
                  <a:lnTo>
                    <a:pt x="40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0;p33">
              <a:extLst>
                <a:ext uri="{FF2B5EF4-FFF2-40B4-BE49-F238E27FC236}">
                  <a16:creationId xmlns:a16="http://schemas.microsoft.com/office/drawing/2014/main" id="{79F78441-89F2-4606-8577-E653D442ED03}"/>
                </a:ext>
              </a:extLst>
            </p:cNvPr>
            <p:cNvSpPr/>
            <p:nvPr/>
          </p:nvSpPr>
          <p:spPr>
            <a:xfrm>
              <a:off x="5441300" y="2686350"/>
              <a:ext cx="76325" cy="122950"/>
            </a:xfrm>
            <a:custGeom>
              <a:avLst/>
              <a:gdLst/>
              <a:ahLst/>
              <a:cxnLst/>
              <a:rect l="l" t="t" r="r" b="b"/>
              <a:pathLst>
                <a:path w="3053" h="4918" extrusionOk="0">
                  <a:moveTo>
                    <a:pt x="1118" y="0"/>
                  </a:moveTo>
                  <a:lnTo>
                    <a:pt x="1" y="1322"/>
                  </a:lnTo>
                  <a:lnTo>
                    <a:pt x="1363" y="2221"/>
                  </a:lnTo>
                  <a:cubicBezTo>
                    <a:pt x="1472" y="2302"/>
                    <a:pt x="1513" y="2439"/>
                    <a:pt x="1445" y="2561"/>
                  </a:cubicBezTo>
                  <a:lnTo>
                    <a:pt x="1009" y="3433"/>
                  </a:lnTo>
                  <a:lnTo>
                    <a:pt x="3052" y="4918"/>
                  </a:lnTo>
                  <a:lnTo>
                    <a:pt x="11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246;p33">
            <a:extLst>
              <a:ext uri="{FF2B5EF4-FFF2-40B4-BE49-F238E27FC236}">
                <a16:creationId xmlns:a16="http://schemas.microsoft.com/office/drawing/2014/main" id="{92FE8503-9799-462B-A46E-A0BC58DFAEBE}"/>
              </a:ext>
            </a:extLst>
          </p:cNvPr>
          <p:cNvGrpSpPr/>
          <p:nvPr/>
        </p:nvGrpSpPr>
        <p:grpSpPr>
          <a:xfrm>
            <a:off x="857436" y="3393524"/>
            <a:ext cx="323225" cy="377050"/>
            <a:chOff x="5370475" y="2680200"/>
            <a:chExt cx="323225" cy="377050"/>
          </a:xfrm>
        </p:grpSpPr>
        <p:sp>
          <p:nvSpPr>
            <p:cNvPr id="34" name="Google Shape;247;p33">
              <a:extLst>
                <a:ext uri="{FF2B5EF4-FFF2-40B4-BE49-F238E27FC236}">
                  <a16:creationId xmlns:a16="http://schemas.microsoft.com/office/drawing/2014/main" id="{FA2DE38D-0FCE-4947-9F81-C1B68D8496EC}"/>
                </a:ext>
              </a:extLst>
            </p:cNvPr>
            <p:cNvSpPr/>
            <p:nvPr/>
          </p:nvSpPr>
          <p:spPr>
            <a:xfrm>
              <a:off x="5546875" y="2686350"/>
              <a:ext cx="76325" cy="122950"/>
            </a:xfrm>
            <a:custGeom>
              <a:avLst/>
              <a:gdLst/>
              <a:ahLst/>
              <a:cxnLst/>
              <a:rect l="l" t="t" r="r" b="b"/>
              <a:pathLst>
                <a:path w="3053" h="4918" extrusionOk="0">
                  <a:moveTo>
                    <a:pt x="1922" y="0"/>
                  </a:moveTo>
                  <a:lnTo>
                    <a:pt x="1" y="4918"/>
                  </a:lnTo>
                  <a:lnTo>
                    <a:pt x="2044" y="3447"/>
                  </a:lnTo>
                  <a:lnTo>
                    <a:pt x="1595" y="2575"/>
                  </a:lnTo>
                  <a:cubicBezTo>
                    <a:pt x="1540" y="2452"/>
                    <a:pt x="1581" y="2302"/>
                    <a:pt x="1690" y="2234"/>
                  </a:cubicBezTo>
                  <a:lnTo>
                    <a:pt x="3052" y="1322"/>
                  </a:lnTo>
                  <a:lnTo>
                    <a:pt x="19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8;p33">
              <a:extLst>
                <a:ext uri="{FF2B5EF4-FFF2-40B4-BE49-F238E27FC236}">
                  <a16:creationId xmlns:a16="http://schemas.microsoft.com/office/drawing/2014/main" id="{A77411B3-1067-4DD2-8835-20190ADE5228}"/>
                </a:ext>
              </a:extLst>
            </p:cNvPr>
            <p:cNvSpPr/>
            <p:nvPr/>
          </p:nvSpPr>
          <p:spPr>
            <a:xfrm>
              <a:off x="5370475" y="2680200"/>
              <a:ext cx="323225" cy="377050"/>
            </a:xfrm>
            <a:custGeom>
              <a:avLst/>
              <a:gdLst/>
              <a:ahLst/>
              <a:cxnLst/>
              <a:rect l="l" t="t" r="r" b="b"/>
              <a:pathLst>
                <a:path w="12929" h="15082" extrusionOk="0">
                  <a:moveTo>
                    <a:pt x="9700" y="5927"/>
                  </a:moveTo>
                  <a:lnTo>
                    <a:pt x="9700" y="6472"/>
                  </a:lnTo>
                  <a:lnTo>
                    <a:pt x="7547" y="6472"/>
                  </a:lnTo>
                  <a:lnTo>
                    <a:pt x="7547" y="5927"/>
                  </a:lnTo>
                  <a:close/>
                  <a:moveTo>
                    <a:pt x="6744" y="8624"/>
                  </a:moveTo>
                  <a:lnTo>
                    <a:pt x="6744" y="9155"/>
                  </a:lnTo>
                  <a:lnTo>
                    <a:pt x="6199" y="9155"/>
                  </a:lnTo>
                  <a:lnTo>
                    <a:pt x="6199" y="8624"/>
                  </a:lnTo>
                  <a:close/>
                  <a:moveTo>
                    <a:pt x="6744" y="9700"/>
                  </a:moveTo>
                  <a:lnTo>
                    <a:pt x="6744" y="10245"/>
                  </a:lnTo>
                  <a:lnTo>
                    <a:pt x="6199" y="10245"/>
                  </a:lnTo>
                  <a:lnTo>
                    <a:pt x="6199" y="9700"/>
                  </a:lnTo>
                  <a:close/>
                  <a:moveTo>
                    <a:pt x="6744" y="10776"/>
                  </a:moveTo>
                  <a:lnTo>
                    <a:pt x="6744" y="11321"/>
                  </a:lnTo>
                  <a:lnTo>
                    <a:pt x="6199" y="11321"/>
                  </a:lnTo>
                  <a:lnTo>
                    <a:pt x="6199" y="10776"/>
                  </a:lnTo>
                  <a:close/>
                  <a:moveTo>
                    <a:pt x="6744" y="11853"/>
                  </a:moveTo>
                  <a:lnTo>
                    <a:pt x="6744" y="12398"/>
                  </a:lnTo>
                  <a:lnTo>
                    <a:pt x="6199" y="12398"/>
                  </a:lnTo>
                  <a:lnTo>
                    <a:pt x="6199" y="11853"/>
                  </a:lnTo>
                  <a:close/>
                  <a:moveTo>
                    <a:pt x="6744" y="12929"/>
                  </a:moveTo>
                  <a:lnTo>
                    <a:pt x="6744" y="13474"/>
                  </a:lnTo>
                  <a:lnTo>
                    <a:pt x="6199" y="13474"/>
                  </a:lnTo>
                  <a:lnTo>
                    <a:pt x="6199" y="12929"/>
                  </a:lnTo>
                  <a:close/>
                  <a:moveTo>
                    <a:pt x="6744" y="14005"/>
                  </a:moveTo>
                  <a:lnTo>
                    <a:pt x="6744" y="14550"/>
                  </a:lnTo>
                  <a:lnTo>
                    <a:pt x="6199" y="14550"/>
                  </a:lnTo>
                  <a:lnTo>
                    <a:pt x="6199" y="14005"/>
                  </a:lnTo>
                  <a:close/>
                  <a:moveTo>
                    <a:pt x="2425" y="1"/>
                  </a:moveTo>
                  <a:cubicBezTo>
                    <a:pt x="1090" y="1"/>
                    <a:pt x="0" y="1077"/>
                    <a:pt x="0" y="2426"/>
                  </a:cubicBezTo>
                  <a:lnTo>
                    <a:pt x="0" y="12929"/>
                  </a:lnTo>
                  <a:lnTo>
                    <a:pt x="1676" y="12929"/>
                  </a:lnTo>
                  <a:lnTo>
                    <a:pt x="2698" y="9142"/>
                  </a:lnTo>
                  <a:lnTo>
                    <a:pt x="1621" y="3556"/>
                  </a:lnTo>
                  <a:lnTo>
                    <a:pt x="2153" y="3447"/>
                  </a:lnTo>
                  <a:lnTo>
                    <a:pt x="3229" y="9101"/>
                  </a:lnTo>
                  <a:cubicBezTo>
                    <a:pt x="3242" y="9142"/>
                    <a:pt x="3242" y="9183"/>
                    <a:pt x="3229" y="9223"/>
                  </a:cubicBezTo>
                  <a:lnTo>
                    <a:pt x="2166" y="13229"/>
                  </a:lnTo>
                  <a:lnTo>
                    <a:pt x="2166" y="15081"/>
                  </a:lnTo>
                  <a:lnTo>
                    <a:pt x="10789" y="15081"/>
                  </a:lnTo>
                  <a:lnTo>
                    <a:pt x="10789" y="13242"/>
                  </a:lnTo>
                  <a:lnTo>
                    <a:pt x="9713" y="9223"/>
                  </a:lnTo>
                  <a:cubicBezTo>
                    <a:pt x="9700" y="9196"/>
                    <a:pt x="9700" y="9155"/>
                    <a:pt x="9713" y="9114"/>
                  </a:cubicBezTo>
                  <a:lnTo>
                    <a:pt x="10789" y="3447"/>
                  </a:lnTo>
                  <a:lnTo>
                    <a:pt x="11321" y="3556"/>
                  </a:lnTo>
                  <a:lnTo>
                    <a:pt x="10258" y="9155"/>
                  </a:lnTo>
                  <a:lnTo>
                    <a:pt x="11253" y="12929"/>
                  </a:lnTo>
                  <a:lnTo>
                    <a:pt x="12928" y="12929"/>
                  </a:lnTo>
                  <a:lnTo>
                    <a:pt x="12928" y="2426"/>
                  </a:lnTo>
                  <a:cubicBezTo>
                    <a:pt x="12928" y="1091"/>
                    <a:pt x="11852" y="1"/>
                    <a:pt x="10503" y="1"/>
                  </a:cubicBezTo>
                  <a:lnTo>
                    <a:pt x="9482" y="1"/>
                  </a:lnTo>
                  <a:lnTo>
                    <a:pt x="10721" y="1445"/>
                  </a:lnTo>
                  <a:cubicBezTo>
                    <a:pt x="10830" y="1568"/>
                    <a:pt x="10803" y="1745"/>
                    <a:pt x="10667" y="1840"/>
                  </a:cubicBezTo>
                  <a:lnTo>
                    <a:pt x="9250" y="2794"/>
                  </a:lnTo>
                  <a:lnTo>
                    <a:pt x="9686" y="3652"/>
                  </a:lnTo>
                  <a:cubicBezTo>
                    <a:pt x="9741" y="3774"/>
                    <a:pt x="9713" y="3911"/>
                    <a:pt x="9604" y="3992"/>
                  </a:cubicBezTo>
                  <a:lnTo>
                    <a:pt x="6744" y="6063"/>
                  </a:lnTo>
                  <a:lnTo>
                    <a:pt x="6744" y="8093"/>
                  </a:lnTo>
                  <a:lnTo>
                    <a:pt x="6199" y="8093"/>
                  </a:lnTo>
                  <a:lnTo>
                    <a:pt x="6199" y="6063"/>
                  </a:lnTo>
                  <a:lnTo>
                    <a:pt x="3351" y="3992"/>
                  </a:lnTo>
                  <a:cubicBezTo>
                    <a:pt x="3242" y="3911"/>
                    <a:pt x="3202" y="3761"/>
                    <a:pt x="3270" y="3652"/>
                  </a:cubicBezTo>
                  <a:lnTo>
                    <a:pt x="3692" y="2780"/>
                  </a:lnTo>
                  <a:lnTo>
                    <a:pt x="2275" y="1840"/>
                  </a:lnTo>
                  <a:cubicBezTo>
                    <a:pt x="2139" y="1745"/>
                    <a:pt x="2112" y="1554"/>
                    <a:pt x="2221" y="1445"/>
                  </a:cubicBezTo>
                  <a:lnTo>
                    <a:pt x="34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9;p33">
              <a:extLst>
                <a:ext uri="{FF2B5EF4-FFF2-40B4-BE49-F238E27FC236}">
                  <a16:creationId xmlns:a16="http://schemas.microsoft.com/office/drawing/2014/main" id="{B7932363-5C7A-4B1D-8956-B4D52C7DD179}"/>
                </a:ext>
              </a:extLst>
            </p:cNvPr>
            <p:cNvSpPr/>
            <p:nvPr/>
          </p:nvSpPr>
          <p:spPr>
            <a:xfrm>
              <a:off x="5481500" y="2680200"/>
              <a:ext cx="101500" cy="129800"/>
            </a:xfrm>
            <a:custGeom>
              <a:avLst/>
              <a:gdLst/>
              <a:ahLst/>
              <a:cxnLst/>
              <a:rect l="l" t="t" r="r" b="b"/>
              <a:pathLst>
                <a:path w="4060" h="5192" extrusionOk="0">
                  <a:moveTo>
                    <a:pt x="0" y="1"/>
                  </a:moveTo>
                  <a:lnTo>
                    <a:pt x="2030" y="5191"/>
                  </a:lnTo>
                  <a:lnTo>
                    <a:pt x="40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0;p33">
              <a:extLst>
                <a:ext uri="{FF2B5EF4-FFF2-40B4-BE49-F238E27FC236}">
                  <a16:creationId xmlns:a16="http://schemas.microsoft.com/office/drawing/2014/main" id="{774CF292-2DE0-4C65-B8CD-C613C828E544}"/>
                </a:ext>
              </a:extLst>
            </p:cNvPr>
            <p:cNvSpPr/>
            <p:nvPr/>
          </p:nvSpPr>
          <p:spPr>
            <a:xfrm>
              <a:off x="5441300" y="2686350"/>
              <a:ext cx="76325" cy="122950"/>
            </a:xfrm>
            <a:custGeom>
              <a:avLst/>
              <a:gdLst/>
              <a:ahLst/>
              <a:cxnLst/>
              <a:rect l="l" t="t" r="r" b="b"/>
              <a:pathLst>
                <a:path w="3053" h="4918" extrusionOk="0">
                  <a:moveTo>
                    <a:pt x="1118" y="0"/>
                  </a:moveTo>
                  <a:lnTo>
                    <a:pt x="1" y="1322"/>
                  </a:lnTo>
                  <a:lnTo>
                    <a:pt x="1363" y="2221"/>
                  </a:lnTo>
                  <a:cubicBezTo>
                    <a:pt x="1472" y="2302"/>
                    <a:pt x="1513" y="2439"/>
                    <a:pt x="1445" y="2561"/>
                  </a:cubicBezTo>
                  <a:lnTo>
                    <a:pt x="1009" y="3433"/>
                  </a:lnTo>
                  <a:lnTo>
                    <a:pt x="3052" y="4918"/>
                  </a:lnTo>
                  <a:lnTo>
                    <a:pt x="11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246;p33">
            <a:extLst>
              <a:ext uri="{FF2B5EF4-FFF2-40B4-BE49-F238E27FC236}">
                <a16:creationId xmlns:a16="http://schemas.microsoft.com/office/drawing/2014/main" id="{50CB5384-EB68-4C74-BAE6-0B2751A467D8}"/>
              </a:ext>
            </a:extLst>
          </p:cNvPr>
          <p:cNvGrpSpPr/>
          <p:nvPr/>
        </p:nvGrpSpPr>
        <p:grpSpPr>
          <a:xfrm>
            <a:off x="858206" y="4083935"/>
            <a:ext cx="323225" cy="377050"/>
            <a:chOff x="5370475" y="2680200"/>
            <a:chExt cx="323225" cy="377050"/>
          </a:xfrm>
        </p:grpSpPr>
        <p:sp>
          <p:nvSpPr>
            <p:cNvPr id="64" name="Google Shape;247;p33">
              <a:extLst>
                <a:ext uri="{FF2B5EF4-FFF2-40B4-BE49-F238E27FC236}">
                  <a16:creationId xmlns:a16="http://schemas.microsoft.com/office/drawing/2014/main" id="{B6FE3530-24F5-414D-A5B2-71D3B3B56F91}"/>
                </a:ext>
              </a:extLst>
            </p:cNvPr>
            <p:cNvSpPr/>
            <p:nvPr/>
          </p:nvSpPr>
          <p:spPr>
            <a:xfrm>
              <a:off x="5546875" y="2686350"/>
              <a:ext cx="76325" cy="122950"/>
            </a:xfrm>
            <a:custGeom>
              <a:avLst/>
              <a:gdLst/>
              <a:ahLst/>
              <a:cxnLst/>
              <a:rect l="l" t="t" r="r" b="b"/>
              <a:pathLst>
                <a:path w="3053" h="4918" extrusionOk="0">
                  <a:moveTo>
                    <a:pt x="1922" y="0"/>
                  </a:moveTo>
                  <a:lnTo>
                    <a:pt x="1" y="4918"/>
                  </a:lnTo>
                  <a:lnTo>
                    <a:pt x="2044" y="3447"/>
                  </a:lnTo>
                  <a:lnTo>
                    <a:pt x="1595" y="2575"/>
                  </a:lnTo>
                  <a:cubicBezTo>
                    <a:pt x="1540" y="2452"/>
                    <a:pt x="1581" y="2302"/>
                    <a:pt x="1690" y="2234"/>
                  </a:cubicBezTo>
                  <a:lnTo>
                    <a:pt x="3052" y="1322"/>
                  </a:lnTo>
                  <a:lnTo>
                    <a:pt x="19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48;p33">
              <a:extLst>
                <a:ext uri="{FF2B5EF4-FFF2-40B4-BE49-F238E27FC236}">
                  <a16:creationId xmlns:a16="http://schemas.microsoft.com/office/drawing/2014/main" id="{A3D4C0F3-1AF9-4735-85F9-248DA04B2846}"/>
                </a:ext>
              </a:extLst>
            </p:cNvPr>
            <p:cNvSpPr/>
            <p:nvPr/>
          </p:nvSpPr>
          <p:spPr>
            <a:xfrm>
              <a:off x="5370475" y="2680200"/>
              <a:ext cx="323225" cy="377050"/>
            </a:xfrm>
            <a:custGeom>
              <a:avLst/>
              <a:gdLst/>
              <a:ahLst/>
              <a:cxnLst/>
              <a:rect l="l" t="t" r="r" b="b"/>
              <a:pathLst>
                <a:path w="12929" h="15082" extrusionOk="0">
                  <a:moveTo>
                    <a:pt x="9700" y="5927"/>
                  </a:moveTo>
                  <a:lnTo>
                    <a:pt x="9700" y="6472"/>
                  </a:lnTo>
                  <a:lnTo>
                    <a:pt x="7547" y="6472"/>
                  </a:lnTo>
                  <a:lnTo>
                    <a:pt x="7547" y="5927"/>
                  </a:lnTo>
                  <a:close/>
                  <a:moveTo>
                    <a:pt x="6744" y="8624"/>
                  </a:moveTo>
                  <a:lnTo>
                    <a:pt x="6744" y="9155"/>
                  </a:lnTo>
                  <a:lnTo>
                    <a:pt x="6199" y="9155"/>
                  </a:lnTo>
                  <a:lnTo>
                    <a:pt x="6199" y="8624"/>
                  </a:lnTo>
                  <a:close/>
                  <a:moveTo>
                    <a:pt x="6744" y="9700"/>
                  </a:moveTo>
                  <a:lnTo>
                    <a:pt x="6744" y="10245"/>
                  </a:lnTo>
                  <a:lnTo>
                    <a:pt x="6199" y="10245"/>
                  </a:lnTo>
                  <a:lnTo>
                    <a:pt x="6199" y="9700"/>
                  </a:lnTo>
                  <a:close/>
                  <a:moveTo>
                    <a:pt x="6744" y="10776"/>
                  </a:moveTo>
                  <a:lnTo>
                    <a:pt x="6744" y="11321"/>
                  </a:lnTo>
                  <a:lnTo>
                    <a:pt x="6199" y="11321"/>
                  </a:lnTo>
                  <a:lnTo>
                    <a:pt x="6199" y="10776"/>
                  </a:lnTo>
                  <a:close/>
                  <a:moveTo>
                    <a:pt x="6744" y="11853"/>
                  </a:moveTo>
                  <a:lnTo>
                    <a:pt x="6744" y="12398"/>
                  </a:lnTo>
                  <a:lnTo>
                    <a:pt x="6199" y="12398"/>
                  </a:lnTo>
                  <a:lnTo>
                    <a:pt x="6199" y="11853"/>
                  </a:lnTo>
                  <a:close/>
                  <a:moveTo>
                    <a:pt x="6744" y="12929"/>
                  </a:moveTo>
                  <a:lnTo>
                    <a:pt x="6744" y="13474"/>
                  </a:lnTo>
                  <a:lnTo>
                    <a:pt x="6199" y="13474"/>
                  </a:lnTo>
                  <a:lnTo>
                    <a:pt x="6199" y="12929"/>
                  </a:lnTo>
                  <a:close/>
                  <a:moveTo>
                    <a:pt x="6744" y="14005"/>
                  </a:moveTo>
                  <a:lnTo>
                    <a:pt x="6744" y="14550"/>
                  </a:lnTo>
                  <a:lnTo>
                    <a:pt x="6199" y="14550"/>
                  </a:lnTo>
                  <a:lnTo>
                    <a:pt x="6199" y="14005"/>
                  </a:lnTo>
                  <a:close/>
                  <a:moveTo>
                    <a:pt x="2425" y="1"/>
                  </a:moveTo>
                  <a:cubicBezTo>
                    <a:pt x="1090" y="1"/>
                    <a:pt x="0" y="1077"/>
                    <a:pt x="0" y="2426"/>
                  </a:cubicBezTo>
                  <a:lnTo>
                    <a:pt x="0" y="12929"/>
                  </a:lnTo>
                  <a:lnTo>
                    <a:pt x="1676" y="12929"/>
                  </a:lnTo>
                  <a:lnTo>
                    <a:pt x="2698" y="9142"/>
                  </a:lnTo>
                  <a:lnTo>
                    <a:pt x="1621" y="3556"/>
                  </a:lnTo>
                  <a:lnTo>
                    <a:pt x="2153" y="3447"/>
                  </a:lnTo>
                  <a:lnTo>
                    <a:pt x="3229" y="9101"/>
                  </a:lnTo>
                  <a:cubicBezTo>
                    <a:pt x="3242" y="9142"/>
                    <a:pt x="3242" y="9183"/>
                    <a:pt x="3229" y="9223"/>
                  </a:cubicBezTo>
                  <a:lnTo>
                    <a:pt x="2166" y="13229"/>
                  </a:lnTo>
                  <a:lnTo>
                    <a:pt x="2166" y="15081"/>
                  </a:lnTo>
                  <a:lnTo>
                    <a:pt x="10789" y="15081"/>
                  </a:lnTo>
                  <a:lnTo>
                    <a:pt x="10789" y="13242"/>
                  </a:lnTo>
                  <a:lnTo>
                    <a:pt x="9713" y="9223"/>
                  </a:lnTo>
                  <a:cubicBezTo>
                    <a:pt x="9700" y="9196"/>
                    <a:pt x="9700" y="9155"/>
                    <a:pt x="9713" y="9114"/>
                  </a:cubicBezTo>
                  <a:lnTo>
                    <a:pt x="10789" y="3447"/>
                  </a:lnTo>
                  <a:lnTo>
                    <a:pt x="11321" y="3556"/>
                  </a:lnTo>
                  <a:lnTo>
                    <a:pt x="10258" y="9155"/>
                  </a:lnTo>
                  <a:lnTo>
                    <a:pt x="11253" y="12929"/>
                  </a:lnTo>
                  <a:lnTo>
                    <a:pt x="12928" y="12929"/>
                  </a:lnTo>
                  <a:lnTo>
                    <a:pt x="12928" y="2426"/>
                  </a:lnTo>
                  <a:cubicBezTo>
                    <a:pt x="12928" y="1091"/>
                    <a:pt x="11852" y="1"/>
                    <a:pt x="10503" y="1"/>
                  </a:cubicBezTo>
                  <a:lnTo>
                    <a:pt x="9482" y="1"/>
                  </a:lnTo>
                  <a:lnTo>
                    <a:pt x="10721" y="1445"/>
                  </a:lnTo>
                  <a:cubicBezTo>
                    <a:pt x="10830" y="1568"/>
                    <a:pt x="10803" y="1745"/>
                    <a:pt x="10667" y="1840"/>
                  </a:cubicBezTo>
                  <a:lnTo>
                    <a:pt x="9250" y="2794"/>
                  </a:lnTo>
                  <a:lnTo>
                    <a:pt x="9686" y="3652"/>
                  </a:lnTo>
                  <a:cubicBezTo>
                    <a:pt x="9741" y="3774"/>
                    <a:pt x="9713" y="3911"/>
                    <a:pt x="9604" y="3992"/>
                  </a:cubicBezTo>
                  <a:lnTo>
                    <a:pt x="6744" y="6063"/>
                  </a:lnTo>
                  <a:lnTo>
                    <a:pt x="6744" y="8093"/>
                  </a:lnTo>
                  <a:lnTo>
                    <a:pt x="6199" y="8093"/>
                  </a:lnTo>
                  <a:lnTo>
                    <a:pt x="6199" y="6063"/>
                  </a:lnTo>
                  <a:lnTo>
                    <a:pt x="3351" y="3992"/>
                  </a:lnTo>
                  <a:cubicBezTo>
                    <a:pt x="3242" y="3911"/>
                    <a:pt x="3202" y="3761"/>
                    <a:pt x="3270" y="3652"/>
                  </a:cubicBezTo>
                  <a:lnTo>
                    <a:pt x="3692" y="2780"/>
                  </a:lnTo>
                  <a:lnTo>
                    <a:pt x="2275" y="1840"/>
                  </a:lnTo>
                  <a:cubicBezTo>
                    <a:pt x="2139" y="1745"/>
                    <a:pt x="2112" y="1554"/>
                    <a:pt x="2221" y="1445"/>
                  </a:cubicBezTo>
                  <a:lnTo>
                    <a:pt x="34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49;p33">
              <a:extLst>
                <a:ext uri="{FF2B5EF4-FFF2-40B4-BE49-F238E27FC236}">
                  <a16:creationId xmlns:a16="http://schemas.microsoft.com/office/drawing/2014/main" id="{DFF63BB6-C357-40EE-B551-250B9D69837C}"/>
                </a:ext>
              </a:extLst>
            </p:cNvPr>
            <p:cNvSpPr/>
            <p:nvPr/>
          </p:nvSpPr>
          <p:spPr>
            <a:xfrm>
              <a:off x="5481500" y="2680200"/>
              <a:ext cx="101500" cy="129800"/>
            </a:xfrm>
            <a:custGeom>
              <a:avLst/>
              <a:gdLst/>
              <a:ahLst/>
              <a:cxnLst/>
              <a:rect l="l" t="t" r="r" b="b"/>
              <a:pathLst>
                <a:path w="4060" h="5192" extrusionOk="0">
                  <a:moveTo>
                    <a:pt x="0" y="1"/>
                  </a:moveTo>
                  <a:lnTo>
                    <a:pt x="2030" y="5191"/>
                  </a:lnTo>
                  <a:lnTo>
                    <a:pt x="40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50;p33">
              <a:extLst>
                <a:ext uri="{FF2B5EF4-FFF2-40B4-BE49-F238E27FC236}">
                  <a16:creationId xmlns:a16="http://schemas.microsoft.com/office/drawing/2014/main" id="{3FFA0F59-4733-4E89-B56A-5FFBC628FA27}"/>
                </a:ext>
              </a:extLst>
            </p:cNvPr>
            <p:cNvSpPr/>
            <p:nvPr/>
          </p:nvSpPr>
          <p:spPr>
            <a:xfrm>
              <a:off x="5441300" y="2686350"/>
              <a:ext cx="76325" cy="122950"/>
            </a:xfrm>
            <a:custGeom>
              <a:avLst/>
              <a:gdLst/>
              <a:ahLst/>
              <a:cxnLst/>
              <a:rect l="l" t="t" r="r" b="b"/>
              <a:pathLst>
                <a:path w="3053" h="4918" extrusionOk="0">
                  <a:moveTo>
                    <a:pt x="1118" y="0"/>
                  </a:moveTo>
                  <a:lnTo>
                    <a:pt x="1" y="1322"/>
                  </a:lnTo>
                  <a:lnTo>
                    <a:pt x="1363" y="2221"/>
                  </a:lnTo>
                  <a:cubicBezTo>
                    <a:pt x="1472" y="2302"/>
                    <a:pt x="1513" y="2439"/>
                    <a:pt x="1445" y="2561"/>
                  </a:cubicBezTo>
                  <a:lnTo>
                    <a:pt x="1009" y="3433"/>
                  </a:lnTo>
                  <a:lnTo>
                    <a:pt x="3052" y="4918"/>
                  </a:lnTo>
                  <a:lnTo>
                    <a:pt x="11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TextBox 67">
            <a:extLst>
              <a:ext uri="{FF2B5EF4-FFF2-40B4-BE49-F238E27FC236}">
                <a16:creationId xmlns:a16="http://schemas.microsoft.com/office/drawing/2014/main" id="{868613F8-B366-456B-A642-9566484499C5}"/>
              </a:ext>
            </a:extLst>
          </p:cNvPr>
          <p:cNvSpPr txBox="1"/>
          <p:nvPr/>
        </p:nvSpPr>
        <p:spPr>
          <a:xfrm>
            <a:off x="68826" y="4788310"/>
            <a:ext cx="403122" cy="307777"/>
          </a:xfrm>
          <a:prstGeom prst="rect">
            <a:avLst/>
          </a:prstGeom>
          <a:noFill/>
        </p:spPr>
        <p:txBody>
          <a:bodyPr wrap="square" rtlCol="0">
            <a:spAutoFit/>
          </a:bodyPr>
          <a:lstStyle/>
          <a:p>
            <a:r>
              <a:rPr lang="en-US" dirty="0"/>
              <a:t>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3"/>
                                        </p:tgtEl>
                                        <p:attrNameLst>
                                          <p:attrName>style.visibility</p:attrName>
                                        </p:attrNameLst>
                                      </p:cBhvr>
                                      <p:to>
                                        <p:strVal val="visible"/>
                                      </p:to>
                                    </p:set>
                                    <p:anim calcmode="lin" valueType="num">
                                      <p:cBhvr additive="base">
                                        <p:cTn id="7" dur="500" fill="hold"/>
                                        <p:tgtEl>
                                          <p:spTgt spid="233"/>
                                        </p:tgtEl>
                                        <p:attrNameLst>
                                          <p:attrName>ppt_x</p:attrName>
                                        </p:attrNameLst>
                                      </p:cBhvr>
                                      <p:tavLst>
                                        <p:tav tm="0">
                                          <p:val>
                                            <p:strVal val="#ppt_x"/>
                                          </p:val>
                                        </p:tav>
                                        <p:tav tm="100000">
                                          <p:val>
                                            <p:strVal val="#ppt_x"/>
                                          </p:val>
                                        </p:tav>
                                      </p:tavLst>
                                    </p:anim>
                                    <p:anim calcmode="lin" valueType="num">
                                      <p:cBhvr additive="base">
                                        <p:cTn id="8" dur="500" fill="hold"/>
                                        <p:tgtEl>
                                          <p:spTgt spid="2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6"/>
                                        </p:tgtEl>
                                        <p:attrNameLst>
                                          <p:attrName>style.visibility</p:attrName>
                                        </p:attrNameLst>
                                      </p:cBhvr>
                                      <p:to>
                                        <p:strVal val="visible"/>
                                      </p:to>
                                    </p:set>
                                    <p:anim calcmode="lin" valueType="num">
                                      <p:cBhvr additive="base">
                                        <p:cTn id="13" dur="500" fill="hold"/>
                                        <p:tgtEl>
                                          <p:spTgt spid="246"/>
                                        </p:tgtEl>
                                        <p:attrNameLst>
                                          <p:attrName>ppt_x</p:attrName>
                                        </p:attrNameLst>
                                      </p:cBhvr>
                                      <p:tavLst>
                                        <p:tav tm="0">
                                          <p:val>
                                            <p:strVal val="#ppt_x"/>
                                          </p:val>
                                        </p:tav>
                                        <p:tav tm="100000">
                                          <p:val>
                                            <p:strVal val="#ppt_x"/>
                                          </p:val>
                                        </p:tav>
                                      </p:tavLst>
                                    </p:anim>
                                    <p:anim calcmode="lin" valueType="num">
                                      <p:cBhvr additive="base">
                                        <p:cTn id="14" dur="500" fill="hold"/>
                                        <p:tgtEl>
                                          <p:spTgt spid="2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35">
                                            <p:txEl>
                                              <p:pRg st="0" end="0"/>
                                            </p:txEl>
                                          </p:spTgt>
                                        </p:tgtEl>
                                        <p:attrNameLst>
                                          <p:attrName>style.visibility</p:attrName>
                                        </p:attrNameLst>
                                      </p:cBhvr>
                                      <p:to>
                                        <p:strVal val="visible"/>
                                      </p:to>
                                    </p:set>
                                    <p:animEffect transition="in" filter="fade">
                                      <p:cBhvr>
                                        <p:cTn id="19" dur="1000"/>
                                        <p:tgtEl>
                                          <p:spTgt spid="235">
                                            <p:txEl>
                                              <p:pRg st="0" end="0"/>
                                            </p:txEl>
                                          </p:spTgt>
                                        </p:tgtEl>
                                      </p:cBhvr>
                                    </p:animEffect>
                                    <p:anim calcmode="lin" valueType="num">
                                      <p:cBhvr>
                                        <p:cTn id="20" dur="1000" fill="hold"/>
                                        <p:tgtEl>
                                          <p:spTgt spid="235">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2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ppt_x"/>
                                          </p:val>
                                        </p:tav>
                                        <p:tav tm="100000">
                                          <p:val>
                                            <p:strVal val="#ppt_x"/>
                                          </p:val>
                                        </p:tav>
                                      </p:tavLst>
                                    </p:anim>
                                    <p:anim calcmode="lin" valueType="num">
                                      <p:cBhvr additive="base">
                                        <p:cTn id="2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35">
                                            <p:txEl>
                                              <p:pRg st="2" end="2"/>
                                            </p:txEl>
                                          </p:spTgt>
                                        </p:tgtEl>
                                        <p:attrNameLst>
                                          <p:attrName>style.visibility</p:attrName>
                                        </p:attrNameLst>
                                      </p:cBhvr>
                                      <p:to>
                                        <p:strVal val="visible"/>
                                      </p:to>
                                    </p:set>
                                    <p:anim calcmode="lin" valueType="num">
                                      <p:cBhvr additive="base">
                                        <p:cTn id="32" dur="500" fill="hold"/>
                                        <p:tgtEl>
                                          <p:spTgt spid="235">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35">
                                            <p:txEl>
                                              <p:pRg st="4" end="4"/>
                                            </p:txEl>
                                          </p:spTgt>
                                        </p:tgtEl>
                                        <p:attrNameLst>
                                          <p:attrName>style.visibility</p:attrName>
                                        </p:attrNameLst>
                                      </p:cBhvr>
                                      <p:to>
                                        <p:strVal val="visible"/>
                                      </p:to>
                                    </p:set>
                                    <p:anim calcmode="lin" valueType="num">
                                      <p:cBhvr additive="base">
                                        <p:cTn id="43" dur="500" fill="hold"/>
                                        <p:tgtEl>
                                          <p:spTgt spid="235">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35">
                                            <p:txEl>
                                              <p:pRg st="6" end="6"/>
                                            </p:txEl>
                                          </p:spTgt>
                                        </p:tgtEl>
                                        <p:attrNameLst>
                                          <p:attrName>style.visibility</p:attrName>
                                        </p:attrNameLst>
                                      </p:cBhvr>
                                      <p:to>
                                        <p:strVal val="visible"/>
                                      </p:to>
                                    </p:set>
                                    <p:anim calcmode="lin" valueType="num">
                                      <p:cBhvr additive="base">
                                        <p:cTn id="54" dur="500" fill="hold"/>
                                        <p:tgtEl>
                                          <p:spTgt spid="235">
                                            <p:txEl>
                                              <p:pRg st="6" end="6"/>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5"/>
                                        </p:tgtEl>
                                        <p:attrNameLst>
                                          <p:attrName>style.visibility</p:attrName>
                                        </p:attrNameLst>
                                      </p:cBhvr>
                                      <p:to>
                                        <p:strVal val="visible"/>
                                      </p:to>
                                    </p:set>
                                    <p:anim calcmode="lin" valueType="num">
                                      <p:cBhvr additive="base">
                                        <p:cTn id="60" dur="500" fill="hold"/>
                                        <p:tgtEl>
                                          <p:spTgt spid="5"/>
                                        </p:tgtEl>
                                        <p:attrNameLst>
                                          <p:attrName>ppt_x</p:attrName>
                                        </p:attrNameLst>
                                      </p:cBhvr>
                                      <p:tavLst>
                                        <p:tav tm="0">
                                          <p:val>
                                            <p:strVal val="#ppt_x"/>
                                          </p:val>
                                        </p:tav>
                                        <p:tav tm="100000">
                                          <p:val>
                                            <p:strVal val="#ppt_x"/>
                                          </p:val>
                                        </p:tav>
                                      </p:tavLst>
                                    </p:anim>
                                    <p:anim calcmode="lin" valueType="num">
                                      <p:cBhvr additive="base">
                                        <p:cTn id="6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8"/>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a:t>
            </a:r>
            <a:r>
              <a:rPr lang="vi-VN" dirty="0"/>
              <a:t>ư</a:t>
            </a:r>
            <a:r>
              <a:rPr lang="en-US" dirty="0" err="1"/>
              <a:t>ớc</a:t>
            </a:r>
            <a:r>
              <a:rPr lang="en-US" dirty="0"/>
              <a:t> 2 </a:t>
            </a:r>
            <a:r>
              <a:rPr lang="en-US" dirty="0" err="1"/>
              <a:t>Khai</a:t>
            </a:r>
            <a:r>
              <a:rPr lang="en-US" dirty="0"/>
              <a:t> </a:t>
            </a:r>
            <a:r>
              <a:rPr lang="en-US" dirty="0" err="1"/>
              <a:t>phá</a:t>
            </a:r>
            <a:r>
              <a:rPr lang="en-US" dirty="0"/>
              <a:t> </a:t>
            </a:r>
            <a:r>
              <a:rPr lang="en-US" dirty="0" err="1"/>
              <a:t>dữ</a:t>
            </a:r>
            <a:r>
              <a:rPr lang="en-US" dirty="0"/>
              <a:t> </a:t>
            </a:r>
            <a:r>
              <a:rPr lang="en-US" dirty="0" err="1"/>
              <a:t>liệu</a:t>
            </a:r>
            <a:endParaRPr dirty="0"/>
          </a:p>
        </p:txBody>
      </p:sp>
      <p:sp>
        <p:nvSpPr>
          <p:cNvPr id="353" name="Google Shape;353;p38"/>
          <p:cNvSpPr txBox="1">
            <a:spLocks noGrp="1"/>
          </p:cNvSpPr>
          <p:nvPr>
            <p:ph type="title" idx="2"/>
          </p:nvPr>
        </p:nvSpPr>
        <p:spPr>
          <a:xfrm>
            <a:off x="2144963" y="1925500"/>
            <a:ext cx="1986000" cy="39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Tập</a:t>
            </a:r>
            <a:r>
              <a:rPr lang="en-US" dirty="0"/>
              <a:t> training</a:t>
            </a:r>
            <a:endParaRPr dirty="0"/>
          </a:p>
        </p:txBody>
      </p:sp>
      <p:sp>
        <p:nvSpPr>
          <p:cNvPr id="354" name="Google Shape;354;p38"/>
          <p:cNvSpPr txBox="1">
            <a:spLocks noGrp="1"/>
          </p:cNvSpPr>
          <p:nvPr>
            <p:ph type="subTitle" idx="1"/>
          </p:nvPr>
        </p:nvSpPr>
        <p:spPr>
          <a:xfrm>
            <a:off x="2144963" y="2317000"/>
            <a:ext cx="1986000" cy="484800"/>
          </a:xfrm>
          <a:prstGeom prst="rect">
            <a:avLst/>
          </a:prstGeom>
        </p:spPr>
        <p:txBody>
          <a:bodyPr spcFirstLastPara="1" wrap="square" lIns="91425" tIns="91425" rIns="91425" bIns="91425" anchor="ctr" anchorCtr="0">
            <a:noAutofit/>
          </a:bodyPr>
          <a:lstStyle/>
          <a:p>
            <a:pPr marL="0" lvl="0" indent="0"/>
            <a:r>
              <a:rPr lang="en-US" dirty="0"/>
              <a:t>60.000 </a:t>
            </a:r>
            <a:r>
              <a:rPr lang="en-US" dirty="0" err="1"/>
              <a:t>ảnh</a:t>
            </a:r>
            <a:r>
              <a:rPr lang="en-US" dirty="0"/>
              <a:t> (28x28 pixel)</a:t>
            </a:r>
            <a:endParaRPr dirty="0"/>
          </a:p>
        </p:txBody>
      </p:sp>
      <p:sp>
        <p:nvSpPr>
          <p:cNvPr id="355" name="Google Shape;355;p38"/>
          <p:cNvSpPr txBox="1">
            <a:spLocks noGrp="1"/>
          </p:cNvSpPr>
          <p:nvPr>
            <p:ph type="title" idx="3"/>
          </p:nvPr>
        </p:nvSpPr>
        <p:spPr>
          <a:xfrm>
            <a:off x="5061285" y="1925500"/>
            <a:ext cx="1986000" cy="39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Nh</a:t>
            </a:r>
            <a:r>
              <a:rPr lang="en-US" dirty="0" err="1"/>
              <a:t>ãn</a:t>
            </a:r>
            <a:r>
              <a:rPr lang="en-US" dirty="0"/>
              <a:t> </a:t>
            </a:r>
            <a:endParaRPr dirty="0"/>
          </a:p>
        </p:txBody>
      </p:sp>
      <p:sp>
        <p:nvSpPr>
          <p:cNvPr id="356" name="Google Shape;356;p38"/>
          <p:cNvSpPr txBox="1">
            <a:spLocks noGrp="1"/>
          </p:cNvSpPr>
          <p:nvPr>
            <p:ph type="subTitle" idx="4"/>
          </p:nvPr>
        </p:nvSpPr>
        <p:spPr>
          <a:xfrm>
            <a:off x="5061285" y="2316999"/>
            <a:ext cx="1986000" cy="7047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60.000 </a:t>
            </a:r>
            <a:r>
              <a:rPr lang="en-US" dirty="0" err="1"/>
              <a:t>nhãn</a:t>
            </a:r>
            <a:r>
              <a:rPr lang="en-US" dirty="0"/>
              <a:t> t</a:t>
            </a:r>
            <a:r>
              <a:rPr lang="vi-VN" dirty="0"/>
              <a:t>ư</a:t>
            </a:r>
            <a:r>
              <a:rPr lang="en-US" dirty="0" err="1"/>
              <a:t>ơng</a:t>
            </a:r>
            <a:r>
              <a:rPr lang="en-US" dirty="0"/>
              <a:t> </a:t>
            </a:r>
            <a:r>
              <a:rPr lang="en-US" dirty="0" err="1"/>
              <a:t>ứng</a:t>
            </a:r>
            <a:r>
              <a:rPr lang="en-US" dirty="0"/>
              <a:t>(</a:t>
            </a:r>
            <a:r>
              <a:rPr lang="en-US" dirty="0" err="1"/>
              <a:t>mỗi</a:t>
            </a:r>
            <a:r>
              <a:rPr lang="en-US" dirty="0"/>
              <a:t> </a:t>
            </a:r>
            <a:r>
              <a:rPr lang="en-US" dirty="0" err="1"/>
              <a:t>nhãn</a:t>
            </a:r>
            <a:r>
              <a:rPr lang="en-US" dirty="0"/>
              <a:t> </a:t>
            </a:r>
            <a:r>
              <a:rPr lang="en-US" dirty="0" err="1"/>
              <a:t>là</a:t>
            </a:r>
            <a:r>
              <a:rPr lang="en-US" dirty="0"/>
              <a:t> 1 </a:t>
            </a:r>
            <a:r>
              <a:rPr lang="en-US" dirty="0" err="1"/>
              <a:t>số</a:t>
            </a:r>
            <a:r>
              <a:rPr lang="en-US" dirty="0"/>
              <a:t> </a:t>
            </a:r>
            <a:r>
              <a:rPr lang="en-US" dirty="0" err="1"/>
              <a:t>nguyên</a:t>
            </a:r>
            <a:r>
              <a:rPr lang="en-US" dirty="0"/>
              <a:t> (0-9))</a:t>
            </a:r>
            <a:endParaRPr dirty="0"/>
          </a:p>
        </p:txBody>
      </p:sp>
      <p:sp>
        <p:nvSpPr>
          <p:cNvPr id="357" name="Google Shape;357;p38"/>
          <p:cNvSpPr txBox="1">
            <a:spLocks noGrp="1"/>
          </p:cNvSpPr>
          <p:nvPr>
            <p:ph type="title" idx="5"/>
          </p:nvPr>
        </p:nvSpPr>
        <p:spPr>
          <a:xfrm>
            <a:off x="2144963" y="3732275"/>
            <a:ext cx="1986000" cy="39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t>
            </a:r>
            <a:r>
              <a:rPr lang="en-US" dirty="0" err="1"/>
              <a:t>ập</a:t>
            </a:r>
            <a:r>
              <a:rPr lang="en-US" dirty="0"/>
              <a:t> </a:t>
            </a:r>
            <a:r>
              <a:rPr lang="en-US" dirty="0" err="1"/>
              <a:t>kiểm</a:t>
            </a:r>
            <a:r>
              <a:rPr lang="en-US" dirty="0"/>
              <a:t> </a:t>
            </a:r>
            <a:r>
              <a:rPr lang="en-US" dirty="0" err="1"/>
              <a:t>tra</a:t>
            </a:r>
            <a:endParaRPr dirty="0"/>
          </a:p>
        </p:txBody>
      </p:sp>
      <p:sp>
        <p:nvSpPr>
          <p:cNvPr id="358" name="Google Shape;358;p38"/>
          <p:cNvSpPr txBox="1">
            <a:spLocks noGrp="1"/>
          </p:cNvSpPr>
          <p:nvPr>
            <p:ph type="subTitle" idx="6"/>
          </p:nvPr>
        </p:nvSpPr>
        <p:spPr>
          <a:xfrm>
            <a:off x="2144963" y="4123775"/>
            <a:ext cx="19860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10.000 </a:t>
            </a:r>
            <a:r>
              <a:rPr lang="en-US" dirty="0" err="1"/>
              <a:t>ảnh</a:t>
            </a:r>
            <a:r>
              <a:rPr lang="en-US" dirty="0"/>
              <a:t> (28x28pixel)</a:t>
            </a:r>
            <a:endParaRPr dirty="0"/>
          </a:p>
        </p:txBody>
      </p:sp>
      <p:sp>
        <p:nvSpPr>
          <p:cNvPr id="359" name="Google Shape;359;p38"/>
          <p:cNvSpPr txBox="1">
            <a:spLocks noGrp="1"/>
          </p:cNvSpPr>
          <p:nvPr>
            <p:ph type="title" idx="7"/>
          </p:nvPr>
        </p:nvSpPr>
        <p:spPr>
          <a:xfrm>
            <a:off x="5061285" y="3732275"/>
            <a:ext cx="1986000" cy="39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Nhãn</a:t>
            </a:r>
            <a:endParaRPr dirty="0"/>
          </a:p>
        </p:txBody>
      </p:sp>
      <p:sp>
        <p:nvSpPr>
          <p:cNvPr id="360" name="Google Shape;360;p38"/>
          <p:cNvSpPr txBox="1">
            <a:spLocks noGrp="1"/>
          </p:cNvSpPr>
          <p:nvPr>
            <p:ph type="subTitle" idx="8"/>
          </p:nvPr>
        </p:nvSpPr>
        <p:spPr>
          <a:xfrm>
            <a:off x="5054625" y="4213675"/>
            <a:ext cx="1986000" cy="484800"/>
          </a:xfrm>
          <a:prstGeom prst="rect">
            <a:avLst/>
          </a:prstGeom>
        </p:spPr>
        <p:txBody>
          <a:bodyPr spcFirstLastPara="1" wrap="square" lIns="91425" tIns="91425" rIns="91425" bIns="91425" anchor="ctr" anchorCtr="0">
            <a:noAutofit/>
          </a:bodyPr>
          <a:lstStyle/>
          <a:p>
            <a:pPr marL="0" lvl="0" indent="0"/>
            <a:r>
              <a:rPr lang="en-US" dirty="0"/>
              <a:t>1</a:t>
            </a:r>
            <a:r>
              <a:rPr lang="vi-VN" dirty="0"/>
              <a:t>0.000 nhãn tương ứng(mỗi nhãn là 1 số nguyên (0-9))</a:t>
            </a:r>
          </a:p>
        </p:txBody>
      </p:sp>
      <p:grpSp>
        <p:nvGrpSpPr>
          <p:cNvPr id="361" name="Google Shape;361;p38"/>
          <p:cNvGrpSpPr/>
          <p:nvPr/>
        </p:nvGrpSpPr>
        <p:grpSpPr>
          <a:xfrm>
            <a:off x="5926375" y="3284650"/>
            <a:ext cx="255800" cy="377375"/>
            <a:chOff x="990075" y="1266850"/>
            <a:chExt cx="255800" cy="377375"/>
          </a:xfrm>
        </p:grpSpPr>
        <p:sp>
          <p:nvSpPr>
            <p:cNvPr id="362" name="Google Shape;362;p38"/>
            <p:cNvSpPr/>
            <p:nvPr/>
          </p:nvSpPr>
          <p:spPr>
            <a:xfrm>
              <a:off x="1008475" y="1623775"/>
              <a:ext cx="64400" cy="20450"/>
            </a:xfrm>
            <a:custGeom>
              <a:avLst/>
              <a:gdLst/>
              <a:ahLst/>
              <a:cxnLst/>
              <a:rect l="l" t="t" r="r" b="b"/>
              <a:pathLst>
                <a:path w="2576" h="818" extrusionOk="0">
                  <a:moveTo>
                    <a:pt x="1" y="0"/>
                  </a:moveTo>
                  <a:lnTo>
                    <a:pt x="55" y="818"/>
                  </a:lnTo>
                  <a:lnTo>
                    <a:pt x="2521" y="818"/>
                  </a:lnTo>
                  <a:lnTo>
                    <a:pt x="25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990775" y="1293750"/>
              <a:ext cx="254075" cy="316775"/>
            </a:xfrm>
            <a:custGeom>
              <a:avLst/>
              <a:gdLst/>
              <a:ahLst/>
              <a:cxnLst/>
              <a:rect l="l" t="t" r="r" b="b"/>
              <a:pathLst>
                <a:path w="10163" h="12671" extrusionOk="0">
                  <a:moveTo>
                    <a:pt x="1580" y="1"/>
                  </a:moveTo>
                  <a:lnTo>
                    <a:pt x="1580" y="1894"/>
                  </a:lnTo>
                  <a:cubicBezTo>
                    <a:pt x="1580" y="2330"/>
                    <a:pt x="1226" y="2698"/>
                    <a:pt x="777" y="2698"/>
                  </a:cubicBezTo>
                  <a:lnTo>
                    <a:pt x="0" y="2698"/>
                  </a:lnTo>
                  <a:lnTo>
                    <a:pt x="668" y="12670"/>
                  </a:lnTo>
                  <a:lnTo>
                    <a:pt x="3338" y="12670"/>
                  </a:lnTo>
                  <a:lnTo>
                    <a:pt x="4019" y="4565"/>
                  </a:lnTo>
                  <a:cubicBezTo>
                    <a:pt x="4033" y="4415"/>
                    <a:pt x="4141" y="4306"/>
                    <a:pt x="4291" y="4306"/>
                  </a:cubicBezTo>
                  <a:lnTo>
                    <a:pt x="5899" y="4306"/>
                  </a:lnTo>
                  <a:cubicBezTo>
                    <a:pt x="6035" y="4319"/>
                    <a:pt x="6158" y="4415"/>
                    <a:pt x="6171" y="4565"/>
                  </a:cubicBezTo>
                  <a:lnTo>
                    <a:pt x="6852" y="12670"/>
                  </a:lnTo>
                  <a:lnTo>
                    <a:pt x="9509" y="12670"/>
                  </a:lnTo>
                  <a:lnTo>
                    <a:pt x="10163" y="2698"/>
                  </a:lnTo>
                  <a:lnTo>
                    <a:pt x="9400" y="2698"/>
                  </a:lnTo>
                  <a:cubicBezTo>
                    <a:pt x="8950" y="2698"/>
                    <a:pt x="8596" y="2330"/>
                    <a:pt x="8596" y="1894"/>
                  </a:cubicBezTo>
                  <a:lnTo>
                    <a:pt x="85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1162750" y="1623775"/>
              <a:ext cx="64725" cy="20450"/>
            </a:xfrm>
            <a:custGeom>
              <a:avLst/>
              <a:gdLst/>
              <a:ahLst/>
              <a:cxnLst/>
              <a:rect l="l" t="t" r="r" b="b"/>
              <a:pathLst>
                <a:path w="2589" h="818" extrusionOk="0">
                  <a:moveTo>
                    <a:pt x="1" y="0"/>
                  </a:moveTo>
                  <a:lnTo>
                    <a:pt x="69" y="818"/>
                  </a:lnTo>
                  <a:lnTo>
                    <a:pt x="2534" y="818"/>
                  </a:lnTo>
                  <a:lnTo>
                    <a:pt x="25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990075" y="1293750"/>
              <a:ext cx="26950" cy="53850"/>
            </a:xfrm>
            <a:custGeom>
              <a:avLst/>
              <a:gdLst/>
              <a:ahLst/>
              <a:cxnLst/>
              <a:rect l="l" t="t" r="r" b="b"/>
              <a:pathLst>
                <a:path w="1078" h="2154" extrusionOk="0">
                  <a:moveTo>
                    <a:pt x="505" y="1"/>
                  </a:moveTo>
                  <a:lnTo>
                    <a:pt x="1" y="2153"/>
                  </a:lnTo>
                  <a:lnTo>
                    <a:pt x="805" y="2153"/>
                  </a:lnTo>
                  <a:cubicBezTo>
                    <a:pt x="955" y="2153"/>
                    <a:pt x="1077" y="2031"/>
                    <a:pt x="1077" y="1894"/>
                  </a:cubicBezTo>
                  <a:lnTo>
                    <a:pt x="1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1138225" y="1266850"/>
              <a:ext cx="91975" cy="13650"/>
            </a:xfrm>
            <a:custGeom>
              <a:avLst/>
              <a:gdLst/>
              <a:ahLst/>
              <a:cxnLst/>
              <a:rect l="l" t="t" r="r" b="b"/>
              <a:pathLst>
                <a:path w="3679" h="546" extrusionOk="0">
                  <a:moveTo>
                    <a:pt x="1" y="1"/>
                  </a:moveTo>
                  <a:lnTo>
                    <a:pt x="1" y="546"/>
                  </a:lnTo>
                  <a:lnTo>
                    <a:pt x="3679" y="546"/>
                  </a:lnTo>
                  <a:lnTo>
                    <a:pt x="35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8"/>
            <p:cNvSpPr/>
            <p:nvPr/>
          </p:nvSpPr>
          <p:spPr>
            <a:xfrm>
              <a:off x="1218950" y="1293750"/>
              <a:ext cx="26925" cy="53850"/>
            </a:xfrm>
            <a:custGeom>
              <a:avLst/>
              <a:gdLst/>
              <a:ahLst/>
              <a:cxnLst/>
              <a:rect l="l" t="t" r="r" b="b"/>
              <a:pathLst>
                <a:path w="1077" h="2154" extrusionOk="0">
                  <a:moveTo>
                    <a:pt x="0" y="1"/>
                  </a:moveTo>
                  <a:lnTo>
                    <a:pt x="0" y="1894"/>
                  </a:lnTo>
                  <a:cubicBezTo>
                    <a:pt x="0" y="2044"/>
                    <a:pt x="123" y="2153"/>
                    <a:pt x="273" y="2153"/>
                  </a:cubicBezTo>
                  <a:lnTo>
                    <a:pt x="1077" y="2153"/>
                  </a:lnTo>
                  <a:lnTo>
                    <a:pt x="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8"/>
            <p:cNvSpPr/>
            <p:nvPr/>
          </p:nvSpPr>
          <p:spPr>
            <a:xfrm>
              <a:off x="1111325" y="1266850"/>
              <a:ext cx="13300" cy="13325"/>
            </a:xfrm>
            <a:custGeom>
              <a:avLst/>
              <a:gdLst/>
              <a:ahLst/>
              <a:cxnLst/>
              <a:rect l="l" t="t" r="r" b="b"/>
              <a:pathLst>
                <a:path w="532" h="533" extrusionOk="0">
                  <a:moveTo>
                    <a:pt x="1" y="1"/>
                  </a:moveTo>
                  <a:lnTo>
                    <a:pt x="1" y="532"/>
                  </a:lnTo>
                  <a:lnTo>
                    <a:pt x="532" y="532"/>
                  </a:lnTo>
                  <a:lnTo>
                    <a:pt x="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005400" y="1266850"/>
              <a:ext cx="92325" cy="13325"/>
            </a:xfrm>
            <a:custGeom>
              <a:avLst/>
              <a:gdLst/>
              <a:ahLst/>
              <a:cxnLst/>
              <a:rect l="l" t="t" r="r" b="b"/>
              <a:pathLst>
                <a:path w="3693" h="533" extrusionOk="0">
                  <a:moveTo>
                    <a:pt x="137" y="1"/>
                  </a:moveTo>
                  <a:lnTo>
                    <a:pt x="1" y="532"/>
                  </a:lnTo>
                  <a:lnTo>
                    <a:pt x="3693" y="532"/>
                  </a:lnTo>
                  <a:lnTo>
                    <a:pt x="36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38"/>
          <p:cNvGrpSpPr/>
          <p:nvPr/>
        </p:nvGrpSpPr>
        <p:grpSpPr>
          <a:xfrm>
            <a:off x="3012625" y="1478675"/>
            <a:ext cx="250700" cy="377375"/>
            <a:chOff x="301450" y="1971500"/>
            <a:chExt cx="250700" cy="377375"/>
          </a:xfrm>
        </p:grpSpPr>
        <p:sp>
          <p:nvSpPr>
            <p:cNvPr id="371" name="Google Shape;371;p38"/>
            <p:cNvSpPr/>
            <p:nvPr/>
          </p:nvSpPr>
          <p:spPr>
            <a:xfrm>
              <a:off x="301450" y="1973875"/>
              <a:ext cx="250700" cy="172700"/>
            </a:xfrm>
            <a:custGeom>
              <a:avLst/>
              <a:gdLst/>
              <a:ahLst/>
              <a:cxnLst/>
              <a:rect l="l" t="t" r="r" b="b"/>
              <a:pathLst>
                <a:path w="10028" h="6908" extrusionOk="0">
                  <a:moveTo>
                    <a:pt x="7384" y="0"/>
                  </a:moveTo>
                  <a:lnTo>
                    <a:pt x="7384" y="14"/>
                  </a:lnTo>
                  <a:lnTo>
                    <a:pt x="8161" y="791"/>
                  </a:lnTo>
                  <a:cubicBezTo>
                    <a:pt x="8297" y="927"/>
                    <a:pt x="8256" y="1158"/>
                    <a:pt x="8079" y="1240"/>
                  </a:cubicBezTo>
                  <a:lnTo>
                    <a:pt x="7003" y="1662"/>
                  </a:lnTo>
                  <a:lnTo>
                    <a:pt x="7412" y="2480"/>
                  </a:lnTo>
                  <a:cubicBezTo>
                    <a:pt x="7466" y="2602"/>
                    <a:pt x="7439" y="2739"/>
                    <a:pt x="7330" y="2820"/>
                  </a:cubicBezTo>
                  <a:lnTo>
                    <a:pt x="5286" y="4346"/>
                  </a:lnTo>
                  <a:lnTo>
                    <a:pt x="5286" y="6376"/>
                  </a:lnTo>
                  <a:lnTo>
                    <a:pt x="4742" y="6376"/>
                  </a:lnTo>
                  <a:lnTo>
                    <a:pt x="4742" y="4346"/>
                  </a:lnTo>
                  <a:lnTo>
                    <a:pt x="2698" y="2820"/>
                  </a:lnTo>
                  <a:cubicBezTo>
                    <a:pt x="2589" y="2739"/>
                    <a:pt x="2562" y="2589"/>
                    <a:pt x="2616" y="2480"/>
                  </a:cubicBezTo>
                  <a:lnTo>
                    <a:pt x="3025" y="1662"/>
                  </a:lnTo>
                  <a:lnTo>
                    <a:pt x="1949" y="1226"/>
                  </a:lnTo>
                  <a:cubicBezTo>
                    <a:pt x="1772" y="1158"/>
                    <a:pt x="1731" y="927"/>
                    <a:pt x="1867" y="791"/>
                  </a:cubicBezTo>
                  <a:lnTo>
                    <a:pt x="2644" y="14"/>
                  </a:lnTo>
                  <a:lnTo>
                    <a:pt x="2644" y="14"/>
                  </a:lnTo>
                  <a:cubicBezTo>
                    <a:pt x="1690" y="246"/>
                    <a:pt x="886" y="872"/>
                    <a:pt x="410" y="1731"/>
                  </a:cubicBezTo>
                  <a:lnTo>
                    <a:pt x="1" y="2493"/>
                  </a:lnTo>
                  <a:lnTo>
                    <a:pt x="1799" y="3420"/>
                  </a:lnTo>
                  <a:lnTo>
                    <a:pt x="1527" y="2698"/>
                  </a:lnTo>
                  <a:lnTo>
                    <a:pt x="2044" y="2507"/>
                  </a:lnTo>
                  <a:lnTo>
                    <a:pt x="2848" y="4659"/>
                  </a:lnTo>
                  <a:cubicBezTo>
                    <a:pt x="2875" y="4714"/>
                    <a:pt x="2875" y="4782"/>
                    <a:pt x="2848" y="4836"/>
                  </a:cubicBezTo>
                  <a:lnTo>
                    <a:pt x="2317" y="6676"/>
                  </a:lnTo>
                  <a:lnTo>
                    <a:pt x="2317" y="6907"/>
                  </a:lnTo>
                  <a:lnTo>
                    <a:pt x="7711" y="6907"/>
                  </a:lnTo>
                  <a:lnTo>
                    <a:pt x="7711" y="6676"/>
                  </a:lnTo>
                  <a:lnTo>
                    <a:pt x="7180" y="4823"/>
                  </a:lnTo>
                  <a:cubicBezTo>
                    <a:pt x="7153" y="4768"/>
                    <a:pt x="7153" y="4714"/>
                    <a:pt x="7180" y="4659"/>
                  </a:cubicBezTo>
                  <a:lnTo>
                    <a:pt x="7984" y="2507"/>
                  </a:lnTo>
                  <a:lnTo>
                    <a:pt x="8488" y="2698"/>
                  </a:lnTo>
                  <a:lnTo>
                    <a:pt x="8229" y="3420"/>
                  </a:lnTo>
                  <a:lnTo>
                    <a:pt x="8229" y="3420"/>
                  </a:lnTo>
                  <a:lnTo>
                    <a:pt x="10027" y="2480"/>
                  </a:lnTo>
                  <a:lnTo>
                    <a:pt x="9618" y="1731"/>
                  </a:lnTo>
                  <a:cubicBezTo>
                    <a:pt x="9142" y="872"/>
                    <a:pt x="8338" y="246"/>
                    <a:pt x="7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325650" y="2160175"/>
              <a:ext cx="201975" cy="188700"/>
            </a:xfrm>
            <a:custGeom>
              <a:avLst/>
              <a:gdLst/>
              <a:ahLst/>
              <a:cxnLst/>
              <a:rect l="l" t="t" r="r" b="b"/>
              <a:pathLst>
                <a:path w="8079" h="7548" extrusionOk="0">
                  <a:moveTo>
                    <a:pt x="1253" y="0"/>
                  </a:moveTo>
                  <a:cubicBezTo>
                    <a:pt x="422" y="1839"/>
                    <a:pt x="0" y="3828"/>
                    <a:pt x="0" y="5844"/>
                  </a:cubicBezTo>
                  <a:lnTo>
                    <a:pt x="0" y="7547"/>
                  </a:lnTo>
                  <a:lnTo>
                    <a:pt x="8078" y="7547"/>
                  </a:lnTo>
                  <a:lnTo>
                    <a:pt x="8078" y="5844"/>
                  </a:lnTo>
                  <a:cubicBezTo>
                    <a:pt x="8078" y="3828"/>
                    <a:pt x="7656" y="1839"/>
                    <a:pt x="68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8"/>
            <p:cNvSpPr/>
            <p:nvPr/>
          </p:nvSpPr>
          <p:spPr>
            <a:xfrm>
              <a:off x="440750" y="1976950"/>
              <a:ext cx="48375" cy="83450"/>
            </a:xfrm>
            <a:custGeom>
              <a:avLst/>
              <a:gdLst/>
              <a:ahLst/>
              <a:cxnLst/>
              <a:rect l="l" t="t" r="r" b="b"/>
              <a:pathLst>
                <a:path w="1935" h="3338" extrusionOk="0">
                  <a:moveTo>
                    <a:pt x="1172" y="0"/>
                  </a:moveTo>
                  <a:lnTo>
                    <a:pt x="1" y="3338"/>
                  </a:lnTo>
                  <a:lnTo>
                    <a:pt x="1267" y="2398"/>
                  </a:lnTo>
                  <a:lnTo>
                    <a:pt x="818" y="1526"/>
                  </a:lnTo>
                  <a:cubicBezTo>
                    <a:pt x="791" y="1458"/>
                    <a:pt x="777" y="1376"/>
                    <a:pt x="818" y="1308"/>
                  </a:cubicBezTo>
                  <a:cubicBezTo>
                    <a:pt x="831" y="1226"/>
                    <a:pt x="886" y="1172"/>
                    <a:pt x="968" y="1144"/>
                  </a:cubicBezTo>
                  <a:lnTo>
                    <a:pt x="1935" y="763"/>
                  </a:lnTo>
                  <a:lnTo>
                    <a:pt x="11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364475" y="1976950"/>
              <a:ext cx="48375" cy="83450"/>
            </a:xfrm>
            <a:custGeom>
              <a:avLst/>
              <a:gdLst/>
              <a:ahLst/>
              <a:cxnLst/>
              <a:rect l="l" t="t" r="r" b="b"/>
              <a:pathLst>
                <a:path w="1935" h="3338" extrusionOk="0">
                  <a:moveTo>
                    <a:pt x="763" y="0"/>
                  </a:moveTo>
                  <a:lnTo>
                    <a:pt x="0" y="763"/>
                  </a:lnTo>
                  <a:lnTo>
                    <a:pt x="981" y="1144"/>
                  </a:lnTo>
                  <a:cubicBezTo>
                    <a:pt x="1049" y="1172"/>
                    <a:pt x="1103" y="1226"/>
                    <a:pt x="1131" y="1294"/>
                  </a:cubicBezTo>
                  <a:cubicBezTo>
                    <a:pt x="1158" y="1376"/>
                    <a:pt x="1144" y="1444"/>
                    <a:pt x="1117" y="1512"/>
                  </a:cubicBezTo>
                  <a:lnTo>
                    <a:pt x="681" y="2398"/>
                  </a:lnTo>
                  <a:lnTo>
                    <a:pt x="1934" y="3338"/>
                  </a:lnTo>
                  <a:lnTo>
                    <a:pt x="7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8"/>
            <p:cNvSpPr/>
            <p:nvPr/>
          </p:nvSpPr>
          <p:spPr>
            <a:xfrm>
              <a:off x="395800" y="1971500"/>
              <a:ext cx="62000" cy="87550"/>
            </a:xfrm>
            <a:custGeom>
              <a:avLst/>
              <a:gdLst/>
              <a:ahLst/>
              <a:cxnLst/>
              <a:rect l="l" t="t" r="r" b="b"/>
              <a:pathLst>
                <a:path w="2480" h="3502" extrusionOk="0">
                  <a:moveTo>
                    <a:pt x="0" y="0"/>
                  </a:moveTo>
                  <a:lnTo>
                    <a:pt x="1240" y="3501"/>
                  </a:lnTo>
                  <a:lnTo>
                    <a:pt x="24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38"/>
          <p:cNvGrpSpPr/>
          <p:nvPr/>
        </p:nvGrpSpPr>
        <p:grpSpPr>
          <a:xfrm>
            <a:off x="2969900" y="3284650"/>
            <a:ext cx="336150" cy="377375"/>
            <a:chOff x="3791600" y="3369850"/>
            <a:chExt cx="336150" cy="377375"/>
          </a:xfrm>
        </p:grpSpPr>
        <p:sp>
          <p:nvSpPr>
            <p:cNvPr id="377" name="Google Shape;377;p38"/>
            <p:cNvSpPr/>
            <p:nvPr/>
          </p:nvSpPr>
          <p:spPr>
            <a:xfrm>
              <a:off x="3791600" y="3693050"/>
              <a:ext cx="46675" cy="13650"/>
            </a:xfrm>
            <a:custGeom>
              <a:avLst/>
              <a:gdLst/>
              <a:ahLst/>
              <a:cxnLst/>
              <a:rect l="l" t="t" r="r" b="b"/>
              <a:pathLst>
                <a:path w="1867" h="546" extrusionOk="0">
                  <a:moveTo>
                    <a:pt x="41" y="1"/>
                  </a:moveTo>
                  <a:lnTo>
                    <a:pt x="0" y="546"/>
                  </a:lnTo>
                  <a:lnTo>
                    <a:pt x="1867" y="546"/>
                  </a:lnTo>
                  <a:lnTo>
                    <a:pt x="1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3793300" y="3382125"/>
              <a:ext cx="332425" cy="365100"/>
            </a:xfrm>
            <a:custGeom>
              <a:avLst/>
              <a:gdLst/>
              <a:ahLst/>
              <a:cxnLst/>
              <a:rect l="l" t="t" r="r" b="b"/>
              <a:pathLst>
                <a:path w="13297" h="14604" extrusionOk="0">
                  <a:moveTo>
                    <a:pt x="7997" y="3283"/>
                  </a:moveTo>
                  <a:lnTo>
                    <a:pt x="7997" y="3815"/>
                  </a:lnTo>
                  <a:lnTo>
                    <a:pt x="7452" y="3815"/>
                  </a:lnTo>
                  <a:lnTo>
                    <a:pt x="7452" y="3283"/>
                  </a:lnTo>
                  <a:close/>
                  <a:moveTo>
                    <a:pt x="7997" y="4360"/>
                  </a:moveTo>
                  <a:lnTo>
                    <a:pt x="7997" y="4904"/>
                  </a:lnTo>
                  <a:lnTo>
                    <a:pt x="7452" y="4904"/>
                  </a:lnTo>
                  <a:lnTo>
                    <a:pt x="7452" y="4360"/>
                  </a:lnTo>
                  <a:close/>
                  <a:moveTo>
                    <a:pt x="7997" y="5436"/>
                  </a:moveTo>
                  <a:lnTo>
                    <a:pt x="7997" y="5981"/>
                  </a:lnTo>
                  <a:lnTo>
                    <a:pt x="7452" y="5981"/>
                  </a:lnTo>
                  <a:lnTo>
                    <a:pt x="7452" y="5436"/>
                  </a:lnTo>
                  <a:close/>
                  <a:moveTo>
                    <a:pt x="3134" y="0"/>
                  </a:moveTo>
                  <a:lnTo>
                    <a:pt x="709" y="1036"/>
                  </a:lnTo>
                  <a:lnTo>
                    <a:pt x="0" y="11906"/>
                  </a:lnTo>
                  <a:lnTo>
                    <a:pt x="1799" y="11906"/>
                  </a:lnTo>
                  <a:lnTo>
                    <a:pt x="1799" y="3011"/>
                  </a:lnTo>
                  <a:lnTo>
                    <a:pt x="2330" y="3011"/>
                  </a:lnTo>
                  <a:lnTo>
                    <a:pt x="2330" y="14590"/>
                  </a:lnTo>
                  <a:lnTo>
                    <a:pt x="10953" y="14604"/>
                  </a:lnTo>
                  <a:lnTo>
                    <a:pt x="10953" y="3011"/>
                  </a:lnTo>
                  <a:lnTo>
                    <a:pt x="11498" y="3011"/>
                  </a:lnTo>
                  <a:lnTo>
                    <a:pt x="11498" y="11893"/>
                  </a:lnTo>
                  <a:lnTo>
                    <a:pt x="13296" y="11893"/>
                  </a:lnTo>
                  <a:lnTo>
                    <a:pt x="12588" y="1036"/>
                  </a:lnTo>
                  <a:lnTo>
                    <a:pt x="10149" y="0"/>
                  </a:lnTo>
                  <a:lnTo>
                    <a:pt x="8501" y="2616"/>
                  </a:lnTo>
                  <a:cubicBezTo>
                    <a:pt x="8444" y="2704"/>
                    <a:pt x="8357" y="2743"/>
                    <a:pt x="8272" y="2743"/>
                  </a:cubicBezTo>
                  <a:cubicBezTo>
                    <a:pt x="8133" y="2743"/>
                    <a:pt x="7997" y="2640"/>
                    <a:pt x="7997" y="2480"/>
                  </a:cubicBezTo>
                  <a:cubicBezTo>
                    <a:pt x="7997" y="2180"/>
                    <a:pt x="7752" y="1935"/>
                    <a:pt x="7466" y="1935"/>
                  </a:cubicBezTo>
                  <a:cubicBezTo>
                    <a:pt x="7384" y="1935"/>
                    <a:pt x="7316" y="1948"/>
                    <a:pt x="7261" y="1976"/>
                  </a:cubicBezTo>
                  <a:cubicBezTo>
                    <a:pt x="7043" y="2057"/>
                    <a:pt x="6907" y="2248"/>
                    <a:pt x="6921" y="2480"/>
                  </a:cubicBezTo>
                  <a:lnTo>
                    <a:pt x="6921" y="5981"/>
                  </a:lnTo>
                  <a:lnTo>
                    <a:pt x="6376" y="5981"/>
                  </a:lnTo>
                  <a:lnTo>
                    <a:pt x="6376" y="2480"/>
                  </a:lnTo>
                  <a:cubicBezTo>
                    <a:pt x="6376" y="2262"/>
                    <a:pt x="6253" y="2057"/>
                    <a:pt x="6049" y="1976"/>
                  </a:cubicBezTo>
                  <a:cubicBezTo>
                    <a:pt x="5980" y="1946"/>
                    <a:pt x="5908" y="1932"/>
                    <a:pt x="5839" y="1932"/>
                  </a:cubicBezTo>
                  <a:cubicBezTo>
                    <a:pt x="5555" y="1932"/>
                    <a:pt x="5300" y="2162"/>
                    <a:pt x="5300" y="2480"/>
                  </a:cubicBezTo>
                  <a:cubicBezTo>
                    <a:pt x="5300" y="2640"/>
                    <a:pt x="5164" y="2743"/>
                    <a:pt x="5025" y="2743"/>
                  </a:cubicBezTo>
                  <a:cubicBezTo>
                    <a:pt x="4939" y="2743"/>
                    <a:pt x="4853" y="2704"/>
                    <a:pt x="4796" y="2616"/>
                  </a:cubicBezTo>
                  <a:lnTo>
                    <a:pt x="31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8"/>
            <p:cNvSpPr/>
            <p:nvPr/>
          </p:nvSpPr>
          <p:spPr>
            <a:xfrm>
              <a:off x="3985050" y="3369850"/>
              <a:ext cx="49725" cy="58600"/>
            </a:xfrm>
            <a:custGeom>
              <a:avLst/>
              <a:gdLst/>
              <a:ahLst/>
              <a:cxnLst/>
              <a:rect l="l" t="t" r="r" b="b"/>
              <a:pathLst>
                <a:path w="1989" h="2344" extrusionOk="0">
                  <a:moveTo>
                    <a:pt x="1281" y="1"/>
                  </a:moveTo>
                  <a:lnTo>
                    <a:pt x="0" y="1908"/>
                  </a:lnTo>
                  <a:cubicBezTo>
                    <a:pt x="273" y="1963"/>
                    <a:pt x="518" y="2126"/>
                    <a:pt x="668" y="2344"/>
                  </a:cubicBezTo>
                  <a:lnTo>
                    <a:pt x="1989" y="273"/>
                  </a:lnTo>
                  <a:lnTo>
                    <a:pt x="1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8"/>
            <p:cNvSpPr/>
            <p:nvPr/>
          </p:nvSpPr>
          <p:spPr>
            <a:xfrm>
              <a:off x="3918300" y="3369850"/>
              <a:ext cx="82425" cy="56225"/>
            </a:xfrm>
            <a:custGeom>
              <a:avLst/>
              <a:gdLst/>
              <a:ahLst/>
              <a:cxnLst/>
              <a:rect l="l" t="t" r="r" b="b"/>
              <a:pathLst>
                <a:path w="3297" h="2249" extrusionOk="0">
                  <a:moveTo>
                    <a:pt x="0" y="1"/>
                  </a:moveTo>
                  <a:lnTo>
                    <a:pt x="1335" y="2017"/>
                  </a:lnTo>
                  <a:cubicBezTo>
                    <a:pt x="1458" y="2071"/>
                    <a:pt x="1567" y="2153"/>
                    <a:pt x="1648" y="2249"/>
                  </a:cubicBezTo>
                  <a:cubicBezTo>
                    <a:pt x="1730" y="2153"/>
                    <a:pt x="1839" y="2071"/>
                    <a:pt x="1948" y="2017"/>
                  </a:cubicBezTo>
                  <a:lnTo>
                    <a:pt x="32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4080750" y="3693050"/>
              <a:ext cx="47000" cy="13650"/>
            </a:xfrm>
            <a:custGeom>
              <a:avLst/>
              <a:gdLst/>
              <a:ahLst/>
              <a:cxnLst/>
              <a:rect l="l" t="t" r="r" b="b"/>
              <a:pathLst>
                <a:path w="1880" h="546" extrusionOk="0">
                  <a:moveTo>
                    <a:pt x="0" y="1"/>
                  </a:moveTo>
                  <a:lnTo>
                    <a:pt x="0" y="546"/>
                  </a:lnTo>
                  <a:lnTo>
                    <a:pt x="1880" y="546"/>
                  </a:lnTo>
                  <a:lnTo>
                    <a:pt x="1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p:nvPr/>
          </p:nvSpPr>
          <p:spPr>
            <a:xfrm>
              <a:off x="3884225" y="3369850"/>
              <a:ext cx="49750" cy="58600"/>
            </a:xfrm>
            <a:custGeom>
              <a:avLst/>
              <a:gdLst/>
              <a:ahLst/>
              <a:cxnLst/>
              <a:rect l="l" t="t" r="r" b="b"/>
              <a:pathLst>
                <a:path w="1990" h="2344" extrusionOk="0">
                  <a:moveTo>
                    <a:pt x="641" y="1"/>
                  </a:moveTo>
                  <a:lnTo>
                    <a:pt x="1" y="273"/>
                  </a:lnTo>
                  <a:lnTo>
                    <a:pt x="1322" y="2344"/>
                  </a:lnTo>
                  <a:cubicBezTo>
                    <a:pt x="1472" y="2126"/>
                    <a:pt x="1717" y="1963"/>
                    <a:pt x="1990" y="1908"/>
                  </a:cubicBezTo>
                  <a:lnTo>
                    <a:pt x="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38"/>
          <p:cNvGrpSpPr/>
          <p:nvPr/>
        </p:nvGrpSpPr>
        <p:grpSpPr>
          <a:xfrm>
            <a:off x="5865763" y="1478838"/>
            <a:ext cx="377025" cy="377050"/>
            <a:chOff x="4514975" y="4059500"/>
            <a:chExt cx="377025" cy="377050"/>
          </a:xfrm>
        </p:grpSpPr>
        <p:sp>
          <p:nvSpPr>
            <p:cNvPr id="384" name="Google Shape;384;p38"/>
            <p:cNvSpPr/>
            <p:nvPr/>
          </p:nvSpPr>
          <p:spPr>
            <a:xfrm>
              <a:off x="4548350" y="4059500"/>
              <a:ext cx="309925" cy="40550"/>
            </a:xfrm>
            <a:custGeom>
              <a:avLst/>
              <a:gdLst/>
              <a:ahLst/>
              <a:cxnLst/>
              <a:rect l="l" t="t" r="r" b="b"/>
              <a:pathLst>
                <a:path w="12397" h="1622" extrusionOk="0">
                  <a:moveTo>
                    <a:pt x="0" y="1"/>
                  </a:moveTo>
                  <a:lnTo>
                    <a:pt x="0" y="1622"/>
                  </a:lnTo>
                  <a:lnTo>
                    <a:pt x="12397" y="1622"/>
                  </a:lnTo>
                  <a:lnTo>
                    <a:pt x="12397" y="1"/>
                  </a:lnTo>
                  <a:lnTo>
                    <a:pt x="11865" y="1"/>
                  </a:lnTo>
                  <a:lnTo>
                    <a:pt x="11865" y="1077"/>
                  </a:lnTo>
                  <a:lnTo>
                    <a:pt x="11334" y="1077"/>
                  </a:lnTo>
                  <a:lnTo>
                    <a:pt x="11334" y="1"/>
                  </a:lnTo>
                  <a:lnTo>
                    <a:pt x="10789" y="1"/>
                  </a:lnTo>
                  <a:lnTo>
                    <a:pt x="10789" y="1077"/>
                  </a:lnTo>
                  <a:lnTo>
                    <a:pt x="10244" y="1077"/>
                  </a:lnTo>
                  <a:lnTo>
                    <a:pt x="10244" y="1"/>
                  </a:lnTo>
                  <a:lnTo>
                    <a:pt x="9713" y="1"/>
                  </a:lnTo>
                  <a:lnTo>
                    <a:pt x="9713" y="1077"/>
                  </a:lnTo>
                  <a:lnTo>
                    <a:pt x="9168" y="1077"/>
                  </a:lnTo>
                  <a:lnTo>
                    <a:pt x="9168" y="1"/>
                  </a:lnTo>
                  <a:lnTo>
                    <a:pt x="8637" y="1"/>
                  </a:lnTo>
                  <a:lnTo>
                    <a:pt x="8637" y="1077"/>
                  </a:lnTo>
                  <a:lnTo>
                    <a:pt x="8092" y="1077"/>
                  </a:lnTo>
                  <a:lnTo>
                    <a:pt x="8092" y="1"/>
                  </a:lnTo>
                  <a:lnTo>
                    <a:pt x="7547" y="1"/>
                  </a:lnTo>
                  <a:lnTo>
                    <a:pt x="7547" y="1077"/>
                  </a:lnTo>
                  <a:lnTo>
                    <a:pt x="7016" y="1077"/>
                  </a:lnTo>
                  <a:lnTo>
                    <a:pt x="7016" y="1"/>
                  </a:lnTo>
                  <a:lnTo>
                    <a:pt x="6471" y="1"/>
                  </a:lnTo>
                  <a:lnTo>
                    <a:pt x="6471" y="1077"/>
                  </a:lnTo>
                  <a:lnTo>
                    <a:pt x="5940" y="1077"/>
                  </a:lnTo>
                  <a:lnTo>
                    <a:pt x="5940" y="1"/>
                  </a:lnTo>
                  <a:lnTo>
                    <a:pt x="5395" y="1"/>
                  </a:lnTo>
                  <a:lnTo>
                    <a:pt x="5395" y="1077"/>
                  </a:lnTo>
                  <a:lnTo>
                    <a:pt x="4863" y="1077"/>
                  </a:lnTo>
                  <a:lnTo>
                    <a:pt x="4863" y="1"/>
                  </a:lnTo>
                  <a:lnTo>
                    <a:pt x="4318" y="1"/>
                  </a:lnTo>
                  <a:lnTo>
                    <a:pt x="4318" y="1077"/>
                  </a:lnTo>
                  <a:lnTo>
                    <a:pt x="3774" y="1077"/>
                  </a:lnTo>
                  <a:lnTo>
                    <a:pt x="3774" y="1"/>
                  </a:lnTo>
                  <a:lnTo>
                    <a:pt x="3242" y="1"/>
                  </a:lnTo>
                  <a:lnTo>
                    <a:pt x="3242" y="1077"/>
                  </a:lnTo>
                  <a:lnTo>
                    <a:pt x="2697" y="1077"/>
                  </a:lnTo>
                  <a:lnTo>
                    <a:pt x="2697" y="1"/>
                  </a:lnTo>
                  <a:lnTo>
                    <a:pt x="2166" y="1"/>
                  </a:lnTo>
                  <a:lnTo>
                    <a:pt x="2166" y="1077"/>
                  </a:lnTo>
                  <a:lnTo>
                    <a:pt x="1621" y="1077"/>
                  </a:lnTo>
                  <a:lnTo>
                    <a:pt x="1621" y="1"/>
                  </a:lnTo>
                  <a:lnTo>
                    <a:pt x="1076" y="1"/>
                  </a:lnTo>
                  <a:lnTo>
                    <a:pt x="1076" y="1077"/>
                  </a:lnTo>
                  <a:lnTo>
                    <a:pt x="545" y="1077"/>
                  </a:lnTo>
                  <a:lnTo>
                    <a:pt x="5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8"/>
            <p:cNvSpPr/>
            <p:nvPr/>
          </p:nvSpPr>
          <p:spPr>
            <a:xfrm>
              <a:off x="4514975" y="4113325"/>
              <a:ext cx="377025" cy="323225"/>
            </a:xfrm>
            <a:custGeom>
              <a:avLst/>
              <a:gdLst/>
              <a:ahLst/>
              <a:cxnLst/>
              <a:rect l="l" t="t" r="r" b="b"/>
              <a:pathLst>
                <a:path w="15081" h="12929" extrusionOk="0">
                  <a:moveTo>
                    <a:pt x="1294" y="0"/>
                  </a:moveTo>
                  <a:lnTo>
                    <a:pt x="354" y="3910"/>
                  </a:lnTo>
                  <a:cubicBezTo>
                    <a:pt x="109" y="4918"/>
                    <a:pt x="0" y="5940"/>
                    <a:pt x="0" y="6975"/>
                  </a:cubicBezTo>
                  <a:lnTo>
                    <a:pt x="0" y="12928"/>
                  </a:lnTo>
                  <a:lnTo>
                    <a:pt x="15080" y="12928"/>
                  </a:lnTo>
                  <a:lnTo>
                    <a:pt x="15080" y="6975"/>
                  </a:lnTo>
                  <a:cubicBezTo>
                    <a:pt x="15080" y="5940"/>
                    <a:pt x="14958" y="4918"/>
                    <a:pt x="14726" y="3910"/>
                  </a:cubicBezTo>
                  <a:lnTo>
                    <a:pt x="13786" y="0"/>
                  </a:lnTo>
                  <a:lnTo>
                    <a:pt x="11184" y="0"/>
                  </a:lnTo>
                  <a:cubicBezTo>
                    <a:pt x="11361" y="368"/>
                    <a:pt x="11593" y="981"/>
                    <a:pt x="11961" y="2030"/>
                  </a:cubicBezTo>
                  <a:cubicBezTo>
                    <a:pt x="12601" y="3801"/>
                    <a:pt x="12928" y="5109"/>
                    <a:pt x="12928" y="5926"/>
                  </a:cubicBezTo>
                  <a:lnTo>
                    <a:pt x="12928" y="11852"/>
                  </a:lnTo>
                  <a:lnTo>
                    <a:pt x="12383" y="11852"/>
                  </a:lnTo>
                  <a:lnTo>
                    <a:pt x="12383" y="5926"/>
                  </a:lnTo>
                  <a:cubicBezTo>
                    <a:pt x="12383" y="4319"/>
                    <a:pt x="10925" y="777"/>
                    <a:pt x="10585" y="0"/>
                  </a:cubicBezTo>
                  <a:lnTo>
                    <a:pt x="8923" y="0"/>
                  </a:lnTo>
                  <a:cubicBezTo>
                    <a:pt x="9100" y="1172"/>
                    <a:pt x="9699" y="5259"/>
                    <a:pt x="9699" y="6198"/>
                  </a:cubicBezTo>
                  <a:lnTo>
                    <a:pt x="9699" y="10517"/>
                  </a:lnTo>
                  <a:lnTo>
                    <a:pt x="9154" y="10517"/>
                  </a:lnTo>
                  <a:lnTo>
                    <a:pt x="9154" y="6198"/>
                  </a:lnTo>
                  <a:cubicBezTo>
                    <a:pt x="9154" y="5272"/>
                    <a:pt x="8541" y="1035"/>
                    <a:pt x="8378" y="0"/>
                  </a:cubicBezTo>
                  <a:lnTo>
                    <a:pt x="6689" y="0"/>
                  </a:lnTo>
                  <a:cubicBezTo>
                    <a:pt x="6539" y="1008"/>
                    <a:pt x="5926" y="5054"/>
                    <a:pt x="5926" y="6198"/>
                  </a:cubicBezTo>
                  <a:lnTo>
                    <a:pt x="5926" y="10517"/>
                  </a:lnTo>
                  <a:lnTo>
                    <a:pt x="5381" y="10517"/>
                  </a:lnTo>
                  <a:lnTo>
                    <a:pt x="5381" y="6198"/>
                  </a:lnTo>
                  <a:cubicBezTo>
                    <a:pt x="5381" y="5027"/>
                    <a:pt x="5967" y="1144"/>
                    <a:pt x="6144" y="0"/>
                  </a:cubicBezTo>
                  <a:lnTo>
                    <a:pt x="4496" y="0"/>
                  </a:lnTo>
                  <a:cubicBezTo>
                    <a:pt x="4155" y="736"/>
                    <a:pt x="2697" y="4073"/>
                    <a:pt x="2697" y="5926"/>
                  </a:cubicBezTo>
                  <a:lnTo>
                    <a:pt x="2697" y="11852"/>
                  </a:lnTo>
                  <a:lnTo>
                    <a:pt x="2152" y="11852"/>
                  </a:lnTo>
                  <a:lnTo>
                    <a:pt x="2152" y="5926"/>
                  </a:lnTo>
                  <a:cubicBezTo>
                    <a:pt x="2152" y="5000"/>
                    <a:pt x="2479" y="3651"/>
                    <a:pt x="3120" y="1935"/>
                  </a:cubicBezTo>
                  <a:cubicBezTo>
                    <a:pt x="3474" y="940"/>
                    <a:pt x="3719" y="354"/>
                    <a:pt x="38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6" name="Google Shape;386;p38"/>
          <p:cNvSpPr txBox="1"/>
          <p:nvPr/>
        </p:nvSpPr>
        <p:spPr>
          <a:xfrm rot="5400000">
            <a:off x="7442700" y="951900"/>
            <a:ext cx="2259600" cy="355800"/>
          </a:xfrm>
          <a:prstGeom prst="rect">
            <a:avLst/>
          </a:prstGeom>
          <a:noFill/>
          <a:ln>
            <a:noFill/>
          </a:ln>
        </p:spPr>
        <p:txBody>
          <a:bodyPr spcFirstLastPara="1" wrap="square" lIns="91425" tIns="91425" rIns="91425" bIns="91425" anchor="ctr" anchorCtr="0">
            <a:noAutofit/>
          </a:bodyPr>
          <a:lstStyle/>
          <a:p>
            <a:pPr lvl="0" algn="r"/>
            <a:r>
              <a:rPr lang="en-US" b="1" dirty="0">
                <a:solidFill>
                  <a:schemeClr val="dk1"/>
                </a:solidFill>
                <a:latin typeface="Raleway"/>
                <a:ea typeface="Raleway"/>
                <a:cs typeface="Raleway"/>
                <a:sym typeface="Raleway"/>
              </a:rPr>
              <a:t>Fashion Classification</a:t>
            </a:r>
          </a:p>
        </p:txBody>
      </p:sp>
      <p:sp>
        <p:nvSpPr>
          <p:cNvPr id="387" name="Google Shape;387;p38"/>
          <p:cNvSpPr txBox="1"/>
          <p:nvPr/>
        </p:nvSpPr>
        <p:spPr>
          <a:xfrm>
            <a:off x="-245806" y="4608575"/>
            <a:ext cx="2085856" cy="355800"/>
          </a:xfrm>
          <a:prstGeom prst="rect">
            <a:avLst/>
          </a:prstGeom>
          <a:noFill/>
          <a:ln>
            <a:noFill/>
          </a:ln>
        </p:spPr>
        <p:txBody>
          <a:bodyPr spcFirstLastPara="1" wrap="square" lIns="91425" tIns="91425" rIns="91425" bIns="91425" anchor="ctr" anchorCtr="0">
            <a:noAutofit/>
          </a:bodyPr>
          <a:lstStyle/>
          <a:p>
            <a:pPr algn="r"/>
            <a:r>
              <a:rPr lang="en-US" b="1" dirty="0">
                <a:solidFill>
                  <a:schemeClr val="dk1"/>
                </a:solidFill>
                <a:latin typeface="Raleway"/>
                <a:ea typeface="Raleway"/>
                <a:cs typeface="Raleway"/>
                <a:sym typeface="Raleway"/>
              </a:rPr>
              <a:t>Fashion Classification</a:t>
            </a:r>
          </a:p>
          <a:p>
            <a:pPr marL="0" lvl="0" indent="0" algn="r" rtl="0">
              <a:spcBef>
                <a:spcPts val="0"/>
              </a:spcBef>
              <a:spcAft>
                <a:spcPts val="0"/>
              </a:spcAft>
              <a:buNone/>
            </a:pPr>
            <a:endParaRPr dirty="0"/>
          </a:p>
        </p:txBody>
      </p:sp>
      <p:sp>
        <p:nvSpPr>
          <p:cNvPr id="2" name="Arrow: Right 1">
            <a:extLst>
              <a:ext uri="{FF2B5EF4-FFF2-40B4-BE49-F238E27FC236}">
                <a16:creationId xmlns:a16="http://schemas.microsoft.com/office/drawing/2014/main" id="{5A9BC21D-4B03-4FD1-94B5-A32723376606}"/>
              </a:ext>
            </a:extLst>
          </p:cNvPr>
          <p:cNvSpPr/>
          <p:nvPr/>
        </p:nvSpPr>
        <p:spPr>
          <a:xfrm>
            <a:off x="4247535" y="2045110"/>
            <a:ext cx="668594" cy="391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Right 38">
            <a:extLst>
              <a:ext uri="{FF2B5EF4-FFF2-40B4-BE49-F238E27FC236}">
                <a16:creationId xmlns:a16="http://schemas.microsoft.com/office/drawing/2014/main" id="{E435A39F-39BE-48E0-8434-3F3E28EDF086}"/>
              </a:ext>
            </a:extLst>
          </p:cNvPr>
          <p:cNvSpPr/>
          <p:nvPr/>
        </p:nvSpPr>
        <p:spPr>
          <a:xfrm>
            <a:off x="4220838" y="3536525"/>
            <a:ext cx="668594" cy="391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948D14D-3142-4D79-9889-893CF03B11B2}"/>
              </a:ext>
            </a:extLst>
          </p:cNvPr>
          <p:cNvSpPr txBox="1"/>
          <p:nvPr/>
        </p:nvSpPr>
        <p:spPr>
          <a:xfrm>
            <a:off x="68826" y="4788310"/>
            <a:ext cx="403122" cy="307777"/>
          </a:xfrm>
          <a:prstGeom prst="rect">
            <a:avLst/>
          </a:prstGeom>
          <a:noFill/>
        </p:spPr>
        <p:txBody>
          <a:bodyPr wrap="square" rtlCol="0">
            <a:spAutoFit/>
          </a:bodyPr>
          <a:lstStyle/>
          <a:p>
            <a:r>
              <a:rPr lang="en-US" dirty="0"/>
              <a:t>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2"/>
                                        </p:tgtEl>
                                        <p:attrNameLst>
                                          <p:attrName>style.visibility</p:attrName>
                                        </p:attrNameLst>
                                      </p:cBhvr>
                                      <p:to>
                                        <p:strVal val="visible"/>
                                      </p:to>
                                    </p:set>
                                    <p:anim calcmode="lin" valueType="num">
                                      <p:cBhvr additive="base">
                                        <p:cTn id="7" dur="500" fill="hold"/>
                                        <p:tgtEl>
                                          <p:spTgt spid="352"/>
                                        </p:tgtEl>
                                        <p:attrNameLst>
                                          <p:attrName>ppt_x</p:attrName>
                                        </p:attrNameLst>
                                      </p:cBhvr>
                                      <p:tavLst>
                                        <p:tav tm="0">
                                          <p:val>
                                            <p:strVal val="#ppt_x"/>
                                          </p:val>
                                        </p:tav>
                                        <p:tav tm="100000">
                                          <p:val>
                                            <p:strVal val="#ppt_x"/>
                                          </p:val>
                                        </p:tav>
                                      </p:tavLst>
                                    </p:anim>
                                    <p:anim calcmode="lin" valueType="num">
                                      <p:cBhvr additive="base">
                                        <p:cTn id="8" dur="500" fill="hold"/>
                                        <p:tgtEl>
                                          <p:spTgt spid="3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70"/>
                                        </p:tgtEl>
                                        <p:attrNameLst>
                                          <p:attrName>style.visibility</p:attrName>
                                        </p:attrNameLst>
                                      </p:cBhvr>
                                      <p:to>
                                        <p:strVal val="visible"/>
                                      </p:to>
                                    </p:set>
                                    <p:animEffect transition="in" filter="fade">
                                      <p:cBhvr>
                                        <p:cTn id="13" dur="500"/>
                                        <p:tgtEl>
                                          <p:spTgt spid="37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3"/>
                                        </p:tgtEl>
                                        <p:attrNameLst>
                                          <p:attrName>style.visibility</p:attrName>
                                        </p:attrNameLst>
                                      </p:cBhvr>
                                      <p:to>
                                        <p:strVal val="visible"/>
                                      </p:to>
                                    </p:set>
                                    <p:animEffect transition="in" filter="fade">
                                      <p:cBhvr>
                                        <p:cTn id="16" dur="500"/>
                                        <p:tgtEl>
                                          <p:spTgt spid="35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4">
                                            <p:txEl>
                                              <p:pRg st="0" end="0"/>
                                            </p:txEl>
                                          </p:spTgt>
                                        </p:tgtEl>
                                        <p:attrNameLst>
                                          <p:attrName>style.visibility</p:attrName>
                                        </p:attrNameLst>
                                      </p:cBhvr>
                                      <p:to>
                                        <p:strVal val="visible"/>
                                      </p:to>
                                    </p:set>
                                    <p:animEffect transition="in" filter="fade">
                                      <p:cBhvr>
                                        <p:cTn id="19" dur="500"/>
                                        <p:tgtEl>
                                          <p:spTgt spid="35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83"/>
                                        </p:tgtEl>
                                        <p:attrNameLst>
                                          <p:attrName>style.visibility</p:attrName>
                                        </p:attrNameLst>
                                      </p:cBhvr>
                                      <p:to>
                                        <p:strVal val="visible"/>
                                      </p:to>
                                    </p:set>
                                    <p:anim calcmode="lin" valueType="num">
                                      <p:cBhvr additive="base">
                                        <p:cTn id="30" dur="500" fill="hold"/>
                                        <p:tgtEl>
                                          <p:spTgt spid="383"/>
                                        </p:tgtEl>
                                        <p:attrNameLst>
                                          <p:attrName>ppt_x</p:attrName>
                                        </p:attrNameLst>
                                      </p:cBhvr>
                                      <p:tavLst>
                                        <p:tav tm="0">
                                          <p:val>
                                            <p:strVal val="#ppt_x"/>
                                          </p:val>
                                        </p:tav>
                                        <p:tav tm="100000">
                                          <p:val>
                                            <p:strVal val="#ppt_x"/>
                                          </p:val>
                                        </p:tav>
                                      </p:tavLst>
                                    </p:anim>
                                    <p:anim calcmode="lin" valueType="num">
                                      <p:cBhvr additive="base">
                                        <p:cTn id="31" dur="500" fill="hold"/>
                                        <p:tgtEl>
                                          <p:spTgt spid="383"/>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55"/>
                                        </p:tgtEl>
                                        <p:attrNameLst>
                                          <p:attrName>style.visibility</p:attrName>
                                        </p:attrNameLst>
                                      </p:cBhvr>
                                      <p:to>
                                        <p:strVal val="visible"/>
                                      </p:to>
                                    </p:set>
                                    <p:anim calcmode="lin" valueType="num">
                                      <p:cBhvr additive="base">
                                        <p:cTn id="34" dur="500" fill="hold"/>
                                        <p:tgtEl>
                                          <p:spTgt spid="355"/>
                                        </p:tgtEl>
                                        <p:attrNameLst>
                                          <p:attrName>ppt_x</p:attrName>
                                        </p:attrNameLst>
                                      </p:cBhvr>
                                      <p:tavLst>
                                        <p:tav tm="0">
                                          <p:val>
                                            <p:strVal val="#ppt_x"/>
                                          </p:val>
                                        </p:tav>
                                        <p:tav tm="100000">
                                          <p:val>
                                            <p:strVal val="#ppt_x"/>
                                          </p:val>
                                        </p:tav>
                                      </p:tavLst>
                                    </p:anim>
                                    <p:anim calcmode="lin" valueType="num">
                                      <p:cBhvr additive="base">
                                        <p:cTn id="35" dur="500" fill="hold"/>
                                        <p:tgtEl>
                                          <p:spTgt spid="35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56">
                                            <p:txEl>
                                              <p:pRg st="0" end="0"/>
                                            </p:txEl>
                                          </p:spTgt>
                                        </p:tgtEl>
                                        <p:attrNameLst>
                                          <p:attrName>style.visibility</p:attrName>
                                        </p:attrNameLst>
                                      </p:cBhvr>
                                      <p:to>
                                        <p:strVal val="visible"/>
                                      </p:to>
                                    </p:set>
                                    <p:anim calcmode="lin" valueType="num">
                                      <p:cBhvr additive="base">
                                        <p:cTn id="38" dur="500" fill="hold"/>
                                        <p:tgtEl>
                                          <p:spTgt spid="356">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76"/>
                                        </p:tgtEl>
                                        <p:attrNameLst>
                                          <p:attrName>style.visibility</p:attrName>
                                        </p:attrNameLst>
                                      </p:cBhvr>
                                      <p:to>
                                        <p:strVal val="visible"/>
                                      </p:to>
                                    </p:set>
                                    <p:animEffect transition="in" filter="fade">
                                      <p:cBhvr>
                                        <p:cTn id="44" dur="1000"/>
                                        <p:tgtEl>
                                          <p:spTgt spid="376"/>
                                        </p:tgtEl>
                                      </p:cBhvr>
                                    </p:animEffect>
                                    <p:anim calcmode="lin" valueType="num">
                                      <p:cBhvr>
                                        <p:cTn id="45" dur="1000" fill="hold"/>
                                        <p:tgtEl>
                                          <p:spTgt spid="376"/>
                                        </p:tgtEl>
                                        <p:attrNameLst>
                                          <p:attrName>ppt_x</p:attrName>
                                        </p:attrNameLst>
                                      </p:cBhvr>
                                      <p:tavLst>
                                        <p:tav tm="0">
                                          <p:val>
                                            <p:strVal val="#ppt_x"/>
                                          </p:val>
                                        </p:tav>
                                        <p:tav tm="100000">
                                          <p:val>
                                            <p:strVal val="#ppt_x"/>
                                          </p:val>
                                        </p:tav>
                                      </p:tavLst>
                                    </p:anim>
                                    <p:anim calcmode="lin" valueType="num">
                                      <p:cBhvr>
                                        <p:cTn id="46" dur="1000" fill="hold"/>
                                        <p:tgtEl>
                                          <p:spTgt spid="376"/>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357"/>
                                        </p:tgtEl>
                                        <p:attrNameLst>
                                          <p:attrName>style.visibility</p:attrName>
                                        </p:attrNameLst>
                                      </p:cBhvr>
                                      <p:to>
                                        <p:strVal val="visible"/>
                                      </p:to>
                                    </p:set>
                                    <p:animEffect transition="in" filter="barn(inVertical)">
                                      <p:cBhvr>
                                        <p:cTn id="51" dur="500"/>
                                        <p:tgtEl>
                                          <p:spTgt spid="357"/>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358">
                                            <p:txEl>
                                              <p:pRg st="0" end="0"/>
                                            </p:txEl>
                                          </p:spTgt>
                                        </p:tgtEl>
                                        <p:attrNameLst>
                                          <p:attrName>style.visibility</p:attrName>
                                        </p:attrNameLst>
                                      </p:cBhvr>
                                      <p:to>
                                        <p:strVal val="visible"/>
                                      </p:to>
                                    </p:set>
                                    <p:animEffect transition="in" filter="barn(inVertical)">
                                      <p:cBhvr>
                                        <p:cTn id="54" dur="500"/>
                                        <p:tgtEl>
                                          <p:spTgt spid="358">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9"/>
                                        </p:tgtEl>
                                        <p:attrNameLst>
                                          <p:attrName>style.visibility</p:attrName>
                                        </p:attrNameLst>
                                      </p:cBhvr>
                                      <p:to>
                                        <p:strVal val="visible"/>
                                      </p:to>
                                    </p:set>
                                    <p:animEffect transition="in" filter="fade">
                                      <p:cBhvr>
                                        <p:cTn id="59" dur="1000"/>
                                        <p:tgtEl>
                                          <p:spTgt spid="39"/>
                                        </p:tgtEl>
                                      </p:cBhvr>
                                    </p:animEffect>
                                    <p:anim calcmode="lin" valueType="num">
                                      <p:cBhvr>
                                        <p:cTn id="60" dur="1000" fill="hold"/>
                                        <p:tgtEl>
                                          <p:spTgt spid="39"/>
                                        </p:tgtEl>
                                        <p:attrNameLst>
                                          <p:attrName>ppt_x</p:attrName>
                                        </p:attrNameLst>
                                      </p:cBhvr>
                                      <p:tavLst>
                                        <p:tav tm="0">
                                          <p:val>
                                            <p:strVal val="#ppt_x"/>
                                          </p:val>
                                        </p:tav>
                                        <p:tav tm="100000">
                                          <p:val>
                                            <p:strVal val="#ppt_x"/>
                                          </p:val>
                                        </p:tav>
                                      </p:tavLst>
                                    </p:anim>
                                    <p:anim calcmode="lin" valueType="num">
                                      <p:cBhvr>
                                        <p:cTn id="61"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361"/>
                                        </p:tgtEl>
                                        <p:attrNameLst>
                                          <p:attrName>style.visibility</p:attrName>
                                        </p:attrNameLst>
                                      </p:cBhvr>
                                      <p:to>
                                        <p:strVal val="visible"/>
                                      </p:to>
                                    </p:set>
                                    <p:animEffect transition="in" filter="barn(inVertical)">
                                      <p:cBhvr>
                                        <p:cTn id="66" dur="500"/>
                                        <p:tgtEl>
                                          <p:spTgt spid="36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359"/>
                                        </p:tgtEl>
                                        <p:attrNameLst>
                                          <p:attrName>style.visibility</p:attrName>
                                        </p:attrNameLst>
                                      </p:cBhvr>
                                      <p:to>
                                        <p:strVal val="visible"/>
                                      </p:to>
                                    </p:set>
                                    <p:animEffect transition="in" filter="wipe(down)">
                                      <p:cBhvr>
                                        <p:cTn id="71" dur="500"/>
                                        <p:tgtEl>
                                          <p:spTgt spid="359"/>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360">
                                            <p:txEl>
                                              <p:pRg st="0" end="0"/>
                                            </p:txEl>
                                          </p:spTgt>
                                        </p:tgtEl>
                                        <p:attrNameLst>
                                          <p:attrName>style.visibility</p:attrName>
                                        </p:attrNameLst>
                                      </p:cBhvr>
                                      <p:to>
                                        <p:strVal val="visible"/>
                                      </p:to>
                                    </p:set>
                                    <p:animEffect transition="in" filter="wipe(down)">
                                      <p:cBhvr>
                                        <p:cTn id="74" dur="500"/>
                                        <p:tgtEl>
                                          <p:spTgt spid="3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 grpId="0"/>
      <p:bldP spid="353" grpId="0"/>
      <p:bldP spid="354" grpId="0" build="p"/>
      <p:bldP spid="355" grpId="0"/>
      <p:bldP spid="356" grpId="0" build="p"/>
      <p:bldP spid="357" grpId="0"/>
      <p:bldP spid="358" grpId="0" build="p"/>
      <p:bldP spid="359" grpId="0"/>
      <p:bldP spid="360" grpId="0" build="p"/>
      <p:bldP spid="2" grpId="0" animBg="1"/>
      <p:bldP spid="39" grpId="0" animBg="1"/>
    </p:bldLst>
  </p:timing>
</p:sld>
</file>

<file path=ppt/theme/theme1.xml><?xml version="1.0" encoding="utf-8"?>
<a:theme xmlns:a="http://schemas.openxmlformats.org/drawingml/2006/main" name="Clothes Designer Portfolio by Slidesgo">
  <a:themeElements>
    <a:clrScheme name="Simple Light">
      <a:dk1>
        <a:srgbClr val="000000"/>
      </a:dk1>
      <a:lt1>
        <a:srgbClr val="F3F3F3"/>
      </a:lt1>
      <a:dk2>
        <a:srgbClr val="000000"/>
      </a:dk2>
      <a:lt2>
        <a:srgbClr val="FFFFFF"/>
      </a:lt2>
      <a:accent1>
        <a:srgbClr val="FBB03B"/>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TotalTime>
  <Words>1465</Words>
  <Application>Microsoft Office PowerPoint</Application>
  <PresentationFormat>On-screen Show (16:9)</PresentationFormat>
  <Paragraphs>250</Paragraphs>
  <Slides>33</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Cantarell</vt:lpstr>
      <vt:lpstr>Cormorant Garamond</vt:lpstr>
      <vt:lpstr>Cormorant Garamond Medium</vt:lpstr>
      <vt:lpstr>Cormorant Garamond SemiBold</vt:lpstr>
      <vt:lpstr>Enriqueta</vt:lpstr>
      <vt:lpstr>Raleway</vt:lpstr>
      <vt:lpstr>Raleway Medium</vt:lpstr>
      <vt:lpstr>Symbol</vt:lpstr>
      <vt:lpstr>Clothes Designer Portfolio by Slidesgo</vt:lpstr>
      <vt:lpstr>fashion CLASSIFICATION</vt:lpstr>
      <vt:lpstr>Nội Dung Trình Bày</vt:lpstr>
      <vt:lpstr>Mô tả bài toán</vt:lpstr>
      <vt:lpstr>Nội dung lý thuyết</vt:lpstr>
      <vt:lpstr>Nội dung lý thuyết</vt:lpstr>
      <vt:lpstr>Thư viện sử dụng</vt:lpstr>
      <vt:lpstr>Các bước thực hiện</vt:lpstr>
      <vt:lpstr>Bước 1 Trích xuất dữ liệu</vt:lpstr>
      <vt:lpstr>Bước 2 Khai phá dữ liệu</vt:lpstr>
      <vt:lpstr>Bước 3 Tiền xử lý dữ liệu</vt:lpstr>
      <vt:lpstr>Bước 3 Tiền xử lý dữ liệu</vt:lpstr>
      <vt:lpstr>Bước 3 Tiền xử lý dữ liệu</vt:lpstr>
      <vt:lpstr>Bước 4 Xây dựng model</vt:lpstr>
      <vt:lpstr>Bước 4 Xây dựng model</vt:lpstr>
      <vt:lpstr>Thiết lập các layers</vt:lpstr>
      <vt:lpstr>Thiết lập các layers</vt:lpstr>
      <vt:lpstr>Thiết lập các layers</vt:lpstr>
      <vt:lpstr>Thiết lập các layers</vt:lpstr>
      <vt:lpstr>Biên dịch mô hình</vt:lpstr>
      <vt:lpstr>Biên dịch mô hình</vt:lpstr>
      <vt:lpstr>Bước 5 Huấn luyện mô hình</vt:lpstr>
      <vt:lpstr>Bước 5 Huấn luyện mô hình</vt:lpstr>
      <vt:lpstr>Bước 5 Huấn luyện mô hình</vt:lpstr>
      <vt:lpstr>Bước 5 Huấn luyện mô hình</vt:lpstr>
      <vt:lpstr>Đánh giá </vt:lpstr>
      <vt:lpstr>Dự đoán</vt:lpstr>
      <vt:lpstr>Hình ảnh thực tế</vt:lpstr>
      <vt:lpstr>Hình ảnh thực tế</vt:lpstr>
      <vt:lpstr>Hình ảnh thực tế</vt:lpstr>
      <vt:lpstr>Hình ảnh thực tế</vt:lpstr>
      <vt:lpstr>Nhận xét</vt:lpstr>
      <vt:lpstr>Tài liệu Tham khảo</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fashion CLASSIFICATION</dc:title>
  <dc:creator>ASUS</dc:creator>
  <cp:lastModifiedBy>Ngô Đức Lộc</cp:lastModifiedBy>
  <cp:revision>44</cp:revision>
  <dcterms:modified xsi:type="dcterms:W3CDTF">2022-01-18T20:20:03Z</dcterms:modified>
</cp:coreProperties>
</file>