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8" r:id="rId2"/>
    <p:sldId id="259" r:id="rId3"/>
    <p:sldId id="548" r:id="rId4"/>
    <p:sldId id="549" r:id="rId5"/>
    <p:sldId id="554" r:id="rId6"/>
    <p:sldId id="447" r:id="rId7"/>
    <p:sldId id="471" r:id="rId8"/>
    <p:sldId id="556" r:id="rId9"/>
    <p:sldId id="555" r:id="rId10"/>
    <p:sldId id="559" r:id="rId11"/>
    <p:sldId id="560" r:id="rId12"/>
    <p:sldId id="561" r:id="rId13"/>
    <p:sldId id="562" r:id="rId14"/>
    <p:sldId id="563" r:id="rId15"/>
    <p:sldId id="564" r:id="rId16"/>
    <p:sldId id="565" r:id="rId17"/>
    <p:sldId id="566" r:id="rId18"/>
    <p:sldId id="567" r:id="rId19"/>
    <p:sldId id="569" r:id="rId20"/>
    <p:sldId id="570" r:id="rId21"/>
    <p:sldId id="573" r:id="rId22"/>
    <p:sldId id="574" r:id="rId23"/>
    <p:sldId id="557" r:id="rId24"/>
    <p:sldId id="571" r:id="rId25"/>
    <p:sldId id="568" r:id="rId26"/>
    <p:sldId id="572" r:id="rId27"/>
    <p:sldId id="576" r:id="rId28"/>
    <p:sldId id="575"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C1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75948" autoAdjust="0"/>
  </p:normalViewPr>
  <p:slideViewPr>
    <p:cSldViewPr snapToGrid="0">
      <p:cViewPr varScale="1">
        <p:scale>
          <a:sx n="85" d="100"/>
          <a:sy n="85" d="100"/>
        </p:scale>
        <p:origin x="48" y="225"/>
      </p:cViewPr>
      <p:guideLst/>
    </p:cSldViewPr>
  </p:slideViewPr>
  <p:outlineViewPr>
    <p:cViewPr>
      <p:scale>
        <a:sx n="33" d="100"/>
        <a:sy n="33" d="100"/>
      </p:scale>
      <p:origin x="0" y="-1632"/>
    </p:cViewPr>
  </p:outlineViewPr>
  <p:notesTextViewPr>
    <p:cViewPr>
      <p:scale>
        <a:sx n="1" d="1"/>
        <a:sy n="1" d="1"/>
      </p:scale>
      <p:origin x="0" y="0"/>
    </p:cViewPr>
  </p:notesTextViewPr>
  <p:notesViewPr>
    <p:cSldViewPr snapToGrid="0">
      <p:cViewPr varScale="1">
        <p:scale>
          <a:sx n="44" d="100"/>
          <a:sy n="44" d="100"/>
        </p:scale>
        <p:origin x="277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monah02\Box\Classes\DataAnalyticsCourse\DATA0200_FY20_Materials\Data_Labs\Lab1\BostonCheckbook\checkbook-explorerfy1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[checkbook-explorerfy12.xlsx]Sheet2!PivotTable1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Sheet2!$B$4:$B$16</c:f>
              <c:numCache>
                <c:formatCode>General</c:formatCode>
                <c:ptCount val="12"/>
                <c:pt idx="0">
                  <c:v>9804.4429561972538</c:v>
                </c:pt>
                <c:pt idx="1">
                  <c:v>6972.9082484688524</c:v>
                </c:pt>
                <c:pt idx="2">
                  <c:v>5946.6947697038195</c:v>
                </c:pt>
                <c:pt idx="3">
                  <c:v>5399.7171594353003</c:v>
                </c:pt>
                <c:pt idx="4">
                  <c:v>4084.5902783874863</c:v>
                </c:pt>
                <c:pt idx="5">
                  <c:v>5174.0117381724895</c:v>
                </c:pt>
                <c:pt idx="6">
                  <c:v>5069.1388146600757</c:v>
                </c:pt>
                <c:pt idx="7">
                  <c:v>4708.0617568798762</c:v>
                </c:pt>
                <c:pt idx="8">
                  <c:v>4865.1084048915118</c:v>
                </c:pt>
                <c:pt idx="9">
                  <c:v>9289.5625841721758</c:v>
                </c:pt>
                <c:pt idx="10">
                  <c:v>11587.089835860887</c:v>
                </c:pt>
                <c:pt idx="11">
                  <c:v>5241.8442452560876</c:v>
                </c:pt>
              </c:numCache>
            </c:numRef>
          </c:val>
          <c:extLst>
            <c:ext xmlns:c16="http://schemas.microsoft.com/office/drawing/2014/chart" uri="{C3380CC4-5D6E-409C-BE32-E72D297353CC}">
              <c16:uniqueId val="{00000000-17BC-4A4B-8DAD-34CD6DF3E85B}"/>
            </c:ext>
          </c:extLst>
        </c:ser>
        <c:dLbls>
          <c:showLegendKey val="0"/>
          <c:showVal val="0"/>
          <c:showCatName val="0"/>
          <c:showSerName val="0"/>
          <c:showPercent val="0"/>
          <c:showBubbleSize val="0"/>
        </c:dLbls>
        <c:gapWidth val="219"/>
        <c:overlap val="-27"/>
        <c:axId val="283395999"/>
        <c:axId val="2120575919"/>
      </c:barChart>
      <c:catAx>
        <c:axId val="28339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575919"/>
        <c:crosses val="autoZero"/>
        <c:auto val="1"/>
        <c:lblAlgn val="ctr"/>
        <c:lblOffset val="100"/>
        <c:noMultiLvlLbl val="0"/>
      </c:catAx>
      <c:valAx>
        <c:axId val="2120575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395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32AD6-DDAA-4294-9BDB-AA5C2B918E48}" type="datetimeFigureOut">
              <a:rPr lang="en-US" smtClean="0"/>
              <a:t>9/14/2021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E97E-DFCC-4F90-9754-F60C1B90F3AC}" type="slidenum">
              <a:rPr lang="en-US" smtClean="0"/>
              <a:t>‹#›</a:t>
            </a:fld>
            <a:endParaRPr lang="en-US" dirty="0"/>
          </a:p>
        </p:txBody>
      </p:sp>
    </p:spTree>
    <p:extLst>
      <p:ext uri="{BB962C8B-B14F-4D97-AF65-F5344CB8AC3E}">
        <p14:creationId xmlns:p14="http://schemas.microsoft.com/office/powerpoint/2010/main" val="50568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a:t>
            </a:fld>
            <a:endParaRPr lang="en-US" dirty="0"/>
          </a:p>
        </p:txBody>
      </p:sp>
    </p:spTree>
    <p:extLst>
      <p:ext uri="{BB962C8B-B14F-4D97-AF65-F5344CB8AC3E}">
        <p14:creationId xmlns:p14="http://schemas.microsoft.com/office/powerpoint/2010/main" val="201420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15</a:t>
            </a:fld>
            <a:endParaRPr lang="en-US" dirty="0"/>
          </a:p>
        </p:txBody>
      </p:sp>
    </p:spTree>
    <p:extLst>
      <p:ext uri="{BB962C8B-B14F-4D97-AF65-F5344CB8AC3E}">
        <p14:creationId xmlns:p14="http://schemas.microsoft.com/office/powerpoint/2010/main" val="26120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16</a:t>
            </a:fld>
            <a:endParaRPr lang="en-US" dirty="0"/>
          </a:p>
        </p:txBody>
      </p:sp>
    </p:spTree>
    <p:extLst>
      <p:ext uri="{BB962C8B-B14F-4D97-AF65-F5344CB8AC3E}">
        <p14:creationId xmlns:p14="http://schemas.microsoft.com/office/powerpoint/2010/main" val="302940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17</a:t>
            </a:fld>
            <a:endParaRPr lang="en-US" dirty="0"/>
          </a:p>
        </p:txBody>
      </p:sp>
    </p:spTree>
    <p:extLst>
      <p:ext uri="{BB962C8B-B14F-4D97-AF65-F5344CB8AC3E}">
        <p14:creationId xmlns:p14="http://schemas.microsoft.com/office/powerpoint/2010/main" val="175859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18</a:t>
            </a:fld>
            <a:endParaRPr lang="en-US" dirty="0"/>
          </a:p>
        </p:txBody>
      </p:sp>
    </p:spTree>
    <p:extLst>
      <p:ext uri="{BB962C8B-B14F-4D97-AF65-F5344CB8AC3E}">
        <p14:creationId xmlns:p14="http://schemas.microsoft.com/office/powerpoint/2010/main" val="182801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19</a:t>
            </a:fld>
            <a:endParaRPr lang="en-US" dirty="0"/>
          </a:p>
        </p:txBody>
      </p:sp>
    </p:spTree>
    <p:extLst>
      <p:ext uri="{BB962C8B-B14F-4D97-AF65-F5344CB8AC3E}">
        <p14:creationId xmlns:p14="http://schemas.microsoft.com/office/powerpoint/2010/main" val="164751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20</a:t>
            </a:fld>
            <a:endParaRPr lang="en-US" dirty="0"/>
          </a:p>
        </p:txBody>
      </p:sp>
    </p:spTree>
    <p:extLst>
      <p:ext uri="{BB962C8B-B14F-4D97-AF65-F5344CB8AC3E}">
        <p14:creationId xmlns:p14="http://schemas.microsoft.com/office/powerpoint/2010/main" val="328292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21</a:t>
            </a:fld>
            <a:endParaRPr lang="en-US" dirty="0"/>
          </a:p>
        </p:txBody>
      </p:sp>
    </p:spTree>
    <p:extLst>
      <p:ext uri="{BB962C8B-B14F-4D97-AF65-F5344CB8AC3E}">
        <p14:creationId xmlns:p14="http://schemas.microsoft.com/office/powerpoint/2010/main" val="1568000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22</a:t>
            </a:fld>
            <a:endParaRPr lang="en-US" dirty="0"/>
          </a:p>
        </p:txBody>
      </p:sp>
    </p:spTree>
    <p:extLst>
      <p:ext uri="{BB962C8B-B14F-4D97-AF65-F5344CB8AC3E}">
        <p14:creationId xmlns:p14="http://schemas.microsoft.com/office/powerpoint/2010/main" val="4250271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26</a:t>
            </a:fld>
            <a:endParaRPr lang="en-US" dirty="0"/>
          </a:p>
        </p:txBody>
      </p:sp>
    </p:spTree>
    <p:extLst>
      <p:ext uri="{BB962C8B-B14F-4D97-AF65-F5344CB8AC3E}">
        <p14:creationId xmlns:p14="http://schemas.microsoft.com/office/powerpoint/2010/main" val="43393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27</a:t>
            </a:fld>
            <a:endParaRPr lang="en-US" dirty="0"/>
          </a:p>
        </p:txBody>
      </p:sp>
    </p:spTree>
    <p:extLst>
      <p:ext uri="{BB962C8B-B14F-4D97-AF65-F5344CB8AC3E}">
        <p14:creationId xmlns:p14="http://schemas.microsoft.com/office/powerpoint/2010/main" val="344758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2</a:t>
            </a:fld>
            <a:endParaRPr lang="en-US" dirty="0"/>
          </a:p>
        </p:txBody>
      </p:sp>
    </p:spTree>
    <p:extLst>
      <p:ext uri="{BB962C8B-B14F-4D97-AF65-F5344CB8AC3E}">
        <p14:creationId xmlns:p14="http://schemas.microsoft.com/office/powerpoint/2010/main" val="428100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6</a:t>
            </a:fld>
            <a:endParaRPr lang="en-US" dirty="0"/>
          </a:p>
        </p:txBody>
      </p:sp>
    </p:spTree>
    <p:extLst>
      <p:ext uri="{BB962C8B-B14F-4D97-AF65-F5344CB8AC3E}">
        <p14:creationId xmlns:p14="http://schemas.microsoft.com/office/powerpoint/2010/main" val="2503784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Changed the link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9</a:t>
            </a:fld>
            <a:endParaRPr lang="en-US" dirty="0"/>
          </a:p>
        </p:txBody>
      </p:sp>
    </p:spTree>
    <p:extLst>
      <p:ext uri="{BB962C8B-B14F-4D97-AF65-F5344CB8AC3E}">
        <p14:creationId xmlns:p14="http://schemas.microsoft.com/office/powerpoint/2010/main" val="374031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10</a:t>
            </a:fld>
            <a:endParaRPr lang="en-US" dirty="0"/>
          </a:p>
        </p:txBody>
      </p:sp>
    </p:spTree>
    <p:extLst>
      <p:ext uri="{BB962C8B-B14F-4D97-AF65-F5344CB8AC3E}">
        <p14:creationId xmlns:p14="http://schemas.microsoft.com/office/powerpoint/2010/main" val="254494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11</a:t>
            </a:fld>
            <a:endParaRPr lang="en-US" dirty="0"/>
          </a:p>
        </p:txBody>
      </p:sp>
    </p:spTree>
    <p:extLst>
      <p:ext uri="{BB962C8B-B14F-4D97-AF65-F5344CB8AC3E}">
        <p14:creationId xmlns:p14="http://schemas.microsoft.com/office/powerpoint/2010/main" val="158141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12</a:t>
            </a:fld>
            <a:endParaRPr lang="en-US" dirty="0"/>
          </a:p>
        </p:txBody>
      </p:sp>
    </p:spTree>
    <p:extLst>
      <p:ext uri="{BB962C8B-B14F-4D97-AF65-F5344CB8AC3E}">
        <p14:creationId xmlns:p14="http://schemas.microsoft.com/office/powerpoint/2010/main" val="389642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13</a:t>
            </a:fld>
            <a:endParaRPr lang="en-US" dirty="0"/>
          </a:p>
        </p:txBody>
      </p:sp>
    </p:spTree>
    <p:extLst>
      <p:ext uri="{BB962C8B-B14F-4D97-AF65-F5344CB8AC3E}">
        <p14:creationId xmlns:p14="http://schemas.microsoft.com/office/powerpoint/2010/main" val="264717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5E97E-DFCC-4F90-9754-F60C1B90F3AC}" type="slidenum">
              <a:rPr lang="en-US" smtClean="0"/>
              <a:t>14</a:t>
            </a:fld>
            <a:endParaRPr lang="en-US" dirty="0"/>
          </a:p>
        </p:txBody>
      </p:sp>
    </p:spTree>
    <p:extLst>
      <p:ext uri="{BB962C8B-B14F-4D97-AF65-F5344CB8AC3E}">
        <p14:creationId xmlns:p14="http://schemas.microsoft.com/office/powerpoint/2010/main" val="345768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50000">
              <a:schemeClr val="tx1">
                <a:lumMod val="95000"/>
                <a:lumOff val="5000"/>
              </a:schemeClr>
            </a:gs>
            <a:gs pos="0">
              <a:schemeClr val="tx1"/>
            </a:gs>
            <a:gs pos="100000">
              <a:schemeClr val="tx1">
                <a:lumMod val="85000"/>
                <a:lumOff val="15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31520"/>
            <a:ext cx="10058400" cy="3472222"/>
          </a:xfrm>
        </p:spPr>
        <p:txBody>
          <a:bodyPr anchor="b">
            <a:normAutofit/>
          </a:bodyPr>
          <a:lstStyle>
            <a:lvl1pPr algn="l">
              <a:lnSpc>
                <a:spcPct val="85000"/>
              </a:lnSpc>
              <a:defRPr sz="8000" spc="-50" baseline="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095999" y="4567847"/>
            <a:ext cx="5062451" cy="502920"/>
          </a:xfrm>
        </p:spPr>
        <p:txBody>
          <a:bodyPr lIns="91440" rIns="91440" bIns="0">
            <a:normAutofit/>
          </a:bodyPr>
          <a:lstStyle>
            <a:lvl1pPr marL="0" indent="0" algn="r">
              <a:lnSpc>
                <a:spcPct val="100000"/>
              </a:lnSpc>
              <a:spcBef>
                <a:spcPts val="0"/>
              </a:spcBef>
              <a:spcAft>
                <a:spcPts val="0"/>
              </a:spcAft>
              <a:buNone/>
              <a:defRPr sz="2800" b="1" cap="small" spc="200" baseline="0">
                <a:solidFill>
                  <a:schemeClr val="bg1"/>
                </a:solidFill>
                <a:latin typeface="Century Gothic" panose="020B0502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p:cNvCxnSpPr/>
          <p:nvPr/>
        </p:nvCxnSpPr>
        <p:spPr>
          <a:xfrm>
            <a:off x="1188720" y="4343400"/>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680A1C-E840-4718-8F46-AAB94DC2128E}"/>
              </a:ext>
            </a:extLst>
          </p:cNvPr>
          <p:cNvSpPr txBox="1"/>
          <p:nvPr userDrawn="1"/>
        </p:nvSpPr>
        <p:spPr>
          <a:xfrm>
            <a:off x="1097280" y="4567847"/>
            <a:ext cx="4998719" cy="1188720"/>
          </a:xfrm>
          <a:prstGeom prst="rect">
            <a:avLst/>
          </a:prstGeom>
          <a:noFill/>
        </p:spPr>
        <p:txBody>
          <a:bodyPr wrap="square" rtlCol="0">
            <a:noAutofit/>
          </a:bodyPr>
          <a:lstStyle/>
          <a:p>
            <a:r>
              <a:rPr lang="en-US" sz="2800" b="1" cap="all" spc="200" baseline="0" dirty="0">
                <a:solidFill>
                  <a:schemeClr val="bg1"/>
                </a:solidFill>
                <a:latin typeface="Century Gothic" panose="020B0502020202020204" pitchFamily="34" charset="0"/>
              </a:rPr>
              <a:t>Tufts</a:t>
            </a:r>
          </a:p>
          <a:p>
            <a:r>
              <a:rPr lang="en-US" sz="4400" b="1" cap="all" dirty="0">
                <a:solidFill>
                  <a:schemeClr val="bg1"/>
                </a:solidFill>
                <a:latin typeface="Century Gothic" panose="020B0502020202020204" pitchFamily="34" charset="0"/>
              </a:rPr>
              <a:t>DATA</a:t>
            </a:r>
            <a:r>
              <a:rPr lang="en-US" sz="4400" b="0" cap="all" dirty="0">
                <a:solidFill>
                  <a:schemeClr val="bg1"/>
                </a:solidFill>
                <a:latin typeface="Century Gothic" panose="020B0502020202020204" pitchFamily="34" charset="0"/>
              </a:rPr>
              <a:t>LAB</a:t>
            </a:r>
          </a:p>
        </p:txBody>
      </p:sp>
      <p:sp>
        <p:nvSpPr>
          <p:cNvPr id="14" name="Text Placeholder 13">
            <a:extLst>
              <a:ext uri="{FF2B5EF4-FFF2-40B4-BE49-F238E27FC236}">
                <a16:creationId xmlns:a16="http://schemas.microsoft.com/office/drawing/2014/main" id="{B7088EFB-6FCA-46B6-9938-0402F57F0535}"/>
              </a:ext>
            </a:extLst>
          </p:cNvPr>
          <p:cNvSpPr>
            <a:spLocks noGrp="1"/>
          </p:cNvSpPr>
          <p:nvPr>
            <p:ph type="body" sz="quarter" idx="10"/>
          </p:nvPr>
        </p:nvSpPr>
        <p:spPr>
          <a:xfrm>
            <a:off x="6092912" y="5074920"/>
            <a:ext cx="5062451" cy="685800"/>
          </a:xfrm>
        </p:spPr>
        <p:txBody>
          <a:bodyPr lIns="91440" tIns="0" rIns="91440">
            <a:noAutofit/>
          </a:bodyPr>
          <a:lstStyle>
            <a:lvl1pPr marL="0" indent="0" algn="r">
              <a:lnSpc>
                <a:spcPct val="100000"/>
              </a:lnSpc>
              <a:spcBef>
                <a:spcPts val="0"/>
              </a:spcBef>
              <a:spcAft>
                <a:spcPts val="0"/>
              </a:spcAft>
              <a:buNone/>
              <a:defRPr sz="2000" cap="small" baseline="0">
                <a:latin typeface="Century Gothic" panose="020B0502020202020204" pitchFamily="34" charset="0"/>
              </a:defRPr>
            </a:lvl1pPr>
            <a:lvl2pPr marL="201168" indent="0">
              <a:buNone/>
              <a:defRPr/>
            </a:lvl2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and Footer">
    <p:spTree>
      <p:nvGrpSpPr>
        <p:cNvPr id="1" name=""/>
        <p:cNvGrpSpPr/>
        <p:nvPr/>
      </p:nvGrpSpPr>
      <p:grpSpPr>
        <a:xfrm>
          <a:off x="0" y="0"/>
          <a:ext cx="0" cy="0"/>
          <a:chOff x="0" y="0"/>
          <a:chExt cx="0" cy="0"/>
        </a:xfrm>
      </p:grpSpPr>
      <p:sp>
        <p:nvSpPr>
          <p:cNvPr id="8" name="Rectangle 7"/>
          <p:cNvSpPr/>
          <p:nvPr/>
        </p:nvSpPr>
        <p:spPr>
          <a:xfrm>
            <a:off x="16" y="-21265"/>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Autofit/>
          </a:bodyPr>
          <a:lstStyle>
            <a:lvl1pPr>
              <a:defRPr sz="44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nchor="ct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288154"/>
          </a:xfrm>
        </p:spPr>
        <p:txBody>
          <a:bodyPr lIns="91440" rIns="91440">
            <a:normAutofit/>
          </a:bodyPr>
          <a:lstStyle>
            <a:lvl1pPr marL="0" indent="0">
              <a:buNone/>
              <a:defRPr sz="2400" b="0">
                <a:solidFill>
                  <a:srgbClr val="FFFFFF"/>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Box 9">
            <a:extLst>
              <a:ext uri="{FF2B5EF4-FFF2-40B4-BE49-F238E27FC236}">
                <a16:creationId xmlns:a16="http://schemas.microsoft.com/office/drawing/2014/main" id="{5AAC5B16-0E0C-4E9E-822C-AAFA4BA8A4E4}"/>
              </a:ext>
            </a:extLst>
          </p:cNvPr>
          <p:cNvSpPr txBox="1"/>
          <p:nvPr userDrawn="1"/>
        </p:nvSpPr>
        <p:spPr>
          <a:xfrm>
            <a:off x="1097280" y="6235499"/>
            <a:ext cx="5059680" cy="400110"/>
          </a:xfrm>
          <a:prstGeom prst="rect">
            <a:avLst/>
          </a:prstGeom>
          <a:noFill/>
        </p:spPr>
        <p:txBody>
          <a:bodyPr wrap="square" rtlCol="0">
            <a:spAutoFit/>
          </a:bodyPr>
          <a:lstStyle/>
          <a:p>
            <a:r>
              <a:rPr lang="en-US" sz="2000" b="1" dirty="0">
                <a:solidFill>
                  <a:schemeClr val="accent2">
                    <a:lumMod val="60000"/>
                    <a:lumOff val="40000"/>
                  </a:schemeClr>
                </a:solidFill>
                <a:latin typeface="Century Gothic" panose="020B0502020202020204" pitchFamily="34" charset="0"/>
              </a:rPr>
              <a:t>DATA</a:t>
            </a:r>
            <a:r>
              <a:rPr lang="en-US" sz="2000" b="0" dirty="0">
                <a:solidFill>
                  <a:schemeClr val="accent2">
                    <a:lumMod val="60000"/>
                    <a:lumOff val="40000"/>
                  </a:schemeClr>
                </a:solidFill>
                <a:latin typeface="Century Gothic" panose="020B0502020202020204" pitchFamily="34" charset="0"/>
              </a:rPr>
              <a:t>LAB</a:t>
            </a:r>
            <a:endParaRPr lang="en-US" sz="2000" b="1" dirty="0">
              <a:solidFill>
                <a:schemeClr val="accent2">
                  <a:lumMod val="60000"/>
                  <a:lumOff val="40000"/>
                </a:schemeClr>
              </a:solidFill>
              <a:latin typeface="Century Gothic" panose="020B0502020202020204" pitchFamily="34" charset="0"/>
            </a:endParaRPr>
          </a:p>
        </p:txBody>
      </p:sp>
      <p:sp>
        <p:nvSpPr>
          <p:cNvPr id="11" name="TextBox 10">
            <a:extLst>
              <a:ext uri="{FF2B5EF4-FFF2-40B4-BE49-F238E27FC236}">
                <a16:creationId xmlns:a16="http://schemas.microsoft.com/office/drawing/2014/main" id="{0F7F34D4-BDA0-48A1-BF4D-E9E3DC97FE5D}"/>
              </a:ext>
            </a:extLst>
          </p:cNvPr>
          <p:cNvSpPr txBox="1"/>
          <p:nvPr userDrawn="1"/>
        </p:nvSpPr>
        <p:spPr>
          <a:xfrm>
            <a:off x="6096000" y="6235499"/>
            <a:ext cx="5059680" cy="400110"/>
          </a:xfrm>
          <a:prstGeom prst="rect">
            <a:avLst/>
          </a:prstGeom>
          <a:noFill/>
        </p:spPr>
        <p:txBody>
          <a:bodyPr wrap="square" rtlCol="0">
            <a:spAutoFit/>
          </a:bodyPr>
          <a:lstStyle/>
          <a:p>
            <a:pPr algn="r"/>
            <a:r>
              <a:rPr lang="en-US" sz="2000" b="0" dirty="0">
                <a:solidFill>
                  <a:schemeClr val="tx1">
                    <a:lumMod val="75000"/>
                    <a:lumOff val="25000"/>
                  </a:schemeClr>
                </a:solidFill>
                <a:latin typeface="Century Gothic" panose="020B0502020202020204" pitchFamily="34" charset="0"/>
              </a:rPr>
              <a:t>datalab.tufts.edu</a:t>
            </a:r>
          </a:p>
        </p:txBody>
      </p:sp>
    </p:spTree>
    <p:extLst>
      <p:ext uri="{BB962C8B-B14F-4D97-AF65-F5344CB8AC3E}">
        <p14:creationId xmlns:p14="http://schemas.microsoft.com/office/powerpoint/2010/main" val="35629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4000" b="1">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800" b="0">
                <a:solidFill>
                  <a:srgbClr val="FFFFFF"/>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nd Footer">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4000" b="1">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328475"/>
          </a:xfrm>
        </p:spPr>
        <p:txBody>
          <a:bodyPr lIns="91440" tIns="0" rIns="91440" bIns="0">
            <a:normAutofit/>
          </a:bodyPr>
          <a:lstStyle>
            <a:lvl1pPr marL="0" indent="0">
              <a:spcBef>
                <a:spcPts val="0"/>
              </a:spcBef>
              <a:spcAft>
                <a:spcPts val="600"/>
              </a:spcAft>
              <a:buNone/>
              <a:defRPr sz="1800" b="0">
                <a:solidFill>
                  <a:srgbClr val="FFFFFF"/>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Box 9">
            <a:extLst>
              <a:ext uri="{FF2B5EF4-FFF2-40B4-BE49-F238E27FC236}">
                <a16:creationId xmlns:a16="http://schemas.microsoft.com/office/drawing/2014/main" id="{51FC0B38-65B8-465F-A33B-B17C9A9364FD}"/>
              </a:ext>
            </a:extLst>
          </p:cNvPr>
          <p:cNvSpPr txBox="1"/>
          <p:nvPr userDrawn="1"/>
        </p:nvSpPr>
        <p:spPr>
          <a:xfrm>
            <a:off x="1097280" y="6235499"/>
            <a:ext cx="5059680" cy="400110"/>
          </a:xfrm>
          <a:prstGeom prst="rect">
            <a:avLst/>
          </a:prstGeom>
          <a:noFill/>
        </p:spPr>
        <p:txBody>
          <a:bodyPr wrap="square" rtlCol="0">
            <a:spAutoFit/>
          </a:bodyPr>
          <a:lstStyle/>
          <a:p>
            <a:r>
              <a:rPr lang="en-US" sz="2000" b="1" dirty="0">
                <a:solidFill>
                  <a:schemeClr val="accent2">
                    <a:lumMod val="60000"/>
                    <a:lumOff val="40000"/>
                  </a:schemeClr>
                </a:solidFill>
                <a:latin typeface="Century Gothic" panose="020B0502020202020204" pitchFamily="34" charset="0"/>
              </a:rPr>
              <a:t>DATA</a:t>
            </a:r>
            <a:r>
              <a:rPr lang="en-US" sz="2000" b="0" dirty="0">
                <a:solidFill>
                  <a:schemeClr val="accent2">
                    <a:lumMod val="60000"/>
                    <a:lumOff val="40000"/>
                  </a:schemeClr>
                </a:solidFill>
                <a:latin typeface="Century Gothic" panose="020B0502020202020204" pitchFamily="34" charset="0"/>
              </a:rPr>
              <a:t>LAB</a:t>
            </a:r>
            <a:endParaRPr lang="en-US" sz="2000" b="1" dirty="0">
              <a:solidFill>
                <a:schemeClr val="accent2">
                  <a:lumMod val="60000"/>
                  <a:lumOff val="40000"/>
                </a:schemeClr>
              </a:solidFill>
              <a:latin typeface="Century Gothic" panose="020B0502020202020204" pitchFamily="34" charset="0"/>
            </a:endParaRPr>
          </a:p>
        </p:txBody>
      </p:sp>
      <p:sp>
        <p:nvSpPr>
          <p:cNvPr id="11" name="TextBox 10">
            <a:extLst>
              <a:ext uri="{FF2B5EF4-FFF2-40B4-BE49-F238E27FC236}">
                <a16:creationId xmlns:a16="http://schemas.microsoft.com/office/drawing/2014/main" id="{DFDF9961-E5AB-4CEA-9278-ADC297BFF2A3}"/>
              </a:ext>
            </a:extLst>
          </p:cNvPr>
          <p:cNvSpPr txBox="1"/>
          <p:nvPr userDrawn="1"/>
        </p:nvSpPr>
        <p:spPr>
          <a:xfrm>
            <a:off x="6096000" y="6235499"/>
            <a:ext cx="5059680" cy="400110"/>
          </a:xfrm>
          <a:prstGeom prst="rect">
            <a:avLst/>
          </a:prstGeom>
          <a:noFill/>
        </p:spPr>
        <p:txBody>
          <a:bodyPr wrap="square" rtlCol="0">
            <a:spAutoFit/>
          </a:bodyPr>
          <a:lstStyle/>
          <a:p>
            <a:pPr algn="r"/>
            <a:r>
              <a:rPr lang="en-US" sz="2000" b="0" dirty="0">
                <a:solidFill>
                  <a:schemeClr val="accent2">
                    <a:lumMod val="60000"/>
                    <a:lumOff val="40000"/>
                  </a:schemeClr>
                </a:solidFill>
                <a:latin typeface="Century Gothic" panose="020B0502020202020204" pitchFamily="34" charset="0"/>
              </a:rPr>
              <a:t>datalab.tufts.edu</a:t>
            </a:r>
          </a:p>
        </p:txBody>
      </p:sp>
    </p:spTree>
    <p:extLst>
      <p:ext uri="{BB962C8B-B14F-4D97-AF65-F5344CB8AC3E}">
        <p14:creationId xmlns:p14="http://schemas.microsoft.com/office/powerpoint/2010/main" val="374529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anchor="b">
            <a:normAutofit/>
          </a:bodyPr>
          <a:lstStyle>
            <a:lvl1pPr algn="r">
              <a:defRPr sz="60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9" y="6453386"/>
            <a:ext cx="1622409" cy="404614"/>
          </a:xfrm>
        </p:spPr>
        <p:txBody>
          <a:bodyPr/>
          <a:lstStyle>
            <a:lvl1pPr>
              <a:defRPr>
                <a:solidFill>
                  <a:schemeClr val="tx2"/>
                </a:solidFill>
              </a:defRPr>
            </a:lvl1pPr>
          </a:lstStyle>
          <a:p>
            <a:pPr>
              <a:defRPr/>
            </a:pPr>
            <a:endParaRPr lang="en-US"/>
          </a:p>
        </p:txBody>
      </p:sp>
      <p:sp>
        <p:nvSpPr>
          <p:cNvPr id="5" name="Footer Placeholder 4"/>
          <p:cNvSpPr>
            <a:spLocks noGrp="1"/>
          </p:cNvSpPr>
          <p:nvPr>
            <p:ph type="ftr" sz="quarter" idx="11"/>
          </p:nvPr>
        </p:nvSpPr>
        <p:spPr>
          <a:xfrm>
            <a:off x="2584313" y="6453386"/>
            <a:ext cx="7023377" cy="404614"/>
          </a:xfrm>
        </p:spPr>
        <p:txBody>
          <a:bodyPr/>
          <a:lstStyle>
            <a:lvl1pPr algn="ctr">
              <a:defRPr>
                <a:solidFill>
                  <a:schemeClr val="tx2"/>
                </a:solidFill>
              </a:defRPr>
            </a:lvl1pPr>
          </a:lstStyle>
          <a:p>
            <a:pPr>
              <a:defRPr/>
            </a:pPr>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defRPr/>
            </a:pPr>
            <a:fld id="{1E0C76EC-5C1C-4650-B588-1B793CBBB53C}" type="slidenum">
              <a:rPr lang="en-US" smtClean="0"/>
              <a:pPr>
                <a:defRPr/>
              </a:pPr>
              <a:t>‹#›</a:t>
            </a:fld>
            <a:endParaRPr lang="en-US"/>
          </a:p>
        </p:txBody>
      </p:sp>
      <p:sp>
        <p:nvSpPr>
          <p:cNvPr id="7" name="Freeform 6"/>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4642548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230"/>
            <a:ext cx="444778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371601" y="3305209"/>
            <a:ext cx="4447785"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3" y="2349754"/>
            <a:ext cx="4447787"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525013" y="3305209"/>
            <a:ext cx="444778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9E16C27-38FA-4BA7-A750-CD1E0331E2D8}" type="slidenum">
              <a:rPr lang="en-US" smtClean="0"/>
              <a:pPr>
                <a:defRPr/>
              </a:pPr>
              <a:t>‹#›</a:t>
            </a:fld>
            <a:endParaRPr lang="en-US"/>
          </a:p>
        </p:txBody>
      </p:sp>
    </p:spTree>
    <p:extLst>
      <p:ext uri="{BB962C8B-B14F-4D97-AF65-F5344CB8AC3E}">
        <p14:creationId xmlns:p14="http://schemas.microsoft.com/office/powerpoint/2010/main" val="108947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97280" y="2103120"/>
            <a:ext cx="10058400" cy="4023360"/>
          </a:xfrm>
        </p:spPr>
        <p:txBody>
          <a:bodyPr/>
          <a:lstStyle>
            <a:lvl1pPr marL="339725" indent="-339725">
              <a:lnSpc>
                <a:spcPct val="100000"/>
              </a:lnSpc>
              <a:defRPr>
                <a:latin typeface="Calibri" panose="020F0502020204030204" pitchFamily="34" charset="0"/>
                <a:cs typeface="Calibri" panose="020F0502020204030204" pitchFamily="34" charset="0"/>
              </a:defRPr>
            </a:lvl1pPr>
            <a:lvl2pPr marL="690563" indent="-285750">
              <a:lnSpc>
                <a:spcPct val="100000"/>
              </a:lnSpc>
              <a:defRPr>
                <a:latin typeface="Calibri" panose="020F0502020204030204" pitchFamily="34" charset="0"/>
                <a:cs typeface="Calibri" panose="020F0502020204030204" pitchFamily="34" charset="0"/>
              </a:defRPr>
            </a:lvl2pPr>
            <a:lvl3pPr marL="966788" indent="-222250">
              <a:lnSpc>
                <a:spcPct val="100000"/>
              </a:lnSpc>
              <a:defRPr>
                <a:latin typeface="Calibri" panose="020F0502020204030204" pitchFamily="34" charset="0"/>
                <a:cs typeface="Calibri" panose="020F0502020204030204" pitchFamily="34" charset="0"/>
              </a:defRPr>
            </a:lvl3pPr>
            <a:lvl4pPr marL="1254125" indent="-222250">
              <a:lnSpc>
                <a:spcPct val="100000"/>
              </a:lnSpc>
              <a:defRPr>
                <a:latin typeface="Calibri" panose="020F0502020204030204" pitchFamily="34" charset="0"/>
                <a:cs typeface="Calibri" panose="020F0502020204030204" pitchFamily="34" charset="0"/>
              </a:defRPr>
            </a:lvl4pPr>
            <a:lvl5pPr marL="1541463" indent="-222250">
              <a:lnSpc>
                <a:spcPct val="100000"/>
              </a:lnSpc>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chor="ctr" anchorCtr="0">
            <a:normAutofit/>
          </a:bodyPr>
          <a:lstStyle>
            <a:lvl1pPr algn="ctr">
              <a:lnSpc>
                <a:spcPct val="85000"/>
              </a:lnSpc>
              <a:defRPr sz="6600" b="1">
                <a:solidFill>
                  <a:schemeClr val="accent2"/>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Foot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chor="ctr" anchorCtr="0">
            <a:normAutofit/>
          </a:bodyPr>
          <a:lstStyle>
            <a:lvl1pPr algn="ctr">
              <a:lnSpc>
                <a:spcPct val="85000"/>
              </a:lnSpc>
              <a:defRPr sz="6600" b="1">
                <a:solidFill>
                  <a:schemeClr val="accent2"/>
                </a:solidFill>
              </a:defRPr>
            </a:lvl1pPr>
          </a:lstStyle>
          <a:p>
            <a:r>
              <a:rPr lang="en-US" dirty="0"/>
              <a:t>Click to edit Master title style</a:t>
            </a:r>
          </a:p>
        </p:txBody>
      </p:sp>
      <p:sp>
        <p:nvSpPr>
          <p:cNvPr id="3" name="TextBox 2">
            <a:extLst>
              <a:ext uri="{FF2B5EF4-FFF2-40B4-BE49-F238E27FC236}">
                <a16:creationId xmlns:a16="http://schemas.microsoft.com/office/drawing/2014/main" id="{F0C758F9-03EB-42A2-AEEF-430155BFDBA2}"/>
              </a:ext>
            </a:extLst>
          </p:cNvPr>
          <p:cNvSpPr txBox="1"/>
          <p:nvPr userDrawn="1"/>
        </p:nvSpPr>
        <p:spPr>
          <a:xfrm>
            <a:off x="1097280" y="6235499"/>
            <a:ext cx="5059680" cy="400110"/>
          </a:xfrm>
          <a:prstGeom prst="rect">
            <a:avLst/>
          </a:prstGeom>
          <a:noFill/>
        </p:spPr>
        <p:txBody>
          <a:bodyPr wrap="square" rtlCol="0">
            <a:spAutoFit/>
          </a:bodyPr>
          <a:lstStyle/>
          <a:p>
            <a:r>
              <a:rPr lang="en-US" sz="2000" b="1" dirty="0">
                <a:solidFill>
                  <a:schemeClr val="tx1">
                    <a:lumMod val="75000"/>
                    <a:lumOff val="25000"/>
                  </a:schemeClr>
                </a:solidFill>
                <a:latin typeface="Century Gothic" panose="020B0502020202020204" pitchFamily="34" charset="0"/>
              </a:rPr>
              <a:t>DATA</a:t>
            </a:r>
            <a:r>
              <a:rPr lang="en-US" sz="2000" b="0" dirty="0">
                <a:solidFill>
                  <a:schemeClr val="tx1">
                    <a:lumMod val="75000"/>
                    <a:lumOff val="25000"/>
                  </a:schemeClr>
                </a:solidFill>
                <a:latin typeface="Century Gothic" panose="020B0502020202020204" pitchFamily="34" charset="0"/>
              </a:rPr>
              <a:t>LAB</a:t>
            </a:r>
            <a:endParaRPr lang="en-US" sz="2000" b="1" dirty="0">
              <a:solidFill>
                <a:schemeClr val="tx1">
                  <a:lumMod val="75000"/>
                  <a:lumOff val="25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F75BCD5F-956B-46D7-8B29-42CD64E5BAA8}"/>
              </a:ext>
            </a:extLst>
          </p:cNvPr>
          <p:cNvSpPr txBox="1"/>
          <p:nvPr userDrawn="1"/>
        </p:nvSpPr>
        <p:spPr>
          <a:xfrm>
            <a:off x="6096000" y="6235499"/>
            <a:ext cx="5059680" cy="400110"/>
          </a:xfrm>
          <a:prstGeom prst="rect">
            <a:avLst/>
          </a:prstGeom>
          <a:noFill/>
        </p:spPr>
        <p:txBody>
          <a:bodyPr wrap="square" rtlCol="0">
            <a:spAutoFit/>
          </a:bodyPr>
          <a:lstStyle/>
          <a:p>
            <a:pPr algn="r"/>
            <a:r>
              <a:rPr lang="en-US" sz="2000" b="0" dirty="0">
                <a:solidFill>
                  <a:schemeClr val="tx1">
                    <a:lumMod val="75000"/>
                    <a:lumOff val="25000"/>
                  </a:schemeClr>
                </a:solidFill>
                <a:latin typeface="Century Gothic" panose="020B0502020202020204" pitchFamily="34" charset="0"/>
              </a:rPr>
              <a:t>datalab.tufts.edu</a:t>
            </a:r>
          </a:p>
        </p:txBody>
      </p:sp>
    </p:spTree>
    <p:extLst>
      <p:ext uri="{BB962C8B-B14F-4D97-AF65-F5344CB8AC3E}">
        <p14:creationId xmlns:p14="http://schemas.microsoft.com/office/powerpoint/2010/main" val="282914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457200"/>
            <a:ext cx="10058400" cy="1234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03120"/>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2103120"/>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99390-B58E-45EE-B732-FAB4B6E9320E}"/>
              </a:ext>
            </a:extLst>
          </p:cNvPr>
          <p:cNvSpPr txBox="1"/>
          <p:nvPr userDrawn="1"/>
        </p:nvSpPr>
        <p:spPr>
          <a:xfrm>
            <a:off x="6096000" y="6235499"/>
            <a:ext cx="5059680" cy="400110"/>
          </a:xfrm>
          <a:prstGeom prst="rect">
            <a:avLst/>
          </a:prstGeom>
          <a:noFill/>
        </p:spPr>
        <p:txBody>
          <a:bodyPr wrap="square" rtlCol="0">
            <a:spAutoFit/>
          </a:bodyPr>
          <a:lstStyle/>
          <a:p>
            <a:pPr algn="r"/>
            <a:r>
              <a:rPr lang="en-US" sz="2000" b="0" dirty="0">
                <a:solidFill>
                  <a:schemeClr val="tx1">
                    <a:lumMod val="75000"/>
                    <a:lumOff val="25000"/>
                  </a:schemeClr>
                </a:solidFill>
                <a:latin typeface="Century Gothic" panose="020B0502020202020204" pitchFamily="34" charset="0"/>
              </a:rPr>
              <a:t>datalab.tufts.edu</a:t>
            </a:r>
          </a:p>
        </p:txBody>
      </p:sp>
      <p:sp>
        <p:nvSpPr>
          <p:cNvPr id="3" name="TextBox 2">
            <a:extLst>
              <a:ext uri="{FF2B5EF4-FFF2-40B4-BE49-F238E27FC236}">
                <a16:creationId xmlns:a16="http://schemas.microsoft.com/office/drawing/2014/main" id="{8E6A3718-6BEA-43CF-8A95-18F65D9F1F19}"/>
              </a:ext>
            </a:extLst>
          </p:cNvPr>
          <p:cNvSpPr txBox="1"/>
          <p:nvPr userDrawn="1"/>
        </p:nvSpPr>
        <p:spPr>
          <a:xfrm>
            <a:off x="1097280" y="6235499"/>
            <a:ext cx="5059680" cy="400110"/>
          </a:xfrm>
          <a:prstGeom prst="rect">
            <a:avLst/>
          </a:prstGeom>
          <a:noFill/>
        </p:spPr>
        <p:txBody>
          <a:bodyPr wrap="square" rtlCol="0">
            <a:spAutoFit/>
          </a:bodyPr>
          <a:lstStyle/>
          <a:p>
            <a:r>
              <a:rPr lang="en-US" sz="2000" b="1" dirty="0">
                <a:solidFill>
                  <a:schemeClr val="tx1">
                    <a:lumMod val="75000"/>
                    <a:lumOff val="25000"/>
                  </a:schemeClr>
                </a:solidFill>
                <a:latin typeface="Century Gothic" panose="020B0502020202020204" pitchFamily="34" charset="0"/>
              </a:rPr>
              <a:t>DATA</a:t>
            </a:r>
            <a:r>
              <a:rPr lang="en-US" sz="2000" b="0" dirty="0">
                <a:solidFill>
                  <a:schemeClr val="tx1">
                    <a:lumMod val="75000"/>
                    <a:lumOff val="25000"/>
                  </a:schemeClr>
                </a:solidFill>
                <a:latin typeface="Century Gothic" panose="020B0502020202020204" pitchFamily="34" charset="0"/>
              </a:rPr>
              <a:t>LAB</a:t>
            </a:r>
            <a:endParaRPr lang="en-US" sz="2000"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11708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21265"/>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Autofit/>
          </a:bodyPr>
          <a:lstStyle>
            <a:lvl1pPr>
              <a:defRPr sz="44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nchor="ct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288154"/>
          </a:xfrm>
        </p:spPr>
        <p:txBody>
          <a:bodyPr lIns="91440" rIns="91440">
            <a:normAutofit/>
          </a:bodyPr>
          <a:lstStyle>
            <a:lvl1pPr marL="0" indent="0">
              <a:buNone/>
              <a:defRPr sz="2400" b="0">
                <a:solidFill>
                  <a:srgbClr val="FFFFFF"/>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50000">
              <a:schemeClr val="tx1">
                <a:lumMod val="95000"/>
                <a:lumOff val="5000"/>
              </a:schemeClr>
            </a:gs>
            <a:gs pos="0">
              <a:schemeClr val="tx1"/>
            </a:gs>
            <a:gs pos="100000">
              <a:schemeClr val="tx1">
                <a:lumMod val="85000"/>
                <a:lumOff val="15000"/>
              </a:schemeClr>
            </a:gs>
          </a:gsLst>
          <a:lin ang="27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457200"/>
            <a:ext cx="10058400" cy="123269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5246"/>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50BC9E88-DC5A-4D08-B209-A12E9F9F29DC}"/>
              </a:ext>
            </a:extLst>
          </p:cNvPr>
          <p:cNvSpPr txBox="1"/>
          <p:nvPr userDrawn="1"/>
        </p:nvSpPr>
        <p:spPr>
          <a:xfrm>
            <a:off x="1097280" y="6235499"/>
            <a:ext cx="5059680" cy="400110"/>
          </a:xfrm>
          <a:prstGeom prst="rect">
            <a:avLst/>
          </a:prstGeom>
          <a:noFill/>
        </p:spPr>
        <p:txBody>
          <a:bodyPr wrap="square" rtlCol="0">
            <a:spAutoFit/>
          </a:bodyPr>
          <a:lstStyle/>
          <a:p>
            <a:r>
              <a:rPr lang="en-US" sz="2000" b="1" dirty="0">
                <a:solidFill>
                  <a:schemeClr val="tx1">
                    <a:lumMod val="75000"/>
                    <a:lumOff val="25000"/>
                  </a:schemeClr>
                </a:solidFill>
                <a:latin typeface="Century Gothic" panose="020B0502020202020204" pitchFamily="34" charset="0"/>
              </a:rPr>
              <a:t>DATA</a:t>
            </a:r>
            <a:r>
              <a:rPr lang="en-US" sz="2000" b="0" dirty="0">
                <a:solidFill>
                  <a:schemeClr val="tx1">
                    <a:lumMod val="75000"/>
                    <a:lumOff val="25000"/>
                  </a:schemeClr>
                </a:solidFill>
                <a:latin typeface="Century Gothic" panose="020B0502020202020204" pitchFamily="34" charset="0"/>
              </a:rPr>
              <a:t>LAB</a:t>
            </a:r>
            <a:endParaRPr lang="en-US" sz="2000" b="1" dirty="0">
              <a:solidFill>
                <a:schemeClr val="tx1">
                  <a:lumMod val="75000"/>
                  <a:lumOff val="25000"/>
                </a:schemeClr>
              </a:solidFill>
              <a:latin typeface="Century Gothic" panose="020B0502020202020204" pitchFamily="34" charset="0"/>
            </a:endParaRPr>
          </a:p>
        </p:txBody>
      </p:sp>
      <p:sp>
        <p:nvSpPr>
          <p:cNvPr id="13" name="TextBox 12">
            <a:extLst>
              <a:ext uri="{FF2B5EF4-FFF2-40B4-BE49-F238E27FC236}">
                <a16:creationId xmlns:a16="http://schemas.microsoft.com/office/drawing/2014/main" id="{02A877B6-6EF6-4156-87DE-14F8CDF1F4BD}"/>
              </a:ext>
            </a:extLst>
          </p:cNvPr>
          <p:cNvSpPr txBox="1"/>
          <p:nvPr userDrawn="1"/>
        </p:nvSpPr>
        <p:spPr>
          <a:xfrm>
            <a:off x="6096000" y="6235499"/>
            <a:ext cx="5059680" cy="400110"/>
          </a:xfrm>
          <a:prstGeom prst="rect">
            <a:avLst/>
          </a:prstGeom>
          <a:noFill/>
        </p:spPr>
        <p:txBody>
          <a:bodyPr wrap="square" rtlCol="0">
            <a:spAutoFit/>
          </a:bodyPr>
          <a:lstStyle/>
          <a:p>
            <a:pPr algn="r"/>
            <a:r>
              <a:rPr lang="en-US" sz="2000" b="0" dirty="0">
                <a:solidFill>
                  <a:schemeClr val="tx1">
                    <a:lumMod val="75000"/>
                    <a:lumOff val="25000"/>
                  </a:schemeClr>
                </a:solidFill>
                <a:latin typeface="Century Gothic" panose="020B0502020202020204" pitchFamily="34" charset="0"/>
              </a:rPr>
              <a:t>datalab.tufts.edu</a:t>
            </a:r>
          </a:p>
        </p:txBody>
      </p:sp>
      <p:cxnSp>
        <p:nvCxnSpPr>
          <p:cNvPr id="14" name="Straight Connector 13">
            <a:extLst>
              <a:ext uri="{FF2B5EF4-FFF2-40B4-BE49-F238E27FC236}">
                <a16:creationId xmlns:a16="http://schemas.microsoft.com/office/drawing/2014/main" id="{187E8F37-B769-4036-ADF8-54F4B8BA8AF3}"/>
              </a:ext>
            </a:extLst>
          </p:cNvPr>
          <p:cNvCxnSpPr/>
          <p:nvPr userDrawn="1"/>
        </p:nvCxnSpPr>
        <p:spPr>
          <a:xfrm>
            <a:off x="1188720" y="1874520"/>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52" r:id="rId5"/>
    <p:sldLayoutId id="2147483654" r:id="rId6"/>
    <p:sldLayoutId id="2147483655" r:id="rId7"/>
    <p:sldLayoutId id="2147483662" r:id="rId8"/>
    <p:sldLayoutId id="2147483656" r:id="rId9"/>
    <p:sldLayoutId id="2147483663" r:id="rId10"/>
    <p:sldLayoutId id="2147483657" r:id="rId11"/>
    <p:sldLayoutId id="2147483664" r:id="rId12"/>
    <p:sldLayoutId id="2147483658" r:id="rId13"/>
    <p:sldLayoutId id="2147483659" r:id="rId14"/>
    <p:sldLayoutId id="2147483665" r:id="rId15"/>
    <p:sldLayoutId id="2147483666" r:id="rId16"/>
  </p:sldLayoutIdLst>
  <p:txStyles>
    <p:titleStyle>
      <a:lvl1pPr algn="l" defTabSz="914400" rtl="0" eaLnBrk="1" latinLnBrk="0" hangingPunct="1">
        <a:lnSpc>
          <a:spcPct val="85000"/>
        </a:lnSpc>
        <a:spcBef>
          <a:spcPct val="0"/>
        </a:spcBef>
        <a:buNone/>
        <a:defRPr sz="5400" b="1" kern="1200" spc="50" baseline="0">
          <a:solidFill>
            <a:schemeClr val="accent2"/>
          </a:solidFill>
          <a:latin typeface="Century Gothic" panose="020B0502020202020204" pitchFamily="34" charset="0"/>
          <a:ea typeface="+mj-ea"/>
          <a:cs typeface="+mj-cs"/>
        </a:defRPr>
      </a:lvl1pPr>
    </p:titleStyle>
    <p:bodyStyle>
      <a:lvl1pPr marL="339725" indent="-339725"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3600" kern="1200">
          <a:solidFill>
            <a:schemeClr val="bg1"/>
          </a:solidFill>
          <a:latin typeface="+mn-lt"/>
          <a:ea typeface="+mn-ea"/>
          <a:cs typeface="+mn-cs"/>
        </a:defRPr>
      </a:lvl1pPr>
      <a:lvl2pPr marL="690563"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3200" kern="1200">
          <a:solidFill>
            <a:schemeClr val="bg1"/>
          </a:solidFill>
          <a:latin typeface="+mn-lt"/>
          <a:ea typeface="+mn-ea"/>
          <a:cs typeface="+mn-cs"/>
        </a:defRPr>
      </a:lvl2pPr>
      <a:lvl3pPr marL="966788"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3pPr>
      <a:lvl4pPr marL="1254125"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4pPr>
      <a:lvl5pPr marL="1541463"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Ying.Yang@tufts.edu" TargetMode="External"/><Relationship Id="rId2" Type="http://schemas.openxmlformats.org/officeDocument/2006/relationships/hyperlink" Target="mailto:kyle.monahan@tuft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tes.tufts.edu/datalab/"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ccess.tufts.edu/tts-virtual-lab-vdi"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1700e3be395bc1cae291">
            <a:extLst>
              <a:ext uri="{FF2B5EF4-FFF2-40B4-BE49-F238E27FC236}">
                <a16:creationId xmlns:a16="http://schemas.microsoft.com/office/drawing/2014/main" id="{EAA278C5-6B2E-6E48-A8F5-98E3CAD267A6}"/>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5322" b="76603"/>
          <a:stretch/>
        </p:blipFill>
        <p:spPr bwMode="auto">
          <a:xfrm>
            <a:off x="3488" y="1375083"/>
            <a:ext cx="12245984" cy="295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93DFA33-DB12-474F-96D4-19B3149407AC}"/>
              </a:ext>
            </a:extLst>
          </p:cNvPr>
          <p:cNvSpPr>
            <a:spLocks noGrp="1"/>
          </p:cNvSpPr>
          <p:nvPr>
            <p:ph type="ctrTitle"/>
          </p:nvPr>
        </p:nvSpPr>
        <p:spPr/>
        <p:txBody>
          <a:bodyPr/>
          <a:lstStyle/>
          <a:p>
            <a:r>
              <a:rPr lang="en-US" dirty="0">
                <a:solidFill>
                  <a:schemeClr val="bg1"/>
                </a:solidFill>
              </a:rPr>
              <a:t>Lab 1 – Excel, VBA and Pivot</a:t>
            </a:r>
          </a:p>
        </p:txBody>
      </p:sp>
      <p:sp>
        <p:nvSpPr>
          <p:cNvPr id="3" name="Subtitle 2">
            <a:extLst>
              <a:ext uri="{FF2B5EF4-FFF2-40B4-BE49-F238E27FC236}">
                <a16:creationId xmlns:a16="http://schemas.microsoft.com/office/drawing/2014/main" id="{94E33B61-9A4E-40C6-AECE-200CCFB7513B}"/>
              </a:ext>
            </a:extLst>
          </p:cNvPr>
          <p:cNvSpPr>
            <a:spLocks noGrp="1"/>
          </p:cNvSpPr>
          <p:nvPr>
            <p:ph type="subTitle" idx="1"/>
          </p:nvPr>
        </p:nvSpPr>
        <p:spPr>
          <a:xfrm>
            <a:off x="6428174" y="5279990"/>
            <a:ext cx="5062451" cy="548640"/>
          </a:xfrm>
        </p:spPr>
        <p:txBody>
          <a:bodyPr/>
          <a:lstStyle/>
          <a:p>
            <a:r>
              <a:rPr lang="en-US" dirty="0"/>
              <a:t>Kyle Monahan</a:t>
            </a:r>
          </a:p>
        </p:txBody>
      </p:sp>
      <p:sp>
        <p:nvSpPr>
          <p:cNvPr id="4" name="Text Placeholder 3">
            <a:extLst>
              <a:ext uri="{FF2B5EF4-FFF2-40B4-BE49-F238E27FC236}">
                <a16:creationId xmlns:a16="http://schemas.microsoft.com/office/drawing/2014/main" id="{B24460E1-AF3A-427C-9134-6BC09115244B}"/>
              </a:ext>
            </a:extLst>
          </p:cNvPr>
          <p:cNvSpPr>
            <a:spLocks noGrp="1"/>
          </p:cNvSpPr>
          <p:nvPr>
            <p:ph type="body" sz="quarter" idx="10"/>
          </p:nvPr>
        </p:nvSpPr>
        <p:spPr>
          <a:xfrm>
            <a:off x="6425087" y="5787063"/>
            <a:ext cx="5062451" cy="685800"/>
          </a:xfrm>
        </p:spPr>
        <p:txBody>
          <a:bodyPr/>
          <a:lstStyle/>
          <a:p>
            <a:r>
              <a:rPr lang="en-US" dirty="0"/>
              <a:t>Sr. Data Science Specialist</a:t>
            </a:r>
          </a:p>
          <a:p>
            <a:r>
              <a:rPr lang="en-US" dirty="0"/>
              <a:t>Tufts Technology Services</a:t>
            </a:r>
          </a:p>
        </p:txBody>
      </p:sp>
      <p:sp>
        <p:nvSpPr>
          <p:cNvPr id="6" name="Subtitle 2">
            <a:extLst>
              <a:ext uri="{FF2B5EF4-FFF2-40B4-BE49-F238E27FC236}">
                <a16:creationId xmlns:a16="http://schemas.microsoft.com/office/drawing/2014/main" id="{EBBAF939-4C05-4A10-B21A-186FE18E2847}"/>
              </a:ext>
            </a:extLst>
          </p:cNvPr>
          <p:cNvSpPr txBox="1">
            <a:spLocks/>
          </p:cNvSpPr>
          <p:nvPr/>
        </p:nvSpPr>
        <p:spPr>
          <a:xfrm>
            <a:off x="6425089" y="4424445"/>
            <a:ext cx="5062451" cy="548640"/>
          </a:xfrm>
          <a:prstGeom prst="rect">
            <a:avLst/>
          </a:prstGeom>
        </p:spPr>
        <p:txBody>
          <a:bodyPr vert="horz" lIns="91440" tIns="45720" rIns="91440" bIns="0" rtlCol="0">
            <a:normAutofit/>
          </a:bodyPr>
          <a:lstStyle>
            <a:lvl1pPr marL="0" indent="0" algn="r" defTabSz="914400" rtl="0" eaLnBrk="1" latinLnBrk="0" hangingPunct="1">
              <a:lnSpc>
                <a:spcPct val="100000"/>
              </a:lnSpc>
              <a:spcBef>
                <a:spcPts val="0"/>
              </a:spcBef>
              <a:spcAft>
                <a:spcPts val="0"/>
              </a:spcAft>
              <a:buClr>
                <a:schemeClr val="accent1"/>
              </a:buClr>
              <a:buSzPct val="100000"/>
              <a:buFont typeface="Arial" panose="020B0604020202020204" pitchFamily="34" charset="0"/>
              <a:buNone/>
              <a:defRPr sz="2800" b="1" kern="1200" cap="small" spc="200" baseline="0">
                <a:solidFill>
                  <a:schemeClr val="bg1"/>
                </a:solidFill>
                <a:latin typeface="Century Gothic" panose="020B0502020202020204" pitchFamily="34" charset="0"/>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Arial" panose="020B0604020202020204" pitchFamily="34" charset="0"/>
              <a:buNone/>
              <a:defRPr sz="2400" kern="1200">
                <a:solidFill>
                  <a:schemeClr val="bg1"/>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Arial" panose="020B0604020202020204" pitchFamily="34" charset="0"/>
              <a:buNone/>
              <a:defRPr sz="2400" kern="1200">
                <a:solidFill>
                  <a:schemeClr val="bg1"/>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Arial" panose="020B0604020202020204" pitchFamily="34" charset="0"/>
              <a:buNone/>
              <a:defRPr sz="2000" kern="1200">
                <a:solidFill>
                  <a:schemeClr val="bg1"/>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Arial" panose="020B0604020202020204" pitchFamily="34" charset="0"/>
              <a:buNone/>
              <a:defRPr sz="2000" kern="1200">
                <a:solidFill>
                  <a:schemeClr val="bg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Y</a:t>
            </a:r>
            <a:r>
              <a:rPr lang="en-US" altLang="zh-CN" dirty="0"/>
              <a:t>ing Yang</a:t>
            </a:r>
            <a:endParaRPr lang="en-US" dirty="0"/>
          </a:p>
        </p:txBody>
      </p:sp>
      <p:sp>
        <p:nvSpPr>
          <p:cNvPr id="7" name="Text Placeholder 3">
            <a:extLst>
              <a:ext uri="{FF2B5EF4-FFF2-40B4-BE49-F238E27FC236}">
                <a16:creationId xmlns:a16="http://schemas.microsoft.com/office/drawing/2014/main" id="{9A2142A3-D79F-4691-9CC1-A420E2F7D004}"/>
              </a:ext>
            </a:extLst>
          </p:cNvPr>
          <p:cNvSpPr txBox="1">
            <a:spLocks/>
          </p:cNvSpPr>
          <p:nvPr/>
        </p:nvSpPr>
        <p:spPr>
          <a:xfrm>
            <a:off x="6425088" y="4868510"/>
            <a:ext cx="5062451" cy="685800"/>
          </a:xfrm>
          <a:prstGeom prst="rect">
            <a:avLst/>
          </a:prstGeom>
        </p:spPr>
        <p:txBody>
          <a:bodyPr vert="horz" lIns="91440" tIns="0" rIns="91440" bIns="45720" rtlCol="0">
            <a:noAutofit/>
          </a:bodyPr>
          <a:lstStyle>
            <a:lvl1pPr marL="0" indent="0" algn="r" defTabSz="914400" rtl="0" eaLnBrk="1" latinLnBrk="0" hangingPunct="1">
              <a:lnSpc>
                <a:spcPct val="100000"/>
              </a:lnSpc>
              <a:spcBef>
                <a:spcPts val="0"/>
              </a:spcBef>
              <a:spcAft>
                <a:spcPts val="0"/>
              </a:spcAft>
              <a:buClr>
                <a:schemeClr val="accent1"/>
              </a:buClr>
              <a:buSzPct val="100000"/>
              <a:buFont typeface="Arial" panose="020B0604020202020204" pitchFamily="34" charset="0"/>
              <a:buNone/>
              <a:defRPr sz="2000" kern="1200" cap="small" baseline="0">
                <a:solidFill>
                  <a:schemeClr val="bg1"/>
                </a:solidFill>
                <a:latin typeface="Century Gothic" panose="020B0502020202020204" pitchFamily="34" charset="0"/>
                <a:ea typeface="+mn-ea"/>
                <a:cs typeface="+mn-cs"/>
              </a:defRPr>
            </a:lvl1pPr>
            <a:lvl2pPr marL="201168" indent="0" algn="l" defTabSz="914400" rtl="0" eaLnBrk="1" latinLnBrk="0" hangingPunct="1">
              <a:lnSpc>
                <a:spcPct val="100000"/>
              </a:lnSpc>
              <a:spcBef>
                <a:spcPts val="200"/>
              </a:spcBef>
              <a:spcAft>
                <a:spcPts val="400"/>
              </a:spcAft>
              <a:buClr>
                <a:schemeClr val="accent1"/>
              </a:buClr>
              <a:buFont typeface="Arial" panose="020B0604020202020204" pitchFamily="34" charset="0"/>
              <a:buNone/>
              <a:defRPr sz="3200" kern="1200">
                <a:solidFill>
                  <a:schemeClr val="bg1"/>
                </a:solidFill>
                <a:latin typeface="+mn-lt"/>
                <a:ea typeface="+mn-ea"/>
                <a:cs typeface="+mn-cs"/>
              </a:defRPr>
            </a:lvl2pPr>
            <a:lvl3pPr marL="966788"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3pPr>
            <a:lvl4pPr marL="1254125"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4pPr>
            <a:lvl5pPr marL="1541463" indent="-2222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2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Course TA</a:t>
            </a:r>
          </a:p>
        </p:txBody>
      </p:sp>
    </p:spTree>
    <p:extLst>
      <p:ext uri="{BB962C8B-B14F-4D97-AF65-F5344CB8AC3E}">
        <p14:creationId xmlns:p14="http://schemas.microsoft.com/office/powerpoint/2010/main" val="16663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Looking at the data</a:t>
            </a:r>
          </a:p>
        </p:txBody>
      </p:sp>
      <p:sp>
        <p:nvSpPr>
          <p:cNvPr id="4" name="Content Placeholder 3">
            <a:extLst>
              <a:ext uri="{FF2B5EF4-FFF2-40B4-BE49-F238E27FC236}">
                <a16:creationId xmlns:a16="http://schemas.microsoft.com/office/drawing/2014/main" id="{91044DD1-1A74-1042-B426-96FB31220789}"/>
              </a:ext>
            </a:extLst>
          </p:cNvPr>
          <p:cNvSpPr>
            <a:spLocks noGrp="1"/>
          </p:cNvSpPr>
          <p:nvPr>
            <p:ph idx="1"/>
          </p:nvPr>
        </p:nvSpPr>
        <p:spPr/>
        <p:txBody>
          <a:bodyPr>
            <a:normAutofit/>
          </a:bodyPr>
          <a:lstStyle/>
          <a:p>
            <a:r>
              <a:rPr lang="en-US" dirty="0"/>
              <a:t>Common format – Excel files for each year</a:t>
            </a:r>
          </a:p>
          <a:p>
            <a:r>
              <a:rPr lang="en-US" dirty="0"/>
              <a:t>Open the first one – fy12</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293F72D-7008-4CAA-AA8C-1441173C7422}"/>
              </a:ext>
            </a:extLst>
          </p:cNvPr>
          <p:cNvPicPr>
            <a:picLocks noChangeAspect="1"/>
          </p:cNvPicPr>
          <p:nvPr/>
        </p:nvPicPr>
        <p:blipFill rotWithShape="1">
          <a:blip r:embed="rId3"/>
          <a:srcRect l="13163" t="3706" r="30510"/>
          <a:stretch/>
        </p:blipFill>
        <p:spPr>
          <a:xfrm>
            <a:off x="2692814" y="3522306"/>
            <a:ext cx="6867331" cy="3260581"/>
          </a:xfrm>
          <a:prstGeom prst="rect">
            <a:avLst/>
          </a:prstGeom>
        </p:spPr>
      </p:pic>
    </p:spTree>
    <p:extLst>
      <p:ext uri="{BB962C8B-B14F-4D97-AF65-F5344CB8AC3E}">
        <p14:creationId xmlns:p14="http://schemas.microsoft.com/office/powerpoint/2010/main" val="29056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Data structure</a:t>
            </a:r>
          </a:p>
        </p:txBody>
      </p:sp>
      <p:sp>
        <p:nvSpPr>
          <p:cNvPr id="4" name="Content Placeholder 3">
            <a:extLst>
              <a:ext uri="{FF2B5EF4-FFF2-40B4-BE49-F238E27FC236}">
                <a16:creationId xmlns:a16="http://schemas.microsoft.com/office/drawing/2014/main" id="{91044DD1-1A74-1042-B426-96FB31220789}"/>
              </a:ext>
            </a:extLst>
          </p:cNvPr>
          <p:cNvSpPr>
            <a:spLocks noGrp="1"/>
          </p:cNvSpPr>
          <p:nvPr>
            <p:ph idx="1"/>
          </p:nvPr>
        </p:nvSpPr>
        <p:spPr/>
        <p:txBody>
          <a:bodyPr>
            <a:normAutofit lnSpcReduction="10000"/>
          </a:bodyPr>
          <a:lstStyle/>
          <a:p>
            <a:r>
              <a:rPr lang="en-US" i="1" dirty="0"/>
              <a:t>Right click &gt; Open with &gt; Excel </a:t>
            </a:r>
          </a:p>
          <a:p>
            <a:r>
              <a:rPr lang="en-US" dirty="0"/>
              <a:t>Inside, we see:</a:t>
            </a:r>
          </a:p>
          <a:p>
            <a:pPr lvl="1"/>
            <a:r>
              <a:rPr lang="en-US" dirty="0"/>
              <a:t>Tab</a:t>
            </a:r>
          </a:p>
          <a:p>
            <a:pPr lvl="1"/>
            <a:r>
              <a:rPr lang="en-US" dirty="0"/>
              <a:t>Features / Variables / Fields</a:t>
            </a:r>
          </a:p>
          <a:p>
            <a:pPr lvl="1"/>
            <a:endParaRPr lang="en-US" dirty="0"/>
          </a:p>
          <a:p>
            <a:pPr marL="404813" lvl="1" indent="0">
              <a:buNone/>
            </a:pPr>
            <a:r>
              <a:rPr lang="en-US" b="1" dirty="0"/>
              <a:t>Task</a:t>
            </a:r>
            <a:r>
              <a:rPr lang="en-US" dirty="0"/>
              <a:t>: Look at a variable, and tell me how that variable is stored.</a:t>
            </a:r>
          </a:p>
          <a:p>
            <a:pPr marL="0" indent="0">
              <a:buNone/>
            </a:pPr>
            <a:endParaRPr lang="en-US" dirty="0"/>
          </a:p>
        </p:txBody>
      </p:sp>
    </p:spTree>
    <p:extLst>
      <p:ext uri="{BB962C8B-B14F-4D97-AF65-F5344CB8AC3E}">
        <p14:creationId xmlns:p14="http://schemas.microsoft.com/office/powerpoint/2010/main" val="104760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Data structure</a:t>
            </a:r>
          </a:p>
        </p:txBody>
      </p:sp>
      <p:pic>
        <p:nvPicPr>
          <p:cNvPr id="6" name="Picture 5">
            <a:extLst>
              <a:ext uri="{FF2B5EF4-FFF2-40B4-BE49-F238E27FC236}">
                <a16:creationId xmlns:a16="http://schemas.microsoft.com/office/drawing/2014/main" id="{1068A836-80E2-4C8D-9E97-413E6B306917}"/>
              </a:ext>
            </a:extLst>
          </p:cNvPr>
          <p:cNvPicPr>
            <a:picLocks noChangeAspect="1"/>
          </p:cNvPicPr>
          <p:nvPr/>
        </p:nvPicPr>
        <p:blipFill>
          <a:blip r:embed="rId3"/>
          <a:stretch>
            <a:fillRect/>
          </a:stretch>
        </p:blipFill>
        <p:spPr>
          <a:xfrm>
            <a:off x="220615" y="2103120"/>
            <a:ext cx="11750769" cy="3153455"/>
          </a:xfrm>
          <a:prstGeom prst="rect">
            <a:avLst/>
          </a:prstGeom>
        </p:spPr>
      </p:pic>
    </p:spTree>
    <p:extLst>
      <p:ext uri="{BB962C8B-B14F-4D97-AF65-F5344CB8AC3E}">
        <p14:creationId xmlns:p14="http://schemas.microsoft.com/office/powerpoint/2010/main" val="280396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Data storage</a:t>
            </a:r>
          </a:p>
        </p:txBody>
      </p:sp>
      <p:sp>
        <p:nvSpPr>
          <p:cNvPr id="4" name="Content Placeholder 3">
            <a:extLst>
              <a:ext uri="{FF2B5EF4-FFF2-40B4-BE49-F238E27FC236}">
                <a16:creationId xmlns:a16="http://schemas.microsoft.com/office/drawing/2014/main" id="{EE663F67-E954-4E0A-9F75-7B40F7B744F6}"/>
              </a:ext>
            </a:extLst>
          </p:cNvPr>
          <p:cNvSpPr>
            <a:spLocks noGrp="1"/>
          </p:cNvSpPr>
          <p:nvPr>
            <p:ph idx="1"/>
          </p:nvPr>
        </p:nvSpPr>
        <p:spPr>
          <a:xfrm>
            <a:off x="1097280" y="2103120"/>
            <a:ext cx="10058400" cy="4023360"/>
          </a:xfrm>
        </p:spPr>
        <p:txBody>
          <a:bodyPr>
            <a:normAutofit fontScale="92500" lnSpcReduction="10000"/>
          </a:bodyPr>
          <a:lstStyle/>
          <a:p>
            <a:r>
              <a:rPr lang="en-US" dirty="0"/>
              <a:t>Data can be stored as:</a:t>
            </a:r>
          </a:p>
          <a:p>
            <a:pPr lvl="1"/>
            <a:r>
              <a:rPr lang="en-US" sz="3000" dirty="0"/>
              <a:t>General, String, Text – all the same thing</a:t>
            </a:r>
          </a:p>
          <a:p>
            <a:pPr lvl="1"/>
            <a:r>
              <a:rPr lang="en-US" sz="3000" dirty="0"/>
              <a:t>Number</a:t>
            </a:r>
          </a:p>
          <a:p>
            <a:pPr lvl="1"/>
            <a:r>
              <a:rPr lang="en-US" sz="3000" dirty="0"/>
              <a:t>Currency</a:t>
            </a:r>
          </a:p>
          <a:p>
            <a:pPr lvl="1"/>
            <a:r>
              <a:rPr lang="en-US" sz="3000" dirty="0"/>
              <a:t>Accounting</a:t>
            </a:r>
          </a:p>
          <a:p>
            <a:pPr lvl="1"/>
            <a:r>
              <a:rPr lang="en-US" sz="3000" dirty="0"/>
              <a:t>Time </a:t>
            </a:r>
          </a:p>
          <a:p>
            <a:pPr lvl="1"/>
            <a:r>
              <a:rPr lang="en-US" sz="3000" dirty="0"/>
              <a:t>Percentage</a:t>
            </a:r>
          </a:p>
          <a:p>
            <a:pPr lvl="1"/>
            <a:r>
              <a:rPr lang="en-US" sz="3000" dirty="0"/>
              <a:t>Etc. </a:t>
            </a:r>
          </a:p>
        </p:txBody>
      </p:sp>
      <p:pic>
        <p:nvPicPr>
          <p:cNvPr id="3" name="Picture 2">
            <a:extLst>
              <a:ext uri="{FF2B5EF4-FFF2-40B4-BE49-F238E27FC236}">
                <a16:creationId xmlns:a16="http://schemas.microsoft.com/office/drawing/2014/main" id="{A1A3D35D-BC20-48DC-BCD3-66F91266120E}"/>
              </a:ext>
            </a:extLst>
          </p:cNvPr>
          <p:cNvPicPr>
            <a:picLocks noChangeAspect="1"/>
          </p:cNvPicPr>
          <p:nvPr/>
        </p:nvPicPr>
        <p:blipFill>
          <a:blip r:embed="rId3"/>
          <a:stretch>
            <a:fillRect/>
          </a:stretch>
        </p:blipFill>
        <p:spPr>
          <a:xfrm>
            <a:off x="7817753" y="1569059"/>
            <a:ext cx="3914702" cy="4332777"/>
          </a:xfrm>
          <a:prstGeom prst="rect">
            <a:avLst/>
          </a:prstGeom>
        </p:spPr>
      </p:pic>
    </p:spTree>
    <p:extLst>
      <p:ext uri="{BB962C8B-B14F-4D97-AF65-F5344CB8AC3E}">
        <p14:creationId xmlns:p14="http://schemas.microsoft.com/office/powerpoint/2010/main" val="251259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Find average $ by Month?</a:t>
            </a:r>
          </a:p>
        </p:txBody>
      </p:sp>
      <p:sp>
        <p:nvSpPr>
          <p:cNvPr id="4" name="Content Placeholder 3">
            <a:extLst>
              <a:ext uri="{FF2B5EF4-FFF2-40B4-BE49-F238E27FC236}">
                <a16:creationId xmlns:a16="http://schemas.microsoft.com/office/drawing/2014/main" id="{EE663F67-E954-4E0A-9F75-7B40F7B744F6}"/>
              </a:ext>
            </a:extLst>
          </p:cNvPr>
          <p:cNvSpPr>
            <a:spLocks noGrp="1"/>
          </p:cNvSpPr>
          <p:nvPr>
            <p:ph idx="1"/>
          </p:nvPr>
        </p:nvSpPr>
        <p:spPr>
          <a:xfrm>
            <a:off x="1097280" y="2103120"/>
            <a:ext cx="10058400" cy="4023360"/>
          </a:xfrm>
        </p:spPr>
        <p:txBody>
          <a:bodyPr>
            <a:normAutofit/>
          </a:bodyPr>
          <a:lstStyle/>
          <a:p>
            <a:r>
              <a:rPr lang="en-US" dirty="0"/>
              <a:t>How would you find the average </a:t>
            </a:r>
            <a:r>
              <a:rPr lang="en-US" b="1" dirty="0"/>
              <a:t>Monetary Amount </a:t>
            </a:r>
            <a:r>
              <a:rPr lang="en-US" dirty="0"/>
              <a:t>by </a:t>
            </a:r>
            <a:r>
              <a:rPr lang="en-US" b="1" dirty="0"/>
              <a:t>Month</a:t>
            </a:r>
            <a:r>
              <a:rPr lang="en-US" dirty="0"/>
              <a:t>? </a:t>
            </a:r>
          </a:p>
          <a:p>
            <a:endParaRPr lang="en-US" dirty="0"/>
          </a:p>
          <a:p>
            <a:r>
              <a:rPr lang="en-US" dirty="0"/>
              <a:t>Any ideas?</a:t>
            </a:r>
          </a:p>
        </p:txBody>
      </p:sp>
    </p:spTree>
    <p:extLst>
      <p:ext uri="{BB962C8B-B14F-4D97-AF65-F5344CB8AC3E}">
        <p14:creationId xmlns:p14="http://schemas.microsoft.com/office/powerpoint/2010/main" val="149193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Find average $ by Month?</a:t>
            </a:r>
          </a:p>
        </p:txBody>
      </p:sp>
      <p:sp>
        <p:nvSpPr>
          <p:cNvPr id="4" name="Content Placeholder 3">
            <a:extLst>
              <a:ext uri="{FF2B5EF4-FFF2-40B4-BE49-F238E27FC236}">
                <a16:creationId xmlns:a16="http://schemas.microsoft.com/office/drawing/2014/main" id="{EE663F67-E954-4E0A-9F75-7B40F7B744F6}"/>
              </a:ext>
            </a:extLst>
          </p:cNvPr>
          <p:cNvSpPr>
            <a:spLocks noGrp="1"/>
          </p:cNvSpPr>
          <p:nvPr>
            <p:ph idx="1"/>
          </p:nvPr>
        </p:nvSpPr>
        <p:spPr>
          <a:xfrm>
            <a:off x="1097280" y="2103120"/>
            <a:ext cx="10058400" cy="4023360"/>
          </a:xfrm>
        </p:spPr>
        <p:txBody>
          <a:bodyPr>
            <a:normAutofit fontScale="70000" lnSpcReduction="20000"/>
          </a:bodyPr>
          <a:lstStyle/>
          <a:p>
            <a:r>
              <a:rPr lang="en-US" dirty="0"/>
              <a:t>There are a few ways, but we can use Pivot Tables!</a:t>
            </a:r>
          </a:p>
          <a:p>
            <a:endParaRPr lang="en-US" dirty="0"/>
          </a:p>
          <a:p>
            <a:r>
              <a:rPr lang="en-US" dirty="0"/>
              <a:t>First, click into the table, and use </a:t>
            </a:r>
            <a:r>
              <a:rPr lang="en-US" b="1" dirty="0"/>
              <a:t>Control + A </a:t>
            </a:r>
            <a:r>
              <a:rPr lang="en-US" dirty="0"/>
              <a:t>to select the all data.</a:t>
            </a:r>
          </a:p>
          <a:p>
            <a:pPr marL="0" indent="0">
              <a:buNone/>
            </a:pPr>
            <a:r>
              <a:rPr lang="en-US" dirty="0"/>
              <a:t>	</a:t>
            </a:r>
            <a:r>
              <a:rPr lang="en-US" sz="3400" dirty="0"/>
              <a:t>If you are a mac user, use </a:t>
            </a:r>
            <a:r>
              <a:rPr lang="en-US" sz="3400" b="1" dirty="0"/>
              <a:t>command + A </a:t>
            </a:r>
            <a:r>
              <a:rPr lang="en-US" sz="3400" dirty="0"/>
              <a:t>!</a:t>
            </a:r>
          </a:p>
          <a:p>
            <a:r>
              <a:rPr lang="en-US" dirty="0"/>
              <a:t>Then, use </a:t>
            </a:r>
            <a:r>
              <a:rPr lang="en-US" b="1" dirty="0"/>
              <a:t>Control + T </a:t>
            </a:r>
            <a:r>
              <a:rPr lang="en-US" dirty="0"/>
              <a:t>to convert it to a table.</a:t>
            </a:r>
          </a:p>
          <a:p>
            <a:r>
              <a:rPr lang="en-US" dirty="0"/>
              <a:t>Click OK. Save As &gt; Excel file! </a:t>
            </a:r>
          </a:p>
          <a:p>
            <a:r>
              <a:rPr lang="en-US" dirty="0"/>
              <a:t>The reason we save it as a separate excel file is that CSV file cannot preserve multiple sheets, so you would end up losing some data if you have 2 or more sheets in the csv format file.</a:t>
            </a:r>
          </a:p>
          <a:p>
            <a:endParaRPr lang="en-US" dirty="0"/>
          </a:p>
        </p:txBody>
      </p:sp>
    </p:spTree>
    <p:extLst>
      <p:ext uri="{BB962C8B-B14F-4D97-AF65-F5344CB8AC3E}">
        <p14:creationId xmlns:p14="http://schemas.microsoft.com/office/powerpoint/2010/main" val="93076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Find average $ by Month?</a:t>
            </a:r>
          </a:p>
        </p:txBody>
      </p:sp>
      <p:sp>
        <p:nvSpPr>
          <p:cNvPr id="5" name="Content Placeholder 4">
            <a:extLst>
              <a:ext uri="{FF2B5EF4-FFF2-40B4-BE49-F238E27FC236}">
                <a16:creationId xmlns:a16="http://schemas.microsoft.com/office/drawing/2014/main" id="{E49CBC59-2091-477F-9F45-CCA7C76B8268}"/>
              </a:ext>
            </a:extLst>
          </p:cNvPr>
          <p:cNvSpPr>
            <a:spLocks noGrp="1"/>
          </p:cNvSpPr>
          <p:nvPr>
            <p:ph idx="1"/>
          </p:nvPr>
        </p:nvSpPr>
        <p:spPr/>
        <p:txBody>
          <a:bodyPr/>
          <a:lstStyle/>
          <a:p>
            <a:r>
              <a:rPr lang="en-US" dirty="0"/>
              <a:t>Now we have a Table. Go to Insert &gt; Pivot Table. </a:t>
            </a:r>
          </a:p>
        </p:txBody>
      </p:sp>
      <p:pic>
        <p:nvPicPr>
          <p:cNvPr id="6" name="Picture 5">
            <a:extLst>
              <a:ext uri="{FF2B5EF4-FFF2-40B4-BE49-F238E27FC236}">
                <a16:creationId xmlns:a16="http://schemas.microsoft.com/office/drawing/2014/main" id="{D82FED66-39EE-479A-A130-CA9D08F8C199}"/>
              </a:ext>
            </a:extLst>
          </p:cNvPr>
          <p:cNvPicPr>
            <a:picLocks noChangeAspect="1"/>
          </p:cNvPicPr>
          <p:nvPr/>
        </p:nvPicPr>
        <p:blipFill>
          <a:blip r:embed="rId3"/>
          <a:stretch>
            <a:fillRect/>
          </a:stretch>
        </p:blipFill>
        <p:spPr>
          <a:xfrm>
            <a:off x="1097280" y="3335655"/>
            <a:ext cx="9410700" cy="2790825"/>
          </a:xfrm>
          <a:prstGeom prst="rect">
            <a:avLst/>
          </a:prstGeom>
        </p:spPr>
      </p:pic>
      <p:pic>
        <p:nvPicPr>
          <p:cNvPr id="7" name="Picture 6">
            <a:extLst>
              <a:ext uri="{FF2B5EF4-FFF2-40B4-BE49-F238E27FC236}">
                <a16:creationId xmlns:a16="http://schemas.microsoft.com/office/drawing/2014/main" id="{CD4D2A7D-AE74-4A9F-9ED0-672369FCBC04}"/>
              </a:ext>
            </a:extLst>
          </p:cNvPr>
          <p:cNvPicPr>
            <a:picLocks noChangeAspect="1"/>
          </p:cNvPicPr>
          <p:nvPr/>
        </p:nvPicPr>
        <p:blipFill>
          <a:blip r:embed="rId4"/>
          <a:stretch>
            <a:fillRect/>
          </a:stretch>
        </p:blipFill>
        <p:spPr>
          <a:xfrm>
            <a:off x="8898255" y="3697604"/>
            <a:ext cx="2581275" cy="2066925"/>
          </a:xfrm>
          <a:prstGeom prst="rect">
            <a:avLst/>
          </a:prstGeom>
        </p:spPr>
      </p:pic>
    </p:spTree>
    <p:extLst>
      <p:ext uri="{BB962C8B-B14F-4D97-AF65-F5344CB8AC3E}">
        <p14:creationId xmlns:p14="http://schemas.microsoft.com/office/powerpoint/2010/main" val="367592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Find average $ by Month?</a:t>
            </a:r>
          </a:p>
        </p:txBody>
      </p:sp>
      <p:sp>
        <p:nvSpPr>
          <p:cNvPr id="4" name="Content Placeholder 3">
            <a:extLst>
              <a:ext uri="{FF2B5EF4-FFF2-40B4-BE49-F238E27FC236}">
                <a16:creationId xmlns:a16="http://schemas.microsoft.com/office/drawing/2014/main" id="{13191536-DA0B-4B76-BFF3-6861B4F1B93E}"/>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B41C51D-D836-4142-BE90-4E563D22170E}"/>
              </a:ext>
            </a:extLst>
          </p:cNvPr>
          <p:cNvPicPr>
            <a:picLocks noChangeAspect="1"/>
          </p:cNvPicPr>
          <p:nvPr/>
        </p:nvPicPr>
        <p:blipFill>
          <a:blip r:embed="rId3"/>
          <a:stretch>
            <a:fillRect/>
          </a:stretch>
        </p:blipFill>
        <p:spPr>
          <a:xfrm>
            <a:off x="4162425" y="2381250"/>
            <a:ext cx="3867150" cy="3467100"/>
          </a:xfrm>
          <a:prstGeom prst="rect">
            <a:avLst/>
          </a:prstGeom>
        </p:spPr>
      </p:pic>
    </p:spTree>
    <p:extLst>
      <p:ext uri="{BB962C8B-B14F-4D97-AF65-F5344CB8AC3E}">
        <p14:creationId xmlns:p14="http://schemas.microsoft.com/office/powerpoint/2010/main" val="3781711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Find average $ by Month?</a:t>
            </a:r>
          </a:p>
        </p:txBody>
      </p:sp>
      <p:sp>
        <p:nvSpPr>
          <p:cNvPr id="4" name="Content Placeholder 3">
            <a:extLst>
              <a:ext uri="{FF2B5EF4-FFF2-40B4-BE49-F238E27FC236}">
                <a16:creationId xmlns:a16="http://schemas.microsoft.com/office/drawing/2014/main" id="{13191536-DA0B-4B76-BFF3-6861B4F1B93E}"/>
              </a:ext>
            </a:extLst>
          </p:cNvPr>
          <p:cNvSpPr>
            <a:spLocks noGrp="1"/>
          </p:cNvSpPr>
          <p:nvPr>
            <p:ph idx="1"/>
          </p:nvPr>
        </p:nvSpPr>
        <p:spPr/>
        <p:txBody>
          <a:bodyPr/>
          <a:lstStyle/>
          <a:p>
            <a:r>
              <a:rPr lang="en-US" dirty="0"/>
              <a:t>Drag </a:t>
            </a:r>
            <a:r>
              <a:rPr lang="en-US" b="1" dirty="0"/>
              <a:t>Monetary Amount</a:t>
            </a:r>
            <a:r>
              <a:rPr lang="en-US" dirty="0"/>
              <a:t> to Values and </a:t>
            </a:r>
            <a:r>
              <a:rPr lang="en-US" b="1" dirty="0"/>
              <a:t>Fiscal Month </a:t>
            </a:r>
            <a:r>
              <a:rPr lang="en-US" dirty="0"/>
              <a:t>to rows.</a:t>
            </a:r>
          </a:p>
          <a:p>
            <a:r>
              <a:rPr lang="en-US" dirty="0"/>
              <a:t>Click on the dropdown arrow under Sum of Monetary Values, and go to Value Field Settings. Change the Field to Average.</a:t>
            </a:r>
          </a:p>
          <a:p>
            <a:r>
              <a:rPr lang="en-US" dirty="0"/>
              <a:t>There we go! Monthly Average.</a:t>
            </a:r>
          </a:p>
        </p:txBody>
      </p:sp>
    </p:spTree>
    <p:extLst>
      <p:ext uri="{BB962C8B-B14F-4D97-AF65-F5344CB8AC3E}">
        <p14:creationId xmlns:p14="http://schemas.microsoft.com/office/powerpoint/2010/main" val="148061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Display – data visualization</a:t>
            </a:r>
          </a:p>
        </p:txBody>
      </p:sp>
      <p:sp>
        <p:nvSpPr>
          <p:cNvPr id="4" name="Content Placeholder 3">
            <a:extLst>
              <a:ext uri="{FF2B5EF4-FFF2-40B4-BE49-F238E27FC236}">
                <a16:creationId xmlns:a16="http://schemas.microsoft.com/office/drawing/2014/main" id="{13191536-DA0B-4B76-BFF3-6861B4F1B93E}"/>
              </a:ext>
            </a:extLst>
          </p:cNvPr>
          <p:cNvSpPr>
            <a:spLocks noGrp="1"/>
          </p:cNvSpPr>
          <p:nvPr>
            <p:ph idx="1"/>
          </p:nvPr>
        </p:nvSpPr>
        <p:spPr/>
        <p:txBody>
          <a:bodyPr/>
          <a:lstStyle/>
          <a:p>
            <a:r>
              <a:rPr lang="en-US" dirty="0"/>
              <a:t>Control + A to highlight the Pivot table results.</a:t>
            </a:r>
          </a:p>
          <a:p>
            <a:r>
              <a:rPr lang="en-US" dirty="0"/>
              <a:t>Insert &gt; Recommended Charts &gt; Clustered Column &gt; OK.</a:t>
            </a:r>
          </a:p>
          <a:p>
            <a:r>
              <a:rPr lang="en-US" dirty="0"/>
              <a:t>First graph!</a:t>
            </a:r>
          </a:p>
        </p:txBody>
      </p:sp>
    </p:spTree>
    <p:extLst>
      <p:ext uri="{BB962C8B-B14F-4D97-AF65-F5344CB8AC3E}">
        <p14:creationId xmlns:p14="http://schemas.microsoft.com/office/powerpoint/2010/main" val="41715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0F77-E944-464F-9E8F-227F14C4F7B5}"/>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D6CC7761-E0CD-4623-9079-2184F0DBF1AA}"/>
              </a:ext>
            </a:extLst>
          </p:cNvPr>
          <p:cNvSpPr>
            <a:spLocks noGrp="1"/>
          </p:cNvSpPr>
          <p:nvPr>
            <p:ph idx="1"/>
          </p:nvPr>
        </p:nvSpPr>
        <p:spPr/>
        <p:txBody>
          <a:bodyPr>
            <a:normAutofit fontScale="92500" lnSpcReduction="20000"/>
          </a:bodyPr>
          <a:lstStyle/>
          <a:p>
            <a:pPr marL="742950" indent="-742950">
              <a:lnSpc>
                <a:spcPct val="100000"/>
              </a:lnSpc>
              <a:buFont typeface="+mj-lt"/>
              <a:buAutoNum type="arabicPeriod"/>
            </a:pPr>
            <a:r>
              <a:rPr lang="en-US" dirty="0"/>
              <a:t>How to access software and use the Tufts TTS Virtual Lab</a:t>
            </a:r>
          </a:p>
          <a:p>
            <a:pPr marL="742950" indent="-742950">
              <a:lnSpc>
                <a:spcPct val="100000"/>
              </a:lnSpc>
              <a:buFont typeface="+mj-lt"/>
              <a:buAutoNum type="arabicPeriod"/>
            </a:pPr>
            <a:r>
              <a:rPr lang="en-US" dirty="0"/>
              <a:t>General structure of the labs</a:t>
            </a:r>
          </a:p>
          <a:p>
            <a:pPr marL="742950" indent="-742950">
              <a:lnSpc>
                <a:spcPct val="100000"/>
              </a:lnSpc>
              <a:buFont typeface="+mj-lt"/>
              <a:buAutoNum type="arabicPeriod"/>
            </a:pPr>
            <a:r>
              <a:rPr lang="en-US" dirty="0"/>
              <a:t>Descriptive stats </a:t>
            </a:r>
          </a:p>
          <a:p>
            <a:pPr marL="742950" indent="-742950">
              <a:lnSpc>
                <a:spcPct val="100000"/>
              </a:lnSpc>
              <a:buFont typeface="+mj-lt"/>
              <a:buAutoNum type="arabicPeriod"/>
            </a:pPr>
            <a:r>
              <a:rPr lang="en-US" dirty="0"/>
              <a:t>Data visualization</a:t>
            </a:r>
          </a:p>
          <a:p>
            <a:pPr marL="742950" indent="-742950">
              <a:lnSpc>
                <a:spcPct val="100000"/>
              </a:lnSpc>
              <a:buFont typeface="+mj-lt"/>
              <a:buAutoNum type="arabicPeriod"/>
            </a:pPr>
            <a:r>
              <a:rPr lang="en-US" dirty="0"/>
              <a:t>Pivot tables and VBA </a:t>
            </a:r>
          </a:p>
          <a:p>
            <a:pPr marL="742950" indent="-742950">
              <a:lnSpc>
                <a:spcPct val="100000"/>
              </a:lnSpc>
              <a:buFont typeface="+mj-lt"/>
              <a:buAutoNum type="arabicPeriod"/>
            </a:pPr>
            <a:r>
              <a:rPr lang="en-US" dirty="0"/>
              <a:t>Asynchronous content on data management </a:t>
            </a:r>
          </a:p>
          <a:p>
            <a:pPr marL="742950" indent="-742950">
              <a:lnSpc>
                <a:spcPct val="100000"/>
              </a:lnSpc>
              <a:buFont typeface="+mj-lt"/>
              <a:buAutoNum type="arabicPeriod"/>
            </a:pPr>
            <a:endParaRPr lang="en-US" b="1" dirty="0"/>
          </a:p>
        </p:txBody>
      </p:sp>
    </p:spTree>
    <p:extLst>
      <p:ext uri="{BB962C8B-B14F-4D97-AF65-F5344CB8AC3E}">
        <p14:creationId xmlns:p14="http://schemas.microsoft.com/office/powerpoint/2010/main" val="368337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Display – data visualization</a:t>
            </a:r>
          </a:p>
        </p:txBody>
      </p:sp>
      <p:graphicFrame>
        <p:nvGraphicFramePr>
          <p:cNvPr id="5" name="Content Placeholder 4">
            <a:extLst>
              <a:ext uri="{FF2B5EF4-FFF2-40B4-BE49-F238E27FC236}">
                <a16:creationId xmlns:a16="http://schemas.microsoft.com/office/drawing/2014/main" id="{2C1051F0-151D-4220-97DB-8C4BC586E3AC}"/>
              </a:ext>
            </a:extLst>
          </p:cNvPr>
          <p:cNvGraphicFramePr>
            <a:graphicFrameLocks noGrp="1"/>
          </p:cNvGraphicFramePr>
          <p:nvPr>
            <p:ph idx="1"/>
            <p:extLst>
              <p:ext uri="{D42A27DB-BD31-4B8C-83A1-F6EECF244321}">
                <p14:modId xmlns:p14="http://schemas.microsoft.com/office/powerpoint/2010/main" val="1254122578"/>
              </p:ext>
            </p:extLst>
          </p:nvPr>
        </p:nvGraphicFramePr>
        <p:xfrm>
          <a:off x="1096963" y="2103438"/>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241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Descriptive statistics</a:t>
            </a:r>
          </a:p>
        </p:txBody>
      </p:sp>
      <p:sp>
        <p:nvSpPr>
          <p:cNvPr id="4" name="Content Placeholder 3">
            <a:extLst>
              <a:ext uri="{FF2B5EF4-FFF2-40B4-BE49-F238E27FC236}">
                <a16:creationId xmlns:a16="http://schemas.microsoft.com/office/drawing/2014/main" id="{13191536-DA0B-4B76-BFF3-6861B4F1B93E}"/>
              </a:ext>
            </a:extLst>
          </p:cNvPr>
          <p:cNvSpPr>
            <a:spLocks noGrp="1"/>
          </p:cNvSpPr>
          <p:nvPr>
            <p:ph idx="1"/>
          </p:nvPr>
        </p:nvSpPr>
        <p:spPr/>
        <p:txBody>
          <a:bodyPr>
            <a:normAutofit lnSpcReduction="10000"/>
          </a:bodyPr>
          <a:lstStyle/>
          <a:p>
            <a:r>
              <a:rPr lang="en-US" dirty="0"/>
              <a:t>Click the File tab, click Options, and then click the Add-Ins category. In the Manage box, click Excel Add-ins, and then click Go. The Add-Ins dialog box appears. In the Add-Ins available box, select the check box next to Analysis </a:t>
            </a:r>
            <a:r>
              <a:rPr lang="en-US" dirty="0" err="1"/>
              <a:t>Toolpack</a:t>
            </a:r>
            <a:r>
              <a:rPr lang="en-US" dirty="0"/>
              <a:t>, and then click OK.</a:t>
            </a:r>
          </a:p>
          <a:p>
            <a:r>
              <a:rPr lang="en-US" dirty="0"/>
              <a:t>Long process!</a:t>
            </a:r>
          </a:p>
        </p:txBody>
      </p:sp>
      <p:pic>
        <p:nvPicPr>
          <p:cNvPr id="3" name="Picture 2">
            <a:extLst>
              <a:ext uri="{FF2B5EF4-FFF2-40B4-BE49-F238E27FC236}">
                <a16:creationId xmlns:a16="http://schemas.microsoft.com/office/drawing/2014/main" id="{6C326C99-DD5E-416B-9E33-7B1A637AC0E4}"/>
              </a:ext>
            </a:extLst>
          </p:cNvPr>
          <p:cNvPicPr>
            <a:picLocks noChangeAspect="1"/>
          </p:cNvPicPr>
          <p:nvPr/>
        </p:nvPicPr>
        <p:blipFill>
          <a:blip r:embed="rId3"/>
          <a:stretch>
            <a:fillRect/>
          </a:stretch>
        </p:blipFill>
        <p:spPr>
          <a:xfrm>
            <a:off x="6241994" y="4844283"/>
            <a:ext cx="1987605" cy="1901187"/>
          </a:xfrm>
          <a:prstGeom prst="rect">
            <a:avLst/>
          </a:prstGeom>
        </p:spPr>
      </p:pic>
    </p:spTree>
    <p:extLst>
      <p:ext uri="{BB962C8B-B14F-4D97-AF65-F5344CB8AC3E}">
        <p14:creationId xmlns:p14="http://schemas.microsoft.com/office/powerpoint/2010/main" val="305838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Descriptive statistics</a:t>
            </a:r>
          </a:p>
        </p:txBody>
      </p:sp>
      <p:sp>
        <p:nvSpPr>
          <p:cNvPr id="6" name="Content Placeholder 5">
            <a:extLst>
              <a:ext uri="{FF2B5EF4-FFF2-40B4-BE49-F238E27FC236}">
                <a16:creationId xmlns:a16="http://schemas.microsoft.com/office/drawing/2014/main" id="{1511D207-EC53-4ADE-BA86-582E0066A94A}"/>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F688BC96-97E5-4CEC-ADF3-4B37C5AC4704}"/>
              </a:ext>
            </a:extLst>
          </p:cNvPr>
          <p:cNvPicPr>
            <a:picLocks noChangeAspect="1"/>
          </p:cNvPicPr>
          <p:nvPr/>
        </p:nvPicPr>
        <p:blipFill>
          <a:blip r:embed="rId3"/>
          <a:stretch>
            <a:fillRect/>
          </a:stretch>
        </p:blipFill>
        <p:spPr>
          <a:xfrm>
            <a:off x="8271641" y="2200275"/>
            <a:ext cx="1828800" cy="3829050"/>
          </a:xfrm>
          <a:prstGeom prst="rect">
            <a:avLst/>
          </a:prstGeom>
        </p:spPr>
      </p:pic>
      <p:pic>
        <p:nvPicPr>
          <p:cNvPr id="11" name="Picture 10">
            <a:extLst>
              <a:ext uri="{FF2B5EF4-FFF2-40B4-BE49-F238E27FC236}">
                <a16:creationId xmlns:a16="http://schemas.microsoft.com/office/drawing/2014/main" id="{6E34E133-BCCC-48B8-8264-E81C99BBC76E}"/>
              </a:ext>
            </a:extLst>
          </p:cNvPr>
          <p:cNvPicPr>
            <a:picLocks noChangeAspect="1"/>
          </p:cNvPicPr>
          <p:nvPr/>
        </p:nvPicPr>
        <p:blipFill>
          <a:blip r:embed="rId4"/>
          <a:stretch>
            <a:fillRect/>
          </a:stretch>
        </p:blipFill>
        <p:spPr>
          <a:xfrm>
            <a:off x="1036320" y="1964520"/>
            <a:ext cx="4540063" cy="4222039"/>
          </a:xfrm>
          <a:prstGeom prst="rect">
            <a:avLst/>
          </a:prstGeom>
        </p:spPr>
      </p:pic>
    </p:spTree>
    <p:extLst>
      <p:ext uri="{BB962C8B-B14F-4D97-AF65-F5344CB8AC3E}">
        <p14:creationId xmlns:p14="http://schemas.microsoft.com/office/powerpoint/2010/main" val="1897469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EFA-0C90-4327-8C09-A432748CBFC5}"/>
              </a:ext>
            </a:extLst>
          </p:cNvPr>
          <p:cNvSpPr>
            <a:spLocks noGrp="1"/>
          </p:cNvSpPr>
          <p:nvPr>
            <p:ph type="title"/>
          </p:nvPr>
        </p:nvSpPr>
        <p:spPr/>
        <p:txBody>
          <a:bodyPr>
            <a:normAutofit/>
          </a:bodyPr>
          <a:lstStyle/>
          <a:p>
            <a:r>
              <a:rPr lang="en-US" sz="6000" dirty="0"/>
              <a:t>We can modify this to look a bit better – see async content</a:t>
            </a:r>
          </a:p>
        </p:txBody>
      </p:sp>
    </p:spTree>
    <p:extLst>
      <p:ext uri="{BB962C8B-B14F-4D97-AF65-F5344CB8AC3E}">
        <p14:creationId xmlns:p14="http://schemas.microsoft.com/office/powerpoint/2010/main" val="132070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EFA-0C90-4327-8C09-A432748CBFC5}"/>
              </a:ext>
            </a:extLst>
          </p:cNvPr>
          <p:cNvSpPr>
            <a:spLocks noGrp="1"/>
          </p:cNvSpPr>
          <p:nvPr>
            <p:ph type="title"/>
          </p:nvPr>
        </p:nvSpPr>
        <p:spPr/>
        <p:txBody>
          <a:bodyPr>
            <a:normAutofit/>
          </a:bodyPr>
          <a:lstStyle/>
          <a:p>
            <a:r>
              <a:rPr lang="en-US" sz="6000" dirty="0"/>
              <a:t>Task: </a:t>
            </a:r>
            <a:br>
              <a:rPr lang="en-US" sz="6000" dirty="0"/>
            </a:br>
            <a:br>
              <a:rPr lang="en-US" sz="6000" dirty="0"/>
            </a:br>
            <a:r>
              <a:rPr lang="en-US" sz="6000" dirty="0"/>
              <a:t>What if we want to show $ by Voucher Line?</a:t>
            </a:r>
          </a:p>
        </p:txBody>
      </p:sp>
    </p:spTree>
    <p:extLst>
      <p:ext uri="{BB962C8B-B14F-4D97-AF65-F5344CB8AC3E}">
        <p14:creationId xmlns:p14="http://schemas.microsoft.com/office/powerpoint/2010/main" val="174749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EFA-0C90-4327-8C09-A432748CBFC5}"/>
              </a:ext>
            </a:extLst>
          </p:cNvPr>
          <p:cNvSpPr>
            <a:spLocks noGrp="1"/>
          </p:cNvSpPr>
          <p:nvPr>
            <p:ph type="title"/>
          </p:nvPr>
        </p:nvSpPr>
        <p:spPr/>
        <p:txBody>
          <a:bodyPr>
            <a:normAutofit/>
          </a:bodyPr>
          <a:lstStyle/>
          <a:p>
            <a:r>
              <a:rPr lang="en-US" sz="6000" dirty="0"/>
              <a:t>You try!</a:t>
            </a:r>
          </a:p>
        </p:txBody>
      </p:sp>
    </p:spTree>
    <p:extLst>
      <p:ext uri="{BB962C8B-B14F-4D97-AF65-F5344CB8AC3E}">
        <p14:creationId xmlns:p14="http://schemas.microsoft.com/office/powerpoint/2010/main" val="42446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VBA (Visual Basic for App.)</a:t>
            </a:r>
          </a:p>
        </p:txBody>
      </p:sp>
      <p:sp>
        <p:nvSpPr>
          <p:cNvPr id="4" name="Content Placeholder 3">
            <a:extLst>
              <a:ext uri="{FF2B5EF4-FFF2-40B4-BE49-F238E27FC236}">
                <a16:creationId xmlns:a16="http://schemas.microsoft.com/office/drawing/2014/main" id="{13191536-DA0B-4B76-BFF3-6861B4F1B93E}"/>
              </a:ext>
            </a:extLst>
          </p:cNvPr>
          <p:cNvSpPr>
            <a:spLocks noGrp="1"/>
          </p:cNvSpPr>
          <p:nvPr>
            <p:ph idx="1"/>
          </p:nvPr>
        </p:nvSpPr>
        <p:spPr/>
        <p:txBody>
          <a:bodyPr/>
          <a:lstStyle/>
          <a:p>
            <a:r>
              <a:rPr lang="en-US" dirty="0"/>
              <a:t>VBA is a programming language for Microsoft apps</a:t>
            </a:r>
          </a:p>
          <a:p>
            <a:r>
              <a:rPr lang="en-US" dirty="0"/>
              <a:t>Right click on the ribbon &gt; Customize ribbon &gt; under Main Tab, click the checkbox by Developer.</a:t>
            </a:r>
          </a:p>
          <a:p>
            <a:r>
              <a:rPr lang="en-US" dirty="0"/>
              <a:t>Then, under the Developer tab, go to Macros. </a:t>
            </a:r>
          </a:p>
          <a:p>
            <a:r>
              <a:rPr lang="en-US" dirty="0"/>
              <a:t>We will create one together.</a:t>
            </a:r>
          </a:p>
          <a:p>
            <a:endParaRPr lang="en-US" dirty="0"/>
          </a:p>
          <a:p>
            <a:endParaRPr lang="en-US" dirty="0"/>
          </a:p>
          <a:p>
            <a:endParaRPr lang="en-US" dirty="0"/>
          </a:p>
        </p:txBody>
      </p:sp>
    </p:spTree>
    <p:extLst>
      <p:ext uri="{BB962C8B-B14F-4D97-AF65-F5344CB8AC3E}">
        <p14:creationId xmlns:p14="http://schemas.microsoft.com/office/powerpoint/2010/main" val="14487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29D68-B038-45AB-9D7E-490273B9C74A}"/>
              </a:ext>
            </a:extLst>
          </p:cNvPr>
          <p:cNvPicPr>
            <a:picLocks noChangeAspect="1"/>
          </p:cNvPicPr>
          <p:nvPr/>
        </p:nvPicPr>
        <p:blipFill>
          <a:blip r:embed="rId3"/>
          <a:stretch>
            <a:fillRect/>
          </a:stretch>
        </p:blipFill>
        <p:spPr>
          <a:xfrm>
            <a:off x="2095500" y="366712"/>
            <a:ext cx="8001000" cy="6124575"/>
          </a:xfrm>
          <a:prstGeom prst="rect">
            <a:avLst/>
          </a:prstGeom>
        </p:spPr>
      </p:pic>
    </p:spTree>
    <p:extLst>
      <p:ext uri="{BB962C8B-B14F-4D97-AF65-F5344CB8AC3E}">
        <p14:creationId xmlns:p14="http://schemas.microsoft.com/office/powerpoint/2010/main" val="4204607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0F77-E944-464F-9E8F-227F14C4F7B5}"/>
              </a:ext>
            </a:extLst>
          </p:cNvPr>
          <p:cNvSpPr>
            <a:spLocks noGrp="1"/>
          </p:cNvSpPr>
          <p:nvPr>
            <p:ph type="title"/>
          </p:nvPr>
        </p:nvSpPr>
        <p:spPr/>
        <p:txBody>
          <a:bodyPr>
            <a:normAutofit fontScale="90000"/>
          </a:bodyPr>
          <a:lstStyle/>
          <a:p>
            <a:r>
              <a:rPr lang="en-US" dirty="0"/>
              <a:t>Schedule – What we covered</a:t>
            </a:r>
          </a:p>
        </p:txBody>
      </p:sp>
      <p:sp>
        <p:nvSpPr>
          <p:cNvPr id="3" name="Content Placeholder 2">
            <a:extLst>
              <a:ext uri="{FF2B5EF4-FFF2-40B4-BE49-F238E27FC236}">
                <a16:creationId xmlns:a16="http://schemas.microsoft.com/office/drawing/2014/main" id="{D6CC7761-E0CD-4623-9079-2184F0DBF1AA}"/>
              </a:ext>
            </a:extLst>
          </p:cNvPr>
          <p:cNvSpPr>
            <a:spLocks noGrp="1"/>
          </p:cNvSpPr>
          <p:nvPr>
            <p:ph idx="1"/>
          </p:nvPr>
        </p:nvSpPr>
        <p:spPr/>
        <p:txBody>
          <a:bodyPr>
            <a:normAutofit fontScale="85000" lnSpcReduction="10000"/>
          </a:bodyPr>
          <a:lstStyle/>
          <a:p>
            <a:pPr marL="742950" indent="-742950">
              <a:lnSpc>
                <a:spcPct val="100000"/>
              </a:lnSpc>
              <a:buFont typeface="+mj-lt"/>
              <a:buAutoNum type="arabicPeriod"/>
            </a:pPr>
            <a:r>
              <a:rPr lang="en-US" dirty="0"/>
              <a:t>How to access software and use the Tufts TTS Virtual Lab</a:t>
            </a:r>
          </a:p>
          <a:p>
            <a:pPr marL="742950" indent="-742950">
              <a:lnSpc>
                <a:spcPct val="100000"/>
              </a:lnSpc>
              <a:buFont typeface="+mj-lt"/>
              <a:buAutoNum type="arabicPeriod"/>
            </a:pPr>
            <a:r>
              <a:rPr lang="en-US" dirty="0"/>
              <a:t>General structure of the labs</a:t>
            </a:r>
          </a:p>
          <a:p>
            <a:pPr marL="742950" indent="-742950">
              <a:lnSpc>
                <a:spcPct val="100000"/>
              </a:lnSpc>
              <a:buFont typeface="+mj-lt"/>
              <a:buAutoNum type="arabicPeriod"/>
            </a:pPr>
            <a:r>
              <a:rPr lang="en-US" dirty="0"/>
              <a:t>Descriptive stats </a:t>
            </a:r>
          </a:p>
          <a:p>
            <a:pPr marL="742950" indent="-742950">
              <a:lnSpc>
                <a:spcPct val="100000"/>
              </a:lnSpc>
              <a:buFont typeface="+mj-lt"/>
              <a:buAutoNum type="arabicPeriod"/>
            </a:pPr>
            <a:r>
              <a:rPr lang="en-US" dirty="0"/>
              <a:t>Data visualization</a:t>
            </a:r>
          </a:p>
          <a:p>
            <a:pPr marL="742950" indent="-742950">
              <a:lnSpc>
                <a:spcPct val="100000"/>
              </a:lnSpc>
              <a:buFont typeface="+mj-lt"/>
              <a:buAutoNum type="arabicPeriod"/>
            </a:pPr>
            <a:r>
              <a:rPr lang="en-US" dirty="0"/>
              <a:t>Pivot tables and VBA </a:t>
            </a:r>
          </a:p>
          <a:p>
            <a:pPr marL="742950" indent="-742950">
              <a:lnSpc>
                <a:spcPct val="100000"/>
              </a:lnSpc>
              <a:buFont typeface="+mj-lt"/>
              <a:buAutoNum type="arabicPeriod"/>
            </a:pPr>
            <a:r>
              <a:rPr lang="en-US" dirty="0"/>
              <a:t>Asynchronous content on data management  (</a:t>
            </a:r>
            <a:r>
              <a:rPr lang="en-US" dirty="0">
                <a:solidFill>
                  <a:schemeClr val="accent1"/>
                </a:solidFill>
              </a:rPr>
              <a:t>via email</a:t>
            </a:r>
            <a:r>
              <a:rPr lang="en-US" dirty="0"/>
              <a:t>)</a:t>
            </a:r>
          </a:p>
          <a:p>
            <a:pPr marL="742950" indent="-742950">
              <a:lnSpc>
                <a:spcPct val="100000"/>
              </a:lnSpc>
              <a:buFont typeface="+mj-lt"/>
              <a:buAutoNum type="arabicPeriod"/>
            </a:pPr>
            <a:endParaRPr lang="en-US" b="1" dirty="0"/>
          </a:p>
        </p:txBody>
      </p:sp>
    </p:spTree>
    <p:extLst>
      <p:ext uri="{BB962C8B-B14F-4D97-AF65-F5344CB8AC3E}">
        <p14:creationId xmlns:p14="http://schemas.microsoft.com/office/powerpoint/2010/main" val="145564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27BC-7473-4B1C-BF3B-4633D675A46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0B1F3F5-D36A-4D4F-9BF6-0737F8FECBF6}"/>
              </a:ext>
            </a:extLst>
          </p:cNvPr>
          <p:cNvSpPr>
            <a:spLocks noGrp="1"/>
          </p:cNvSpPr>
          <p:nvPr>
            <p:ph idx="1"/>
          </p:nvPr>
        </p:nvSpPr>
        <p:spPr/>
        <p:txBody>
          <a:bodyPr anchor="ctr">
            <a:normAutofit fontScale="92500" lnSpcReduction="10000"/>
          </a:bodyPr>
          <a:lstStyle/>
          <a:p>
            <a:pPr marL="0" indent="0" algn="ctr">
              <a:buNone/>
            </a:pPr>
            <a:r>
              <a:rPr lang="en-US" sz="4400" b="1" cap="small" spc="200" dirty="0">
                <a:latin typeface="Century Gothic" panose="020B0502020202020204" pitchFamily="34" charset="0"/>
              </a:rPr>
              <a:t>Kyle Monahan</a:t>
            </a:r>
          </a:p>
          <a:p>
            <a:pPr marL="0" indent="0" algn="ctr">
              <a:buNone/>
            </a:pPr>
            <a:r>
              <a:rPr lang="en-US" cap="small" spc="200" dirty="0">
                <a:latin typeface="Century Gothic" panose="020B0502020202020204" pitchFamily="34" charset="0"/>
              </a:rPr>
              <a:t>Sr. Data Science Specialist</a:t>
            </a:r>
          </a:p>
          <a:p>
            <a:pPr marL="0" indent="0" algn="ctr">
              <a:buNone/>
            </a:pPr>
            <a:r>
              <a:rPr lang="en-US" sz="3200" dirty="0">
                <a:latin typeface="Century Gothic"/>
                <a:cs typeface="Calibri"/>
                <a:hlinkClick r:id="rId2"/>
              </a:rPr>
              <a:t>kyle.monahan@tufts.edu</a:t>
            </a:r>
            <a:endParaRPr lang="en-US" sz="3200" dirty="0">
              <a:latin typeface="Century Gothic"/>
              <a:cs typeface="Calibri"/>
            </a:endParaRPr>
          </a:p>
          <a:p>
            <a:pPr marL="0" indent="0" algn="ctr">
              <a:lnSpc>
                <a:spcPct val="110000"/>
              </a:lnSpc>
              <a:buNone/>
            </a:pPr>
            <a:r>
              <a:rPr lang="en-US" sz="4400" b="1" cap="small" spc="200" dirty="0">
                <a:latin typeface="Century Gothic" panose="020B0502020202020204" pitchFamily="34" charset="0"/>
              </a:rPr>
              <a:t>Ying Yang</a:t>
            </a:r>
          </a:p>
          <a:p>
            <a:pPr marL="0" indent="0" algn="ctr">
              <a:buNone/>
            </a:pPr>
            <a:r>
              <a:rPr lang="en-US" cap="small" spc="200" dirty="0">
                <a:latin typeface="Century Gothic" panose="020B0502020202020204" pitchFamily="34" charset="0"/>
              </a:rPr>
              <a:t>Course TA</a:t>
            </a:r>
          </a:p>
          <a:p>
            <a:pPr marL="0" indent="0" algn="ctr">
              <a:buNone/>
            </a:pPr>
            <a:r>
              <a:rPr lang="en-US" sz="3200" dirty="0">
                <a:latin typeface="Century Gothic"/>
                <a:cs typeface="Calibri"/>
                <a:hlinkClick r:id="rId3"/>
              </a:rPr>
              <a:t>Ying.Yang@tufts.edu</a:t>
            </a:r>
            <a:endParaRPr lang="en-US" sz="3200" dirty="0">
              <a:latin typeface="Century Gothic"/>
              <a:cs typeface="Calibri"/>
            </a:endParaRPr>
          </a:p>
        </p:txBody>
      </p:sp>
    </p:spTree>
    <p:extLst>
      <p:ext uri="{BB962C8B-B14F-4D97-AF65-F5344CB8AC3E}">
        <p14:creationId xmlns:p14="http://schemas.microsoft.com/office/powerpoint/2010/main" val="135173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3528-4DCE-4394-8CB4-F62ED08981D1}"/>
              </a:ext>
            </a:extLst>
          </p:cNvPr>
          <p:cNvSpPr>
            <a:spLocks noGrp="1"/>
          </p:cNvSpPr>
          <p:nvPr>
            <p:ph type="title" idx="4294967295"/>
          </p:nvPr>
        </p:nvSpPr>
        <p:spPr>
          <a:xfrm>
            <a:off x="2390190" y="1501776"/>
            <a:ext cx="6583363" cy="2308225"/>
          </a:xfrm>
        </p:spPr>
        <p:txBody>
          <a:bodyPr vert="horz" lIns="91440" tIns="45720" rIns="91440" bIns="45720" rtlCol="0" anchor="t">
            <a:normAutofit/>
          </a:bodyPr>
          <a:lstStyle/>
          <a:p>
            <a:pPr algn="ctr"/>
            <a:r>
              <a:rPr lang="en-US" sz="7700" dirty="0">
                <a:solidFill>
                  <a:schemeClr val="bg1"/>
                </a:solidFill>
              </a:rPr>
              <a:t>Access to Software</a:t>
            </a:r>
          </a:p>
        </p:txBody>
      </p:sp>
      <p:sp>
        <p:nvSpPr>
          <p:cNvPr id="6" name="Rectangle 5">
            <a:extLst>
              <a:ext uri="{FF2B5EF4-FFF2-40B4-BE49-F238E27FC236}">
                <a16:creationId xmlns:a16="http://schemas.microsoft.com/office/drawing/2014/main" id="{BFDC1EA4-683C-4851-81EE-EC96606D8206}"/>
              </a:ext>
            </a:extLst>
          </p:cNvPr>
          <p:cNvSpPr/>
          <p:nvPr/>
        </p:nvSpPr>
        <p:spPr>
          <a:xfrm>
            <a:off x="2959359" y="3810001"/>
            <a:ext cx="5181600" cy="1077218"/>
          </a:xfrm>
          <a:prstGeom prst="rect">
            <a:avLst/>
          </a:prstGeom>
        </p:spPr>
        <p:txBody>
          <a:bodyPr wrap="square">
            <a:spAutoFit/>
          </a:bodyPr>
          <a:lstStyle/>
          <a:p>
            <a:pPr algn="ctr"/>
            <a:r>
              <a:rPr lang="en-US" sz="2800" dirty="0">
                <a:solidFill>
                  <a:schemeClr val="accent1"/>
                </a:solidFill>
                <a:hlinkClick r:id="rId2"/>
              </a:rPr>
              <a:t>https://sites.tufts.edu/datalab/</a:t>
            </a:r>
            <a:endParaRPr lang="en-US" sz="2800" dirty="0">
              <a:solidFill>
                <a:schemeClr val="accent1"/>
              </a:solidFill>
            </a:endParaRPr>
          </a:p>
          <a:p>
            <a:endParaRPr lang="en-US" dirty="0">
              <a:solidFill>
                <a:schemeClr val="accent1"/>
              </a:solidFill>
            </a:endParaRPr>
          </a:p>
          <a:p>
            <a:endParaRPr lang="en-US" dirty="0"/>
          </a:p>
        </p:txBody>
      </p:sp>
      <p:sp>
        <p:nvSpPr>
          <p:cNvPr id="3" name="Rectangle 2">
            <a:extLst>
              <a:ext uri="{FF2B5EF4-FFF2-40B4-BE49-F238E27FC236}">
                <a16:creationId xmlns:a16="http://schemas.microsoft.com/office/drawing/2014/main" id="{AF836C7A-F908-474A-9DEA-1904F8F958FA}"/>
              </a:ext>
            </a:extLst>
          </p:cNvPr>
          <p:cNvSpPr/>
          <p:nvPr/>
        </p:nvSpPr>
        <p:spPr>
          <a:xfrm>
            <a:off x="2430154" y="1212979"/>
            <a:ext cx="6503437" cy="4432041"/>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0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E931-7238-4109-BC9B-B0D97EA972D6}"/>
              </a:ext>
            </a:extLst>
          </p:cNvPr>
          <p:cNvSpPr>
            <a:spLocks noGrp="1"/>
          </p:cNvSpPr>
          <p:nvPr>
            <p:ph type="title"/>
          </p:nvPr>
        </p:nvSpPr>
        <p:spPr>
          <a:xfrm>
            <a:off x="1054359" y="304800"/>
            <a:ext cx="9806474" cy="1376360"/>
          </a:xfrm>
        </p:spPr>
        <p:txBody>
          <a:bodyPr>
            <a:noAutofit/>
          </a:bodyPr>
          <a:lstStyle/>
          <a:p>
            <a:r>
              <a:rPr lang="en-US" dirty="0">
                <a:solidFill>
                  <a:schemeClr val="accent2"/>
                </a:solidFill>
              </a:rPr>
              <a:t>Remote Access to Software</a:t>
            </a:r>
          </a:p>
        </p:txBody>
      </p:sp>
      <p:sp>
        <p:nvSpPr>
          <p:cNvPr id="3" name="Text Placeholder 2">
            <a:extLst>
              <a:ext uri="{FF2B5EF4-FFF2-40B4-BE49-F238E27FC236}">
                <a16:creationId xmlns:a16="http://schemas.microsoft.com/office/drawing/2014/main" id="{1B3C0C91-A77D-4D88-902D-34590D434E44}"/>
              </a:ext>
            </a:extLst>
          </p:cNvPr>
          <p:cNvSpPr>
            <a:spLocks noGrp="1"/>
          </p:cNvSpPr>
          <p:nvPr>
            <p:ph type="body" idx="1"/>
          </p:nvPr>
        </p:nvSpPr>
        <p:spPr>
          <a:xfrm>
            <a:off x="1054359" y="1774466"/>
            <a:ext cx="3335840" cy="606103"/>
          </a:xfrm>
        </p:spPr>
        <p:txBody>
          <a:bodyPr/>
          <a:lstStyle/>
          <a:p>
            <a:r>
              <a:rPr lang="en-US" b="1" dirty="0">
                <a:solidFill>
                  <a:schemeClr val="accent1"/>
                </a:solidFill>
                <a:latin typeface="+mj-lt"/>
              </a:rPr>
              <a:t>TTS Virtual Lab (VDI)</a:t>
            </a:r>
          </a:p>
        </p:txBody>
      </p:sp>
      <p:sp>
        <p:nvSpPr>
          <p:cNvPr id="4" name="Content Placeholder 3">
            <a:extLst>
              <a:ext uri="{FF2B5EF4-FFF2-40B4-BE49-F238E27FC236}">
                <a16:creationId xmlns:a16="http://schemas.microsoft.com/office/drawing/2014/main" id="{93D6B0A4-6988-4780-8664-8A56FCBADF01}"/>
              </a:ext>
            </a:extLst>
          </p:cNvPr>
          <p:cNvSpPr>
            <a:spLocks noGrp="1"/>
          </p:cNvSpPr>
          <p:nvPr>
            <p:ph sz="half" idx="2"/>
          </p:nvPr>
        </p:nvSpPr>
        <p:spPr>
          <a:xfrm>
            <a:off x="1054359" y="2380569"/>
            <a:ext cx="8304247" cy="4038600"/>
          </a:xfrm>
        </p:spPr>
        <p:txBody>
          <a:bodyPr>
            <a:normAutofit fontScale="92500" lnSpcReduction="20000"/>
          </a:bodyPr>
          <a:lstStyle/>
          <a:p>
            <a:r>
              <a:rPr lang="en-US" dirty="0">
                <a:solidFill>
                  <a:schemeClr val="bg1"/>
                </a:solidFill>
                <a:latin typeface="Tw Cen MT" panose="020B0602020104020603" pitchFamily="34" charset="0"/>
              </a:rPr>
              <a:t>Allows students to access software on their computers via a virtual desktop stack (non-physical computer)</a:t>
            </a:r>
          </a:p>
          <a:p>
            <a:r>
              <a:rPr lang="en-US" dirty="0">
                <a:solidFill>
                  <a:schemeClr val="bg1"/>
                </a:solidFill>
                <a:latin typeface="Tw Cen MT" panose="020B0602020104020603" pitchFamily="34" charset="0"/>
              </a:rPr>
              <a:t>Should be used for stats, general computing and applications </a:t>
            </a:r>
          </a:p>
          <a:p>
            <a:r>
              <a:rPr lang="en-US" dirty="0">
                <a:solidFill>
                  <a:schemeClr val="bg1"/>
                </a:solidFill>
                <a:latin typeface="Tw Cen MT" panose="020B0602020104020603" pitchFamily="34" charset="0"/>
              </a:rPr>
              <a:t>Everyone automatically has access to this TTS Virtual Lab.</a:t>
            </a:r>
          </a:p>
          <a:p>
            <a:r>
              <a:rPr lang="en-US" dirty="0">
                <a:solidFill>
                  <a:schemeClr val="bg1"/>
                </a:solidFill>
                <a:latin typeface="Tw Cen MT" panose="020B0602020104020603" pitchFamily="34" charset="0"/>
                <a:hlinkClick r:id="rId2">
                  <a:extLst>
                    <a:ext uri="{A12FA001-AC4F-418D-AE19-62706E023703}">
                      <ahyp:hlinkClr xmlns:ahyp="http://schemas.microsoft.com/office/drawing/2018/hyperlinkcolor" val="tx"/>
                    </a:ext>
                  </a:extLst>
                </a:hlinkClick>
              </a:rPr>
              <a:t>https://access.tufts.edu/tts-virtual-lab-vdi</a:t>
            </a:r>
            <a:endParaRPr lang="en-US"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98872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A09ABC8-ADDA-421D-8A55-15DD236E8015}"/>
              </a:ext>
            </a:extLst>
          </p:cNvPr>
          <p:cNvSpPr>
            <a:spLocks noGrp="1"/>
          </p:cNvSpPr>
          <p:nvPr>
            <p:ph idx="1"/>
          </p:nvPr>
        </p:nvSpPr>
        <p:spPr>
          <a:xfrm>
            <a:off x="1115902" y="2080727"/>
            <a:ext cx="7342522" cy="3694922"/>
          </a:xfrm>
        </p:spPr>
        <p:txBody>
          <a:bodyPr vert="horz" lIns="91440" tIns="45720" rIns="91440" bIns="45720" rtlCol="0" anchor="t">
            <a:normAutofit/>
          </a:bodyPr>
          <a:lstStyle/>
          <a:p>
            <a:pPr marL="0" indent="0">
              <a:lnSpc>
                <a:spcPct val="112000"/>
              </a:lnSpc>
              <a:spcBef>
                <a:spcPts val="0"/>
              </a:spcBef>
              <a:spcAft>
                <a:spcPts val="600"/>
              </a:spcAft>
              <a:buNone/>
            </a:pPr>
            <a:r>
              <a:rPr lang="en-US" sz="3200" dirty="0">
                <a:latin typeface="Tw Cen MT"/>
              </a:rPr>
              <a:t>Do NOT to save to the Desktop, Documents, download folders. They WILL get deleted each night. Even in the middle of the day, if they log off and back on, they will log into a DIFFERENT computer. So NEVER save to the local machine. Only Box!</a:t>
            </a:r>
          </a:p>
          <a:p>
            <a:pPr marL="0" indent="0">
              <a:lnSpc>
                <a:spcPct val="112000"/>
              </a:lnSpc>
              <a:spcBef>
                <a:spcPts val="0"/>
              </a:spcBef>
              <a:spcAft>
                <a:spcPts val="600"/>
              </a:spcAft>
              <a:buNone/>
            </a:pPr>
            <a:endParaRPr lang="en-US" sz="3200" dirty="0">
              <a:latin typeface="Tw Cen MT" panose="020B0602020104020603" pitchFamily="34" charset="0"/>
            </a:endParaRPr>
          </a:p>
        </p:txBody>
      </p:sp>
      <p:sp>
        <p:nvSpPr>
          <p:cNvPr id="7" name="Title 6">
            <a:extLst>
              <a:ext uri="{FF2B5EF4-FFF2-40B4-BE49-F238E27FC236}">
                <a16:creationId xmlns:a16="http://schemas.microsoft.com/office/drawing/2014/main" id="{E3A03FF3-922E-421E-BC8A-F8CCCDB1B2D2}"/>
              </a:ext>
            </a:extLst>
          </p:cNvPr>
          <p:cNvSpPr>
            <a:spLocks noGrp="1"/>
          </p:cNvSpPr>
          <p:nvPr>
            <p:ph type="title"/>
          </p:nvPr>
        </p:nvSpPr>
        <p:spPr>
          <a:xfrm>
            <a:off x="1115902" y="626882"/>
            <a:ext cx="8214709" cy="1257902"/>
          </a:xfrm>
        </p:spPr>
        <p:txBody>
          <a:bodyPr vert="horz" lIns="91440" tIns="45720" rIns="91440" bIns="45720" rtlCol="0" anchor="t">
            <a:normAutofit/>
          </a:bodyPr>
          <a:lstStyle/>
          <a:p>
            <a:r>
              <a:rPr lang="en-US" sz="5000" cap="all" dirty="0"/>
              <a:t>TTS Virtual Lab TIPS</a:t>
            </a:r>
          </a:p>
        </p:txBody>
      </p:sp>
    </p:spTree>
    <p:extLst>
      <p:ext uri="{BB962C8B-B14F-4D97-AF65-F5344CB8AC3E}">
        <p14:creationId xmlns:p14="http://schemas.microsoft.com/office/powerpoint/2010/main" val="14428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Structure of the lab sessions</a:t>
            </a:r>
          </a:p>
        </p:txBody>
      </p:sp>
      <p:sp>
        <p:nvSpPr>
          <p:cNvPr id="6" name="Content Placeholder 5">
            <a:extLst>
              <a:ext uri="{FF2B5EF4-FFF2-40B4-BE49-F238E27FC236}">
                <a16:creationId xmlns:a16="http://schemas.microsoft.com/office/drawing/2014/main" id="{B6E5E935-BFFF-AB47-84D8-8299B24A061C}"/>
              </a:ext>
            </a:extLst>
          </p:cNvPr>
          <p:cNvSpPr>
            <a:spLocks noGrp="1"/>
          </p:cNvSpPr>
          <p:nvPr>
            <p:ph idx="1"/>
          </p:nvPr>
        </p:nvSpPr>
        <p:spPr/>
        <p:txBody>
          <a:bodyPr>
            <a:normAutofit fontScale="92500"/>
          </a:bodyPr>
          <a:lstStyle/>
          <a:p>
            <a:r>
              <a:rPr lang="en-US" dirty="0"/>
              <a:t>Linked to the lectures</a:t>
            </a:r>
          </a:p>
          <a:p>
            <a:r>
              <a:rPr lang="en-US" b="1" dirty="0"/>
              <a:t>Lecture</a:t>
            </a:r>
            <a:r>
              <a:rPr lang="en-US" dirty="0"/>
              <a:t>: ~10 minutes</a:t>
            </a:r>
          </a:p>
          <a:p>
            <a:r>
              <a:rPr lang="en-US" b="1" dirty="0"/>
              <a:t>Walkthrough</a:t>
            </a:r>
            <a:r>
              <a:rPr lang="en-US" dirty="0"/>
              <a:t>: ~ 30 minutes</a:t>
            </a:r>
          </a:p>
          <a:p>
            <a:pPr lvl="1"/>
            <a:r>
              <a:rPr lang="en-US" sz="2800" i="1" dirty="0"/>
              <a:t>Coding experience for you to follow along </a:t>
            </a:r>
          </a:p>
          <a:p>
            <a:r>
              <a:rPr lang="en-US" b="1" dirty="0"/>
              <a:t>Hands-on</a:t>
            </a:r>
            <a:r>
              <a:rPr lang="en-US" dirty="0"/>
              <a:t>: W</a:t>
            </a:r>
            <a:r>
              <a:rPr lang="en-US" altLang="zh-CN" dirty="0"/>
              <a:t>ork </a:t>
            </a:r>
            <a:r>
              <a:rPr lang="en-US" dirty="0"/>
              <a:t>with your fellow students and practice.</a:t>
            </a:r>
          </a:p>
          <a:p>
            <a:r>
              <a:rPr lang="en-US" b="1" dirty="0"/>
              <a:t>Homework</a:t>
            </a:r>
            <a:r>
              <a:rPr lang="en-US" dirty="0"/>
              <a:t>: Based on the lecture and hands-on lab</a:t>
            </a:r>
          </a:p>
          <a:p>
            <a:endParaRPr lang="en-US" dirty="0"/>
          </a:p>
          <a:p>
            <a:endParaRPr lang="en-US" dirty="0"/>
          </a:p>
        </p:txBody>
      </p:sp>
    </p:spTree>
    <p:extLst>
      <p:ext uri="{BB962C8B-B14F-4D97-AF65-F5344CB8AC3E}">
        <p14:creationId xmlns:p14="http://schemas.microsoft.com/office/powerpoint/2010/main" val="119286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EFA-0C90-4327-8C09-A432748CBFC5}"/>
              </a:ext>
            </a:extLst>
          </p:cNvPr>
          <p:cNvSpPr>
            <a:spLocks noGrp="1"/>
          </p:cNvSpPr>
          <p:nvPr>
            <p:ph type="title"/>
          </p:nvPr>
        </p:nvSpPr>
        <p:spPr/>
        <p:txBody>
          <a:bodyPr>
            <a:normAutofit/>
          </a:bodyPr>
          <a:lstStyle/>
          <a:p>
            <a:r>
              <a:rPr lang="en-US" sz="6000" dirty="0"/>
              <a:t>Any questions so far?</a:t>
            </a:r>
          </a:p>
        </p:txBody>
      </p:sp>
    </p:spTree>
    <p:extLst>
      <p:ext uri="{BB962C8B-B14F-4D97-AF65-F5344CB8AC3E}">
        <p14:creationId xmlns:p14="http://schemas.microsoft.com/office/powerpoint/2010/main" val="105342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EFA-0C90-4327-8C09-A432748CBFC5}"/>
              </a:ext>
            </a:extLst>
          </p:cNvPr>
          <p:cNvSpPr>
            <a:spLocks noGrp="1"/>
          </p:cNvSpPr>
          <p:nvPr>
            <p:ph type="title"/>
          </p:nvPr>
        </p:nvSpPr>
        <p:spPr/>
        <p:txBody>
          <a:bodyPr>
            <a:normAutofit/>
          </a:bodyPr>
          <a:lstStyle/>
          <a:p>
            <a:r>
              <a:rPr lang="en-US" sz="6000" dirty="0"/>
              <a:t>Let’s dive in!</a:t>
            </a:r>
          </a:p>
        </p:txBody>
      </p:sp>
    </p:spTree>
    <p:extLst>
      <p:ext uri="{BB962C8B-B14F-4D97-AF65-F5344CB8AC3E}">
        <p14:creationId xmlns:p14="http://schemas.microsoft.com/office/powerpoint/2010/main" val="425965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6A2B-1A96-482D-957A-3EB0C012751E}"/>
              </a:ext>
            </a:extLst>
          </p:cNvPr>
          <p:cNvSpPr>
            <a:spLocks noGrp="1"/>
          </p:cNvSpPr>
          <p:nvPr>
            <p:ph type="title"/>
          </p:nvPr>
        </p:nvSpPr>
        <p:spPr/>
        <p:txBody>
          <a:bodyPr>
            <a:normAutofit/>
          </a:bodyPr>
          <a:lstStyle/>
          <a:p>
            <a:r>
              <a:rPr lang="en-US" dirty="0"/>
              <a:t>Opening Excel </a:t>
            </a:r>
          </a:p>
        </p:txBody>
      </p:sp>
      <p:sp>
        <p:nvSpPr>
          <p:cNvPr id="4" name="Content Placeholder 3">
            <a:extLst>
              <a:ext uri="{FF2B5EF4-FFF2-40B4-BE49-F238E27FC236}">
                <a16:creationId xmlns:a16="http://schemas.microsoft.com/office/drawing/2014/main" id="{91044DD1-1A74-1042-B426-96FB31220789}"/>
              </a:ext>
            </a:extLst>
          </p:cNvPr>
          <p:cNvSpPr>
            <a:spLocks noGrp="1"/>
          </p:cNvSpPr>
          <p:nvPr>
            <p:ph idx="1"/>
          </p:nvPr>
        </p:nvSpPr>
        <p:spPr/>
        <p:txBody>
          <a:bodyPr>
            <a:normAutofit fontScale="70000" lnSpcReduction="20000"/>
          </a:bodyPr>
          <a:lstStyle/>
          <a:p>
            <a:r>
              <a:rPr lang="en-US" dirty="0"/>
              <a:t>You likely know how to use Excel. Let’s go through creating descriptive stats</a:t>
            </a:r>
          </a:p>
          <a:p>
            <a:r>
              <a:rPr lang="en-US" dirty="0"/>
              <a:t>Two ways to download the data:</a:t>
            </a:r>
          </a:p>
          <a:p>
            <a:pPr lvl="1"/>
            <a:r>
              <a:rPr lang="en-US" dirty="0"/>
              <a:t>Login to </a:t>
            </a:r>
            <a:r>
              <a:rPr lang="en-US" b="1" dirty="0">
                <a:solidFill>
                  <a:schemeClr val="accent1"/>
                </a:solidFill>
              </a:rPr>
              <a:t>Canvas</a:t>
            </a:r>
          </a:p>
          <a:p>
            <a:pPr lvl="1"/>
            <a:r>
              <a:rPr lang="en-US" dirty="0"/>
              <a:t>Path : Files &gt; Labs &gt; Lab1 &gt; Data &gt; </a:t>
            </a:r>
            <a:r>
              <a:rPr lang="en-US" dirty="0" err="1"/>
              <a:t>BostonCheckbook</a:t>
            </a:r>
            <a:endParaRPr lang="en-US" dirty="0"/>
          </a:p>
          <a:p>
            <a:pPr marL="404813" lvl="1" indent="0">
              <a:buNone/>
            </a:pPr>
            <a:r>
              <a:rPr lang="en-US" dirty="0"/>
              <a:t>Or</a:t>
            </a:r>
          </a:p>
          <a:p>
            <a:pPr lvl="1"/>
            <a:r>
              <a:rPr lang="en-US" dirty="0"/>
              <a:t>Login to </a:t>
            </a:r>
            <a:r>
              <a:rPr lang="en-US" sz="3300" b="1" dirty="0">
                <a:solidFill>
                  <a:schemeClr val="accent1"/>
                </a:solidFill>
              </a:rPr>
              <a:t>TTS Virtual Lab</a:t>
            </a:r>
          </a:p>
          <a:p>
            <a:pPr lvl="1"/>
            <a:r>
              <a:rPr lang="en-US" dirty="0"/>
              <a:t>Once on the TTS Virtual Lab, download the Data:</a:t>
            </a:r>
          </a:p>
          <a:p>
            <a:pPr lvl="1"/>
            <a:r>
              <a:rPr lang="en-US" dirty="0"/>
              <a:t>https://tufts.box.com/v/DATA200-FY21-Lab1</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42796370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DataLab</Template>
  <TotalTime>3141</TotalTime>
  <Words>849</Words>
  <Application>Microsoft Office PowerPoint</Application>
  <PresentationFormat>Widescreen</PresentationFormat>
  <Paragraphs>134</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Gothic</vt:lpstr>
      <vt:lpstr>Tw Cen MT</vt:lpstr>
      <vt:lpstr>Retrospect</vt:lpstr>
      <vt:lpstr>Lab 1 – Excel, VBA and Pivot</vt:lpstr>
      <vt:lpstr>Schedule</vt:lpstr>
      <vt:lpstr>Access to Software</vt:lpstr>
      <vt:lpstr>Remote Access to Software</vt:lpstr>
      <vt:lpstr>TTS Virtual Lab TIPS</vt:lpstr>
      <vt:lpstr>Structure of the lab sessions</vt:lpstr>
      <vt:lpstr>Any questions so far?</vt:lpstr>
      <vt:lpstr>Let’s dive in!</vt:lpstr>
      <vt:lpstr>Opening Excel </vt:lpstr>
      <vt:lpstr>Looking at the data</vt:lpstr>
      <vt:lpstr>Data structure</vt:lpstr>
      <vt:lpstr>Data structure</vt:lpstr>
      <vt:lpstr>Data storage</vt:lpstr>
      <vt:lpstr>Find average $ by Month?</vt:lpstr>
      <vt:lpstr>Find average $ by Month?</vt:lpstr>
      <vt:lpstr>Find average $ by Month?</vt:lpstr>
      <vt:lpstr>Find average $ by Month?</vt:lpstr>
      <vt:lpstr>Find average $ by Month?</vt:lpstr>
      <vt:lpstr>Display – data visualization</vt:lpstr>
      <vt:lpstr>Display – data visualization</vt:lpstr>
      <vt:lpstr>Descriptive statistics</vt:lpstr>
      <vt:lpstr>Descriptive statistics</vt:lpstr>
      <vt:lpstr>We can modify this to look a bit better – see async content</vt:lpstr>
      <vt:lpstr>Task:   What if we want to show $ by Voucher Line?</vt:lpstr>
      <vt:lpstr>You try!</vt:lpstr>
      <vt:lpstr>VBA (Visual Basic for App.)</vt:lpstr>
      <vt:lpstr>PowerPoint Presentation</vt:lpstr>
      <vt:lpstr>Schedule – What we covered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Uustalu, Uku-Kaspar</dc:creator>
  <cp:lastModifiedBy> </cp:lastModifiedBy>
  <cp:revision>131</cp:revision>
  <dcterms:created xsi:type="dcterms:W3CDTF">2019-10-29T04:58:45Z</dcterms:created>
  <dcterms:modified xsi:type="dcterms:W3CDTF">2021-09-15T05:27:18Z</dcterms:modified>
</cp:coreProperties>
</file>