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4" r:id="rId7"/>
    <p:sldId id="262"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C7E7"/>
    <a:srgbClr val="DFC3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7ED5-59FF-6DEF-9E02-76C6D2208C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BF13FC-CC21-4A72-1627-44B30E1135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CBC80A-087B-3908-CE03-B66C3FF1C64A}"/>
              </a:ext>
            </a:extLst>
          </p:cNvPr>
          <p:cNvSpPr>
            <a:spLocks noGrp="1"/>
          </p:cNvSpPr>
          <p:nvPr>
            <p:ph type="dt" sz="half" idx="10"/>
          </p:nvPr>
        </p:nvSpPr>
        <p:spPr/>
        <p:txBody>
          <a:bodyPr/>
          <a:lstStyle/>
          <a:p>
            <a:fld id="{209ABFF7-8132-4AD0-AC17-7481731318E1}" type="datetimeFigureOut">
              <a:rPr lang="en-US" smtClean="0"/>
              <a:t>3/8/2025</a:t>
            </a:fld>
            <a:endParaRPr lang="en-US"/>
          </a:p>
        </p:txBody>
      </p:sp>
      <p:sp>
        <p:nvSpPr>
          <p:cNvPr id="5" name="Footer Placeholder 4">
            <a:extLst>
              <a:ext uri="{FF2B5EF4-FFF2-40B4-BE49-F238E27FC236}">
                <a16:creationId xmlns:a16="http://schemas.microsoft.com/office/drawing/2014/main" id="{19399552-0D60-9434-29BD-5CFEA3B73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19F92-DBD8-6EBD-7E21-D6A0D4CC5267}"/>
              </a:ext>
            </a:extLst>
          </p:cNvPr>
          <p:cNvSpPr>
            <a:spLocks noGrp="1"/>
          </p:cNvSpPr>
          <p:nvPr>
            <p:ph type="sldNum" sz="quarter" idx="12"/>
          </p:nvPr>
        </p:nvSpPr>
        <p:spPr/>
        <p:txBody>
          <a:bodyPr/>
          <a:lstStyle/>
          <a:p>
            <a:fld id="{941E25ED-B2FE-483A-A0A9-AAD2BEC6ED57}" type="slidenum">
              <a:rPr lang="en-US" smtClean="0"/>
              <a:t>‹#›</a:t>
            </a:fld>
            <a:endParaRPr lang="en-US"/>
          </a:p>
        </p:txBody>
      </p:sp>
    </p:spTree>
    <p:extLst>
      <p:ext uri="{BB962C8B-B14F-4D97-AF65-F5344CB8AC3E}">
        <p14:creationId xmlns:p14="http://schemas.microsoft.com/office/powerpoint/2010/main" val="255249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449C-55A7-7C0B-44CE-FBE25BB299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846983-F3E2-5EE8-27AE-A631F9E576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99474-6396-A3BC-4814-123AC4409467}"/>
              </a:ext>
            </a:extLst>
          </p:cNvPr>
          <p:cNvSpPr>
            <a:spLocks noGrp="1"/>
          </p:cNvSpPr>
          <p:nvPr>
            <p:ph type="dt" sz="half" idx="10"/>
          </p:nvPr>
        </p:nvSpPr>
        <p:spPr/>
        <p:txBody>
          <a:bodyPr/>
          <a:lstStyle/>
          <a:p>
            <a:fld id="{209ABFF7-8132-4AD0-AC17-7481731318E1}" type="datetimeFigureOut">
              <a:rPr lang="en-US" smtClean="0"/>
              <a:t>3/8/2025</a:t>
            </a:fld>
            <a:endParaRPr lang="en-US"/>
          </a:p>
        </p:txBody>
      </p:sp>
      <p:sp>
        <p:nvSpPr>
          <p:cNvPr id="5" name="Footer Placeholder 4">
            <a:extLst>
              <a:ext uri="{FF2B5EF4-FFF2-40B4-BE49-F238E27FC236}">
                <a16:creationId xmlns:a16="http://schemas.microsoft.com/office/drawing/2014/main" id="{512D41C4-9556-F7EB-E2E2-100BC095F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D515C-A5D3-3C4F-4B5D-3CB7628537DD}"/>
              </a:ext>
            </a:extLst>
          </p:cNvPr>
          <p:cNvSpPr>
            <a:spLocks noGrp="1"/>
          </p:cNvSpPr>
          <p:nvPr>
            <p:ph type="sldNum" sz="quarter" idx="12"/>
          </p:nvPr>
        </p:nvSpPr>
        <p:spPr/>
        <p:txBody>
          <a:bodyPr/>
          <a:lstStyle/>
          <a:p>
            <a:fld id="{941E25ED-B2FE-483A-A0A9-AAD2BEC6ED57}" type="slidenum">
              <a:rPr lang="en-US" smtClean="0"/>
              <a:t>‹#›</a:t>
            </a:fld>
            <a:endParaRPr lang="en-US"/>
          </a:p>
        </p:txBody>
      </p:sp>
    </p:spTree>
    <p:extLst>
      <p:ext uri="{BB962C8B-B14F-4D97-AF65-F5344CB8AC3E}">
        <p14:creationId xmlns:p14="http://schemas.microsoft.com/office/powerpoint/2010/main" val="281702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FDF4-534E-FE97-84A7-2D7307ED6C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E142D2-1BBF-E324-62E5-F383D8B032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B5F18-C75B-4FE8-B583-DA6BAB5FD6CE}"/>
              </a:ext>
            </a:extLst>
          </p:cNvPr>
          <p:cNvSpPr>
            <a:spLocks noGrp="1"/>
          </p:cNvSpPr>
          <p:nvPr>
            <p:ph type="dt" sz="half" idx="10"/>
          </p:nvPr>
        </p:nvSpPr>
        <p:spPr/>
        <p:txBody>
          <a:bodyPr/>
          <a:lstStyle/>
          <a:p>
            <a:fld id="{209ABFF7-8132-4AD0-AC17-7481731318E1}" type="datetimeFigureOut">
              <a:rPr lang="en-US" smtClean="0"/>
              <a:t>3/8/2025</a:t>
            </a:fld>
            <a:endParaRPr lang="en-US"/>
          </a:p>
        </p:txBody>
      </p:sp>
      <p:sp>
        <p:nvSpPr>
          <p:cNvPr id="5" name="Footer Placeholder 4">
            <a:extLst>
              <a:ext uri="{FF2B5EF4-FFF2-40B4-BE49-F238E27FC236}">
                <a16:creationId xmlns:a16="http://schemas.microsoft.com/office/drawing/2014/main" id="{57579BC5-2EB7-0FBF-9BD2-02E46BCCE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92D21-B3B4-FAB3-DC83-0670C095CC77}"/>
              </a:ext>
            </a:extLst>
          </p:cNvPr>
          <p:cNvSpPr>
            <a:spLocks noGrp="1"/>
          </p:cNvSpPr>
          <p:nvPr>
            <p:ph type="sldNum" sz="quarter" idx="12"/>
          </p:nvPr>
        </p:nvSpPr>
        <p:spPr/>
        <p:txBody>
          <a:bodyPr/>
          <a:lstStyle/>
          <a:p>
            <a:fld id="{941E25ED-B2FE-483A-A0A9-AAD2BEC6ED57}" type="slidenum">
              <a:rPr lang="en-US" smtClean="0"/>
              <a:t>‹#›</a:t>
            </a:fld>
            <a:endParaRPr lang="en-US"/>
          </a:p>
        </p:txBody>
      </p:sp>
    </p:spTree>
    <p:extLst>
      <p:ext uri="{BB962C8B-B14F-4D97-AF65-F5344CB8AC3E}">
        <p14:creationId xmlns:p14="http://schemas.microsoft.com/office/powerpoint/2010/main" val="4103808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FB7C-DB0E-93AC-79C7-2FD0A69740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C7BC32-326C-77C5-6494-B7FF2FEB93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76344-713A-41A5-05C0-076D21336D2C}"/>
              </a:ext>
            </a:extLst>
          </p:cNvPr>
          <p:cNvSpPr>
            <a:spLocks noGrp="1"/>
          </p:cNvSpPr>
          <p:nvPr>
            <p:ph type="dt" sz="half" idx="10"/>
          </p:nvPr>
        </p:nvSpPr>
        <p:spPr/>
        <p:txBody>
          <a:bodyPr/>
          <a:lstStyle/>
          <a:p>
            <a:fld id="{209ABFF7-8132-4AD0-AC17-7481731318E1}" type="datetimeFigureOut">
              <a:rPr lang="en-US" smtClean="0"/>
              <a:t>3/8/2025</a:t>
            </a:fld>
            <a:endParaRPr lang="en-US"/>
          </a:p>
        </p:txBody>
      </p:sp>
      <p:sp>
        <p:nvSpPr>
          <p:cNvPr id="5" name="Footer Placeholder 4">
            <a:extLst>
              <a:ext uri="{FF2B5EF4-FFF2-40B4-BE49-F238E27FC236}">
                <a16:creationId xmlns:a16="http://schemas.microsoft.com/office/drawing/2014/main" id="{30B3B133-7EFB-4904-41DB-FFDEDFFA3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E77437-B4A3-FA65-5754-B032A901DE01}"/>
              </a:ext>
            </a:extLst>
          </p:cNvPr>
          <p:cNvSpPr>
            <a:spLocks noGrp="1"/>
          </p:cNvSpPr>
          <p:nvPr>
            <p:ph type="sldNum" sz="quarter" idx="12"/>
          </p:nvPr>
        </p:nvSpPr>
        <p:spPr/>
        <p:txBody>
          <a:bodyPr/>
          <a:lstStyle/>
          <a:p>
            <a:fld id="{941E25ED-B2FE-483A-A0A9-AAD2BEC6ED57}" type="slidenum">
              <a:rPr lang="en-US" smtClean="0"/>
              <a:t>‹#›</a:t>
            </a:fld>
            <a:endParaRPr lang="en-US"/>
          </a:p>
        </p:txBody>
      </p:sp>
    </p:spTree>
    <p:extLst>
      <p:ext uri="{BB962C8B-B14F-4D97-AF65-F5344CB8AC3E}">
        <p14:creationId xmlns:p14="http://schemas.microsoft.com/office/powerpoint/2010/main" val="273716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F5E4-74DD-6ADA-D939-3CF5DCBC53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C396A7-9762-0DD3-5F50-6399E2DADE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48DE8-E1F7-106C-16F0-A504212A62FA}"/>
              </a:ext>
            </a:extLst>
          </p:cNvPr>
          <p:cNvSpPr>
            <a:spLocks noGrp="1"/>
          </p:cNvSpPr>
          <p:nvPr>
            <p:ph type="dt" sz="half" idx="10"/>
          </p:nvPr>
        </p:nvSpPr>
        <p:spPr/>
        <p:txBody>
          <a:bodyPr/>
          <a:lstStyle/>
          <a:p>
            <a:fld id="{209ABFF7-8132-4AD0-AC17-7481731318E1}" type="datetimeFigureOut">
              <a:rPr lang="en-US" smtClean="0"/>
              <a:t>3/8/2025</a:t>
            </a:fld>
            <a:endParaRPr lang="en-US"/>
          </a:p>
        </p:txBody>
      </p:sp>
      <p:sp>
        <p:nvSpPr>
          <p:cNvPr id="5" name="Footer Placeholder 4">
            <a:extLst>
              <a:ext uri="{FF2B5EF4-FFF2-40B4-BE49-F238E27FC236}">
                <a16:creationId xmlns:a16="http://schemas.microsoft.com/office/drawing/2014/main" id="{3A513CEF-6314-9581-8F2F-3D8D0255C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26AC4-418B-4F6A-917A-6DD45EDF7746}"/>
              </a:ext>
            </a:extLst>
          </p:cNvPr>
          <p:cNvSpPr>
            <a:spLocks noGrp="1"/>
          </p:cNvSpPr>
          <p:nvPr>
            <p:ph type="sldNum" sz="quarter" idx="12"/>
          </p:nvPr>
        </p:nvSpPr>
        <p:spPr/>
        <p:txBody>
          <a:bodyPr/>
          <a:lstStyle/>
          <a:p>
            <a:fld id="{941E25ED-B2FE-483A-A0A9-AAD2BEC6ED57}" type="slidenum">
              <a:rPr lang="en-US" smtClean="0"/>
              <a:t>‹#›</a:t>
            </a:fld>
            <a:endParaRPr lang="en-US"/>
          </a:p>
        </p:txBody>
      </p:sp>
    </p:spTree>
    <p:extLst>
      <p:ext uri="{BB962C8B-B14F-4D97-AF65-F5344CB8AC3E}">
        <p14:creationId xmlns:p14="http://schemas.microsoft.com/office/powerpoint/2010/main" val="205379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38FB-3E81-864A-453F-C314E4088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DC5B8-452F-CD3A-BCE5-C6EF7F67CE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D7A33E-3C96-F462-C415-15F19D1814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B44DEE-7EA6-FA15-5694-CF87F959EB8E}"/>
              </a:ext>
            </a:extLst>
          </p:cNvPr>
          <p:cNvSpPr>
            <a:spLocks noGrp="1"/>
          </p:cNvSpPr>
          <p:nvPr>
            <p:ph type="dt" sz="half" idx="10"/>
          </p:nvPr>
        </p:nvSpPr>
        <p:spPr/>
        <p:txBody>
          <a:bodyPr/>
          <a:lstStyle/>
          <a:p>
            <a:fld id="{209ABFF7-8132-4AD0-AC17-7481731318E1}" type="datetimeFigureOut">
              <a:rPr lang="en-US" smtClean="0"/>
              <a:t>3/8/2025</a:t>
            </a:fld>
            <a:endParaRPr lang="en-US"/>
          </a:p>
        </p:txBody>
      </p:sp>
      <p:sp>
        <p:nvSpPr>
          <p:cNvPr id="6" name="Footer Placeholder 5">
            <a:extLst>
              <a:ext uri="{FF2B5EF4-FFF2-40B4-BE49-F238E27FC236}">
                <a16:creationId xmlns:a16="http://schemas.microsoft.com/office/drawing/2014/main" id="{7204FE28-ED0A-3F93-19B3-B3B05858A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FFDF99-8E6A-9B14-5908-0839BB1E07F3}"/>
              </a:ext>
            </a:extLst>
          </p:cNvPr>
          <p:cNvSpPr>
            <a:spLocks noGrp="1"/>
          </p:cNvSpPr>
          <p:nvPr>
            <p:ph type="sldNum" sz="quarter" idx="12"/>
          </p:nvPr>
        </p:nvSpPr>
        <p:spPr/>
        <p:txBody>
          <a:bodyPr/>
          <a:lstStyle/>
          <a:p>
            <a:fld id="{941E25ED-B2FE-483A-A0A9-AAD2BEC6ED57}" type="slidenum">
              <a:rPr lang="en-US" smtClean="0"/>
              <a:t>‹#›</a:t>
            </a:fld>
            <a:endParaRPr lang="en-US"/>
          </a:p>
        </p:txBody>
      </p:sp>
    </p:spTree>
    <p:extLst>
      <p:ext uri="{BB962C8B-B14F-4D97-AF65-F5344CB8AC3E}">
        <p14:creationId xmlns:p14="http://schemas.microsoft.com/office/powerpoint/2010/main" val="94093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9C4E-DDFD-8FB3-21DD-17A30F9C6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53AEC4-4ACE-2902-7395-E982E03590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3BFDB0-865E-2A72-883F-151688626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B82919-26C1-F37B-2E5D-E54D851A13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549158-9F9F-65EA-D161-E0B53B2906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637F46-66DD-CAA9-3DFE-7731764B8386}"/>
              </a:ext>
            </a:extLst>
          </p:cNvPr>
          <p:cNvSpPr>
            <a:spLocks noGrp="1"/>
          </p:cNvSpPr>
          <p:nvPr>
            <p:ph type="dt" sz="half" idx="10"/>
          </p:nvPr>
        </p:nvSpPr>
        <p:spPr/>
        <p:txBody>
          <a:bodyPr/>
          <a:lstStyle/>
          <a:p>
            <a:fld id="{209ABFF7-8132-4AD0-AC17-7481731318E1}" type="datetimeFigureOut">
              <a:rPr lang="en-US" smtClean="0"/>
              <a:t>3/8/2025</a:t>
            </a:fld>
            <a:endParaRPr lang="en-US"/>
          </a:p>
        </p:txBody>
      </p:sp>
      <p:sp>
        <p:nvSpPr>
          <p:cNvPr id="8" name="Footer Placeholder 7">
            <a:extLst>
              <a:ext uri="{FF2B5EF4-FFF2-40B4-BE49-F238E27FC236}">
                <a16:creationId xmlns:a16="http://schemas.microsoft.com/office/drawing/2014/main" id="{D20A006A-7CDB-DDCB-CB79-E4F7326840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FC3EAB-1D69-A2AB-C0ED-F92C054D9798}"/>
              </a:ext>
            </a:extLst>
          </p:cNvPr>
          <p:cNvSpPr>
            <a:spLocks noGrp="1"/>
          </p:cNvSpPr>
          <p:nvPr>
            <p:ph type="sldNum" sz="quarter" idx="12"/>
          </p:nvPr>
        </p:nvSpPr>
        <p:spPr/>
        <p:txBody>
          <a:bodyPr/>
          <a:lstStyle/>
          <a:p>
            <a:fld id="{941E25ED-B2FE-483A-A0A9-AAD2BEC6ED57}" type="slidenum">
              <a:rPr lang="en-US" smtClean="0"/>
              <a:t>‹#›</a:t>
            </a:fld>
            <a:endParaRPr lang="en-US"/>
          </a:p>
        </p:txBody>
      </p:sp>
    </p:spTree>
    <p:extLst>
      <p:ext uri="{BB962C8B-B14F-4D97-AF65-F5344CB8AC3E}">
        <p14:creationId xmlns:p14="http://schemas.microsoft.com/office/powerpoint/2010/main" val="259697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A7DF-7796-B13B-7A15-7AF5E08BDB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EB9E28-1A03-0826-1494-2F7000FF337A}"/>
              </a:ext>
            </a:extLst>
          </p:cNvPr>
          <p:cNvSpPr>
            <a:spLocks noGrp="1"/>
          </p:cNvSpPr>
          <p:nvPr>
            <p:ph type="dt" sz="half" idx="10"/>
          </p:nvPr>
        </p:nvSpPr>
        <p:spPr/>
        <p:txBody>
          <a:bodyPr/>
          <a:lstStyle/>
          <a:p>
            <a:fld id="{209ABFF7-8132-4AD0-AC17-7481731318E1}" type="datetimeFigureOut">
              <a:rPr lang="en-US" smtClean="0"/>
              <a:t>3/8/2025</a:t>
            </a:fld>
            <a:endParaRPr lang="en-US"/>
          </a:p>
        </p:txBody>
      </p:sp>
      <p:sp>
        <p:nvSpPr>
          <p:cNvPr id="4" name="Footer Placeholder 3">
            <a:extLst>
              <a:ext uri="{FF2B5EF4-FFF2-40B4-BE49-F238E27FC236}">
                <a16:creationId xmlns:a16="http://schemas.microsoft.com/office/drawing/2014/main" id="{1AD4B44D-B58C-5A3D-12F2-E02DB1D157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97661F-3736-66A5-9F72-3B23F218560D}"/>
              </a:ext>
            </a:extLst>
          </p:cNvPr>
          <p:cNvSpPr>
            <a:spLocks noGrp="1"/>
          </p:cNvSpPr>
          <p:nvPr>
            <p:ph type="sldNum" sz="quarter" idx="12"/>
          </p:nvPr>
        </p:nvSpPr>
        <p:spPr/>
        <p:txBody>
          <a:bodyPr/>
          <a:lstStyle/>
          <a:p>
            <a:fld id="{941E25ED-B2FE-483A-A0A9-AAD2BEC6ED57}" type="slidenum">
              <a:rPr lang="en-US" smtClean="0"/>
              <a:t>‹#›</a:t>
            </a:fld>
            <a:endParaRPr lang="en-US"/>
          </a:p>
        </p:txBody>
      </p:sp>
    </p:spTree>
    <p:extLst>
      <p:ext uri="{BB962C8B-B14F-4D97-AF65-F5344CB8AC3E}">
        <p14:creationId xmlns:p14="http://schemas.microsoft.com/office/powerpoint/2010/main" val="39519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8EEA0-0665-FC66-29C5-152308617DB2}"/>
              </a:ext>
            </a:extLst>
          </p:cNvPr>
          <p:cNvSpPr>
            <a:spLocks noGrp="1"/>
          </p:cNvSpPr>
          <p:nvPr>
            <p:ph type="dt" sz="half" idx="10"/>
          </p:nvPr>
        </p:nvSpPr>
        <p:spPr/>
        <p:txBody>
          <a:bodyPr/>
          <a:lstStyle/>
          <a:p>
            <a:fld id="{209ABFF7-8132-4AD0-AC17-7481731318E1}" type="datetimeFigureOut">
              <a:rPr lang="en-US" smtClean="0"/>
              <a:t>3/8/2025</a:t>
            </a:fld>
            <a:endParaRPr lang="en-US"/>
          </a:p>
        </p:txBody>
      </p:sp>
      <p:sp>
        <p:nvSpPr>
          <p:cNvPr id="3" name="Footer Placeholder 2">
            <a:extLst>
              <a:ext uri="{FF2B5EF4-FFF2-40B4-BE49-F238E27FC236}">
                <a16:creationId xmlns:a16="http://schemas.microsoft.com/office/drawing/2014/main" id="{30626B2B-1E9B-4E31-27A4-F08283B2A9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08E3B7-DD2F-F155-396F-591083E26030}"/>
              </a:ext>
            </a:extLst>
          </p:cNvPr>
          <p:cNvSpPr>
            <a:spLocks noGrp="1"/>
          </p:cNvSpPr>
          <p:nvPr>
            <p:ph type="sldNum" sz="quarter" idx="12"/>
          </p:nvPr>
        </p:nvSpPr>
        <p:spPr/>
        <p:txBody>
          <a:bodyPr/>
          <a:lstStyle/>
          <a:p>
            <a:fld id="{941E25ED-B2FE-483A-A0A9-AAD2BEC6ED57}" type="slidenum">
              <a:rPr lang="en-US" smtClean="0"/>
              <a:t>‹#›</a:t>
            </a:fld>
            <a:endParaRPr lang="en-US"/>
          </a:p>
        </p:txBody>
      </p:sp>
    </p:spTree>
    <p:extLst>
      <p:ext uri="{BB962C8B-B14F-4D97-AF65-F5344CB8AC3E}">
        <p14:creationId xmlns:p14="http://schemas.microsoft.com/office/powerpoint/2010/main" val="132812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4FAE-0BC3-D4D5-82D0-E5F07C632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457766-D6B5-4C6E-0AF2-7C63B66616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4952D0-619A-D443-261B-2D4E0EDD8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E4156-1CAD-9EE8-6159-2E7C3D5D3FC3}"/>
              </a:ext>
            </a:extLst>
          </p:cNvPr>
          <p:cNvSpPr>
            <a:spLocks noGrp="1"/>
          </p:cNvSpPr>
          <p:nvPr>
            <p:ph type="dt" sz="half" idx="10"/>
          </p:nvPr>
        </p:nvSpPr>
        <p:spPr/>
        <p:txBody>
          <a:bodyPr/>
          <a:lstStyle/>
          <a:p>
            <a:fld id="{209ABFF7-8132-4AD0-AC17-7481731318E1}" type="datetimeFigureOut">
              <a:rPr lang="en-US" smtClean="0"/>
              <a:t>3/8/2025</a:t>
            </a:fld>
            <a:endParaRPr lang="en-US"/>
          </a:p>
        </p:txBody>
      </p:sp>
      <p:sp>
        <p:nvSpPr>
          <p:cNvPr id="6" name="Footer Placeholder 5">
            <a:extLst>
              <a:ext uri="{FF2B5EF4-FFF2-40B4-BE49-F238E27FC236}">
                <a16:creationId xmlns:a16="http://schemas.microsoft.com/office/drawing/2014/main" id="{99BA8163-9419-D79C-F957-B0CD15BF1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D6C71-8C8D-9C55-6038-E9B2903DCB0D}"/>
              </a:ext>
            </a:extLst>
          </p:cNvPr>
          <p:cNvSpPr>
            <a:spLocks noGrp="1"/>
          </p:cNvSpPr>
          <p:nvPr>
            <p:ph type="sldNum" sz="quarter" idx="12"/>
          </p:nvPr>
        </p:nvSpPr>
        <p:spPr/>
        <p:txBody>
          <a:bodyPr/>
          <a:lstStyle/>
          <a:p>
            <a:fld id="{941E25ED-B2FE-483A-A0A9-AAD2BEC6ED57}" type="slidenum">
              <a:rPr lang="en-US" smtClean="0"/>
              <a:t>‹#›</a:t>
            </a:fld>
            <a:endParaRPr lang="en-US"/>
          </a:p>
        </p:txBody>
      </p:sp>
    </p:spTree>
    <p:extLst>
      <p:ext uri="{BB962C8B-B14F-4D97-AF65-F5344CB8AC3E}">
        <p14:creationId xmlns:p14="http://schemas.microsoft.com/office/powerpoint/2010/main" val="174021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DC06-F204-42A8-9CCC-75997DA76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57E341-F8C7-D21F-86AB-0719D8346E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3E05D4-EDC8-C46C-0BB4-B44F71E42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B23155-0255-7762-14C4-9EEF37B63EFF}"/>
              </a:ext>
            </a:extLst>
          </p:cNvPr>
          <p:cNvSpPr>
            <a:spLocks noGrp="1"/>
          </p:cNvSpPr>
          <p:nvPr>
            <p:ph type="dt" sz="half" idx="10"/>
          </p:nvPr>
        </p:nvSpPr>
        <p:spPr/>
        <p:txBody>
          <a:bodyPr/>
          <a:lstStyle/>
          <a:p>
            <a:fld id="{209ABFF7-8132-4AD0-AC17-7481731318E1}" type="datetimeFigureOut">
              <a:rPr lang="en-US" smtClean="0"/>
              <a:t>3/8/2025</a:t>
            </a:fld>
            <a:endParaRPr lang="en-US"/>
          </a:p>
        </p:txBody>
      </p:sp>
      <p:sp>
        <p:nvSpPr>
          <p:cNvPr id="6" name="Footer Placeholder 5">
            <a:extLst>
              <a:ext uri="{FF2B5EF4-FFF2-40B4-BE49-F238E27FC236}">
                <a16:creationId xmlns:a16="http://schemas.microsoft.com/office/drawing/2014/main" id="{6085A8D0-3F0C-534F-E8BA-33772EA42C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0823D-7615-BF4F-21C2-18CCBF7C3599}"/>
              </a:ext>
            </a:extLst>
          </p:cNvPr>
          <p:cNvSpPr>
            <a:spLocks noGrp="1"/>
          </p:cNvSpPr>
          <p:nvPr>
            <p:ph type="sldNum" sz="quarter" idx="12"/>
          </p:nvPr>
        </p:nvSpPr>
        <p:spPr/>
        <p:txBody>
          <a:bodyPr/>
          <a:lstStyle/>
          <a:p>
            <a:fld id="{941E25ED-B2FE-483A-A0A9-AAD2BEC6ED57}" type="slidenum">
              <a:rPr lang="en-US" smtClean="0"/>
              <a:t>‹#›</a:t>
            </a:fld>
            <a:endParaRPr lang="en-US"/>
          </a:p>
        </p:txBody>
      </p:sp>
    </p:spTree>
    <p:extLst>
      <p:ext uri="{BB962C8B-B14F-4D97-AF65-F5344CB8AC3E}">
        <p14:creationId xmlns:p14="http://schemas.microsoft.com/office/powerpoint/2010/main" val="170782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A9A703-ED04-8907-7391-06C3FB535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0490A-C8E4-65C6-1EAE-74583023F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925C9-5652-EC2F-497C-0FB9247BB6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ABFF7-8132-4AD0-AC17-7481731318E1}" type="datetimeFigureOut">
              <a:rPr lang="en-US" smtClean="0"/>
              <a:t>3/8/2025</a:t>
            </a:fld>
            <a:endParaRPr lang="en-US"/>
          </a:p>
        </p:txBody>
      </p:sp>
      <p:sp>
        <p:nvSpPr>
          <p:cNvPr id="5" name="Footer Placeholder 4">
            <a:extLst>
              <a:ext uri="{FF2B5EF4-FFF2-40B4-BE49-F238E27FC236}">
                <a16:creationId xmlns:a16="http://schemas.microsoft.com/office/drawing/2014/main" id="{ED6B2EE2-BB21-291A-4457-32B1FA4D05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2C93AB-FE3A-13F2-D430-89F3F4613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E25ED-B2FE-483A-A0A9-AAD2BEC6ED57}" type="slidenum">
              <a:rPr lang="en-US" smtClean="0"/>
              <a:t>‹#›</a:t>
            </a:fld>
            <a:endParaRPr lang="en-US"/>
          </a:p>
        </p:txBody>
      </p:sp>
    </p:spTree>
    <p:extLst>
      <p:ext uri="{BB962C8B-B14F-4D97-AF65-F5344CB8AC3E}">
        <p14:creationId xmlns:p14="http://schemas.microsoft.com/office/powerpoint/2010/main" val="90173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CB650-9DE8-16B9-D8C9-0243A05D7F09}"/>
              </a:ext>
            </a:extLst>
          </p:cNvPr>
          <p:cNvSpPr>
            <a:spLocks noGrp="1"/>
          </p:cNvSpPr>
          <p:nvPr>
            <p:ph type="ctrTitle"/>
          </p:nvPr>
        </p:nvSpPr>
        <p:spPr/>
        <p:txBody>
          <a:bodyPr/>
          <a:lstStyle/>
          <a:p>
            <a:r>
              <a:rPr lang="en-US" dirty="0"/>
              <a:t>Deep Research </a:t>
            </a:r>
            <a:br>
              <a:rPr lang="en-US" dirty="0"/>
            </a:br>
            <a:r>
              <a:rPr lang="en-US" dirty="0"/>
              <a:t>A.I. Agent or A.I. Workflow?</a:t>
            </a:r>
          </a:p>
        </p:txBody>
      </p:sp>
      <p:sp>
        <p:nvSpPr>
          <p:cNvPr id="3" name="Subtitle 2">
            <a:extLst>
              <a:ext uri="{FF2B5EF4-FFF2-40B4-BE49-F238E27FC236}">
                <a16:creationId xmlns:a16="http://schemas.microsoft.com/office/drawing/2014/main" id="{0F2266C4-E5E8-FAA7-2D97-3E6CCFB702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456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D02B-E9E1-EED5-7E32-DEB78E31A069}"/>
              </a:ext>
            </a:extLst>
          </p:cNvPr>
          <p:cNvSpPr>
            <a:spLocks noGrp="1"/>
          </p:cNvSpPr>
          <p:nvPr>
            <p:ph type="title"/>
          </p:nvPr>
        </p:nvSpPr>
        <p:spPr>
          <a:xfrm>
            <a:off x="2916936" y="264541"/>
            <a:ext cx="5382768" cy="969899"/>
          </a:xfrm>
        </p:spPr>
        <p:txBody>
          <a:bodyPr>
            <a:normAutofit fontScale="90000"/>
          </a:bodyPr>
          <a:lstStyle/>
          <a:p>
            <a:r>
              <a:rPr lang="en-US" dirty="0"/>
              <a:t>Deep Research Algorithm</a:t>
            </a:r>
          </a:p>
        </p:txBody>
      </p:sp>
      <p:pic>
        <p:nvPicPr>
          <p:cNvPr id="7" name="Picture 6">
            <a:extLst>
              <a:ext uri="{FF2B5EF4-FFF2-40B4-BE49-F238E27FC236}">
                <a16:creationId xmlns:a16="http://schemas.microsoft.com/office/drawing/2014/main" id="{A468A3CB-2B93-9598-29AE-5748003A0198}"/>
              </a:ext>
            </a:extLst>
          </p:cNvPr>
          <p:cNvPicPr>
            <a:picLocks noChangeAspect="1"/>
          </p:cNvPicPr>
          <p:nvPr/>
        </p:nvPicPr>
        <p:blipFill>
          <a:blip r:embed="rId2"/>
          <a:stretch>
            <a:fillRect/>
          </a:stretch>
        </p:blipFill>
        <p:spPr>
          <a:xfrm>
            <a:off x="3816913" y="1691640"/>
            <a:ext cx="3725473" cy="4675850"/>
          </a:xfrm>
          <a:prstGeom prst="rect">
            <a:avLst/>
          </a:prstGeom>
        </p:spPr>
      </p:pic>
    </p:spTree>
    <p:extLst>
      <p:ext uri="{BB962C8B-B14F-4D97-AF65-F5344CB8AC3E}">
        <p14:creationId xmlns:p14="http://schemas.microsoft.com/office/powerpoint/2010/main" val="204024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1107-119C-0C05-1680-C4E46647758D}"/>
              </a:ext>
            </a:extLst>
          </p:cNvPr>
          <p:cNvSpPr>
            <a:spLocks noGrp="1"/>
          </p:cNvSpPr>
          <p:nvPr>
            <p:ph type="title"/>
          </p:nvPr>
        </p:nvSpPr>
        <p:spPr>
          <a:xfrm>
            <a:off x="1911096" y="72592"/>
            <a:ext cx="7032494" cy="535207"/>
          </a:xfrm>
        </p:spPr>
        <p:txBody>
          <a:bodyPr>
            <a:normAutofit/>
          </a:bodyPr>
          <a:lstStyle/>
          <a:p>
            <a:pPr algn="ctr"/>
            <a:r>
              <a:rPr lang="en-US" sz="2400" b="1" dirty="0"/>
              <a:t>Prompt Pipeline</a:t>
            </a:r>
          </a:p>
        </p:txBody>
      </p:sp>
      <p:sp>
        <p:nvSpPr>
          <p:cNvPr id="4" name="Rectangle 3">
            <a:extLst>
              <a:ext uri="{FF2B5EF4-FFF2-40B4-BE49-F238E27FC236}">
                <a16:creationId xmlns:a16="http://schemas.microsoft.com/office/drawing/2014/main" id="{64D0BA07-BFD6-C64E-74F1-031B34442553}"/>
              </a:ext>
            </a:extLst>
          </p:cNvPr>
          <p:cNvSpPr/>
          <p:nvPr/>
        </p:nvSpPr>
        <p:spPr>
          <a:xfrm>
            <a:off x="228600" y="112893"/>
            <a:ext cx="2638806"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b="1" dirty="0" err="1">
                <a:solidFill>
                  <a:srgbClr val="0070C0"/>
                </a:solidFill>
              </a:rPr>
              <a:t>initialQuery</a:t>
            </a:r>
            <a:r>
              <a:rPr lang="en-US" sz="1100" dirty="0"/>
              <a:t> = await </a:t>
            </a:r>
            <a:r>
              <a:rPr lang="en-US" sz="1100" dirty="0" err="1">
                <a:solidFill>
                  <a:schemeClr val="accent4">
                    <a:lumMod val="50000"/>
                  </a:schemeClr>
                </a:solidFill>
              </a:rPr>
              <a:t>askMultiLineQuestion</a:t>
            </a:r>
            <a:r>
              <a:rPr lang="en-US" sz="1100" dirty="0"/>
              <a:t>(</a:t>
            </a:r>
          </a:p>
          <a:p>
            <a:pPr algn="ctr"/>
            <a:r>
              <a:rPr lang="en-US" sz="1100" dirty="0"/>
              <a:t>"</a:t>
            </a:r>
            <a:r>
              <a:rPr lang="en-US" sz="1100" b="1" dirty="0"/>
              <a:t>What would you like to research?”)</a:t>
            </a:r>
          </a:p>
          <a:p>
            <a:pPr algn="ctr"/>
            <a:r>
              <a:rPr lang="en-US" sz="1100" b="1" dirty="0">
                <a:solidFill>
                  <a:srgbClr val="0070C0"/>
                </a:solidFill>
              </a:rPr>
              <a:t>breadth, depth = </a:t>
            </a:r>
            <a:r>
              <a:rPr lang="en-US" sz="1100" b="1" dirty="0"/>
              <a:t>Enter research breadth, depth</a:t>
            </a:r>
          </a:p>
        </p:txBody>
      </p:sp>
      <p:sp>
        <p:nvSpPr>
          <p:cNvPr id="6" name="TextBox 5">
            <a:extLst>
              <a:ext uri="{FF2B5EF4-FFF2-40B4-BE49-F238E27FC236}">
                <a16:creationId xmlns:a16="http://schemas.microsoft.com/office/drawing/2014/main" id="{93C8C335-5966-3C93-A38F-0A29F86B067D}"/>
              </a:ext>
            </a:extLst>
          </p:cNvPr>
          <p:cNvSpPr txBox="1"/>
          <p:nvPr/>
        </p:nvSpPr>
        <p:spPr>
          <a:xfrm>
            <a:off x="310134" y="1151509"/>
            <a:ext cx="2638806" cy="430887"/>
          </a:xfrm>
          <a:prstGeom prst="rect">
            <a:avLst/>
          </a:prstGeom>
          <a:noFill/>
        </p:spPr>
        <p:txBody>
          <a:bodyPr wrap="square">
            <a:spAutoFit/>
          </a:bodyPr>
          <a:lstStyle/>
          <a:p>
            <a:r>
              <a:rPr lang="en-US" sz="1100" dirty="0" err="1">
                <a:solidFill>
                  <a:srgbClr val="0070C0"/>
                </a:solidFill>
              </a:rPr>
              <a:t>followUpQuestions</a:t>
            </a:r>
            <a:r>
              <a:rPr lang="en-US" sz="1100" dirty="0"/>
              <a:t> = </a:t>
            </a:r>
            <a:r>
              <a:rPr lang="en-US" sz="1100" dirty="0">
                <a:solidFill>
                  <a:schemeClr val="accent4">
                    <a:lumMod val="50000"/>
                  </a:schemeClr>
                </a:solidFill>
              </a:rPr>
              <a:t>await </a:t>
            </a:r>
            <a:r>
              <a:rPr lang="en-US" sz="1100" dirty="0" err="1">
                <a:solidFill>
                  <a:schemeClr val="accent4">
                    <a:lumMod val="50000"/>
                  </a:schemeClr>
                </a:solidFill>
              </a:rPr>
              <a:t>generateFeedback</a:t>
            </a:r>
            <a:r>
              <a:rPr lang="en-US" sz="1100" dirty="0">
                <a:solidFill>
                  <a:schemeClr val="accent4">
                    <a:lumMod val="50000"/>
                  </a:schemeClr>
                </a:solidFill>
              </a:rPr>
              <a:t>({query: </a:t>
            </a:r>
            <a:r>
              <a:rPr lang="en-US" sz="1100" b="1" dirty="0" err="1">
                <a:solidFill>
                  <a:srgbClr val="0070C0"/>
                </a:solidFill>
              </a:rPr>
              <a:t>initialQuery</a:t>
            </a:r>
            <a:r>
              <a:rPr lang="en-US" sz="1100" dirty="0"/>
              <a:t>})</a:t>
            </a:r>
          </a:p>
        </p:txBody>
      </p:sp>
      <p:sp>
        <p:nvSpPr>
          <p:cNvPr id="7" name="Rectangle 6">
            <a:extLst>
              <a:ext uri="{FF2B5EF4-FFF2-40B4-BE49-F238E27FC236}">
                <a16:creationId xmlns:a16="http://schemas.microsoft.com/office/drawing/2014/main" id="{A0D34763-9FCB-E913-7818-8104EEA823BD}"/>
              </a:ext>
            </a:extLst>
          </p:cNvPr>
          <p:cNvSpPr/>
          <p:nvPr/>
        </p:nvSpPr>
        <p:spPr>
          <a:xfrm>
            <a:off x="228600" y="1783080"/>
            <a:ext cx="2638806" cy="32186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000" dirty="0">
                <a:solidFill>
                  <a:schemeClr val="tx1"/>
                </a:solidFill>
              </a:rPr>
              <a:t>import { </a:t>
            </a:r>
            <a:r>
              <a:rPr lang="en-US" sz="1000" dirty="0" err="1">
                <a:solidFill>
                  <a:schemeClr val="tx1"/>
                </a:solidFill>
              </a:rPr>
              <a:t>generateObject</a:t>
            </a:r>
            <a:r>
              <a:rPr lang="en-US" sz="1000" dirty="0">
                <a:solidFill>
                  <a:schemeClr val="tx1"/>
                </a:solidFill>
              </a:rPr>
              <a:t> } from 'ai’;</a:t>
            </a:r>
          </a:p>
          <a:p>
            <a:r>
              <a:rPr lang="en-US" sz="1000" b="1" dirty="0" err="1">
                <a:solidFill>
                  <a:srgbClr val="0070C0"/>
                </a:solidFill>
              </a:rPr>
              <a:t>numQuestions</a:t>
            </a:r>
            <a:r>
              <a:rPr lang="en-US" sz="1000" dirty="0">
                <a:solidFill>
                  <a:schemeClr val="tx1"/>
                </a:solidFill>
              </a:rPr>
              <a:t> = 3</a:t>
            </a:r>
          </a:p>
          <a:p>
            <a:endParaRPr lang="en-US" sz="1000" dirty="0">
              <a:solidFill>
                <a:schemeClr val="tx1"/>
              </a:solidFill>
            </a:endParaRPr>
          </a:p>
          <a:p>
            <a:r>
              <a:rPr lang="en-US" sz="1100" b="1" dirty="0" err="1">
                <a:solidFill>
                  <a:srgbClr val="0070C0"/>
                </a:solidFill>
              </a:rPr>
              <a:t>userFeedback</a:t>
            </a:r>
            <a:r>
              <a:rPr lang="en-US" sz="1100" dirty="0"/>
              <a:t> = </a:t>
            </a:r>
            <a:r>
              <a:rPr lang="en-US" sz="1100" dirty="0">
                <a:solidFill>
                  <a:schemeClr val="accent4">
                    <a:lumMod val="50000"/>
                  </a:schemeClr>
                </a:solidFill>
              </a:rPr>
              <a:t>await</a:t>
            </a:r>
            <a:r>
              <a:rPr lang="en-US" sz="1100" dirty="0"/>
              <a:t> </a:t>
            </a:r>
            <a:r>
              <a:rPr lang="en-US" sz="1100" dirty="0" err="1">
                <a:solidFill>
                  <a:schemeClr val="accent4">
                    <a:lumMod val="50000"/>
                  </a:schemeClr>
                </a:solidFill>
              </a:rPr>
              <a:t>generateObject</a:t>
            </a:r>
            <a:r>
              <a:rPr lang="en-US" sz="1100" dirty="0"/>
              <a:t>({</a:t>
            </a:r>
          </a:p>
          <a:p>
            <a:r>
              <a:rPr lang="en-US" sz="1100" b="1" dirty="0">
                <a:solidFill>
                  <a:schemeClr val="accent4">
                    <a:lumMod val="50000"/>
                  </a:schemeClr>
                </a:solidFill>
              </a:rPr>
              <a:t>model</a:t>
            </a:r>
            <a:r>
              <a:rPr lang="en-US" sz="1100" dirty="0"/>
              <a:t>: o3MiniModel,</a:t>
            </a:r>
          </a:p>
          <a:p>
            <a:r>
              <a:rPr lang="en-US" sz="1100" b="1" dirty="0">
                <a:solidFill>
                  <a:schemeClr val="accent4">
                    <a:lumMod val="50000"/>
                  </a:schemeClr>
                </a:solidFill>
              </a:rPr>
              <a:t>system</a:t>
            </a:r>
            <a:r>
              <a:rPr lang="en-US" sz="1100" dirty="0"/>
              <a:t>: </a:t>
            </a:r>
            <a:r>
              <a:rPr lang="en-US" sz="1100" b="1" dirty="0" err="1">
                <a:solidFill>
                  <a:srgbClr val="0070C0"/>
                </a:solidFill>
              </a:rPr>
              <a:t>systemPrompt</a:t>
            </a:r>
            <a:r>
              <a:rPr lang="en-US" sz="1100" dirty="0"/>
              <a:t>(),</a:t>
            </a:r>
          </a:p>
          <a:p>
            <a:r>
              <a:rPr lang="en-US" sz="1100" b="1" dirty="0">
                <a:solidFill>
                  <a:schemeClr val="accent4">
                    <a:lumMod val="50000"/>
                  </a:schemeClr>
                </a:solidFill>
              </a:rPr>
              <a:t>prompt</a:t>
            </a:r>
            <a:r>
              <a:rPr lang="en-US" sz="1100" dirty="0"/>
              <a:t>: </a:t>
            </a:r>
          </a:p>
          <a:p>
            <a:r>
              <a:rPr lang="en-US" sz="1100" b="1" dirty="0"/>
              <a:t>`Given the following query from the user, ask some follow up questions to clarify the research direction. Return a maximum of ${</a:t>
            </a:r>
            <a:r>
              <a:rPr lang="en-US" sz="1100" b="1" dirty="0" err="1">
                <a:solidFill>
                  <a:srgbClr val="0070C0"/>
                </a:solidFill>
              </a:rPr>
              <a:t>numQuestions</a:t>
            </a:r>
            <a:r>
              <a:rPr lang="en-US" sz="1100" b="1" dirty="0"/>
              <a:t>} questions, but feel free to return less if the original query is clear: &lt;query&gt;${</a:t>
            </a:r>
            <a:r>
              <a:rPr lang="en-US" sz="1100" b="1" dirty="0" err="1">
                <a:solidFill>
                  <a:srgbClr val="0070C0"/>
                </a:solidFill>
              </a:rPr>
              <a:t>initialQuery</a:t>
            </a:r>
            <a:r>
              <a:rPr lang="en-US" sz="1100" b="1" dirty="0"/>
              <a:t>}&lt;/query&gt;`,</a:t>
            </a:r>
          </a:p>
          <a:p>
            <a:r>
              <a:rPr lang="en-US" sz="1100" b="1" dirty="0">
                <a:solidFill>
                  <a:schemeClr val="accent4">
                    <a:lumMod val="50000"/>
                  </a:schemeClr>
                </a:solidFill>
              </a:rPr>
              <a:t>schema</a:t>
            </a:r>
            <a:r>
              <a:rPr lang="en-US" sz="1100" dirty="0"/>
              <a:t>: {title: ‘</a:t>
            </a:r>
            <a:r>
              <a:rPr lang="en-US" sz="1100" dirty="0" err="1"/>
              <a:t>followupschema</a:t>
            </a:r>
            <a:r>
              <a:rPr lang="en-US" sz="1100" dirty="0"/>
              <a:t>’, </a:t>
            </a:r>
          </a:p>
          <a:p>
            <a:r>
              <a:rPr lang="en-US" sz="1100" dirty="0"/>
              <a:t>                 type: 'object’,  properties: { </a:t>
            </a:r>
          </a:p>
          <a:p>
            <a:r>
              <a:rPr lang="en-US" sz="1100" dirty="0"/>
              <a:t>                 questions: { type: 'array’, </a:t>
            </a:r>
          </a:p>
          <a:p>
            <a:r>
              <a:rPr lang="en-US" sz="1100" dirty="0"/>
              <a:t>                 description: </a:t>
            </a:r>
            <a:r>
              <a:rPr lang="en-US" sz="1100" b="1" dirty="0"/>
              <a:t>`Follow up questions </a:t>
            </a:r>
          </a:p>
          <a:p>
            <a:r>
              <a:rPr lang="en-US" sz="1100" b="1" dirty="0"/>
              <a:t>                 to clarify the research direction</a:t>
            </a:r>
            <a:r>
              <a:rPr lang="en-US" sz="1100" dirty="0"/>
              <a:t>`, </a:t>
            </a:r>
          </a:p>
          <a:p>
            <a:r>
              <a:rPr lang="en-US" sz="1100" dirty="0"/>
              <a:t>                 </a:t>
            </a:r>
            <a:r>
              <a:rPr lang="en-US" sz="1100" dirty="0" err="1"/>
              <a:t>maxItems</a:t>
            </a:r>
            <a:r>
              <a:rPr lang="en-US" sz="1100" dirty="0"/>
              <a:t>: </a:t>
            </a:r>
            <a:r>
              <a:rPr lang="en-US" sz="1100" b="1" dirty="0" err="1">
                <a:solidFill>
                  <a:srgbClr val="0070C0"/>
                </a:solidFill>
              </a:rPr>
              <a:t>numQuestions</a:t>
            </a:r>
            <a:r>
              <a:rPr lang="en-US" sz="1100" dirty="0"/>
              <a:t>} } };</a:t>
            </a:r>
          </a:p>
        </p:txBody>
      </p:sp>
      <p:cxnSp>
        <p:nvCxnSpPr>
          <p:cNvPr id="9" name="Straight Arrow Connector 8">
            <a:extLst>
              <a:ext uri="{FF2B5EF4-FFF2-40B4-BE49-F238E27FC236}">
                <a16:creationId xmlns:a16="http://schemas.microsoft.com/office/drawing/2014/main" id="{DE5B3B5D-403D-FBF8-062D-678872F93991}"/>
              </a:ext>
            </a:extLst>
          </p:cNvPr>
          <p:cNvCxnSpPr>
            <a:cxnSpLocks/>
            <a:stCxn id="4" idx="2"/>
            <a:endCxn id="7" idx="0"/>
          </p:cNvCxnSpPr>
          <p:nvPr/>
        </p:nvCxnSpPr>
        <p:spPr>
          <a:xfrm>
            <a:off x="1548003" y="1027293"/>
            <a:ext cx="0" cy="755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BEBB16B-B70C-B6C2-FCD4-0366FEF76CEF}"/>
              </a:ext>
            </a:extLst>
          </p:cNvPr>
          <p:cNvSpPr/>
          <p:nvPr/>
        </p:nvSpPr>
        <p:spPr>
          <a:xfrm>
            <a:off x="228600" y="5157367"/>
            <a:ext cx="2638806" cy="157261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100" b="1" dirty="0">
                <a:solidFill>
                  <a:schemeClr val="tx1"/>
                </a:solidFill>
              </a:rPr>
              <a:t>“..answer these follow-up questions:’,”</a:t>
            </a:r>
          </a:p>
          <a:p>
            <a:r>
              <a:rPr lang="en-US" sz="1100" b="1" dirty="0">
                <a:solidFill>
                  <a:srgbClr val="0070C0"/>
                </a:solidFill>
              </a:rPr>
              <a:t>answers</a:t>
            </a:r>
            <a:r>
              <a:rPr lang="en-US" sz="1100" b="1" dirty="0">
                <a:solidFill>
                  <a:schemeClr val="tx1"/>
                </a:solidFill>
              </a:rPr>
              <a:t> = </a:t>
            </a:r>
            <a:r>
              <a:rPr lang="en-US" sz="1100" dirty="0">
                <a:solidFill>
                  <a:schemeClr val="accent4">
                    <a:lumMod val="50000"/>
                  </a:schemeClr>
                </a:solidFill>
              </a:rPr>
              <a:t>await </a:t>
            </a:r>
            <a:r>
              <a:rPr lang="en-US" sz="1100" dirty="0" err="1">
                <a:solidFill>
                  <a:schemeClr val="accent4">
                    <a:lumMod val="50000"/>
                  </a:schemeClr>
                </a:solidFill>
              </a:rPr>
              <a:t>askQuestion</a:t>
            </a:r>
            <a:r>
              <a:rPr lang="en-US" sz="1100" b="1" dirty="0">
                <a:solidFill>
                  <a:schemeClr val="tx1"/>
                </a:solidFill>
              </a:rPr>
              <a:t>( `\n${</a:t>
            </a:r>
            <a:r>
              <a:rPr lang="en-US" sz="1100" b="1" dirty="0" err="1">
                <a:solidFill>
                  <a:srgbClr val="0070C0"/>
                </a:solidFill>
              </a:rPr>
              <a:t>userFeedback</a:t>
            </a:r>
            <a:r>
              <a:rPr lang="en-US" sz="1100" b="1" dirty="0">
                <a:solidFill>
                  <a:schemeClr val="tx1"/>
                </a:solidFill>
              </a:rPr>
              <a:t>}\</a:t>
            </a:r>
            <a:r>
              <a:rPr lang="en-US" sz="1100" b="1" dirty="0" err="1">
                <a:solidFill>
                  <a:schemeClr val="tx1"/>
                </a:solidFill>
              </a:rPr>
              <a:t>nYour</a:t>
            </a:r>
            <a:r>
              <a:rPr lang="en-US" sz="1100" b="1" dirty="0">
                <a:solidFill>
                  <a:schemeClr val="tx1"/>
                </a:solidFill>
              </a:rPr>
              <a:t> answer: `);</a:t>
            </a:r>
          </a:p>
          <a:p>
            <a:endParaRPr lang="en-US" sz="1100" b="1" dirty="0">
              <a:solidFill>
                <a:schemeClr val="tx1"/>
              </a:solidFill>
            </a:endParaRPr>
          </a:p>
          <a:p>
            <a:r>
              <a:rPr lang="en-US" sz="1100" b="1" dirty="0" err="1">
                <a:solidFill>
                  <a:srgbClr val="0070C0"/>
                </a:solidFill>
              </a:rPr>
              <a:t>combinedQuery</a:t>
            </a:r>
            <a:r>
              <a:rPr lang="en-US" sz="1100" b="1" dirty="0">
                <a:solidFill>
                  <a:schemeClr val="tx1"/>
                </a:solidFill>
              </a:rPr>
              <a:t> = `Initial Query: ${</a:t>
            </a:r>
            <a:r>
              <a:rPr lang="en-US" sz="1100" b="1" dirty="0" err="1">
                <a:solidFill>
                  <a:srgbClr val="0070C0"/>
                </a:solidFill>
              </a:rPr>
              <a:t>initialQuery</a:t>
            </a:r>
            <a:r>
              <a:rPr lang="en-US" sz="1100" b="1" dirty="0">
                <a:solidFill>
                  <a:schemeClr val="tx1"/>
                </a:solidFill>
              </a:rPr>
              <a:t>}</a:t>
            </a:r>
          </a:p>
          <a:p>
            <a:r>
              <a:rPr lang="en-US" sz="1100" b="1" dirty="0">
                <a:solidFill>
                  <a:schemeClr val="tx1"/>
                </a:solidFill>
              </a:rPr>
              <a:t>Follow-up Questions and Answers:</a:t>
            </a:r>
          </a:p>
          <a:p>
            <a:r>
              <a:rPr lang="en-US" sz="1100" b="1" dirty="0">
                <a:solidFill>
                  <a:schemeClr val="tx1"/>
                </a:solidFill>
              </a:rPr>
              <a:t>${</a:t>
            </a:r>
            <a:r>
              <a:rPr lang="en-US" sz="1100" b="1" dirty="0" err="1">
                <a:solidFill>
                  <a:srgbClr val="0070C0"/>
                </a:solidFill>
              </a:rPr>
              <a:t>userFeedback</a:t>
            </a:r>
            <a:r>
              <a:rPr lang="en-US" sz="1100" b="1" dirty="0" err="1">
                <a:solidFill>
                  <a:schemeClr val="tx1"/>
                </a:solidFill>
              </a:rPr>
              <a:t>.map</a:t>
            </a:r>
            <a:r>
              <a:rPr lang="en-US" sz="1100" b="1" dirty="0">
                <a:solidFill>
                  <a:schemeClr val="tx1"/>
                </a:solidFill>
              </a:rPr>
              <a:t>() =&gt;`Q: ${</a:t>
            </a:r>
            <a:r>
              <a:rPr lang="en-US" sz="1100" b="1" dirty="0">
                <a:solidFill>
                  <a:srgbClr val="0070C0"/>
                </a:solidFill>
              </a:rPr>
              <a:t>q</a:t>
            </a:r>
            <a:r>
              <a:rPr lang="en-US" sz="1100" b="1" dirty="0">
                <a:solidFill>
                  <a:schemeClr val="tx1"/>
                </a:solidFill>
              </a:rPr>
              <a:t>}   A:${</a:t>
            </a:r>
            <a:r>
              <a:rPr lang="en-US" sz="1100" b="1" dirty="0">
                <a:solidFill>
                  <a:srgbClr val="0070C0"/>
                </a:solidFill>
              </a:rPr>
              <a:t>answers</a:t>
            </a:r>
            <a:r>
              <a:rPr lang="en-US" sz="1100" b="1" dirty="0">
                <a:solidFill>
                  <a:schemeClr val="tx1"/>
                </a:solidFill>
              </a:rPr>
              <a:t>}</a:t>
            </a:r>
          </a:p>
        </p:txBody>
      </p:sp>
      <p:cxnSp>
        <p:nvCxnSpPr>
          <p:cNvPr id="18" name="Straight Arrow Connector 17">
            <a:extLst>
              <a:ext uri="{FF2B5EF4-FFF2-40B4-BE49-F238E27FC236}">
                <a16:creationId xmlns:a16="http://schemas.microsoft.com/office/drawing/2014/main" id="{1733F909-A10C-97FA-B6F9-ADCACD4ED1DF}"/>
              </a:ext>
            </a:extLst>
          </p:cNvPr>
          <p:cNvCxnSpPr>
            <a:cxnSpLocks/>
            <a:stCxn id="7" idx="2"/>
            <a:endCxn id="14" idx="0"/>
          </p:cNvCxnSpPr>
          <p:nvPr/>
        </p:nvCxnSpPr>
        <p:spPr>
          <a:xfrm>
            <a:off x="1548003" y="5001768"/>
            <a:ext cx="0" cy="155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A564336-57A8-2C38-C935-92CD92886500}"/>
              </a:ext>
            </a:extLst>
          </p:cNvPr>
          <p:cNvSpPr txBox="1"/>
          <p:nvPr/>
        </p:nvSpPr>
        <p:spPr>
          <a:xfrm>
            <a:off x="2984573" y="6073159"/>
            <a:ext cx="2638797" cy="553998"/>
          </a:xfrm>
          <a:prstGeom prst="rect">
            <a:avLst/>
          </a:prstGeom>
          <a:noFill/>
        </p:spPr>
        <p:txBody>
          <a:bodyPr wrap="square">
            <a:spAutoFit/>
          </a:bodyPr>
          <a:lstStyle/>
          <a:p>
            <a:r>
              <a:rPr lang="en-US" sz="1000" dirty="0"/>
              <a:t>{ </a:t>
            </a:r>
            <a:r>
              <a:rPr lang="en-US" sz="1000" b="1" dirty="0">
                <a:solidFill>
                  <a:srgbClr val="0070C0"/>
                </a:solidFill>
              </a:rPr>
              <a:t>learnings</a:t>
            </a:r>
            <a:r>
              <a:rPr lang="en-US" sz="1000" dirty="0"/>
              <a:t>, </a:t>
            </a:r>
            <a:r>
              <a:rPr lang="en-US" sz="1000" b="1" dirty="0" err="1">
                <a:solidFill>
                  <a:srgbClr val="0070C0"/>
                </a:solidFill>
              </a:rPr>
              <a:t>visitedUrls</a:t>
            </a:r>
            <a:r>
              <a:rPr lang="en-US" sz="1000" dirty="0"/>
              <a:t> } = </a:t>
            </a:r>
            <a:r>
              <a:rPr lang="en-US" sz="1000" dirty="0">
                <a:solidFill>
                  <a:schemeClr val="accent4">
                    <a:lumMod val="50000"/>
                  </a:schemeClr>
                </a:solidFill>
              </a:rPr>
              <a:t>await </a:t>
            </a:r>
          </a:p>
          <a:p>
            <a:r>
              <a:rPr lang="en-US" sz="1000" dirty="0" err="1">
                <a:solidFill>
                  <a:schemeClr val="accent4">
                    <a:lumMod val="50000"/>
                  </a:schemeClr>
                </a:solidFill>
              </a:rPr>
              <a:t>deepResearch</a:t>
            </a:r>
            <a:r>
              <a:rPr lang="en-US" sz="1000" dirty="0"/>
              <a:t>({</a:t>
            </a:r>
            <a:r>
              <a:rPr lang="en-US" sz="1000" dirty="0" err="1">
                <a:solidFill>
                  <a:schemeClr val="accent4">
                    <a:lumMod val="50000"/>
                  </a:schemeClr>
                </a:solidFill>
              </a:rPr>
              <a:t>query</a:t>
            </a:r>
            <a:r>
              <a:rPr lang="en-US" sz="1000" dirty="0" err="1"/>
              <a:t>:</a:t>
            </a:r>
            <a:r>
              <a:rPr lang="en-US" sz="1000" b="1" dirty="0" err="1">
                <a:solidFill>
                  <a:srgbClr val="0070C0"/>
                </a:solidFill>
              </a:rPr>
              <a:t>combinedQuery</a:t>
            </a:r>
            <a:r>
              <a:rPr lang="en-US" sz="1000" dirty="0"/>
              <a:t>,</a:t>
            </a:r>
          </a:p>
          <a:p>
            <a:r>
              <a:rPr lang="en-US" sz="1000" dirty="0"/>
              <a:t>    </a:t>
            </a:r>
            <a:r>
              <a:rPr lang="en-US" sz="1000" b="1" dirty="0">
                <a:solidFill>
                  <a:srgbClr val="0070C0"/>
                </a:solidFill>
              </a:rPr>
              <a:t>breadth</a:t>
            </a:r>
            <a:r>
              <a:rPr lang="en-US" sz="1000" dirty="0"/>
              <a:t>, </a:t>
            </a:r>
            <a:r>
              <a:rPr lang="en-US" sz="1000" b="1" dirty="0">
                <a:solidFill>
                  <a:srgbClr val="0070C0"/>
                </a:solidFill>
              </a:rPr>
              <a:t>depth, learnings, </a:t>
            </a:r>
            <a:r>
              <a:rPr lang="en-US" sz="1000" b="1" dirty="0" err="1">
                <a:solidFill>
                  <a:srgbClr val="0070C0"/>
                </a:solidFill>
              </a:rPr>
              <a:t>visitedUrls</a:t>
            </a:r>
            <a:r>
              <a:rPr lang="en-US" sz="1000" dirty="0"/>
              <a:t>})</a:t>
            </a:r>
          </a:p>
        </p:txBody>
      </p:sp>
      <p:sp>
        <p:nvSpPr>
          <p:cNvPr id="23" name="Rectangle 22">
            <a:extLst>
              <a:ext uri="{FF2B5EF4-FFF2-40B4-BE49-F238E27FC236}">
                <a16:creationId xmlns:a16="http://schemas.microsoft.com/office/drawing/2014/main" id="{098B2E88-3932-B069-BAE3-CED1C9935770}"/>
              </a:ext>
            </a:extLst>
          </p:cNvPr>
          <p:cNvSpPr/>
          <p:nvPr/>
        </p:nvSpPr>
        <p:spPr>
          <a:xfrm>
            <a:off x="3114292" y="814106"/>
            <a:ext cx="2728723" cy="4471126"/>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err="1">
                <a:solidFill>
                  <a:srgbClr val="0070C0"/>
                </a:solidFill>
              </a:rPr>
              <a:t>serpQueries</a:t>
            </a:r>
            <a:r>
              <a:rPr lang="en-US" sz="1050" dirty="0"/>
              <a:t> </a:t>
            </a:r>
            <a:r>
              <a:rPr lang="en-US" sz="1050" dirty="0">
                <a:solidFill>
                  <a:schemeClr val="accent4">
                    <a:lumMod val="50000"/>
                  </a:schemeClr>
                </a:solidFill>
              </a:rPr>
              <a:t>= await </a:t>
            </a:r>
            <a:r>
              <a:rPr lang="en-US" sz="1050" dirty="0" err="1">
                <a:solidFill>
                  <a:schemeClr val="accent4">
                    <a:lumMod val="50000"/>
                  </a:schemeClr>
                </a:solidFill>
              </a:rPr>
              <a:t>generateObject</a:t>
            </a:r>
            <a:r>
              <a:rPr lang="en-US" sz="1050" dirty="0"/>
              <a:t>({</a:t>
            </a:r>
          </a:p>
          <a:p>
            <a:r>
              <a:rPr lang="en-US" sz="1050" dirty="0"/>
              <a:t>    </a:t>
            </a:r>
            <a:r>
              <a:rPr lang="en-US" sz="1050" b="1" dirty="0">
                <a:solidFill>
                  <a:schemeClr val="accent4">
                    <a:lumMod val="50000"/>
                  </a:schemeClr>
                </a:solidFill>
              </a:rPr>
              <a:t>model</a:t>
            </a:r>
            <a:r>
              <a:rPr lang="en-US" sz="1050" dirty="0"/>
              <a:t>: o3MiniModel,</a:t>
            </a:r>
          </a:p>
          <a:p>
            <a:r>
              <a:rPr lang="en-US" sz="1050" dirty="0"/>
              <a:t>    </a:t>
            </a:r>
            <a:r>
              <a:rPr lang="en-US" sz="1050" b="1" dirty="0">
                <a:solidFill>
                  <a:schemeClr val="accent4">
                    <a:lumMod val="50000"/>
                  </a:schemeClr>
                </a:solidFill>
              </a:rPr>
              <a:t>system</a:t>
            </a:r>
            <a:r>
              <a:rPr lang="en-US" sz="1050" dirty="0"/>
              <a:t>: </a:t>
            </a:r>
            <a:r>
              <a:rPr lang="en-US" sz="1050" b="1" dirty="0" err="1">
                <a:solidFill>
                  <a:srgbClr val="0070C0"/>
                </a:solidFill>
              </a:rPr>
              <a:t>systemPrompt</a:t>
            </a:r>
            <a:r>
              <a:rPr lang="en-US" sz="1050" dirty="0"/>
              <a:t>(),</a:t>
            </a:r>
          </a:p>
          <a:p>
            <a:r>
              <a:rPr lang="en-US" sz="1050" dirty="0"/>
              <a:t>    </a:t>
            </a:r>
            <a:r>
              <a:rPr lang="en-US" sz="1050" b="1" dirty="0">
                <a:solidFill>
                  <a:schemeClr val="accent4">
                    <a:lumMod val="50000"/>
                  </a:schemeClr>
                </a:solidFill>
              </a:rPr>
              <a:t>prompt</a:t>
            </a:r>
            <a:r>
              <a:rPr lang="en-US" sz="1050" dirty="0"/>
              <a:t>: </a:t>
            </a:r>
            <a:r>
              <a:rPr lang="en-US" sz="1050" b="1" dirty="0"/>
              <a:t>`Given the following prompt from the user, generate a list of SERP queries to research the topic. Return a maximum of ${</a:t>
            </a:r>
            <a:r>
              <a:rPr lang="en-US" sz="1050" b="1" dirty="0">
                <a:solidFill>
                  <a:srgbClr val="0070C0"/>
                </a:solidFill>
              </a:rPr>
              <a:t>breadth</a:t>
            </a:r>
            <a:r>
              <a:rPr lang="en-US" sz="1050" b="1" dirty="0"/>
              <a:t>} queries, but feel free to return less if the original prompt is clear. Make sure each query is unique and not similar to each other: &lt;prompt&gt;${</a:t>
            </a:r>
            <a:r>
              <a:rPr lang="en-US" sz="1050" b="1" dirty="0" err="1">
                <a:solidFill>
                  <a:srgbClr val="0070C0"/>
                </a:solidFill>
              </a:rPr>
              <a:t>combinedQuery</a:t>
            </a:r>
            <a:r>
              <a:rPr lang="en-US" sz="1050" b="1" dirty="0"/>
              <a:t>} &lt;/prompt&gt;\n ${ learnings ? `Here are some learnings from previous research, use them to generate more specific queries: ${</a:t>
            </a:r>
            <a:r>
              <a:rPr lang="en-US" sz="1050" b="1" dirty="0" err="1">
                <a:solidFill>
                  <a:srgbClr val="0070C0"/>
                </a:solidFill>
              </a:rPr>
              <a:t>learnings</a:t>
            </a:r>
            <a:r>
              <a:rPr lang="en-US" sz="1050" b="1" dirty="0" err="1"/>
              <a:t>.join</a:t>
            </a:r>
            <a:r>
              <a:rPr lang="en-US" sz="1050" b="1" dirty="0"/>
              <a:t>('\n',)}`: ''}`,</a:t>
            </a:r>
          </a:p>
          <a:p>
            <a:r>
              <a:rPr lang="en-US" sz="1050" dirty="0"/>
              <a:t>    </a:t>
            </a:r>
            <a:r>
              <a:rPr lang="en-US" sz="1050" b="1" dirty="0">
                <a:solidFill>
                  <a:schemeClr val="accent4">
                    <a:lumMod val="50000"/>
                  </a:schemeClr>
                </a:solidFill>
              </a:rPr>
              <a:t>schema:</a:t>
            </a:r>
            <a:r>
              <a:rPr lang="en-US" sz="1050" dirty="0"/>
              <a:t>{ "title": "Queries Schema", "properties": { "queries": { "description": </a:t>
            </a:r>
            <a:r>
              <a:rPr lang="en-US" sz="1050" b="1" dirty="0"/>
              <a:t>"List of SERP queries</a:t>
            </a:r>
            <a:r>
              <a:rPr lang="en-US" sz="1050" dirty="0"/>
              <a:t>", "</a:t>
            </a:r>
            <a:r>
              <a:rPr lang="en-US" sz="1050" dirty="0" err="1"/>
              <a:t>maxItems</a:t>
            </a:r>
            <a:r>
              <a:rPr lang="en-US" sz="1050" dirty="0"/>
              <a:t>": "${</a:t>
            </a:r>
            <a:r>
              <a:rPr lang="en-US" sz="1050" b="1" dirty="0">
                <a:solidFill>
                  <a:srgbClr val="0070C0"/>
                </a:solidFill>
              </a:rPr>
              <a:t>breadth</a:t>
            </a:r>
            <a:r>
              <a:rPr lang="en-US" sz="1050" dirty="0"/>
              <a:t>}", "items": { "properties": { "query": { "description": "The SERP query" }, "</a:t>
            </a:r>
            <a:r>
              <a:rPr lang="en-US" sz="1050" dirty="0" err="1"/>
              <a:t>researchGoal</a:t>
            </a:r>
            <a:r>
              <a:rPr lang="en-US" sz="1050" dirty="0"/>
              <a:t>": { "description": "</a:t>
            </a:r>
            <a:r>
              <a:rPr lang="en-US" sz="1050" b="1" dirty="0"/>
              <a:t>First talk about the goal of the research that this query is meant to accomplish, then go deeper into how to advance the research once the results are found, mention additional research directions. Be as specific as possible, especially for additional research directions</a:t>
            </a:r>
            <a:r>
              <a:rPr lang="en-US" sz="1050" dirty="0"/>
              <a:t>." } }, } },}</a:t>
            </a:r>
            <a:endParaRPr lang="en-US" sz="1050" b="1" dirty="0">
              <a:solidFill>
                <a:schemeClr val="accent4">
                  <a:lumMod val="50000"/>
                </a:schemeClr>
              </a:solidFill>
            </a:endParaRPr>
          </a:p>
        </p:txBody>
      </p:sp>
      <p:cxnSp>
        <p:nvCxnSpPr>
          <p:cNvPr id="25" name="Connector: Elbow 24">
            <a:extLst>
              <a:ext uri="{FF2B5EF4-FFF2-40B4-BE49-F238E27FC236}">
                <a16:creationId xmlns:a16="http://schemas.microsoft.com/office/drawing/2014/main" id="{189FA237-328B-8B1C-0451-0DAA252734B1}"/>
              </a:ext>
            </a:extLst>
          </p:cNvPr>
          <p:cNvCxnSpPr>
            <a:cxnSpLocks/>
            <a:stCxn id="14" idx="3"/>
            <a:endCxn id="23" idx="2"/>
          </p:cNvCxnSpPr>
          <p:nvPr/>
        </p:nvCxnSpPr>
        <p:spPr>
          <a:xfrm flipV="1">
            <a:off x="2867406" y="5285232"/>
            <a:ext cx="1611248" cy="658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441EEA5-A6DD-1D94-329A-2B3B64D93253}"/>
              </a:ext>
            </a:extLst>
          </p:cNvPr>
          <p:cNvSpPr txBox="1"/>
          <p:nvPr/>
        </p:nvSpPr>
        <p:spPr>
          <a:xfrm>
            <a:off x="3163824" y="5411680"/>
            <a:ext cx="2342388" cy="553998"/>
          </a:xfrm>
          <a:prstGeom prst="rect">
            <a:avLst/>
          </a:prstGeom>
          <a:noFill/>
        </p:spPr>
        <p:txBody>
          <a:bodyPr wrap="square">
            <a:spAutoFit/>
          </a:bodyPr>
          <a:lstStyle/>
          <a:p>
            <a:r>
              <a:rPr lang="en-US" sz="1000" b="1" dirty="0" err="1">
                <a:solidFill>
                  <a:srgbClr val="0070C0"/>
                </a:solidFill>
              </a:rPr>
              <a:t>serpQueries</a:t>
            </a:r>
            <a:r>
              <a:rPr lang="en-US" sz="1000" dirty="0"/>
              <a:t> = </a:t>
            </a:r>
            <a:r>
              <a:rPr lang="en-US" sz="1000" dirty="0">
                <a:solidFill>
                  <a:schemeClr val="accent4">
                    <a:lumMod val="50000"/>
                  </a:schemeClr>
                </a:solidFill>
              </a:rPr>
              <a:t>await</a:t>
            </a:r>
            <a:r>
              <a:rPr lang="en-US" sz="1000" dirty="0"/>
              <a:t> </a:t>
            </a:r>
          </a:p>
          <a:p>
            <a:r>
              <a:rPr lang="en-US" sz="1000" dirty="0" err="1">
                <a:solidFill>
                  <a:schemeClr val="accent4">
                    <a:lumMod val="50000"/>
                  </a:schemeClr>
                </a:solidFill>
              </a:rPr>
              <a:t>generateSerpQueries</a:t>
            </a:r>
            <a:r>
              <a:rPr lang="en-US" sz="1000" dirty="0"/>
              <a:t>({</a:t>
            </a:r>
            <a:r>
              <a:rPr lang="en-US" sz="1000" b="1" dirty="0" err="1">
                <a:solidFill>
                  <a:srgbClr val="0070C0"/>
                </a:solidFill>
              </a:rPr>
              <a:t>combinedQuery</a:t>
            </a:r>
            <a:r>
              <a:rPr lang="en-US" sz="1000" dirty="0"/>
              <a:t>,</a:t>
            </a:r>
          </a:p>
          <a:p>
            <a:r>
              <a:rPr lang="en-US" sz="1000" dirty="0"/>
              <a:t>    </a:t>
            </a:r>
            <a:r>
              <a:rPr lang="en-US" sz="1000" b="1" dirty="0">
                <a:solidFill>
                  <a:srgbClr val="0070C0"/>
                </a:solidFill>
              </a:rPr>
              <a:t>learnings</a:t>
            </a:r>
            <a:r>
              <a:rPr lang="en-US" sz="1000" dirty="0"/>
              <a:t>, </a:t>
            </a:r>
            <a:r>
              <a:rPr lang="en-US" sz="1000" b="1" dirty="0">
                <a:solidFill>
                  <a:srgbClr val="0070C0"/>
                </a:solidFill>
              </a:rPr>
              <a:t>breadth</a:t>
            </a:r>
            <a:r>
              <a:rPr lang="en-US" sz="1000" dirty="0"/>
              <a:t>});</a:t>
            </a:r>
          </a:p>
        </p:txBody>
      </p:sp>
      <p:sp>
        <p:nvSpPr>
          <p:cNvPr id="35" name="Rectangle 34">
            <a:extLst>
              <a:ext uri="{FF2B5EF4-FFF2-40B4-BE49-F238E27FC236}">
                <a16:creationId xmlns:a16="http://schemas.microsoft.com/office/drawing/2014/main" id="{A455C175-A6D6-D098-EA3A-90D0890FA0BE}"/>
              </a:ext>
            </a:extLst>
          </p:cNvPr>
          <p:cNvSpPr/>
          <p:nvPr/>
        </p:nvSpPr>
        <p:spPr>
          <a:xfrm>
            <a:off x="9228571" y="1544165"/>
            <a:ext cx="2823590" cy="4270357"/>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err="1">
                <a:solidFill>
                  <a:srgbClr val="0070C0"/>
                </a:solidFill>
              </a:rPr>
              <a:t>newLearnings</a:t>
            </a:r>
            <a:r>
              <a:rPr lang="en-US" sz="1050" dirty="0">
                <a:solidFill>
                  <a:schemeClr val="tx1"/>
                </a:solidFill>
              </a:rPr>
              <a:t> = </a:t>
            </a:r>
            <a:r>
              <a:rPr lang="en-US" sz="1050" dirty="0">
                <a:solidFill>
                  <a:schemeClr val="accent4">
                    <a:lumMod val="50000"/>
                  </a:schemeClr>
                </a:solidFill>
              </a:rPr>
              <a:t>await </a:t>
            </a:r>
            <a:r>
              <a:rPr lang="en-US" sz="1050" dirty="0" err="1">
                <a:solidFill>
                  <a:schemeClr val="accent4">
                    <a:lumMod val="50000"/>
                  </a:schemeClr>
                </a:solidFill>
              </a:rPr>
              <a:t>generateObject</a:t>
            </a:r>
            <a:r>
              <a:rPr lang="en-US" sz="1050" dirty="0">
                <a:solidFill>
                  <a:schemeClr val="accent4">
                    <a:lumMod val="50000"/>
                  </a:schemeClr>
                </a:solidFill>
              </a:rPr>
              <a:t>({</a:t>
            </a:r>
          </a:p>
          <a:p>
            <a:r>
              <a:rPr lang="en-US" sz="1050" dirty="0">
                <a:solidFill>
                  <a:schemeClr val="tx1"/>
                </a:solidFill>
              </a:rPr>
              <a:t>    </a:t>
            </a:r>
            <a:r>
              <a:rPr lang="en-US" sz="1050" b="1" dirty="0">
                <a:solidFill>
                  <a:schemeClr val="accent4">
                    <a:lumMod val="50000"/>
                  </a:schemeClr>
                </a:solidFill>
              </a:rPr>
              <a:t>model</a:t>
            </a:r>
            <a:r>
              <a:rPr lang="en-US" sz="1050" dirty="0">
                <a:solidFill>
                  <a:schemeClr val="tx1"/>
                </a:solidFill>
              </a:rPr>
              <a:t>: o3MiniModel,</a:t>
            </a:r>
          </a:p>
          <a:p>
            <a:r>
              <a:rPr lang="en-US" sz="1050" dirty="0">
                <a:solidFill>
                  <a:schemeClr val="tx1"/>
                </a:solidFill>
              </a:rPr>
              <a:t>    </a:t>
            </a:r>
            <a:r>
              <a:rPr lang="en-US" sz="1050" b="1" dirty="0">
                <a:solidFill>
                  <a:schemeClr val="accent4">
                    <a:lumMod val="50000"/>
                  </a:schemeClr>
                </a:solidFill>
              </a:rPr>
              <a:t>system</a:t>
            </a:r>
            <a:r>
              <a:rPr lang="en-US" sz="1050" dirty="0">
                <a:solidFill>
                  <a:schemeClr val="tx1"/>
                </a:solidFill>
              </a:rPr>
              <a:t>: </a:t>
            </a:r>
            <a:r>
              <a:rPr lang="en-US" sz="1050" dirty="0" err="1">
                <a:solidFill>
                  <a:schemeClr val="tx1"/>
                </a:solidFill>
              </a:rPr>
              <a:t>systemPrompt</a:t>
            </a:r>
            <a:r>
              <a:rPr lang="en-US" sz="1050" dirty="0">
                <a:solidFill>
                  <a:schemeClr val="tx1"/>
                </a:solidFill>
              </a:rPr>
              <a:t>(),</a:t>
            </a:r>
          </a:p>
          <a:p>
            <a:r>
              <a:rPr lang="en-US" sz="1050" dirty="0">
                <a:solidFill>
                  <a:schemeClr val="tx1"/>
                </a:solidFill>
              </a:rPr>
              <a:t>    </a:t>
            </a:r>
            <a:r>
              <a:rPr lang="en-US" sz="1050" b="1" dirty="0">
                <a:solidFill>
                  <a:schemeClr val="accent4">
                    <a:lumMod val="50000"/>
                  </a:schemeClr>
                </a:solidFill>
              </a:rPr>
              <a:t>prompt</a:t>
            </a:r>
            <a:r>
              <a:rPr lang="en-US" sz="1050" dirty="0">
                <a:solidFill>
                  <a:schemeClr val="tx1"/>
                </a:solidFill>
              </a:rPr>
              <a:t>: `</a:t>
            </a:r>
            <a:r>
              <a:rPr lang="en-US" sz="1050" b="1" dirty="0">
                <a:solidFill>
                  <a:schemeClr val="tx1"/>
                </a:solidFill>
              </a:rPr>
              <a:t>Given the following contents from a SERP search for the query &lt;query&gt;${</a:t>
            </a:r>
            <a:r>
              <a:rPr lang="en-US" sz="1050" b="1" dirty="0" err="1">
                <a:solidFill>
                  <a:srgbClr val="0070C0"/>
                </a:solidFill>
              </a:rPr>
              <a:t>serpQuery</a:t>
            </a:r>
            <a:r>
              <a:rPr lang="en-US" sz="1050" b="1" dirty="0">
                <a:solidFill>
                  <a:schemeClr val="tx1"/>
                </a:solidFill>
              </a:rPr>
              <a:t>}&lt;/query&gt;, generate a list of learnings from the contents. Return a maximum of ${</a:t>
            </a:r>
            <a:r>
              <a:rPr lang="en-US" sz="1050" b="1" dirty="0" err="1">
                <a:solidFill>
                  <a:srgbClr val="0070C0"/>
                </a:solidFill>
              </a:rPr>
              <a:t>numLearnings</a:t>
            </a:r>
            <a:r>
              <a:rPr lang="en-US" sz="1050" b="1" dirty="0">
                <a:solidFill>
                  <a:schemeClr val="tx1"/>
                </a:solidFill>
              </a:rPr>
              <a:t>} learnings, but feel free to return less if the contents are clear. Make sure each learning is unique and not similar to each other. The learnings should be concise and to the point, as detailed and information dense as possible. Make sure to include any entities like people, places, companies, products, things, </a:t>
            </a:r>
            <a:r>
              <a:rPr lang="en-US" sz="1050" b="1" dirty="0" err="1">
                <a:solidFill>
                  <a:schemeClr val="tx1"/>
                </a:solidFill>
              </a:rPr>
              <a:t>etc</a:t>
            </a:r>
            <a:r>
              <a:rPr lang="en-US" sz="1050" b="1" dirty="0">
                <a:solidFill>
                  <a:schemeClr val="tx1"/>
                </a:solidFill>
              </a:rPr>
              <a:t> in the learnings, as well as any exact metrics, numbers, or dates. The learnings will be used to research the topic further. \n&lt;contents&gt;${</a:t>
            </a:r>
            <a:r>
              <a:rPr lang="en-US" sz="1050" b="1" dirty="0">
                <a:solidFill>
                  <a:srgbClr val="0070C0"/>
                </a:solidFill>
              </a:rPr>
              <a:t>contents</a:t>
            </a:r>
            <a:r>
              <a:rPr lang="en-US" sz="1050" b="1" dirty="0">
                <a:solidFill>
                  <a:schemeClr val="tx1"/>
                </a:solidFill>
              </a:rPr>
              <a:t>}&lt;/contents&gt;`,</a:t>
            </a:r>
          </a:p>
          <a:p>
            <a:r>
              <a:rPr lang="en-US" sz="1050" dirty="0">
                <a:solidFill>
                  <a:schemeClr val="tx1"/>
                </a:solidFill>
              </a:rPr>
              <a:t>    </a:t>
            </a:r>
            <a:r>
              <a:rPr lang="en-US" sz="1050" b="1" dirty="0">
                <a:solidFill>
                  <a:schemeClr val="accent4">
                    <a:lumMod val="50000"/>
                  </a:schemeClr>
                </a:solidFill>
              </a:rPr>
              <a:t>schema</a:t>
            </a:r>
            <a:r>
              <a:rPr lang="en-US" sz="1050" dirty="0">
                <a:solidFill>
                  <a:schemeClr val="tx1"/>
                </a:solidFill>
              </a:rPr>
              <a:t>:</a:t>
            </a:r>
            <a:r>
              <a:rPr lang="en-US" sz="1050" dirty="0"/>
              <a:t> { "title": “Learnings Schema", "properties": { "learnings": { "description": </a:t>
            </a:r>
            <a:r>
              <a:rPr lang="en-US" sz="1050" b="1" dirty="0"/>
              <a:t>"List of learnings</a:t>
            </a:r>
            <a:r>
              <a:rPr lang="en-US" sz="1050" dirty="0"/>
              <a:t>", "</a:t>
            </a:r>
            <a:r>
              <a:rPr lang="en-US" sz="1050" dirty="0" err="1"/>
              <a:t>maxItems</a:t>
            </a:r>
            <a:r>
              <a:rPr lang="en-US" sz="1050" dirty="0"/>
              <a:t>": "${</a:t>
            </a:r>
            <a:r>
              <a:rPr lang="en-US" sz="1050" dirty="0" err="1"/>
              <a:t>numLearnings</a:t>
            </a:r>
            <a:r>
              <a:rPr lang="en-US" sz="1050" dirty="0"/>
              <a:t>}", "items": {} }, "</a:t>
            </a:r>
            <a:r>
              <a:rPr lang="en-US" sz="1050" dirty="0" err="1"/>
              <a:t>followUpQuestions</a:t>
            </a:r>
            <a:r>
              <a:rPr lang="en-US" sz="1050" dirty="0"/>
              <a:t>": { "description": "</a:t>
            </a:r>
            <a:r>
              <a:rPr lang="en-US" sz="1050" b="1" dirty="0"/>
              <a:t>List of follow-up questions to research the topic further</a:t>
            </a:r>
            <a:r>
              <a:rPr lang="en-US" sz="1050" dirty="0"/>
              <a:t>", "</a:t>
            </a:r>
            <a:r>
              <a:rPr lang="en-US" sz="1050" dirty="0" err="1"/>
              <a:t>maxItems</a:t>
            </a:r>
            <a:r>
              <a:rPr lang="en-US" sz="1050" dirty="0"/>
              <a:t>": "${</a:t>
            </a:r>
            <a:r>
              <a:rPr lang="en-US" sz="1050" dirty="0" err="1"/>
              <a:t>numFollowUpQuestions</a:t>
            </a:r>
            <a:r>
              <a:rPr lang="en-US" sz="1050" dirty="0"/>
              <a:t>}", "items": {} } } }</a:t>
            </a:r>
            <a:endParaRPr lang="en-US" sz="1050" dirty="0">
              <a:solidFill>
                <a:schemeClr val="tx1"/>
              </a:solidFill>
            </a:endParaRPr>
          </a:p>
        </p:txBody>
      </p:sp>
      <p:sp>
        <p:nvSpPr>
          <p:cNvPr id="37" name="TextBox 36">
            <a:extLst>
              <a:ext uri="{FF2B5EF4-FFF2-40B4-BE49-F238E27FC236}">
                <a16:creationId xmlns:a16="http://schemas.microsoft.com/office/drawing/2014/main" id="{DD8716A2-A4CB-6283-0346-9619D34854A7}"/>
              </a:ext>
            </a:extLst>
          </p:cNvPr>
          <p:cNvSpPr txBox="1"/>
          <p:nvPr/>
        </p:nvSpPr>
        <p:spPr>
          <a:xfrm>
            <a:off x="9329725" y="340195"/>
            <a:ext cx="2585470" cy="553998"/>
          </a:xfrm>
          <a:prstGeom prst="rect">
            <a:avLst/>
          </a:prstGeom>
          <a:noFill/>
        </p:spPr>
        <p:txBody>
          <a:bodyPr wrap="square">
            <a:spAutoFit/>
          </a:bodyPr>
          <a:lstStyle/>
          <a:p>
            <a:r>
              <a:rPr lang="en-US" sz="1000" b="1" dirty="0" err="1">
                <a:solidFill>
                  <a:srgbClr val="0070C0"/>
                </a:solidFill>
              </a:rPr>
              <a:t>newLearnings</a:t>
            </a:r>
            <a:r>
              <a:rPr lang="en-US" sz="1000" dirty="0"/>
              <a:t> = </a:t>
            </a:r>
            <a:r>
              <a:rPr lang="en-US" sz="1000" dirty="0">
                <a:solidFill>
                  <a:schemeClr val="accent4">
                    <a:lumMod val="50000"/>
                  </a:schemeClr>
                </a:solidFill>
              </a:rPr>
              <a:t>await </a:t>
            </a:r>
            <a:r>
              <a:rPr lang="en-US" sz="1000" dirty="0" err="1">
                <a:solidFill>
                  <a:schemeClr val="accent4">
                    <a:lumMod val="50000"/>
                  </a:schemeClr>
                </a:solidFill>
              </a:rPr>
              <a:t>processSerpResult</a:t>
            </a:r>
            <a:r>
              <a:rPr lang="en-US" sz="1000" dirty="0">
                <a:solidFill>
                  <a:schemeClr val="accent4">
                    <a:lumMod val="50000"/>
                  </a:schemeClr>
                </a:solidFill>
              </a:rPr>
              <a:t>(</a:t>
            </a:r>
          </a:p>
          <a:p>
            <a:r>
              <a:rPr lang="en-US" sz="1000" dirty="0">
                <a:solidFill>
                  <a:schemeClr val="accent4">
                    <a:lumMod val="50000"/>
                  </a:schemeClr>
                </a:solidFill>
              </a:rPr>
              <a:t>{query: </a:t>
            </a:r>
            <a:r>
              <a:rPr lang="en-US" sz="1000" b="1" dirty="0" err="1">
                <a:solidFill>
                  <a:srgbClr val="0070C0"/>
                </a:solidFill>
              </a:rPr>
              <a:t>serpQuery.query</a:t>
            </a:r>
            <a:r>
              <a:rPr lang="en-US" sz="1000" b="1" dirty="0">
                <a:solidFill>
                  <a:srgbClr val="0070C0"/>
                </a:solidFill>
              </a:rPr>
              <a:t>, result</a:t>
            </a:r>
            <a:r>
              <a:rPr lang="en-US" sz="1000" dirty="0"/>
              <a:t>, </a:t>
            </a:r>
            <a:r>
              <a:rPr lang="en-US" sz="1000" b="1" dirty="0" err="1">
                <a:solidFill>
                  <a:srgbClr val="0070C0"/>
                </a:solidFill>
              </a:rPr>
              <a:t>numFollowUpQuestions</a:t>
            </a:r>
            <a:r>
              <a:rPr lang="en-US" sz="1000" dirty="0"/>
              <a:t>: </a:t>
            </a:r>
            <a:r>
              <a:rPr lang="en-US" sz="1000" b="1" dirty="0">
                <a:solidFill>
                  <a:srgbClr val="0070C0"/>
                </a:solidFill>
              </a:rPr>
              <a:t>breadth</a:t>
            </a:r>
            <a:r>
              <a:rPr lang="en-US" sz="1000" dirty="0"/>
              <a:t>/2});</a:t>
            </a:r>
          </a:p>
        </p:txBody>
      </p:sp>
      <p:sp>
        <p:nvSpPr>
          <p:cNvPr id="39" name="TextBox 38">
            <a:extLst>
              <a:ext uri="{FF2B5EF4-FFF2-40B4-BE49-F238E27FC236}">
                <a16:creationId xmlns:a16="http://schemas.microsoft.com/office/drawing/2014/main" id="{AABB0C17-66B6-673F-64FA-E13CAEF22537}"/>
              </a:ext>
            </a:extLst>
          </p:cNvPr>
          <p:cNvSpPr txBox="1"/>
          <p:nvPr/>
        </p:nvSpPr>
        <p:spPr>
          <a:xfrm>
            <a:off x="6290108" y="340195"/>
            <a:ext cx="2728722" cy="553998"/>
          </a:xfrm>
          <a:prstGeom prst="rect">
            <a:avLst/>
          </a:prstGeom>
          <a:noFill/>
        </p:spPr>
        <p:txBody>
          <a:bodyPr wrap="square">
            <a:spAutoFit/>
          </a:bodyPr>
          <a:lstStyle/>
          <a:p>
            <a:r>
              <a:rPr lang="en-US" sz="1000" b="1" dirty="0">
                <a:solidFill>
                  <a:srgbClr val="0070C0"/>
                </a:solidFill>
              </a:rPr>
              <a:t>result </a:t>
            </a:r>
            <a:r>
              <a:rPr lang="en-US" sz="1000" b="1" dirty="0">
                <a:solidFill>
                  <a:schemeClr val="accent4">
                    <a:lumMod val="50000"/>
                  </a:schemeClr>
                </a:solidFill>
              </a:rPr>
              <a:t>= </a:t>
            </a:r>
            <a:r>
              <a:rPr lang="en-US" sz="1000" dirty="0">
                <a:solidFill>
                  <a:schemeClr val="accent4">
                    <a:lumMod val="50000"/>
                  </a:schemeClr>
                </a:solidFill>
              </a:rPr>
              <a:t>await </a:t>
            </a:r>
            <a:r>
              <a:rPr lang="en-US" sz="1000" dirty="0" err="1">
                <a:solidFill>
                  <a:schemeClr val="accent4">
                    <a:lumMod val="50000"/>
                  </a:schemeClr>
                </a:solidFill>
              </a:rPr>
              <a:t>firecrawl.search</a:t>
            </a:r>
            <a:r>
              <a:rPr lang="en-US" sz="1000" b="1" dirty="0">
                <a:solidFill>
                  <a:schemeClr val="accent4">
                    <a:lumMod val="50000"/>
                  </a:schemeClr>
                </a:solidFill>
              </a:rPr>
              <a:t>(</a:t>
            </a:r>
          </a:p>
          <a:p>
            <a:r>
              <a:rPr lang="en-US" sz="1000" b="1" dirty="0" err="1">
                <a:solidFill>
                  <a:srgbClr val="0070C0"/>
                </a:solidFill>
              </a:rPr>
              <a:t>serpQuery</a:t>
            </a:r>
            <a:r>
              <a:rPr lang="en-US" sz="1000" b="1" dirty="0" err="1">
                <a:solidFill>
                  <a:schemeClr val="accent4">
                    <a:lumMod val="50000"/>
                  </a:schemeClr>
                </a:solidFill>
              </a:rPr>
              <a:t>.</a:t>
            </a:r>
            <a:r>
              <a:rPr lang="en-US" sz="1000" b="1" dirty="0" err="1">
                <a:solidFill>
                  <a:srgbClr val="0070C0"/>
                </a:solidFill>
              </a:rPr>
              <a:t>query</a:t>
            </a:r>
            <a:r>
              <a:rPr lang="en-US" sz="1000" b="1" dirty="0">
                <a:solidFill>
                  <a:schemeClr val="accent4">
                    <a:lumMod val="50000"/>
                  </a:schemeClr>
                </a:solidFill>
              </a:rPr>
              <a:t>, { </a:t>
            </a:r>
            <a:r>
              <a:rPr lang="en-US" sz="1000" b="1" dirty="0">
                <a:solidFill>
                  <a:srgbClr val="0070C0"/>
                </a:solidFill>
              </a:rPr>
              <a:t>timeout</a:t>
            </a:r>
            <a:r>
              <a:rPr lang="en-US" sz="1000" b="1" dirty="0">
                <a:solidFill>
                  <a:schemeClr val="accent4">
                    <a:lumMod val="50000"/>
                  </a:schemeClr>
                </a:solidFill>
              </a:rPr>
              <a:t>: </a:t>
            </a:r>
            <a:r>
              <a:rPr lang="en-US" sz="1000" dirty="0">
                <a:solidFill>
                  <a:schemeClr val="tx1"/>
                </a:solidFill>
              </a:rPr>
              <a:t>15000</a:t>
            </a:r>
            <a:r>
              <a:rPr lang="en-US" sz="1000" b="1" dirty="0">
                <a:solidFill>
                  <a:schemeClr val="tx1"/>
                </a:solidFill>
              </a:rPr>
              <a:t>, </a:t>
            </a:r>
            <a:r>
              <a:rPr lang="en-US" sz="1000" b="1" dirty="0">
                <a:solidFill>
                  <a:srgbClr val="0070C0"/>
                </a:solidFill>
              </a:rPr>
              <a:t>limit</a:t>
            </a:r>
            <a:r>
              <a:rPr lang="en-US" sz="1000" b="1" dirty="0">
                <a:solidFill>
                  <a:schemeClr val="accent4">
                    <a:lumMod val="50000"/>
                  </a:schemeClr>
                </a:solidFill>
              </a:rPr>
              <a:t>: </a:t>
            </a:r>
            <a:r>
              <a:rPr lang="en-US" sz="1000" dirty="0">
                <a:solidFill>
                  <a:schemeClr val="tx1"/>
                </a:solidFill>
              </a:rPr>
              <a:t>5, </a:t>
            </a:r>
            <a:r>
              <a:rPr lang="en-US" sz="1000" b="1" dirty="0">
                <a:solidFill>
                  <a:schemeClr val="accent4">
                    <a:lumMod val="50000"/>
                  </a:schemeClr>
                </a:solidFill>
              </a:rPr>
              <a:t> </a:t>
            </a:r>
            <a:r>
              <a:rPr lang="en-US" sz="1000" b="1" dirty="0" err="1">
                <a:solidFill>
                  <a:srgbClr val="0070C0"/>
                </a:solidFill>
              </a:rPr>
              <a:t>scrapeOptions</a:t>
            </a:r>
            <a:r>
              <a:rPr lang="en-US" sz="1000" b="1" dirty="0">
                <a:solidFill>
                  <a:schemeClr val="tx1"/>
                </a:solidFill>
              </a:rPr>
              <a:t>: </a:t>
            </a:r>
            <a:r>
              <a:rPr lang="en-US" sz="1000" dirty="0">
                <a:solidFill>
                  <a:schemeClr val="tx1"/>
                </a:solidFill>
              </a:rPr>
              <a:t>{ formats: ['markdown'] },});</a:t>
            </a:r>
          </a:p>
        </p:txBody>
      </p:sp>
      <p:cxnSp>
        <p:nvCxnSpPr>
          <p:cNvPr id="41" name="Connector: Elbow 40">
            <a:extLst>
              <a:ext uri="{FF2B5EF4-FFF2-40B4-BE49-F238E27FC236}">
                <a16:creationId xmlns:a16="http://schemas.microsoft.com/office/drawing/2014/main" id="{4B170CF1-5BB4-5B9F-41CA-41395AFF96C1}"/>
              </a:ext>
            </a:extLst>
          </p:cNvPr>
          <p:cNvCxnSpPr>
            <a:cxnSpLocks/>
            <a:stCxn id="23" idx="0"/>
            <a:endCxn id="35" idx="0"/>
          </p:cNvCxnSpPr>
          <p:nvPr/>
        </p:nvCxnSpPr>
        <p:spPr>
          <a:xfrm rot="16200000" flipH="1">
            <a:off x="7194480" y="-1901721"/>
            <a:ext cx="730059" cy="6161712"/>
          </a:xfrm>
          <a:prstGeom prst="bentConnector3">
            <a:avLst>
              <a:gd name="adj1" fmla="val -31313"/>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6F6AA71C-DA9D-7A69-DEA7-F03733F1F6E6}"/>
              </a:ext>
            </a:extLst>
          </p:cNvPr>
          <p:cNvSpPr txBox="1"/>
          <p:nvPr/>
        </p:nvSpPr>
        <p:spPr>
          <a:xfrm>
            <a:off x="9335060" y="1026658"/>
            <a:ext cx="2898648" cy="400110"/>
          </a:xfrm>
          <a:prstGeom prst="rect">
            <a:avLst/>
          </a:prstGeom>
          <a:noFill/>
        </p:spPr>
        <p:txBody>
          <a:bodyPr wrap="square">
            <a:spAutoFit/>
          </a:bodyPr>
          <a:lstStyle/>
          <a:p>
            <a:r>
              <a:rPr lang="en-US" sz="1000" b="1" dirty="0">
                <a:solidFill>
                  <a:srgbClr val="0070C0"/>
                </a:solidFill>
              </a:rPr>
              <a:t>contents</a:t>
            </a:r>
            <a:r>
              <a:rPr lang="en-US" sz="1000" dirty="0"/>
              <a:t> = </a:t>
            </a:r>
            <a:r>
              <a:rPr lang="en-US" sz="1000" b="1" dirty="0" err="1">
                <a:solidFill>
                  <a:srgbClr val="0070C0"/>
                </a:solidFill>
              </a:rPr>
              <a:t>result</a:t>
            </a:r>
            <a:r>
              <a:rPr lang="en-US" sz="1000" dirty="0" err="1"/>
              <a:t>.data.map</a:t>
            </a:r>
            <a:r>
              <a:rPr lang="en-US" sz="1000" dirty="0"/>
              <a:t>(</a:t>
            </a:r>
            <a:r>
              <a:rPr lang="en-US" sz="1000" b="1" dirty="0">
                <a:solidFill>
                  <a:srgbClr val="0070C0"/>
                </a:solidFill>
              </a:rPr>
              <a:t>content</a:t>
            </a:r>
            <a:r>
              <a:rPr lang="en-US" sz="1000" dirty="0"/>
              <a:t> =&gt; </a:t>
            </a:r>
            <a:r>
              <a:rPr lang="en-US" sz="1000" dirty="0" err="1">
                <a:solidFill>
                  <a:schemeClr val="accent4">
                    <a:lumMod val="50000"/>
                  </a:schemeClr>
                </a:solidFill>
              </a:rPr>
              <a:t>trimPrompt</a:t>
            </a:r>
            <a:r>
              <a:rPr lang="en-US" sz="1000" dirty="0">
                <a:solidFill>
                  <a:schemeClr val="accent4">
                    <a:lumMod val="50000"/>
                  </a:schemeClr>
                </a:solidFill>
              </a:rPr>
              <a:t>(</a:t>
            </a:r>
            <a:r>
              <a:rPr lang="en-US" sz="1000" b="1" dirty="0">
                <a:solidFill>
                  <a:srgbClr val="0070C0"/>
                </a:solidFill>
              </a:rPr>
              <a:t>content</a:t>
            </a:r>
            <a:r>
              <a:rPr lang="en-US" sz="1000" dirty="0"/>
              <a:t>, 25_000),</a:t>
            </a:r>
          </a:p>
        </p:txBody>
      </p:sp>
      <p:sp>
        <p:nvSpPr>
          <p:cNvPr id="74" name="Rectangle 73">
            <a:extLst>
              <a:ext uri="{FF2B5EF4-FFF2-40B4-BE49-F238E27FC236}">
                <a16:creationId xmlns:a16="http://schemas.microsoft.com/office/drawing/2014/main" id="{92944098-D38C-D3B2-7C8C-190A02870606}"/>
              </a:ext>
            </a:extLst>
          </p:cNvPr>
          <p:cNvSpPr/>
          <p:nvPr/>
        </p:nvSpPr>
        <p:spPr>
          <a:xfrm>
            <a:off x="6089901" y="1691482"/>
            <a:ext cx="2853689" cy="2615342"/>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1050" b="1" dirty="0">
                <a:solidFill>
                  <a:schemeClr val="tx1"/>
                </a:solidFill>
              </a:rPr>
              <a:t> </a:t>
            </a:r>
            <a:r>
              <a:rPr lang="pt-BR" sz="1050" b="1" dirty="0">
                <a:solidFill>
                  <a:srgbClr val="0070C0"/>
                </a:solidFill>
              </a:rPr>
              <a:t>report </a:t>
            </a:r>
            <a:r>
              <a:rPr lang="en-US" sz="1050" b="1" dirty="0">
                <a:solidFill>
                  <a:schemeClr val="tx1"/>
                </a:solidFill>
              </a:rPr>
              <a:t>= </a:t>
            </a:r>
            <a:r>
              <a:rPr lang="en-US" sz="1050" dirty="0">
                <a:solidFill>
                  <a:schemeClr val="accent4">
                    <a:lumMod val="50000"/>
                  </a:schemeClr>
                </a:solidFill>
              </a:rPr>
              <a:t>await </a:t>
            </a:r>
            <a:r>
              <a:rPr lang="en-US" sz="1050" dirty="0" err="1">
                <a:solidFill>
                  <a:schemeClr val="accent4">
                    <a:lumMod val="50000"/>
                  </a:schemeClr>
                </a:solidFill>
              </a:rPr>
              <a:t>generateObject</a:t>
            </a:r>
            <a:r>
              <a:rPr lang="en-US" sz="1050" b="1" dirty="0">
                <a:solidFill>
                  <a:schemeClr val="tx1"/>
                </a:solidFill>
              </a:rPr>
              <a:t>({</a:t>
            </a:r>
          </a:p>
          <a:p>
            <a:r>
              <a:rPr lang="en-US" sz="1050" b="1" dirty="0">
                <a:solidFill>
                  <a:schemeClr val="tx1"/>
                </a:solidFill>
              </a:rPr>
              <a:t>    </a:t>
            </a:r>
            <a:r>
              <a:rPr lang="en-US" sz="1050" b="1" dirty="0">
                <a:solidFill>
                  <a:schemeClr val="accent4">
                    <a:lumMod val="50000"/>
                  </a:schemeClr>
                </a:solidFill>
              </a:rPr>
              <a:t>model</a:t>
            </a:r>
            <a:r>
              <a:rPr lang="en-US" sz="1050" b="1" dirty="0">
                <a:solidFill>
                  <a:schemeClr val="tx1"/>
                </a:solidFill>
              </a:rPr>
              <a:t>: </a:t>
            </a:r>
            <a:r>
              <a:rPr lang="en-US" sz="1050" dirty="0">
                <a:solidFill>
                  <a:schemeClr val="tx1"/>
                </a:solidFill>
              </a:rPr>
              <a:t>o3MiniModel</a:t>
            </a:r>
            <a:r>
              <a:rPr lang="en-US" sz="1050" b="1" dirty="0">
                <a:solidFill>
                  <a:schemeClr val="tx1"/>
                </a:solidFill>
              </a:rPr>
              <a:t>,</a:t>
            </a:r>
          </a:p>
          <a:p>
            <a:r>
              <a:rPr lang="en-US" sz="1050" b="1" dirty="0">
                <a:solidFill>
                  <a:schemeClr val="tx1"/>
                </a:solidFill>
              </a:rPr>
              <a:t>    </a:t>
            </a:r>
            <a:r>
              <a:rPr lang="en-US" sz="1050" b="1" dirty="0">
                <a:solidFill>
                  <a:schemeClr val="accent4">
                    <a:lumMod val="50000"/>
                  </a:schemeClr>
                </a:solidFill>
              </a:rPr>
              <a:t>system</a:t>
            </a:r>
            <a:r>
              <a:rPr lang="en-US" sz="1050" b="1" dirty="0">
                <a:solidFill>
                  <a:schemeClr val="tx1"/>
                </a:solidFill>
              </a:rPr>
              <a:t>: </a:t>
            </a:r>
            <a:r>
              <a:rPr lang="en-US" sz="1050" b="1" dirty="0" err="1">
                <a:solidFill>
                  <a:srgbClr val="0070C0"/>
                </a:solidFill>
              </a:rPr>
              <a:t>systemPrompt</a:t>
            </a:r>
            <a:r>
              <a:rPr lang="en-US" sz="1050" b="1" dirty="0">
                <a:solidFill>
                  <a:schemeClr val="tx1"/>
                </a:solidFill>
              </a:rPr>
              <a:t>(),</a:t>
            </a:r>
          </a:p>
          <a:p>
            <a:r>
              <a:rPr lang="en-US" sz="1050" b="1" dirty="0">
                <a:solidFill>
                  <a:schemeClr val="tx1"/>
                </a:solidFill>
              </a:rPr>
              <a:t>    </a:t>
            </a:r>
            <a:r>
              <a:rPr lang="en-US" sz="1050" b="1" dirty="0">
                <a:solidFill>
                  <a:schemeClr val="accent4">
                    <a:lumMod val="50000"/>
                  </a:schemeClr>
                </a:solidFill>
              </a:rPr>
              <a:t>prompt</a:t>
            </a:r>
            <a:r>
              <a:rPr lang="en-US" sz="1050" b="1" dirty="0">
                <a:solidFill>
                  <a:schemeClr val="tx1"/>
                </a:solidFill>
              </a:rPr>
              <a:t>: `Given the following prompt from the user, write a final report on the topic using the learnings from research. Make it as </a:t>
            </a:r>
            <a:r>
              <a:rPr lang="en-US" sz="1050" b="1" dirty="0" err="1">
                <a:solidFill>
                  <a:schemeClr val="tx1"/>
                </a:solidFill>
              </a:rPr>
              <a:t>as</a:t>
            </a:r>
            <a:r>
              <a:rPr lang="en-US" sz="1050" b="1" dirty="0">
                <a:solidFill>
                  <a:schemeClr val="tx1"/>
                </a:solidFill>
              </a:rPr>
              <a:t> detailed as possible, aim for 3 or more pages, include ALL the learnings from research:\n\n&lt;prompt&gt;${prompt}&lt;/prompt&gt;\n\</a:t>
            </a:r>
            <a:r>
              <a:rPr lang="en-US" sz="1050" b="1" dirty="0" err="1">
                <a:solidFill>
                  <a:schemeClr val="tx1"/>
                </a:solidFill>
              </a:rPr>
              <a:t>nHere</a:t>
            </a:r>
            <a:r>
              <a:rPr lang="en-US" sz="1050" b="1" dirty="0">
                <a:solidFill>
                  <a:schemeClr val="tx1"/>
                </a:solidFill>
              </a:rPr>
              <a:t> are all the learnings from previous research:\n\n&lt;learnings&gt;\n${</a:t>
            </a:r>
            <a:r>
              <a:rPr lang="en-US" sz="1050" b="1" dirty="0" err="1">
                <a:solidFill>
                  <a:srgbClr val="0070C0"/>
                </a:solidFill>
              </a:rPr>
              <a:t>learningsString</a:t>
            </a:r>
            <a:r>
              <a:rPr lang="en-US" sz="1050" b="1" dirty="0">
                <a:solidFill>
                  <a:schemeClr val="tx1"/>
                </a:solidFill>
              </a:rPr>
              <a:t>}\n&lt;/learnings&gt;`,</a:t>
            </a:r>
          </a:p>
          <a:p>
            <a:r>
              <a:rPr lang="en-US" sz="1050" b="1" dirty="0">
                <a:solidFill>
                  <a:schemeClr val="tx1"/>
                </a:solidFill>
              </a:rPr>
              <a:t>    </a:t>
            </a:r>
            <a:r>
              <a:rPr lang="en-US" sz="1050" b="1" dirty="0">
                <a:solidFill>
                  <a:schemeClr val="accent4">
                    <a:lumMod val="50000"/>
                  </a:schemeClr>
                </a:solidFill>
              </a:rPr>
              <a:t>schema</a:t>
            </a:r>
            <a:r>
              <a:rPr lang="en-US" sz="1050" dirty="0">
                <a:solidFill>
                  <a:schemeClr val="tx1"/>
                </a:solidFill>
              </a:rPr>
              <a:t>:{title: “</a:t>
            </a:r>
            <a:r>
              <a:rPr lang="en-US" sz="1050" dirty="0" err="1">
                <a:solidFill>
                  <a:schemeClr val="tx1"/>
                </a:solidFill>
              </a:rPr>
              <a:t>FinalReport</a:t>
            </a:r>
            <a:r>
              <a:rPr lang="en-US" sz="1050" dirty="0">
                <a:solidFill>
                  <a:schemeClr val="tx1"/>
                </a:solidFill>
              </a:rPr>
              <a:t>”, </a:t>
            </a:r>
            <a:r>
              <a:rPr lang="en-US" sz="1050" dirty="0"/>
              <a:t>"properties": { "</a:t>
            </a:r>
            <a:r>
              <a:rPr lang="en-US" sz="1050" dirty="0" err="1"/>
              <a:t>reportMarkdown</a:t>
            </a:r>
            <a:r>
              <a:rPr lang="en-US" sz="1050" dirty="0"/>
              <a:t>": { "type": "string", "description": "</a:t>
            </a:r>
            <a:r>
              <a:rPr lang="en-US" sz="1050" b="1" dirty="0"/>
              <a:t>Final report on the topic in Markdown</a:t>
            </a:r>
            <a:r>
              <a:rPr lang="en-US" sz="1050" dirty="0"/>
              <a:t>" } },</a:t>
            </a:r>
            <a:endParaRPr lang="en-US" sz="1050" b="1" dirty="0">
              <a:solidFill>
                <a:schemeClr val="tx1"/>
              </a:solidFill>
            </a:endParaRPr>
          </a:p>
        </p:txBody>
      </p:sp>
      <p:sp>
        <p:nvSpPr>
          <p:cNvPr id="75" name="Rectangle 74">
            <a:extLst>
              <a:ext uri="{FF2B5EF4-FFF2-40B4-BE49-F238E27FC236}">
                <a16:creationId xmlns:a16="http://schemas.microsoft.com/office/drawing/2014/main" id="{EB703DC5-5723-8A6A-5274-CF88C2A0A2BE}"/>
              </a:ext>
            </a:extLst>
          </p:cNvPr>
          <p:cNvSpPr/>
          <p:nvPr/>
        </p:nvSpPr>
        <p:spPr>
          <a:xfrm>
            <a:off x="6089901" y="1013254"/>
            <a:ext cx="2853689" cy="2437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100" b="1" dirty="0">
                <a:solidFill>
                  <a:schemeClr val="tx1"/>
                </a:solidFill>
              </a:rPr>
              <a:t>“Final Report:\n\n${</a:t>
            </a:r>
            <a:r>
              <a:rPr lang="pt-BR" sz="1100" b="1" dirty="0">
                <a:solidFill>
                  <a:srgbClr val="0070C0"/>
                </a:solidFill>
              </a:rPr>
              <a:t>report</a:t>
            </a:r>
            <a:r>
              <a:rPr lang="pt-BR" sz="1100" b="1" dirty="0">
                <a:solidFill>
                  <a:schemeClr val="tx1"/>
                </a:solidFill>
              </a:rPr>
              <a:t>}`”</a:t>
            </a:r>
            <a:endParaRPr lang="en-US" sz="1100" b="1" dirty="0">
              <a:solidFill>
                <a:schemeClr val="tx1"/>
              </a:solidFill>
            </a:endParaRPr>
          </a:p>
        </p:txBody>
      </p:sp>
      <p:sp>
        <p:nvSpPr>
          <p:cNvPr id="77" name="TextBox 76">
            <a:extLst>
              <a:ext uri="{FF2B5EF4-FFF2-40B4-BE49-F238E27FC236}">
                <a16:creationId xmlns:a16="http://schemas.microsoft.com/office/drawing/2014/main" id="{CB2B9814-517A-6E87-FF72-D3887A3C987C}"/>
              </a:ext>
            </a:extLst>
          </p:cNvPr>
          <p:cNvSpPr txBox="1"/>
          <p:nvPr/>
        </p:nvSpPr>
        <p:spPr>
          <a:xfrm>
            <a:off x="5944738" y="4432690"/>
            <a:ext cx="3206886" cy="553998"/>
          </a:xfrm>
          <a:prstGeom prst="rect">
            <a:avLst/>
          </a:prstGeom>
          <a:noFill/>
        </p:spPr>
        <p:txBody>
          <a:bodyPr wrap="square">
            <a:spAutoFit/>
          </a:bodyPr>
          <a:lstStyle/>
          <a:p>
            <a:r>
              <a:rPr lang="en-US" sz="1000" dirty="0"/>
              <a:t> const </a:t>
            </a:r>
            <a:r>
              <a:rPr lang="en-US" sz="1000" b="1" dirty="0" err="1">
                <a:solidFill>
                  <a:srgbClr val="0070C0"/>
                </a:solidFill>
              </a:rPr>
              <a:t>learningsString</a:t>
            </a:r>
            <a:r>
              <a:rPr lang="en-US" sz="1000" dirty="0"/>
              <a:t> = </a:t>
            </a:r>
            <a:r>
              <a:rPr lang="en-US" sz="1000" dirty="0" err="1">
                <a:solidFill>
                  <a:schemeClr val="accent4">
                    <a:lumMod val="50000"/>
                  </a:schemeClr>
                </a:solidFill>
              </a:rPr>
              <a:t>trimPrompt</a:t>
            </a:r>
            <a:r>
              <a:rPr lang="en-US" sz="1000" dirty="0">
                <a:solidFill>
                  <a:schemeClr val="accent4">
                    <a:lumMod val="50000"/>
                  </a:schemeClr>
                </a:solidFill>
              </a:rPr>
              <a:t>(</a:t>
            </a:r>
          </a:p>
          <a:p>
            <a:r>
              <a:rPr lang="en-US" sz="1000" dirty="0"/>
              <a:t> </a:t>
            </a:r>
            <a:r>
              <a:rPr lang="en-US" sz="1000" b="1" dirty="0" err="1">
                <a:solidFill>
                  <a:srgbClr val="0070C0"/>
                </a:solidFill>
              </a:rPr>
              <a:t>allLearnings</a:t>
            </a:r>
            <a:r>
              <a:rPr lang="en-US" sz="1000" dirty="0" err="1"/>
              <a:t>.map</a:t>
            </a:r>
            <a:r>
              <a:rPr lang="en-US" sz="1000" dirty="0"/>
              <a:t>(learning =&gt; `&lt;learning&gt; \n${</a:t>
            </a:r>
            <a:r>
              <a:rPr lang="en-US" sz="1000" b="1" dirty="0">
                <a:solidFill>
                  <a:srgbClr val="0070C0"/>
                </a:solidFill>
              </a:rPr>
              <a:t>learning</a:t>
            </a:r>
            <a:r>
              <a:rPr lang="en-US" sz="1000" dirty="0"/>
              <a:t>}\n &lt;/learning&gt;`).join('\n’), 150_000,);</a:t>
            </a:r>
          </a:p>
        </p:txBody>
      </p:sp>
      <p:cxnSp>
        <p:nvCxnSpPr>
          <p:cNvPr id="79" name="Straight Arrow Connector 78">
            <a:extLst>
              <a:ext uri="{FF2B5EF4-FFF2-40B4-BE49-F238E27FC236}">
                <a16:creationId xmlns:a16="http://schemas.microsoft.com/office/drawing/2014/main" id="{45D44291-480B-4DFD-738B-DFA60B3225A0}"/>
              </a:ext>
            </a:extLst>
          </p:cNvPr>
          <p:cNvCxnSpPr>
            <a:cxnSpLocks/>
            <a:stCxn id="74" idx="0"/>
            <a:endCxn id="75" idx="2"/>
          </p:cNvCxnSpPr>
          <p:nvPr/>
        </p:nvCxnSpPr>
        <p:spPr>
          <a:xfrm flipV="1">
            <a:off x="7516746" y="1257050"/>
            <a:ext cx="0" cy="43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Flowchart: Decision 81">
            <a:extLst>
              <a:ext uri="{FF2B5EF4-FFF2-40B4-BE49-F238E27FC236}">
                <a16:creationId xmlns:a16="http://schemas.microsoft.com/office/drawing/2014/main" id="{8A85D79E-9FCD-6B88-DA54-5ECF3F547D0D}"/>
              </a:ext>
            </a:extLst>
          </p:cNvPr>
          <p:cNvSpPr/>
          <p:nvPr/>
        </p:nvSpPr>
        <p:spPr>
          <a:xfrm>
            <a:off x="6760174" y="6063726"/>
            <a:ext cx="1513141" cy="769441"/>
          </a:xfrm>
          <a:prstGeom prst="flowChartDecision">
            <a:avLst/>
          </a:prstGeom>
          <a:solidFill>
            <a:schemeClr val="accent1">
              <a:lumMod val="40000"/>
              <a:lumOff val="6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100" b="1" dirty="0">
                <a:solidFill>
                  <a:srgbClr val="0070C0"/>
                </a:solidFill>
              </a:rPr>
              <a:t>depth</a:t>
            </a:r>
            <a:r>
              <a:rPr lang="en-US" sz="1100" dirty="0">
                <a:solidFill>
                  <a:schemeClr val="tx1"/>
                </a:solidFill>
              </a:rPr>
              <a:t>&gt;0</a:t>
            </a:r>
          </a:p>
        </p:txBody>
      </p:sp>
      <p:cxnSp>
        <p:nvCxnSpPr>
          <p:cNvPr id="83" name="Straight Arrow Connector 82">
            <a:extLst>
              <a:ext uri="{FF2B5EF4-FFF2-40B4-BE49-F238E27FC236}">
                <a16:creationId xmlns:a16="http://schemas.microsoft.com/office/drawing/2014/main" id="{B112DA21-E5AB-5435-7B1B-60FE810FE40A}"/>
              </a:ext>
            </a:extLst>
          </p:cNvPr>
          <p:cNvCxnSpPr>
            <a:cxnSpLocks/>
            <a:stCxn id="82" idx="0"/>
            <a:endCxn id="74" idx="2"/>
          </p:cNvCxnSpPr>
          <p:nvPr/>
        </p:nvCxnSpPr>
        <p:spPr>
          <a:xfrm flipV="1">
            <a:off x="7516745" y="4306824"/>
            <a:ext cx="1" cy="17569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87CF79BF-0022-0F7F-FB4E-C4024B541483}"/>
              </a:ext>
            </a:extLst>
          </p:cNvPr>
          <p:cNvCxnSpPr>
            <a:cxnSpLocks/>
            <a:stCxn id="35" idx="2"/>
            <a:endCxn id="82" idx="3"/>
          </p:cNvCxnSpPr>
          <p:nvPr/>
        </p:nvCxnSpPr>
        <p:spPr>
          <a:xfrm rot="5400000">
            <a:off x="9139879" y="4947959"/>
            <a:ext cx="633925" cy="23670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87D857C-2137-5474-647A-D40A50C0441B}"/>
              </a:ext>
            </a:extLst>
          </p:cNvPr>
          <p:cNvCxnSpPr>
            <a:cxnSpLocks/>
            <a:stCxn id="82" idx="1"/>
            <a:endCxn id="23" idx="2"/>
          </p:cNvCxnSpPr>
          <p:nvPr/>
        </p:nvCxnSpPr>
        <p:spPr>
          <a:xfrm flipH="1" flipV="1">
            <a:off x="4478654" y="5285232"/>
            <a:ext cx="2281520" cy="1163215"/>
          </a:xfrm>
          <a:prstGeom prst="straightConnector1">
            <a:avLst/>
          </a:prstGeom>
          <a:ln>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97" name="TextBox 96">
            <a:extLst>
              <a:ext uri="{FF2B5EF4-FFF2-40B4-BE49-F238E27FC236}">
                <a16:creationId xmlns:a16="http://schemas.microsoft.com/office/drawing/2014/main" id="{1B722C0B-9599-3B3A-8622-22BA0A7C5B27}"/>
              </a:ext>
            </a:extLst>
          </p:cNvPr>
          <p:cNvSpPr txBox="1"/>
          <p:nvPr/>
        </p:nvSpPr>
        <p:spPr>
          <a:xfrm>
            <a:off x="8598104" y="5931919"/>
            <a:ext cx="3302698" cy="861774"/>
          </a:xfrm>
          <a:prstGeom prst="rect">
            <a:avLst/>
          </a:prstGeom>
          <a:noFill/>
        </p:spPr>
        <p:txBody>
          <a:bodyPr wrap="square">
            <a:spAutoFit/>
          </a:bodyPr>
          <a:lstStyle/>
          <a:p>
            <a:r>
              <a:rPr lang="en-US" sz="1000" b="1" dirty="0" err="1">
                <a:solidFill>
                  <a:srgbClr val="0070C0"/>
                </a:solidFill>
              </a:rPr>
              <a:t>allLearnings</a:t>
            </a:r>
            <a:r>
              <a:rPr lang="en-US" sz="1000" b="1" dirty="0">
                <a:solidFill>
                  <a:srgbClr val="0070C0"/>
                </a:solidFill>
              </a:rPr>
              <a:t> = [...learnings,...</a:t>
            </a:r>
            <a:r>
              <a:rPr lang="en-US" sz="1000" b="1" dirty="0" err="1">
                <a:solidFill>
                  <a:srgbClr val="0070C0"/>
                </a:solidFill>
              </a:rPr>
              <a:t>newLearnings.learnings</a:t>
            </a:r>
            <a:r>
              <a:rPr lang="en-US" sz="1000" b="1" dirty="0">
                <a:solidFill>
                  <a:srgbClr val="0070C0"/>
                </a:solidFill>
              </a:rPr>
              <a:t>];</a:t>
            </a:r>
          </a:p>
          <a:p>
            <a:r>
              <a:rPr lang="en-US" sz="1000" b="1" dirty="0" err="1">
                <a:solidFill>
                  <a:srgbClr val="0070C0"/>
                </a:solidFill>
              </a:rPr>
              <a:t>allUrls</a:t>
            </a:r>
            <a:r>
              <a:rPr lang="en-US" sz="1000" b="1" dirty="0">
                <a:solidFill>
                  <a:srgbClr val="0070C0"/>
                </a:solidFill>
              </a:rPr>
              <a:t> = [...</a:t>
            </a:r>
            <a:r>
              <a:rPr lang="en-US" sz="1000" b="1" dirty="0" err="1">
                <a:solidFill>
                  <a:srgbClr val="0070C0"/>
                </a:solidFill>
              </a:rPr>
              <a:t>visitedUrls</a:t>
            </a:r>
            <a:r>
              <a:rPr lang="en-US" sz="1000" b="1" dirty="0">
                <a:solidFill>
                  <a:srgbClr val="0070C0"/>
                </a:solidFill>
              </a:rPr>
              <a:t>, ...</a:t>
            </a:r>
            <a:r>
              <a:rPr lang="en-US" sz="1000" b="1" dirty="0" err="1">
                <a:solidFill>
                  <a:srgbClr val="0070C0"/>
                </a:solidFill>
              </a:rPr>
              <a:t>newUrls</a:t>
            </a:r>
            <a:r>
              <a:rPr lang="en-US" sz="1000" b="1" dirty="0">
                <a:solidFill>
                  <a:srgbClr val="0070C0"/>
                </a:solidFill>
              </a:rPr>
              <a:t>];</a:t>
            </a:r>
          </a:p>
          <a:p>
            <a:r>
              <a:rPr lang="en-US" sz="1000" b="1" dirty="0" err="1">
                <a:solidFill>
                  <a:srgbClr val="0070C0"/>
                </a:solidFill>
              </a:rPr>
              <a:t>nextQuery</a:t>
            </a:r>
            <a:r>
              <a:rPr lang="en-US" sz="1000" dirty="0"/>
              <a:t> = ` Previous research goal: ${</a:t>
            </a:r>
            <a:r>
              <a:rPr lang="en-US" sz="1000" b="1" dirty="0" err="1">
                <a:solidFill>
                  <a:srgbClr val="0070C0"/>
                </a:solidFill>
              </a:rPr>
              <a:t>serpQuery.researchGoal</a:t>
            </a:r>
            <a:r>
              <a:rPr lang="en-US" sz="1000" dirty="0"/>
              <a:t>} Follow-up research directions: ${</a:t>
            </a:r>
            <a:r>
              <a:rPr lang="en-US" sz="1000" b="1" dirty="0" err="1">
                <a:solidFill>
                  <a:srgbClr val="0070C0"/>
                </a:solidFill>
              </a:rPr>
              <a:t>newLearnings.followUpQuestions</a:t>
            </a:r>
            <a:r>
              <a:rPr lang="en-US" sz="1000" dirty="0"/>
              <a:t>}`.trim();</a:t>
            </a:r>
          </a:p>
        </p:txBody>
      </p:sp>
      <p:sp>
        <p:nvSpPr>
          <p:cNvPr id="100" name="TextBox 99">
            <a:extLst>
              <a:ext uri="{FF2B5EF4-FFF2-40B4-BE49-F238E27FC236}">
                <a16:creationId xmlns:a16="http://schemas.microsoft.com/office/drawing/2014/main" id="{2D35A345-BB29-EDFE-3AEB-E00C8AC19913}"/>
              </a:ext>
            </a:extLst>
          </p:cNvPr>
          <p:cNvSpPr txBox="1"/>
          <p:nvPr/>
        </p:nvSpPr>
        <p:spPr>
          <a:xfrm>
            <a:off x="5431827" y="5701090"/>
            <a:ext cx="1960330" cy="707886"/>
          </a:xfrm>
          <a:prstGeom prst="rect">
            <a:avLst/>
          </a:prstGeom>
          <a:noFill/>
        </p:spPr>
        <p:txBody>
          <a:bodyPr wrap="square">
            <a:spAutoFit/>
          </a:bodyPr>
          <a:lstStyle/>
          <a:p>
            <a:r>
              <a:rPr lang="en-US" sz="1000" dirty="0"/>
              <a:t>{ </a:t>
            </a:r>
            <a:r>
              <a:rPr lang="en-US" sz="1000" b="1" dirty="0">
                <a:solidFill>
                  <a:srgbClr val="0070C0"/>
                </a:solidFill>
              </a:rPr>
              <a:t>learnings</a:t>
            </a:r>
            <a:r>
              <a:rPr lang="en-US" sz="1000" dirty="0"/>
              <a:t>, </a:t>
            </a:r>
            <a:r>
              <a:rPr lang="en-US" sz="1000" b="1" dirty="0" err="1">
                <a:solidFill>
                  <a:srgbClr val="0070C0"/>
                </a:solidFill>
              </a:rPr>
              <a:t>visitedUrls</a:t>
            </a:r>
            <a:r>
              <a:rPr lang="en-US" sz="1000" dirty="0"/>
              <a:t> } = </a:t>
            </a:r>
            <a:r>
              <a:rPr lang="en-US" sz="1000" dirty="0">
                <a:solidFill>
                  <a:schemeClr val="accent4">
                    <a:lumMod val="50000"/>
                  </a:schemeClr>
                </a:solidFill>
              </a:rPr>
              <a:t>await </a:t>
            </a:r>
          </a:p>
          <a:p>
            <a:r>
              <a:rPr lang="en-US" sz="1000" dirty="0" err="1">
                <a:solidFill>
                  <a:schemeClr val="accent4">
                    <a:lumMod val="50000"/>
                  </a:schemeClr>
                </a:solidFill>
              </a:rPr>
              <a:t>deepResearch</a:t>
            </a:r>
            <a:r>
              <a:rPr lang="en-US" sz="1000" dirty="0"/>
              <a:t>({</a:t>
            </a:r>
            <a:r>
              <a:rPr lang="en-US" sz="1000" dirty="0">
                <a:solidFill>
                  <a:schemeClr val="accent4">
                    <a:lumMod val="50000"/>
                  </a:schemeClr>
                </a:solidFill>
              </a:rPr>
              <a:t>query</a:t>
            </a:r>
            <a:r>
              <a:rPr lang="en-US" sz="1000" dirty="0"/>
              <a:t>:</a:t>
            </a:r>
            <a:r>
              <a:rPr lang="en-US" sz="1000" b="1" dirty="0">
                <a:solidFill>
                  <a:srgbClr val="0070C0"/>
                </a:solidFill>
              </a:rPr>
              <a:t> </a:t>
            </a:r>
            <a:r>
              <a:rPr lang="en-US" sz="1000" b="1" dirty="0" err="1">
                <a:solidFill>
                  <a:srgbClr val="0070C0"/>
                </a:solidFill>
              </a:rPr>
              <a:t>nextQuery</a:t>
            </a:r>
            <a:r>
              <a:rPr lang="en-US" sz="1000" dirty="0"/>
              <a:t>,</a:t>
            </a:r>
          </a:p>
          <a:p>
            <a:r>
              <a:rPr lang="en-US" sz="1000" b="1" dirty="0">
                <a:solidFill>
                  <a:srgbClr val="0070C0"/>
                </a:solidFill>
              </a:rPr>
              <a:t> breadth</a:t>
            </a:r>
            <a:r>
              <a:rPr lang="en-US" sz="1000" dirty="0"/>
              <a:t>, </a:t>
            </a:r>
            <a:r>
              <a:rPr lang="en-US" sz="1000" b="1" dirty="0">
                <a:solidFill>
                  <a:srgbClr val="0070C0"/>
                </a:solidFill>
              </a:rPr>
              <a:t>depth-1, </a:t>
            </a:r>
            <a:r>
              <a:rPr lang="en-US" sz="1000" b="1" dirty="0" err="1">
                <a:solidFill>
                  <a:srgbClr val="0070C0"/>
                </a:solidFill>
              </a:rPr>
              <a:t>allLearnings</a:t>
            </a:r>
            <a:r>
              <a:rPr lang="en-US" sz="1000" b="1" dirty="0">
                <a:solidFill>
                  <a:srgbClr val="0070C0"/>
                </a:solidFill>
              </a:rPr>
              <a:t>, </a:t>
            </a:r>
          </a:p>
          <a:p>
            <a:r>
              <a:rPr lang="en-US" sz="1000" b="1" dirty="0" err="1">
                <a:solidFill>
                  <a:srgbClr val="0070C0"/>
                </a:solidFill>
              </a:rPr>
              <a:t>allvisitedUrls</a:t>
            </a:r>
            <a:r>
              <a:rPr lang="en-US" sz="1000" dirty="0"/>
              <a:t>})</a:t>
            </a:r>
          </a:p>
        </p:txBody>
      </p:sp>
      <p:sp>
        <p:nvSpPr>
          <p:cNvPr id="108" name="TextBox 107">
            <a:extLst>
              <a:ext uri="{FF2B5EF4-FFF2-40B4-BE49-F238E27FC236}">
                <a16:creationId xmlns:a16="http://schemas.microsoft.com/office/drawing/2014/main" id="{9090DF2D-64E1-81B1-230E-B56DC1A3F324}"/>
              </a:ext>
            </a:extLst>
          </p:cNvPr>
          <p:cNvSpPr txBox="1"/>
          <p:nvPr/>
        </p:nvSpPr>
        <p:spPr>
          <a:xfrm>
            <a:off x="5938079" y="5052790"/>
            <a:ext cx="3220204" cy="400110"/>
          </a:xfrm>
          <a:prstGeom prst="rect">
            <a:avLst/>
          </a:prstGeom>
          <a:noFill/>
        </p:spPr>
        <p:txBody>
          <a:bodyPr wrap="square">
            <a:spAutoFit/>
          </a:bodyPr>
          <a:lstStyle/>
          <a:p>
            <a:r>
              <a:rPr lang="en-US" sz="1000" b="1" dirty="0">
                <a:solidFill>
                  <a:srgbClr val="0070C0"/>
                </a:solidFill>
              </a:rPr>
              <a:t>report</a:t>
            </a:r>
            <a:r>
              <a:rPr lang="en-US" sz="1000" dirty="0"/>
              <a:t> = </a:t>
            </a:r>
            <a:r>
              <a:rPr lang="en-US" sz="1000" dirty="0">
                <a:solidFill>
                  <a:schemeClr val="accent4">
                    <a:lumMod val="50000"/>
                  </a:schemeClr>
                </a:solidFill>
              </a:rPr>
              <a:t>await </a:t>
            </a:r>
            <a:r>
              <a:rPr lang="en-US" sz="1000" dirty="0" err="1">
                <a:solidFill>
                  <a:schemeClr val="accent4">
                    <a:lumMod val="50000"/>
                  </a:schemeClr>
                </a:solidFill>
              </a:rPr>
              <a:t>writeFinalReport</a:t>
            </a:r>
            <a:r>
              <a:rPr lang="en-US" sz="1000" dirty="0">
                <a:solidFill>
                  <a:schemeClr val="accent4">
                    <a:lumMod val="50000"/>
                  </a:schemeClr>
                </a:solidFill>
              </a:rPr>
              <a:t>(</a:t>
            </a:r>
            <a:r>
              <a:rPr lang="en-US" sz="1000" dirty="0"/>
              <a:t>prompt: </a:t>
            </a:r>
            <a:r>
              <a:rPr lang="en-US" sz="1000" b="1" dirty="0" err="1">
                <a:solidFill>
                  <a:srgbClr val="0070C0"/>
                </a:solidFill>
              </a:rPr>
              <a:t>combinedQuery</a:t>
            </a:r>
            <a:r>
              <a:rPr lang="en-US" sz="1000" dirty="0"/>
              <a:t>,</a:t>
            </a:r>
          </a:p>
          <a:p>
            <a:r>
              <a:rPr lang="en-US" sz="1000" dirty="0"/>
              <a:t> </a:t>
            </a:r>
            <a:r>
              <a:rPr lang="en-US" sz="1000" b="1" dirty="0" err="1">
                <a:solidFill>
                  <a:srgbClr val="0070C0"/>
                </a:solidFill>
              </a:rPr>
              <a:t>allLearnings</a:t>
            </a:r>
            <a:r>
              <a:rPr lang="en-US" sz="1000" dirty="0"/>
              <a:t>, </a:t>
            </a:r>
            <a:r>
              <a:rPr lang="en-US" sz="1000" b="1" dirty="0" err="1">
                <a:solidFill>
                  <a:srgbClr val="0070C0"/>
                </a:solidFill>
              </a:rPr>
              <a:t>allvisitedUrls</a:t>
            </a:r>
            <a:r>
              <a:rPr lang="en-US" sz="1000" dirty="0"/>
              <a:t>, });</a:t>
            </a:r>
          </a:p>
        </p:txBody>
      </p:sp>
      <p:sp>
        <p:nvSpPr>
          <p:cNvPr id="115" name="TextBox 114">
            <a:extLst>
              <a:ext uri="{FF2B5EF4-FFF2-40B4-BE49-F238E27FC236}">
                <a16:creationId xmlns:a16="http://schemas.microsoft.com/office/drawing/2014/main" id="{948B62CA-FC9E-C353-A83B-FD1C26F5F859}"/>
              </a:ext>
            </a:extLst>
          </p:cNvPr>
          <p:cNvSpPr txBox="1"/>
          <p:nvPr/>
        </p:nvSpPr>
        <p:spPr>
          <a:xfrm>
            <a:off x="6127996" y="1369696"/>
            <a:ext cx="2853688" cy="246221"/>
          </a:xfrm>
          <a:prstGeom prst="rect">
            <a:avLst/>
          </a:prstGeom>
          <a:noFill/>
        </p:spPr>
        <p:txBody>
          <a:bodyPr wrap="square">
            <a:spAutoFit/>
          </a:bodyPr>
          <a:lstStyle/>
          <a:p>
            <a:r>
              <a:rPr lang="pt-BR" sz="1000" b="1" dirty="0">
                <a:solidFill>
                  <a:srgbClr val="0070C0"/>
                </a:solidFill>
              </a:rPr>
              <a:t>report</a:t>
            </a:r>
            <a:r>
              <a:rPr lang="en-US" sz="1000" dirty="0"/>
              <a:t>.</a:t>
            </a:r>
            <a:r>
              <a:rPr lang="en-US" sz="1000" dirty="0" err="1"/>
              <a:t>object.reportMarkdown</a:t>
            </a:r>
            <a:r>
              <a:rPr lang="en-US" sz="1000" dirty="0"/>
              <a:t> + </a:t>
            </a:r>
            <a:r>
              <a:rPr lang="en-US" sz="1000" b="1" dirty="0" err="1">
                <a:solidFill>
                  <a:srgbClr val="0070C0"/>
                </a:solidFill>
              </a:rPr>
              <a:t>allvisitedUrls</a:t>
            </a:r>
            <a:r>
              <a:rPr lang="en-US" sz="1000" dirty="0"/>
              <a:t>;</a:t>
            </a:r>
          </a:p>
        </p:txBody>
      </p:sp>
    </p:spTree>
    <p:extLst>
      <p:ext uri="{BB962C8B-B14F-4D97-AF65-F5344CB8AC3E}">
        <p14:creationId xmlns:p14="http://schemas.microsoft.com/office/powerpoint/2010/main" val="3048481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844E9-A0C1-83D1-BBC8-91B89843B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A5EE4E-68D7-35E7-7534-A6A1B575B6AB}"/>
              </a:ext>
            </a:extLst>
          </p:cNvPr>
          <p:cNvSpPr>
            <a:spLocks noGrp="1"/>
          </p:cNvSpPr>
          <p:nvPr>
            <p:ph type="title"/>
          </p:nvPr>
        </p:nvSpPr>
        <p:spPr>
          <a:xfrm>
            <a:off x="3227832" y="72592"/>
            <a:ext cx="5715758" cy="535207"/>
          </a:xfrm>
        </p:spPr>
        <p:txBody>
          <a:bodyPr>
            <a:normAutofit/>
          </a:bodyPr>
          <a:lstStyle/>
          <a:p>
            <a:pPr algn="ctr"/>
            <a:r>
              <a:rPr lang="en-US" sz="2400" b="1" dirty="0"/>
              <a:t>Simplified Prompt Pipeline</a:t>
            </a:r>
          </a:p>
        </p:txBody>
      </p:sp>
      <p:sp>
        <p:nvSpPr>
          <p:cNvPr id="4" name="Rectangle 3">
            <a:extLst>
              <a:ext uri="{FF2B5EF4-FFF2-40B4-BE49-F238E27FC236}">
                <a16:creationId xmlns:a16="http://schemas.microsoft.com/office/drawing/2014/main" id="{817494F4-AB19-6E28-E08E-1D890FA7FD36}"/>
              </a:ext>
            </a:extLst>
          </p:cNvPr>
          <p:cNvSpPr/>
          <p:nvPr/>
        </p:nvSpPr>
        <p:spPr>
          <a:xfrm>
            <a:off x="228600" y="112892"/>
            <a:ext cx="2638806" cy="11441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User Input</a:t>
            </a:r>
            <a:endParaRPr lang="en-US" sz="1100" b="1" dirty="0"/>
          </a:p>
          <a:p>
            <a:pPr algn="ctr"/>
            <a:br>
              <a:rPr lang="en-US" sz="1100" dirty="0"/>
            </a:br>
            <a:r>
              <a:rPr lang="en-US" sz="1100" dirty="0"/>
              <a:t>"</a:t>
            </a:r>
            <a:r>
              <a:rPr lang="en-US" sz="1100" b="1" dirty="0"/>
              <a:t>What would you like to research?”</a:t>
            </a:r>
          </a:p>
          <a:p>
            <a:pPr algn="ctr"/>
            <a:r>
              <a:rPr lang="en-US" sz="1100" b="1" dirty="0"/>
              <a:t>“Enter research </a:t>
            </a:r>
            <a:r>
              <a:rPr lang="en-US" sz="1100" b="1" dirty="0">
                <a:solidFill>
                  <a:srgbClr val="0070C0"/>
                </a:solidFill>
              </a:rPr>
              <a:t>breadth</a:t>
            </a:r>
            <a:r>
              <a:rPr lang="en-US" sz="1100" b="1" dirty="0"/>
              <a:t>, </a:t>
            </a:r>
            <a:r>
              <a:rPr lang="en-US" sz="1100" b="1" dirty="0">
                <a:solidFill>
                  <a:srgbClr val="0070C0"/>
                </a:solidFill>
              </a:rPr>
              <a:t>depth</a:t>
            </a:r>
            <a:r>
              <a:rPr lang="en-US" sz="1100" b="1" dirty="0"/>
              <a:t>”</a:t>
            </a:r>
          </a:p>
          <a:p>
            <a:pPr algn="ctr"/>
            <a:endParaRPr lang="en-US" sz="1100" b="1" dirty="0"/>
          </a:p>
          <a:p>
            <a:pPr algn="ctr"/>
            <a:r>
              <a:rPr lang="en-US" sz="1100" b="1" dirty="0"/>
              <a:t>(</a:t>
            </a:r>
            <a:r>
              <a:rPr lang="en-US" sz="1100" dirty="0"/>
              <a:t>file: </a:t>
            </a:r>
            <a:r>
              <a:rPr lang="en-US" sz="1100" b="1" dirty="0" err="1"/>
              <a:t>run.ts</a:t>
            </a:r>
            <a:r>
              <a:rPr lang="en-US" sz="1100" b="1" dirty="0"/>
              <a:t>)</a:t>
            </a:r>
          </a:p>
        </p:txBody>
      </p:sp>
      <p:sp>
        <p:nvSpPr>
          <p:cNvPr id="7" name="Rectangle 6">
            <a:extLst>
              <a:ext uri="{FF2B5EF4-FFF2-40B4-BE49-F238E27FC236}">
                <a16:creationId xmlns:a16="http://schemas.microsoft.com/office/drawing/2014/main" id="{291472AF-C313-03C3-6134-49292E8526C8}"/>
              </a:ext>
            </a:extLst>
          </p:cNvPr>
          <p:cNvSpPr/>
          <p:nvPr/>
        </p:nvSpPr>
        <p:spPr>
          <a:xfrm>
            <a:off x="228600" y="1783080"/>
            <a:ext cx="2638806" cy="25657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t>Query A.I. to Generate Follow up Questions</a:t>
            </a:r>
          </a:p>
          <a:p>
            <a:endParaRPr lang="en-US" sz="1100" b="1" dirty="0"/>
          </a:p>
          <a:p>
            <a:r>
              <a:rPr lang="en-US" sz="1100" b="1" dirty="0"/>
              <a:t>Users prompt is inserted into a canned query using html tags &lt;&gt;&lt;/&gt;.</a:t>
            </a:r>
          </a:p>
          <a:p>
            <a:endParaRPr lang="en-US" sz="1100" b="1" dirty="0"/>
          </a:p>
          <a:p>
            <a:r>
              <a:rPr lang="en-US" sz="1100" b="1" dirty="0"/>
              <a:t>`Given the following query from the user, ask some follow up questions to clarify the research direction. Return a maximum of  </a:t>
            </a:r>
            <a:r>
              <a:rPr lang="en-US" sz="1100" b="1" dirty="0">
                <a:solidFill>
                  <a:srgbClr val="0070C0"/>
                </a:solidFill>
              </a:rPr>
              <a:t>breadth</a:t>
            </a:r>
            <a:r>
              <a:rPr lang="en-US" sz="1100" b="1" dirty="0"/>
              <a:t> questions, but feel free to return less if the original query is clear: &lt;query&gt;${</a:t>
            </a:r>
            <a:r>
              <a:rPr lang="en-US" sz="1100" b="1" dirty="0">
                <a:solidFill>
                  <a:srgbClr val="0070C0"/>
                </a:solidFill>
              </a:rPr>
              <a:t>research question</a:t>
            </a:r>
            <a:r>
              <a:rPr lang="en-US" sz="1100" b="1" dirty="0"/>
              <a:t>}&lt;/query&gt;`</a:t>
            </a:r>
          </a:p>
          <a:p>
            <a:endParaRPr lang="en-US" sz="1100" b="1" dirty="0"/>
          </a:p>
          <a:p>
            <a:pPr algn="ctr"/>
            <a:r>
              <a:rPr lang="en-US" sz="1100" b="1" dirty="0"/>
              <a:t>(</a:t>
            </a:r>
            <a:r>
              <a:rPr lang="en-US" sz="1100" dirty="0"/>
              <a:t>file: </a:t>
            </a:r>
            <a:r>
              <a:rPr lang="en-US" sz="1100" b="1" dirty="0" err="1"/>
              <a:t>feedback.ts</a:t>
            </a:r>
            <a:r>
              <a:rPr lang="en-US" sz="1100" b="1" dirty="0"/>
              <a:t>)</a:t>
            </a:r>
          </a:p>
        </p:txBody>
      </p:sp>
      <p:cxnSp>
        <p:nvCxnSpPr>
          <p:cNvPr id="9" name="Straight Arrow Connector 8">
            <a:extLst>
              <a:ext uri="{FF2B5EF4-FFF2-40B4-BE49-F238E27FC236}">
                <a16:creationId xmlns:a16="http://schemas.microsoft.com/office/drawing/2014/main" id="{193F267D-2EDA-847C-B845-8F867ADB0ABA}"/>
              </a:ext>
            </a:extLst>
          </p:cNvPr>
          <p:cNvCxnSpPr>
            <a:cxnSpLocks/>
            <a:stCxn id="4" idx="2"/>
            <a:endCxn id="7" idx="0"/>
          </p:cNvCxnSpPr>
          <p:nvPr/>
        </p:nvCxnSpPr>
        <p:spPr>
          <a:xfrm>
            <a:off x="1548003" y="1257049"/>
            <a:ext cx="0" cy="5260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2130C11-8BC2-24C3-B6D5-013196620784}"/>
              </a:ext>
            </a:extLst>
          </p:cNvPr>
          <p:cNvSpPr/>
          <p:nvPr/>
        </p:nvSpPr>
        <p:spPr>
          <a:xfrm>
            <a:off x="228600" y="4809745"/>
            <a:ext cx="2638806" cy="19202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User Answers Questions and Q &amp; A Are Appended to Research Question</a:t>
            </a:r>
          </a:p>
          <a:p>
            <a:pPr algn="ctr"/>
            <a:endParaRPr lang="en-US" sz="1100" b="1" dirty="0"/>
          </a:p>
          <a:p>
            <a:pPr algn="ctr"/>
            <a:r>
              <a:rPr lang="en-US" sz="1100" b="1" dirty="0">
                <a:solidFill>
                  <a:schemeClr val="tx1"/>
                </a:solidFill>
              </a:rPr>
              <a:t>“..answer these follow-up questions:’,”</a:t>
            </a:r>
          </a:p>
          <a:p>
            <a:pPr algn="ctr"/>
            <a:endParaRPr lang="en-US" sz="1100" b="1" dirty="0">
              <a:solidFill>
                <a:schemeClr val="tx1"/>
              </a:solidFill>
            </a:endParaRPr>
          </a:p>
          <a:p>
            <a:r>
              <a:rPr lang="en-US" sz="1100" b="1" dirty="0" err="1">
                <a:solidFill>
                  <a:srgbClr val="0070C0"/>
                </a:solidFill>
              </a:rPr>
              <a:t>combinedQuery</a:t>
            </a:r>
            <a:r>
              <a:rPr lang="en-US" sz="1100" b="1" dirty="0">
                <a:solidFill>
                  <a:schemeClr val="tx1"/>
                </a:solidFill>
              </a:rPr>
              <a:t> = </a:t>
            </a:r>
          </a:p>
          <a:p>
            <a:r>
              <a:rPr lang="en-US" sz="1100" b="1" dirty="0">
                <a:solidFill>
                  <a:schemeClr val="tx1"/>
                </a:solidFill>
              </a:rPr>
              <a:t>“Initial Query: ${</a:t>
            </a:r>
            <a:r>
              <a:rPr lang="en-US" sz="1100" b="1" dirty="0" err="1">
                <a:solidFill>
                  <a:srgbClr val="0070C0"/>
                </a:solidFill>
              </a:rPr>
              <a:t>initialQuery</a:t>
            </a:r>
            <a:r>
              <a:rPr lang="en-US" sz="1100" b="1" dirty="0">
                <a:solidFill>
                  <a:schemeClr val="tx1"/>
                </a:solidFill>
              </a:rPr>
              <a:t>}</a:t>
            </a:r>
          </a:p>
          <a:p>
            <a:r>
              <a:rPr lang="en-US" sz="1100" b="1" dirty="0">
                <a:solidFill>
                  <a:schemeClr val="tx1"/>
                </a:solidFill>
              </a:rPr>
              <a:t>Follow-up Questions and Answers:</a:t>
            </a:r>
          </a:p>
          <a:p>
            <a:r>
              <a:rPr lang="en-US" sz="1100" b="1" dirty="0">
                <a:solidFill>
                  <a:schemeClr val="tx1"/>
                </a:solidFill>
              </a:rPr>
              <a:t>Q: ${</a:t>
            </a:r>
            <a:r>
              <a:rPr lang="en-US" sz="1100" b="1" dirty="0">
                <a:solidFill>
                  <a:srgbClr val="0070C0"/>
                </a:solidFill>
              </a:rPr>
              <a:t>questions</a:t>
            </a:r>
            <a:r>
              <a:rPr lang="en-US" sz="1100" b="1" dirty="0">
                <a:solidFill>
                  <a:schemeClr val="tx1"/>
                </a:solidFill>
              </a:rPr>
              <a:t>}   A:${</a:t>
            </a:r>
            <a:r>
              <a:rPr lang="en-US" sz="1100" b="1" dirty="0">
                <a:solidFill>
                  <a:srgbClr val="0070C0"/>
                </a:solidFill>
              </a:rPr>
              <a:t>answers</a:t>
            </a:r>
            <a:r>
              <a:rPr lang="en-US" sz="1100" b="1" dirty="0">
                <a:solidFill>
                  <a:schemeClr val="tx1"/>
                </a:solidFill>
              </a:rPr>
              <a:t>}”</a:t>
            </a:r>
          </a:p>
          <a:p>
            <a:endParaRPr lang="en-US" sz="1100" b="1" dirty="0">
              <a:solidFill>
                <a:schemeClr val="tx1"/>
              </a:solidFill>
            </a:endParaRPr>
          </a:p>
          <a:p>
            <a:pPr algn="ctr"/>
            <a:r>
              <a:rPr lang="en-US" sz="1100" b="1" dirty="0"/>
              <a:t>(</a:t>
            </a:r>
            <a:r>
              <a:rPr lang="en-US" sz="1100" dirty="0"/>
              <a:t>file: </a:t>
            </a:r>
            <a:r>
              <a:rPr lang="en-US" sz="1100" b="1" dirty="0" err="1"/>
              <a:t>run.ts</a:t>
            </a:r>
            <a:r>
              <a:rPr lang="en-US" sz="1100" b="1" dirty="0"/>
              <a:t>)</a:t>
            </a:r>
          </a:p>
        </p:txBody>
      </p:sp>
      <p:cxnSp>
        <p:nvCxnSpPr>
          <p:cNvPr id="18" name="Straight Arrow Connector 17">
            <a:extLst>
              <a:ext uri="{FF2B5EF4-FFF2-40B4-BE49-F238E27FC236}">
                <a16:creationId xmlns:a16="http://schemas.microsoft.com/office/drawing/2014/main" id="{FCB89084-9119-3BA1-2AAF-5C9BF4CF551A}"/>
              </a:ext>
            </a:extLst>
          </p:cNvPr>
          <p:cNvCxnSpPr>
            <a:cxnSpLocks/>
            <a:stCxn id="7" idx="2"/>
            <a:endCxn id="14" idx="0"/>
          </p:cNvCxnSpPr>
          <p:nvPr/>
        </p:nvCxnSpPr>
        <p:spPr>
          <a:xfrm>
            <a:off x="1548003" y="4348865"/>
            <a:ext cx="0" cy="4608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EFD56F2-003E-5B02-80B8-CC1F3BDEA62C}"/>
              </a:ext>
            </a:extLst>
          </p:cNvPr>
          <p:cNvSpPr/>
          <p:nvPr/>
        </p:nvSpPr>
        <p:spPr>
          <a:xfrm>
            <a:off x="3040376" y="1763621"/>
            <a:ext cx="2728723" cy="3741067"/>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Query A.I. to Generate Search Prompts Related to Research Question.</a:t>
            </a:r>
          </a:p>
          <a:p>
            <a:endParaRPr lang="en-US" sz="1050" dirty="0"/>
          </a:p>
          <a:p>
            <a:r>
              <a:rPr lang="en-US" sz="1050" dirty="0"/>
              <a:t>A.I. is asked to generate search queries (SERPs)</a:t>
            </a:r>
          </a:p>
          <a:p>
            <a:r>
              <a:rPr lang="en-US" sz="1050" dirty="0"/>
              <a:t>(</a:t>
            </a:r>
            <a:r>
              <a:rPr lang="en-US" sz="1050" b="1" dirty="0">
                <a:solidFill>
                  <a:srgbClr val="0070C0"/>
                </a:solidFill>
              </a:rPr>
              <a:t>breadth</a:t>
            </a:r>
            <a:r>
              <a:rPr lang="en-US" sz="1050" dirty="0"/>
              <a:t> many?) to research the topic. A </a:t>
            </a:r>
            <a:r>
              <a:rPr lang="en-US" sz="1050" dirty="0" err="1"/>
              <a:t>zod</a:t>
            </a:r>
            <a:r>
              <a:rPr lang="en-US" sz="1050" dirty="0"/>
              <a:t> schema is used to format the AI response. </a:t>
            </a:r>
          </a:p>
          <a:p>
            <a:endParaRPr lang="en-US" sz="1050" dirty="0"/>
          </a:p>
          <a:p>
            <a:r>
              <a:rPr lang="en-US" sz="1050" dirty="0"/>
              <a:t>User question and parameter information is inserted into the AI query using html tags as before. </a:t>
            </a:r>
          </a:p>
          <a:p>
            <a:endParaRPr lang="en-US" sz="1050" dirty="0"/>
          </a:p>
          <a:p>
            <a:pPr algn="ctr"/>
            <a:r>
              <a:rPr lang="en-US" sz="1200" b="1" dirty="0"/>
              <a:t>Recursive Option</a:t>
            </a:r>
            <a:endParaRPr lang="en-US" sz="1050" b="1" dirty="0"/>
          </a:p>
          <a:p>
            <a:r>
              <a:rPr lang="en-US" sz="1050" dirty="0"/>
              <a:t>This prompt is special as it is the </a:t>
            </a:r>
            <a:r>
              <a:rPr lang="en-US" sz="1050" dirty="0" err="1"/>
              <a:t>entrypoint</a:t>
            </a:r>
            <a:r>
              <a:rPr lang="en-US" sz="1050" dirty="0"/>
              <a:t> into a recursive loop where search results get appended to the query. These are not tagged, the are inserted.</a:t>
            </a:r>
          </a:p>
          <a:p>
            <a:endParaRPr lang="en-US" sz="1050" b="1" dirty="0"/>
          </a:p>
          <a:p>
            <a:r>
              <a:rPr lang="en-US" sz="1050" b="1" dirty="0"/>
              <a:t>`Here are some learnings from previous research, use them to generate more specific queries: ${</a:t>
            </a:r>
            <a:r>
              <a:rPr lang="en-US" sz="1050" b="1" dirty="0" err="1">
                <a:solidFill>
                  <a:srgbClr val="0070C0"/>
                </a:solidFill>
              </a:rPr>
              <a:t>learnings</a:t>
            </a:r>
            <a:r>
              <a:rPr lang="en-US" sz="1050" b="1" dirty="0" err="1"/>
              <a:t>.join</a:t>
            </a:r>
            <a:r>
              <a:rPr lang="en-US" sz="1050" b="1" dirty="0"/>
              <a:t>('\n',)}`: ‘’}`,</a:t>
            </a:r>
          </a:p>
          <a:p>
            <a:endParaRPr lang="en-US" sz="1050" b="1" dirty="0"/>
          </a:p>
          <a:p>
            <a:pPr algn="ctr"/>
            <a:r>
              <a:rPr lang="en-US" sz="1050" b="1" dirty="0"/>
              <a:t>(</a:t>
            </a:r>
            <a:r>
              <a:rPr lang="en-US" sz="1050" dirty="0"/>
              <a:t>file: </a:t>
            </a:r>
            <a:r>
              <a:rPr lang="en-US" sz="1050" b="1" dirty="0" err="1"/>
              <a:t>deepresearch.ts</a:t>
            </a:r>
            <a:r>
              <a:rPr lang="en-US" sz="1050" b="1" dirty="0"/>
              <a:t>)</a:t>
            </a:r>
          </a:p>
        </p:txBody>
      </p:sp>
      <p:cxnSp>
        <p:nvCxnSpPr>
          <p:cNvPr id="25" name="Connector: Elbow 24">
            <a:extLst>
              <a:ext uri="{FF2B5EF4-FFF2-40B4-BE49-F238E27FC236}">
                <a16:creationId xmlns:a16="http://schemas.microsoft.com/office/drawing/2014/main" id="{E35A1578-B590-348A-5928-1A56FB46B9B1}"/>
              </a:ext>
            </a:extLst>
          </p:cNvPr>
          <p:cNvCxnSpPr>
            <a:cxnSpLocks/>
            <a:stCxn id="14" idx="3"/>
            <a:endCxn id="23" idx="2"/>
          </p:cNvCxnSpPr>
          <p:nvPr/>
        </p:nvCxnSpPr>
        <p:spPr>
          <a:xfrm flipV="1">
            <a:off x="2867406" y="5504688"/>
            <a:ext cx="1537332" cy="26517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527DB7C-0552-2B65-2439-5D097470EDEF}"/>
              </a:ext>
            </a:extLst>
          </p:cNvPr>
          <p:cNvSpPr/>
          <p:nvPr/>
        </p:nvSpPr>
        <p:spPr>
          <a:xfrm>
            <a:off x="9216957" y="1561655"/>
            <a:ext cx="2823590" cy="3598789"/>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Query A.I. to Generate Learnings and </a:t>
            </a:r>
            <a:r>
              <a:rPr lang="en-US" sz="1200" b="1" dirty="0" err="1"/>
              <a:t>Followup</a:t>
            </a:r>
            <a:r>
              <a:rPr lang="en-US" sz="1200" b="1" dirty="0"/>
              <a:t> Questions from SERP Results.</a:t>
            </a:r>
          </a:p>
          <a:p>
            <a:endParaRPr lang="en-US" sz="1050" b="1" dirty="0">
              <a:solidFill>
                <a:schemeClr val="tx1"/>
              </a:solidFill>
            </a:endParaRPr>
          </a:p>
          <a:p>
            <a:r>
              <a:rPr lang="en-US" sz="1050" dirty="0">
                <a:solidFill>
                  <a:schemeClr val="tx1"/>
                </a:solidFill>
              </a:rPr>
              <a:t>For each SERP generate </a:t>
            </a:r>
            <a:r>
              <a:rPr lang="en-US" sz="1050" dirty="0">
                <a:solidFill>
                  <a:srgbClr val="0070C0"/>
                </a:solidFill>
              </a:rPr>
              <a:t>breadth</a:t>
            </a:r>
            <a:r>
              <a:rPr lang="en-US" sz="1050" dirty="0">
                <a:solidFill>
                  <a:schemeClr val="tx1"/>
                </a:solidFill>
              </a:rPr>
              <a:t>-many ‘learnings’ follow up questions. </a:t>
            </a:r>
          </a:p>
          <a:p>
            <a:endParaRPr lang="en-US" sz="1050" dirty="0">
              <a:solidFill>
                <a:schemeClr val="tx1"/>
              </a:solidFill>
            </a:endParaRPr>
          </a:p>
          <a:p>
            <a:r>
              <a:rPr lang="en-US" sz="1050" dirty="0">
                <a:solidFill>
                  <a:schemeClr val="tx1"/>
                </a:solidFill>
              </a:rPr>
              <a:t>Learnings aren’t defined here is their context: </a:t>
            </a:r>
            <a:r>
              <a:rPr lang="en-US" sz="1050" b="1" dirty="0">
                <a:solidFill>
                  <a:schemeClr val="tx1"/>
                </a:solidFill>
              </a:rPr>
              <a:t>“Return a maximum of ${</a:t>
            </a:r>
            <a:r>
              <a:rPr lang="en-US" sz="1050" b="1" dirty="0" err="1">
                <a:solidFill>
                  <a:srgbClr val="0070C0"/>
                </a:solidFill>
              </a:rPr>
              <a:t>numLearnings</a:t>
            </a:r>
            <a:r>
              <a:rPr lang="en-US" sz="1050" b="1" dirty="0">
                <a:solidFill>
                  <a:schemeClr val="tx1"/>
                </a:solidFill>
              </a:rPr>
              <a:t>} learnings.... Make sure each learning is unique and not similar to  each other. The learnings should be concise and to the point, as detailed and information dense as possible. Make sure to include any entities like people, places, companies, products, things, </a:t>
            </a:r>
            <a:r>
              <a:rPr lang="en-US" sz="1050" b="1" dirty="0" err="1">
                <a:solidFill>
                  <a:schemeClr val="tx1"/>
                </a:solidFill>
              </a:rPr>
              <a:t>etc</a:t>
            </a:r>
            <a:r>
              <a:rPr lang="en-US" sz="1050" b="1" dirty="0">
                <a:solidFill>
                  <a:schemeClr val="tx1"/>
                </a:solidFill>
              </a:rPr>
              <a:t> in the learnings, as well as any exact metrics, numbers, or dates. The learnings will be used to research the topic further”</a:t>
            </a:r>
          </a:p>
          <a:p>
            <a:endParaRPr lang="en-US" sz="1050" b="1" dirty="0">
              <a:solidFill>
                <a:schemeClr val="tx1"/>
              </a:solidFill>
            </a:endParaRPr>
          </a:p>
          <a:p>
            <a:r>
              <a:rPr lang="en-US" sz="1050" dirty="0">
                <a:solidFill>
                  <a:schemeClr val="tx1"/>
                </a:solidFill>
              </a:rPr>
              <a:t>The AI is instructed to respond using a schema: a list of learnings and a list of </a:t>
            </a:r>
            <a:r>
              <a:rPr lang="en-US" sz="1050" dirty="0" err="1">
                <a:solidFill>
                  <a:schemeClr val="tx1"/>
                </a:solidFill>
              </a:rPr>
              <a:t>followup</a:t>
            </a:r>
            <a:r>
              <a:rPr lang="en-US" sz="1050" dirty="0">
                <a:solidFill>
                  <a:schemeClr val="tx1"/>
                </a:solidFill>
              </a:rPr>
              <a:t> questions. </a:t>
            </a:r>
          </a:p>
          <a:p>
            <a:endParaRPr lang="en-US" sz="1050" dirty="0">
              <a:solidFill>
                <a:schemeClr val="tx1"/>
              </a:solidFill>
            </a:endParaRPr>
          </a:p>
          <a:p>
            <a:pPr algn="ctr"/>
            <a:r>
              <a:rPr lang="en-US" sz="1050" b="1" dirty="0"/>
              <a:t>(</a:t>
            </a:r>
            <a:r>
              <a:rPr lang="en-US" sz="1050" dirty="0"/>
              <a:t>file: </a:t>
            </a:r>
            <a:r>
              <a:rPr lang="en-US" sz="1050" b="1" dirty="0" err="1"/>
              <a:t>deepresearch.ts</a:t>
            </a:r>
            <a:r>
              <a:rPr lang="en-US" sz="1050" b="1" dirty="0"/>
              <a:t>)</a:t>
            </a:r>
          </a:p>
        </p:txBody>
      </p:sp>
      <p:sp>
        <p:nvSpPr>
          <p:cNvPr id="74" name="Rectangle 73">
            <a:extLst>
              <a:ext uri="{FF2B5EF4-FFF2-40B4-BE49-F238E27FC236}">
                <a16:creationId xmlns:a16="http://schemas.microsoft.com/office/drawing/2014/main" id="{E1B8865E-BAA7-5563-5B96-EC6E350FD5AB}"/>
              </a:ext>
            </a:extLst>
          </p:cNvPr>
          <p:cNvSpPr/>
          <p:nvPr/>
        </p:nvSpPr>
        <p:spPr>
          <a:xfrm>
            <a:off x="6089901" y="1818487"/>
            <a:ext cx="2853689" cy="2488337"/>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Query A.I. to Make Report Based on  </a:t>
            </a:r>
            <a:r>
              <a:rPr lang="en-US" sz="1200" b="1" dirty="0" err="1">
                <a:solidFill>
                  <a:srgbClr val="0070C0"/>
                </a:solidFill>
              </a:rPr>
              <a:t>combinedQuery</a:t>
            </a:r>
            <a:r>
              <a:rPr lang="en-US" sz="1200" b="1" dirty="0"/>
              <a:t> and Learnings</a:t>
            </a:r>
          </a:p>
          <a:p>
            <a:endParaRPr lang="en-US" sz="1050" b="1" dirty="0">
              <a:solidFill>
                <a:schemeClr val="tx1"/>
              </a:solidFill>
            </a:endParaRPr>
          </a:p>
          <a:p>
            <a:r>
              <a:rPr lang="en-US" sz="1050" b="1" dirty="0">
                <a:solidFill>
                  <a:schemeClr val="tx1"/>
                </a:solidFill>
              </a:rPr>
              <a:t>“Given the following prompt from the user, write a final report on the topic using the learnings from research. Make it as </a:t>
            </a:r>
            <a:r>
              <a:rPr lang="en-US" sz="1050" b="1" dirty="0" err="1">
                <a:solidFill>
                  <a:schemeClr val="tx1"/>
                </a:solidFill>
              </a:rPr>
              <a:t>as</a:t>
            </a:r>
            <a:r>
              <a:rPr lang="en-US" sz="1050" b="1" dirty="0">
                <a:solidFill>
                  <a:schemeClr val="tx1"/>
                </a:solidFill>
              </a:rPr>
              <a:t> detailed as possible, aim for 3 or more pages, include ALL the learnings from research”</a:t>
            </a:r>
          </a:p>
          <a:p>
            <a:endParaRPr lang="en-US" sz="1050" b="1" dirty="0">
              <a:solidFill>
                <a:schemeClr val="tx1"/>
              </a:solidFill>
            </a:endParaRPr>
          </a:p>
          <a:p>
            <a:r>
              <a:rPr lang="en-US" sz="1050" dirty="0">
                <a:solidFill>
                  <a:schemeClr val="tx1"/>
                </a:solidFill>
              </a:rPr>
              <a:t>The AI is instructed to respond using a schema:  a markdown formatted text.</a:t>
            </a:r>
          </a:p>
          <a:p>
            <a:endParaRPr lang="en-US" sz="1050" b="1" dirty="0">
              <a:solidFill>
                <a:schemeClr val="tx1"/>
              </a:solidFill>
            </a:endParaRPr>
          </a:p>
          <a:p>
            <a:r>
              <a:rPr lang="en-US" sz="1050" dirty="0">
                <a:solidFill>
                  <a:schemeClr val="tx1"/>
                </a:solidFill>
              </a:rPr>
              <a:t>Append URLs to end of report as reference section.</a:t>
            </a:r>
          </a:p>
          <a:p>
            <a:pPr algn="ctr"/>
            <a:r>
              <a:rPr lang="en-US" sz="1050" b="1" dirty="0"/>
              <a:t>(</a:t>
            </a:r>
            <a:r>
              <a:rPr lang="en-US" sz="1050" dirty="0"/>
              <a:t>file: </a:t>
            </a:r>
            <a:r>
              <a:rPr lang="en-US" sz="1050" b="1" dirty="0" err="1"/>
              <a:t>deepresearch.ts</a:t>
            </a:r>
            <a:r>
              <a:rPr lang="en-US" sz="1050" b="1" dirty="0"/>
              <a:t>)</a:t>
            </a:r>
          </a:p>
        </p:txBody>
      </p:sp>
      <p:sp>
        <p:nvSpPr>
          <p:cNvPr id="75" name="Rectangle 74">
            <a:extLst>
              <a:ext uri="{FF2B5EF4-FFF2-40B4-BE49-F238E27FC236}">
                <a16:creationId xmlns:a16="http://schemas.microsoft.com/office/drawing/2014/main" id="{EE632330-4ABA-A9AF-06A3-B90EC24C7694}"/>
              </a:ext>
            </a:extLst>
          </p:cNvPr>
          <p:cNvSpPr/>
          <p:nvPr/>
        </p:nvSpPr>
        <p:spPr>
          <a:xfrm>
            <a:off x="6089900" y="1176165"/>
            <a:ext cx="2853689" cy="2437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1100" b="1" dirty="0">
                <a:solidFill>
                  <a:schemeClr val="tx1"/>
                </a:solidFill>
              </a:rPr>
              <a:t>Print Final Report to File and Terminal</a:t>
            </a:r>
            <a:endParaRPr lang="en-US" sz="1100" b="1" dirty="0">
              <a:solidFill>
                <a:schemeClr val="tx1"/>
              </a:solidFill>
            </a:endParaRPr>
          </a:p>
        </p:txBody>
      </p:sp>
      <p:cxnSp>
        <p:nvCxnSpPr>
          <p:cNvPr id="79" name="Straight Arrow Connector 78">
            <a:extLst>
              <a:ext uri="{FF2B5EF4-FFF2-40B4-BE49-F238E27FC236}">
                <a16:creationId xmlns:a16="http://schemas.microsoft.com/office/drawing/2014/main" id="{DD305B3E-FFE6-4AFE-9916-1D098B7F3D3F}"/>
              </a:ext>
            </a:extLst>
          </p:cNvPr>
          <p:cNvCxnSpPr>
            <a:cxnSpLocks/>
            <a:stCxn id="74" idx="0"/>
            <a:endCxn id="75" idx="2"/>
          </p:cNvCxnSpPr>
          <p:nvPr/>
        </p:nvCxnSpPr>
        <p:spPr>
          <a:xfrm flipH="1" flipV="1">
            <a:off x="7516745" y="1419961"/>
            <a:ext cx="1" cy="3985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Flowchart: Decision 81">
            <a:extLst>
              <a:ext uri="{FF2B5EF4-FFF2-40B4-BE49-F238E27FC236}">
                <a16:creationId xmlns:a16="http://schemas.microsoft.com/office/drawing/2014/main" id="{C70CA76F-A46B-ED3B-B26A-CD01976960EF}"/>
              </a:ext>
            </a:extLst>
          </p:cNvPr>
          <p:cNvSpPr/>
          <p:nvPr/>
        </p:nvSpPr>
        <p:spPr>
          <a:xfrm>
            <a:off x="6769318" y="5736627"/>
            <a:ext cx="1513141" cy="769441"/>
          </a:xfrm>
          <a:prstGeom prst="flowChartDecision">
            <a:avLst/>
          </a:prstGeom>
          <a:solidFill>
            <a:schemeClr val="accent1">
              <a:lumMod val="40000"/>
              <a:lumOff val="6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b="1" dirty="0">
                <a:solidFill>
                  <a:srgbClr val="0070C0"/>
                </a:solidFill>
              </a:rPr>
              <a:t>depth</a:t>
            </a:r>
            <a:r>
              <a:rPr lang="en-US" sz="1200" b="1" dirty="0">
                <a:solidFill>
                  <a:schemeClr val="tx1"/>
                </a:solidFill>
              </a:rPr>
              <a:t>&gt;0</a:t>
            </a:r>
          </a:p>
        </p:txBody>
      </p:sp>
      <p:cxnSp>
        <p:nvCxnSpPr>
          <p:cNvPr id="83" name="Straight Arrow Connector 82">
            <a:extLst>
              <a:ext uri="{FF2B5EF4-FFF2-40B4-BE49-F238E27FC236}">
                <a16:creationId xmlns:a16="http://schemas.microsoft.com/office/drawing/2014/main" id="{63159029-DFB5-4C21-1DCF-19DD559924ED}"/>
              </a:ext>
            </a:extLst>
          </p:cNvPr>
          <p:cNvCxnSpPr>
            <a:cxnSpLocks/>
            <a:stCxn id="82" idx="0"/>
            <a:endCxn id="92" idx="2"/>
          </p:cNvCxnSpPr>
          <p:nvPr/>
        </p:nvCxnSpPr>
        <p:spPr>
          <a:xfrm flipH="1" flipV="1">
            <a:off x="7517705" y="5278835"/>
            <a:ext cx="8184" cy="4577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597CD30-4EB3-1164-DAAC-9265D5EEA56B}"/>
              </a:ext>
            </a:extLst>
          </p:cNvPr>
          <p:cNvCxnSpPr>
            <a:cxnSpLocks/>
            <a:stCxn id="82" idx="1"/>
            <a:endCxn id="23" idx="2"/>
          </p:cNvCxnSpPr>
          <p:nvPr/>
        </p:nvCxnSpPr>
        <p:spPr>
          <a:xfrm flipH="1" flipV="1">
            <a:off x="4404738" y="5504688"/>
            <a:ext cx="2364580" cy="616660"/>
          </a:xfrm>
          <a:prstGeom prst="straightConnector1">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28" name="Rectangle 27">
            <a:extLst>
              <a:ext uri="{FF2B5EF4-FFF2-40B4-BE49-F238E27FC236}">
                <a16:creationId xmlns:a16="http://schemas.microsoft.com/office/drawing/2014/main" id="{82C47E95-4DDF-7549-479C-739E15EB30F9}"/>
              </a:ext>
            </a:extLst>
          </p:cNvPr>
          <p:cNvSpPr/>
          <p:nvPr/>
        </p:nvSpPr>
        <p:spPr>
          <a:xfrm>
            <a:off x="3001321" y="518241"/>
            <a:ext cx="2806834" cy="561437"/>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Send SERP to </a:t>
            </a:r>
            <a:r>
              <a:rPr lang="en-US" sz="1200" b="1" dirty="0" err="1">
                <a:solidFill>
                  <a:schemeClr val="tx1"/>
                </a:solidFill>
              </a:rPr>
              <a:t>Firecrawl</a:t>
            </a:r>
            <a:r>
              <a:rPr lang="en-US" sz="1200" b="1" dirty="0">
                <a:solidFill>
                  <a:schemeClr val="tx1"/>
                </a:solidFill>
              </a:rPr>
              <a:t>, Return Results</a:t>
            </a:r>
          </a:p>
        </p:txBody>
      </p:sp>
      <p:cxnSp>
        <p:nvCxnSpPr>
          <p:cNvPr id="32" name="Straight Arrow Connector 31">
            <a:extLst>
              <a:ext uri="{FF2B5EF4-FFF2-40B4-BE49-F238E27FC236}">
                <a16:creationId xmlns:a16="http://schemas.microsoft.com/office/drawing/2014/main" id="{E53A01BF-C267-F2E2-E429-6B6A19679860}"/>
              </a:ext>
            </a:extLst>
          </p:cNvPr>
          <p:cNvCxnSpPr>
            <a:cxnSpLocks/>
            <a:stCxn id="23" idx="0"/>
            <a:endCxn id="28" idx="2"/>
          </p:cNvCxnSpPr>
          <p:nvPr/>
        </p:nvCxnSpPr>
        <p:spPr>
          <a:xfrm flipV="1">
            <a:off x="4404738" y="1079678"/>
            <a:ext cx="0" cy="6839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A56318D1-0C4D-76D6-9E8D-CFDA1C7A8094}"/>
              </a:ext>
            </a:extLst>
          </p:cNvPr>
          <p:cNvSpPr/>
          <p:nvPr/>
        </p:nvSpPr>
        <p:spPr>
          <a:xfrm>
            <a:off x="9225336" y="521199"/>
            <a:ext cx="2806834" cy="561437"/>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Trim SERP Results to 25000 tokens</a:t>
            </a:r>
          </a:p>
        </p:txBody>
      </p:sp>
      <p:cxnSp>
        <p:nvCxnSpPr>
          <p:cNvPr id="46" name="Straight Arrow Connector 45">
            <a:extLst>
              <a:ext uri="{FF2B5EF4-FFF2-40B4-BE49-F238E27FC236}">
                <a16:creationId xmlns:a16="http://schemas.microsoft.com/office/drawing/2014/main" id="{D1EEDF2E-885B-F1C8-EBBD-FE73E0882D24}"/>
              </a:ext>
            </a:extLst>
          </p:cNvPr>
          <p:cNvCxnSpPr>
            <a:cxnSpLocks/>
            <a:stCxn id="28" idx="3"/>
            <a:endCxn id="44" idx="1"/>
          </p:cNvCxnSpPr>
          <p:nvPr/>
        </p:nvCxnSpPr>
        <p:spPr>
          <a:xfrm>
            <a:off x="5808155" y="798960"/>
            <a:ext cx="3417181" cy="29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F307408-55A4-32F9-9A20-410690ECC132}"/>
              </a:ext>
            </a:extLst>
          </p:cNvPr>
          <p:cNvCxnSpPr>
            <a:cxnSpLocks/>
            <a:stCxn id="44" idx="2"/>
            <a:endCxn id="35" idx="0"/>
          </p:cNvCxnSpPr>
          <p:nvPr/>
        </p:nvCxnSpPr>
        <p:spPr>
          <a:xfrm flipH="1">
            <a:off x="10628752" y="1082636"/>
            <a:ext cx="1" cy="4790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23AC1BF-B2C4-BF5D-564F-E3D19B5C8A70}"/>
              </a:ext>
            </a:extLst>
          </p:cNvPr>
          <p:cNvSpPr/>
          <p:nvPr/>
        </p:nvSpPr>
        <p:spPr>
          <a:xfrm>
            <a:off x="9188200" y="5598884"/>
            <a:ext cx="2888923" cy="1042888"/>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From Each Call Collect:</a:t>
            </a:r>
          </a:p>
          <a:p>
            <a:pPr algn="ctr"/>
            <a:r>
              <a:rPr lang="en-US" sz="1200" b="1" dirty="0">
                <a:solidFill>
                  <a:schemeClr val="tx1"/>
                </a:solidFill>
              </a:rPr>
              <a:t> Learnings in an Array (Used for Recursion) </a:t>
            </a:r>
          </a:p>
          <a:p>
            <a:pPr algn="ctr"/>
            <a:r>
              <a:rPr lang="en-US" sz="1200" b="1" dirty="0">
                <a:solidFill>
                  <a:schemeClr val="tx1"/>
                </a:solidFill>
              </a:rPr>
              <a:t>URLs in an Array (Used for References).</a:t>
            </a:r>
          </a:p>
          <a:p>
            <a:pPr algn="ctr"/>
            <a:endParaRPr lang="en-US" sz="1200" b="1" dirty="0">
              <a:solidFill>
                <a:schemeClr val="tx1"/>
              </a:solidFill>
            </a:endParaRPr>
          </a:p>
          <a:p>
            <a:pPr algn="ctr"/>
            <a:r>
              <a:rPr lang="en-US" sz="1200" b="1" dirty="0">
                <a:solidFill>
                  <a:schemeClr val="tx1"/>
                </a:solidFill>
              </a:rPr>
              <a:t>Update: </a:t>
            </a:r>
            <a:r>
              <a:rPr lang="en-US" sz="1200" b="1" dirty="0">
                <a:solidFill>
                  <a:srgbClr val="0070C0"/>
                </a:solidFill>
              </a:rPr>
              <a:t>depth </a:t>
            </a:r>
            <a:r>
              <a:rPr lang="en-US" sz="1200" b="1" dirty="0">
                <a:solidFill>
                  <a:schemeClr val="tx1"/>
                </a:solidFill>
              </a:rPr>
              <a:t>=</a:t>
            </a:r>
            <a:r>
              <a:rPr lang="en-US" sz="1200" b="1" dirty="0">
                <a:solidFill>
                  <a:srgbClr val="0070C0"/>
                </a:solidFill>
              </a:rPr>
              <a:t> depth</a:t>
            </a:r>
            <a:r>
              <a:rPr lang="en-US" sz="1200" b="1" dirty="0">
                <a:solidFill>
                  <a:schemeClr val="tx1"/>
                </a:solidFill>
              </a:rPr>
              <a:t>-1</a:t>
            </a:r>
          </a:p>
        </p:txBody>
      </p:sp>
      <p:cxnSp>
        <p:nvCxnSpPr>
          <p:cNvPr id="64" name="Straight Arrow Connector 63">
            <a:extLst>
              <a:ext uri="{FF2B5EF4-FFF2-40B4-BE49-F238E27FC236}">
                <a16:creationId xmlns:a16="http://schemas.microsoft.com/office/drawing/2014/main" id="{31B1014A-CC21-E6C2-F77A-CB978F85ED7C}"/>
              </a:ext>
            </a:extLst>
          </p:cNvPr>
          <p:cNvCxnSpPr>
            <a:cxnSpLocks/>
            <a:stCxn id="35" idx="2"/>
            <a:endCxn id="62" idx="0"/>
          </p:cNvCxnSpPr>
          <p:nvPr/>
        </p:nvCxnSpPr>
        <p:spPr>
          <a:xfrm>
            <a:off x="10628752" y="5160444"/>
            <a:ext cx="3910" cy="4384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614F661-B091-7103-1165-EDD5896F69A8}"/>
              </a:ext>
            </a:extLst>
          </p:cNvPr>
          <p:cNvCxnSpPr>
            <a:cxnSpLocks/>
            <a:stCxn id="62" idx="1"/>
            <a:endCxn id="82" idx="3"/>
          </p:cNvCxnSpPr>
          <p:nvPr/>
        </p:nvCxnSpPr>
        <p:spPr>
          <a:xfrm flipH="1">
            <a:off x="8282459" y="6120328"/>
            <a:ext cx="905741" cy="1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E7DA0ED1-81C0-EACC-19E8-F26CCCAF1B56}"/>
              </a:ext>
            </a:extLst>
          </p:cNvPr>
          <p:cNvSpPr/>
          <p:nvPr/>
        </p:nvSpPr>
        <p:spPr>
          <a:xfrm>
            <a:off x="6114288" y="4717398"/>
            <a:ext cx="2806834" cy="561437"/>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Trim Learnings to 150000 tokens</a:t>
            </a:r>
          </a:p>
        </p:txBody>
      </p:sp>
      <p:cxnSp>
        <p:nvCxnSpPr>
          <p:cNvPr id="95" name="Straight Arrow Connector 94">
            <a:extLst>
              <a:ext uri="{FF2B5EF4-FFF2-40B4-BE49-F238E27FC236}">
                <a16:creationId xmlns:a16="http://schemas.microsoft.com/office/drawing/2014/main" id="{444E4D1D-D049-9735-10BD-2E79796731EF}"/>
              </a:ext>
            </a:extLst>
          </p:cNvPr>
          <p:cNvCxnSpPr>
            <a:cxnSpLocks/>
            <a:stCxn id="92" idx="0"/>
            <a:endCxn id="74" idx="2"/>
          </p:cNvCxnSpPr>
          <p:nvPr/>
        </p:nvCxnSpPr>
        <p:spPr>
          <a:xfrm flipH="1" flipV="1">
            <a:off x="7516746" y="4306824"/>
            <a:ext cx="959" cy="41057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0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A32AE-A1F5-8C72-1FF7-E28E34C1B0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183E5E-9A8C-51F2-4081-B20FB67820C3}"/>
              </a:ext>
            </a:extLst>
          </p:cNvPr>
          <p:cNvSpPr>
            <a:spLocks noGrp="1"/>
          </p:cNvSpPr>
          <p:nvPr>
            <p:ph type="title"/>
          </p:nvPr>
        </p:nvSpPr>
        <p:spPr>
          <a:xfrm>
            <a:off x="2176269" y="85309"/>
            <a:ext cx="8111489" cy="535207"/>
          </a:xfrm>
        </p:spPr>
        <p:txBody>
          <a:bodyPr>
            <a:normAutofit/>
          </a:bodyPr>
          <a:lstStyle/>
          <a:p>
            <a:pPr algn="ctr"/>
            <a:r>
              <a:rPr lang="en-US" sz="2400" b="1" dirty="0"/>
              <a:t>Outline of Deep Seek Algorithm</a:t>
            </a:r>
          </a:p>
        </p:txBody>
      </p:sp>
      <p:sp>
        <p:nvSpPr>
          <p:cNvPr id="4" name="Rectangle 3">
            <a:extLst>
              <a:ext uri="{FF2B5EF4-FFF2-40B4-BE49-F238E27FC236}">
                <a16:creationId xmlns:a16="http://schemas.microsoft.com/office/drawing/2014/main" id="{26985535-C9F4-8F87-4425-AF6702091179}"/>
              </a:ext>
            </a:extLst>
          </p:cNvPr>
          <p:cNvSpPr/>
          <p:nvPr/>
        </p:nvSpPr>
        <p:spPr>
          <a:xfrm>
            <a:off x="221641" y="970580"/>
            <a:ext cx="2638806" cy="6492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a:t>
            </a:r>
            <a:r>
              <a:rPr lang="en-US" sz="1100" b="1" dirty="0"/>
              <a:t>What would you like to research?”</a:t>
            </a:r>
          </a:p>
        </p:txBody>
      </p:sp>
      <p:sp>
        <p:nvSpPr>
          <p:cNvPr id="7" name="Rectangle 6">
            <a:extLst>
              <a:ext uri="{FF2B5EF4-FFF2-40B4-BE49-F238E27FC236}">
                <a16:creationId xmlns:a16="http://schemas.microsoft.com/office/drawing/2014/main" id="{4D138027-1F14-BC44-46CA-9B5C8BD08342}"/>
              </a:ext>
            </a:extLst>
          </p:cNvPr>
          <p:cNvSpPr/>
          <p:nvPr/>
        </p:nvSpPr>
        <p:spPr>
          <a:xfrm>
            <a:off x="228600" y="2487168"/>
            <a:ext cx="2638806" cy="1861697"/>
          </a:xfrm>
          <a:prstGeom prst="rect">
            <a:avLst/>
          </a:prstGeom>
          <a:solidFill>
            <a:srgbClr val="B4C7E7"/>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a:t>Schema Based Query to A.I. asking to Generate Follow up Questions that Clarify Topic</a:t>
            </a:r>
          </a:p>
          <a:p>
            <a:endParaRPr lang="en-US" sz="1100" b="1" dirty="0"/>
          </a:p>
        </p:txBody>
      </p:sp>
      <p:cxnSp>
        <p:nvCxnSpPr>
          <p:cNvPr id="9" name="Straight Arrow Connector 8">
            <a:extLst>
              <a:ext uri="{FF2B5EF4-FFF2-40B4-BE49-F238E27FC236}">
                <a16:creationId xmlns:a16="http://schemas.microsoft.com/office/drawing/2014/main" id="{2B8A4E82-CA54-CEA4-94E6-58BBB62E40D5}"/>
              </a:ext>
            </a:extLst>
          </p:cNvPr>
          <p:cNvCxnSpPr>
            <a:cxnSpLocks/>
            <a:stCxn id="4" idx="2"/>
            <a:endCxn id="7" idx="0"/>
          </p:cNvCxnSpPr>
          <p:nvPr/>
        </p:nvCxnSpPr>
        <p:spPr>
          <a:xfrm>
            <a:off x="1541044" y="1619830"/>
            <a:ext cx="6959" cy="8673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4C4BDF6-3DED-4B11-B86D-3E8C0AE74236}"/>
              </a:ext>
            </a:extLst>
          </p:cNvPr>
          <p:cNvSpPr/>
          <p:nvPr/>
        </p:nvSpPr>
        <p:spPr>
          <a:xfrm>
            <a:off x="252791" y="5150559"/>
            <a:ext cx="2638806" cy="1077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t>Collect User Answers to Questions and Append Q&amp;A to Original User Prompt </a:t>
            </a:r>
            <a:endParaRPr lang="en-US" sz="1100" b="1" dirty="0"/>
          </a:p>
        </p:txBody>
      </p:sp>
      <p:cxnSp>
        <p:nvCxnSpPr>
          <p:cNvPr id="18" name="Straight Arrow Connector 17">
            <a:extLst>
              <a:ext uri="{FF2B5EF4-FFF2-40B4-BE49-F238E27FC236}">
                <a16:creationId xmlns:a16="http://schemas.microsoft.com/office/drawing/2014/main" id="{14C41039-DB9E-B2C9-9717-34A79771AAA0}"/>
              </a:ext>
            </a:extLst>
          </p:cNvPr>
          <p:cNvCxnSpPr>
            <a:cxnSpLocks/>
            <a:stCxn id="7" idx="2"/>
            <a:endCxn id="14" idx="0"/>
          </p:cNvCxnSpPr>
          <p:nvPr/>
        </p:nvCxnSpPr>
        <p:spPr>
          <a:xfrm>
            <a:off x="1548003" y="4348865"/>
            <a:ext cx="24191" cy="8016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87998CF-C4EA-CAEA-A96F-F19D395C3557}"/>
              </a:ext>
            </a:extLst>
          </p:cNvPr>
          <p:cNvSpPr/>
          <p:nvPr/>
        </p:nvSpPr>
        <p:spPr>
          <a:xfrm>
            <a:off x="3040376" y="2487168"/>
            <a:ext cx="2728723" cy="1876250"/>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Schema Based Query to A.I. asking for a List of Search Prompts (SERPs) that can be used to Research User Topic.</a:t>
            </a:r>
          </a:p>
          <a:p>
            <a:pPr algn="ctr"/>
            <a:endParaRPr lang="en-US" sz="1200" b="1" dirty="0"/>
          </a:p>
          <a:p>
            <a:pPr algn="ctr"/>
            <a:r>
              <a:rPr lang="en-US" sz="1200" b="1" dirty="0"/>
              <a:t>Recursion:</a:t>
            </a:r>
          </a:p>
          <a:p>
            <a:pPr algn="ctr"/>
            <a:r>
              <a:rPr lang="en-US" sz="1200" b="1" dirty="0"/>
              <a:t>If Learnings are Submitted Attach them as Additional Context.</a:t>
            </a:r>
          </a:p>
        </p:txBody>
      </p:sp>
      <p:cxnSp>
        <p:nvCxnSpPr>
          <p:cNvPr id="25" name="Connector: Elbow 24">
            <a:extLst>
              <a:ext uri="{FF2B5EF4-FFF2-40B4-BE49-F238E27FC236}">
                <a16:creationId xmlns:a16="http://schemas.microsoft.com/office/drawing/2014/main" id="{0BF9A277-5860-BCF5-B7BD-FC897A9106E4}"/>
              </a:ext>
            </a:extLst>
          </p:cNvPr>
          <p:cNvCxnSpPr>
            <a:cxnSpLocks/>
            <a:stCxn id="14" idx="3"/>
            <a:endCxn id="23" idx="2"/>
          </p:cNvCxnSpPr>
          <p:nvPr/>
        </p:nvCxnSpPr>
        <p:spPr>
          <a:xfrm flipV="1">
            <a:off x="2891597" y="4363418"/>
            <a:ext cx="1513141" cy="132597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116AAEB-4E34-7616-8D99-88066BD420AB}"/>
              </a:ext>
            </a:extLst>
          </p:cNvPr>
          <p:cNvSpPr/>
          <p:nvPr/>
        </p:nvSpPr>
        <p:spPr>
          <a:xfrm>
            <a:off x="9216957" y="2487167"/>
            <a:ext cx="2823590" cy="1876251"/>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Schema Based Query to A.I. asking for a List of ‘Learnings’ that summarize the Search and a List of Follow-Up Questions</a:t>
            </a:r>
            <a:endParaRPr lang="en-US" sz="1050" b="1" dirty="0">
              <a:solidFill>
                <a:schemeClr val="tx1"/>
              </a:solidFill>
            </a:endParaRPr>
          </a:p>
        </p:txBody>
      </p:sp>
      <p:sp>
        <p:nvSpPr>
          <p:cNvPr id="74" name="Rectangle 73">
            <a:extLst>
              <a:ext uri="{FF2B5EF4-FFF2-40B4-BE49-F238E27FC236}">
                <a16:creationId xmlns:a16="http://schemas.microsoft.com/office/drawing/2014/main" id="{DDA36F5B-6CB7-154A-7760-61E2F86CDA2C}"/>
              </a:ext>
            </a:extLst>
          </p:cNvPr>
          <p:cNvSpPr/>
          <p:nvPr/>
        </p:nvSpPr>
        <p:spPr>
          <a:xfrm>
            <a:off x="6089901" y="2701052"/>
            <a:ext cx="2853689" cy="1344878"/>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Schema Based Query to A.I. asking for a Markdown Report Based on User Query and Learnings</a:t>
            </a:r>
          </a:p>
        </p:txBody>
      </p:sp>
      <p:sp>
        <p:nvSpPr>
          <p:cNvPr id="75" name="Rectangle 74">
            <a:extLst>
              <a:ext uri="{FF2B5EF4-FFF2-40B4-BE49-F238E27FC236}">
                <a16:creationId xmlns:a16="http://schemas.microsoft.com/office/drawing/2014/main" id="{835C9265-80E9-123D-B373-11EF30595482}"/>
              </a:ext>
            </a:extLst>
          </p:cNvPr>
          <p:cNvSpPr/>
          <p:nvPr/>
        </p:nvSpPr>
        <p:spPr>
          <a:xfrm>
            <a:off x="6085721" y="2139769"/>
            <a:ext cx="2853689" cy="2437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100" b="1" dirty="0">
                <a:solidFill>
                  <a:schemeClr val="tx1"/>
                </a:solidFill>
              </a:rPr>
              <a:t>Print Final Report to File and Terminal</a:t>
            </a:r>
            <a:endParaRPr lang="en-US" sz="1100" b="1" dirty="0">
              <a:solidFill>
                <a:schemeClr val="tx1"/>
              </a:solidFill>
            </a:endParaRPr>
          </a:p>
        </p:txBody>
      </p:sp>
      <p:cxnSp>
        <p:nvCxnSpPr>
          <p:cNvPr id="79" name="Straight Arrow Connector 78">
            <a:extLst>
              <a:ext uri="{FF2B5EF4-FFF2-40B4-BE49-F238E27FC236}">
                <a16:creationId xmlns:a16="http://schemas.microsoft.com/office/drawing/2014/main" id="{732E1643-377C-C813-4385-EC1874CCD5B6}"/>
              </a:ext>
            </a:extLst>
          </p:cNvPr>
          <p:cNvCxnSpPr>
            <a:cxnSpLocks/>
            <a:stCxn id="74" idx="0"/>
            <a:endCxn id="75" idx="2"/>
          </p:cNvCxnSpPr>
          <p:nvPr/>
        </p:nvCxnSpPr>
        <p:spPr>
          <a:xfrm flipH="1" flipV="1">
            <a:off x="7512566" y="2383565"/>
            <a:ext cx="4180" cy="3174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Flowchart: Decision 81">
            <a:extLst>
              <a:ext uri="{FF2B5EF4-FFF2-40B4-BE49-F238E27FC236}">
                <a16:creationId xmlns:a16="http://schemas.microsoft.com/office/drawing/2014/main" id="{4BFB427D-EF0E-D56A-974A-D307D772FD10}"/>
              </a:ext>
            </a:extLst>
          </p:cNvPr>
          <p:cNvSpPr/>
          <p:nvPr/>
        </p:nvSpPr>
        <p:spPr>
          <a:xfrm>
            <a:off x="6769318" y="5359756"/>
            <a:ext cx="1513141" cy="769441"/>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rgbClr val="0070C0"/>
                </a:solidFill>
              </a:rPr>
              <a:t>depth</a:t>
            </a:r>
            <a:r>
              <a:rPr lang="en-US" sz="1200" b="1" dirty="0">
                <a:solidFill>
                  <a:schemeClr val="tx1"/>
                </a:solidFill>
              </a:rPr>
              <a:t>&gt;0</a:t>
            </a:r>
          </a:p>
        </p:txBody>
      </p:sp>
      <p:cxnSp>
        <p:nvCxnSpPr>
          <p:cNvPr id="83" name="Straight Arrow Connector 82">
            <a:extLst>
              <a:ext uri="{FF2B5EF4-FFF2-40B4-BE49-F238E27FC236}">
                <a16:creationId xmlns:a16="http://schemas.microsoft.com/office/drawing/2014/main" id="{CB1B77D8-F1E4-5A7B-99FF-88A7B0C99460}"/>
              </a:ext>
            </a:extLst>
          </p:cNvPr>
          <p:cNvCxnSpPr>
            <a:cxnSpLocks/>
            <a:stCxn id="82" idx="0"/>
            <a:endCxn id="92" idx="2"/>
          </p:cNvCxnSpPr>
          <p:nvPr/>
        </p:nvCxnSpPr>
        <p:spPr>
          <a:xfrm flipH="1" flipV="1">
            <a:off x="7517705" y="4961036"/>
            <a:ext cx="8184" cy="39872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D3FDC4B-563D-A3FD-04F1-7C785616C4E8}"/>
              </a:ext>
            </a:extLst>
          </p:cNvPr>
          <p:cNvCxnSpPr>
            <a:cxnSpLocks/>
            <a:stCxn id="82" idx="1"/>
            <a:endCxn id="23" idx="2"/>
          </p:cNvCxnSpPr>
          <p:nvPr/>
        </p:nvCxnSpPr>
        <p:spPr>
          <a:xfrm flipH="1" flipV="1">
            <a:off x="4404738" y="4363418"/>
            <a:ext cx="2364580" cy="1381059"/>
          </a:xfrm>
          <a:prstGeom prst="straightConnector1">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28" name="Rectangle 27">
            <a:extLst>
              <a:ext uri="{FF2B5EF4-FFF2-40B4-BE49-F238E27FC236}">
                <a16:creationId xmlns:a16="http://schemas.microsoft.com/office/drawing/2014/main" id="{C86F9182-A67E-106B-C3BC-D0A882A198E6}"/>
              </a:ext>
            </a:extLst>
          </p:cNvPr>
          <p:cNvSpPr/>
          <p:nvPr/>
        </p:nvSpPr>
        <p:spPr>
          <a:xfrm>
            <a:off x="3013033" y="997354"/>
            <a:ext cx="2806834" cy="56143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Send SERP to </a:t>
            </a:r>
            <a:r>
              <a:rPr lang="en-US" sz="1200" b="1" dirty="0" err="1">
                <a:solidFill>
                  <a:schemeClr val="tx1"/>
                </a:solidFill>
              </a:rPr>
              <a:t>Firecrawl</a:t>
            </a:r>
            <a:r>
              <a:rPr lang="en-US" sz="1200" b="1" dirty="0">
                <a:solidFill>
                  <a:schemeClr val="tx1"/>
                </a:solidFill>
              </a:rPr>
              <a:t>, Return Results</a:t>
            </a:r>
          </a:p>
        </p:txBody>
      </p:sp>
      <p:cxnSp>
        <p:nvCxnSpPr>
          <p:cNvPr id="32" name="Straight Arrow Connector 31">
            <a:extLst>
              <a:ext uri="{FF2B5EF4-FFF2-40B4-BE49-F238E27FC236}">
                <a16:creationId xmlns:a16="http://schemas.microsoft.com/office/drawing/2014/main" id="{083E3BC6-D338-0E2D-768B-0B13C3CB5DAD}"/>
              </a:ext>
            </a:extLst>
          </p:cNvPr>
          <p:cNvCxnSpPr>
            <a:cxnSpLocks/>
            <a:stCxn id="23" idx="0"/>
            <a:endCxn id="28" idx="2"/>
          </p:cNvCxnSpPr>
          <p:nvPr/>
        </p:nvCxnSpPr>
        <p:spPr>
          <a:xfrm flipV="1">
            <a:off x="4404738" y="1558791"/>
            <a:ext cx="11712" cy="9283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6556653-4520-F760-C4C5-EEB0E73B3C33}"/>
              </a:ext>
            </a:extLst>
          </p:cNvPr>
          <p:cNvSpPr/>
          <p:nvPr/>
        </p:nvSpPr>
        <p:spPr>
          <a:xfrm>
            <a:off x="9216673" y="978397"/>
            <a:ext cx="2806834" cy="56143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Trim SERP Results to 25000 tokens</a:t>
            </a:r>
          </a:p>
        </p:txBody>
      </p:sp>
      <p:cxnSp>
        <p:nvCxnSpPr>
          <p:cNvPr id="46" name="Straight Arrow Connector 45">
            <a:extLst>
              <a:ext uri="{FF2B5EF4-FFF2-40B4-BE49-F238E27FC236}">
                <a16:creationId xmlns:a16="http://schemas.microsoft.com/office/drawing/2014/main" id="{0EDEF606-2C02-9153-8502-76AF7E02586A}"/>
              </a:ext>
            </a:extLst>
          </p:cNvPr>
          <p:cNvCxnSpPr>
            <a:cxnSpLocks/>
            <a:stCxn id="28" idx="3"/>
            <a:endCxn id="44" idx="1"/>
          </p:cNvCxnSpPr>
          <p:nvPr/>
        </p:nvCxnSpPr>
        <p:spPr>
          <a:xfrm flipV="1">
            <a:off x="5819867" y="1259116"/>
            <a:ext cx="3396806" cy="189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F4539DC-B5D5-E878-19C5-8F678CFBAC94}"/>
              </a:ext>
            </a:extLst>
          </p:cNvPr>
          <p:cNvCxnSpPr>
            <a:cxnSpLocks/>
            <a:stCxn id="44" idx="2"/>
            <a:endCxn id="35" idx="0"/>
          </p:cNvCxnSpPr>
          <p:nvPr/>
        </p:nvCxnSpPr>
        <p:spPr>
          <a:xfrm>
            <a:off x="10620090" y="1539834"/>
            <a:ext cx="8662" cy="947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28916748-EBB0-3758-FA42-27FE78C2069C}"/>
              </a:ext>
            </a:extLst>
          </p:cNvPr>
          <p:cNvSpPr/>
          <p:nvPr/>
        </p:nvSpPr>
        <p:spPr>
          <a:xfrm>
            <a:off x="9184290" y="5215183"/>
            <a:ext cx="2888923" cy="104288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From Each Call Collect:</a:t>
            </a:r>
          </a:p>
          <a:p>
            <a:pPr algn="ctr"/>
            <a:r>
              <a:rPr lang="en-US" sz="1200" b="1" dirty="0">
                <a:solidFill>
                  <a:schemeClr val="tx1"/>
                </a:solidFill>
              </a:rPr>
              <a:t> Learnings in an Array (Used for Recursion) </a:t>
            </a:r>
          </a:p>
          <a:p>
            <a:pPr algn="ctr"/>
            <a:r>
              <a:rPr lang="en-US" sz="1200" b="1" dirty="0">
                <a:solidFill>
                  <a:schemeClr val="tx1"/>
                </a:solidFill>
              </a:rPr>
              <a:t>URLs in an Array (Used for References).</a:t>
            </a:r>
          </a:p>
          <a:p>
            <a:pPr algn="ctr"/>
            <a:endParaRPr lang="en-US" sz="1200" b="1" dirty="0">
              <a:solidFill>
                <a:schemeClr val="tx1"/>
              </a:solidFill>
            </a:endParaRPr>
          </a:p>
          <a:p>
            <a:pPr algn="ctr"/>
            <a:r>
              <a:rPr lang="en-US" sz="1200" b="1" dirty="0">
                <a:solidFill>
                  <a:schemeClr val="tx1"/>
                </a:solidFill>
              </a:rPr>
              <a:t>Update: </a:t>
            </a:r>
            <a:r>
              <a:rPr lang="en-US" sz="1200" b="1" dirty="0">
                <a:solidFill>
                  <a:srgbClr val="0070C0"/>
                </a:solidFill>
              </a:rPr>
              <a:t>depth </a:t>
            </a:r>
            <a:r>
              <a:rPr lang="en-US" sz="1200" b="1" dirty="0">
                <a:solidFill>
                  <a:schemeClr val="tx1"/>
                </a:solidFill>
              </a:rPr>
              <a:t>=</a:t>
            </a:r>
            <a:r>
              <a:rPr lang="en-US" sz="1200" b="1" dirty="0">
                <a:solidFill>
                  <a:srgbClr val="0070C0"/>
                </a:solidFill>
              </a:rPr>
              <a:t> depth</a:t>
            </a:r>
            <a:r>
              <a:rPr lang="en-US" sz="1200" b="1" dirty="0">
                <a:solidFill>
                  <a:schemeClr val="tx1"/>
                </a:solidFill>
              </a:rPr>
              <a:t>-1</a:t>
            </a:r>
          </a:p>
        </p:txBody>
      </p:sp>
      <p:cxnSp>
        <p:nvCxnSpPr>
          <p:cNvPr id="64" name="Straight Arrow Connector 63">
            <a:extLst>
              <a:ext uri="{FF2B5EF4-FFF2-40B4-BE49-F238E27FC236}">
                <a16:creationId xmlns:a16="http://schemas.microsoft.com/office/drawing/2014/main" id="{8F2A41F3-D345-F97D-6270-0F72A75BC2AD}"/>
              </a:ext>
            </a:extLst>
          </p:cNvPr>
          <p:cNvCxnSpPr>
            <a:cxnSpLocks/>
            <a:stCxn id="35" idx="2"/>
            <a:endCxn id="62" idx="0"/>
          </p:cNvCxnSpPr>
          <p:nvPr/>
        </p:nvCxnSpPr>
        <p:spPr>
          <a:xfrm>
            <a:off x="10628752" y="4363418"/>
            <a:ext cx="0" cy="8517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C8D839D-FD7A-803A-BBF3-97CF79508846}"/>
              </a:ext>
            </a:extLst>
          </p:cNvPr>
          <p:cNvCxnSpPr>
            <a:cxnSpLocks/>
            <a:stCxn id="62" idx="1"/>
            <a:endCxn id="82" idx="3"/>
          </p:cNvCxnSpPr>
          <p:nvPr/>
        </p:nvCxnSpPr>
        <p:spPr>
          <a:xfrm flipH="1">
            <a:off x="8282459" y="5736627"/>
            <a:ext cx="901831" cy="78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687ECA4D-B8A6-828E-5A78-5437515E7BBB}"/>
              </a:ext>
            </a:extLst>
          </p:cNvPr>
          <p:cNvSpPr/>
          <p:nvPr/>
        </p:nvSpPr>
        <p:spPr>
          <a:xfrm>
            <a:off x="6114288" y="4399599"/>
            <a:ext cx="2806834" cy="56143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Trim Learnings to 150000 tokens</a:t>
            </a:r>
          </a:p>
        </p:txBody>
      </p:sp>
      <p:cxnSp>
        <p:nvCxnSpPr>
          <p:cNvPr id="95" name="Straight Arrow Connector 94">
            <a:extLst>
              <a:ext uri="{FF2B5EF4-FFF2-40B4-BE49-F238E27FC236}">
                <a16:creationId xmlns:a16="http://schemas.microsoft.com/office/drawing/2014/main" id="{4AD729D5-F12A-8825-E0EE-FBACBBC95886}"/>
              </a:ext>
            </a:extLst>
          </p:cNvPr>
          <p:cNvCxnSpPr>
            <a:cxnSpLocks/>
            <a:stCxn id="92" idx="0"/>
            <a:endCxn id="74" idx="2"/>
          </p:cNvCxnSpPr>
          <p:nvPr/>
        </p:nvCxnSpPr>
        <p:spPr>
          <a:xfrm flipH="1" flipV="1">
            <a:off x="7516746" y="4045930"/>
            <a:ext cx="959" cy="35366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13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F7CC4-E3B8-BC16-13BE-E776B6FDA6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519227-A157-42E5-C50C-826952CFAB90}"/>
              </a:ext>
            </a:extLst>
          </p:cNvPr>
          <p:cNvSpPr>
            <a:spLocks noGrp="1"/>
          </p:cNvSpPr>
          <p:nvPr>
            <p:ph type="title"/>
          </p:nvPr>
        </p:nvSpPr>
        <p:spPr>
          <a:xfrm>
            <a:off x="2176269" y="85309"/>
            <a:ext cx="8111489" cy="535207"/>
          </a:xfrm>
        </p:spPr>
        <p:txBody>
          <a:bodyPr>
            <a:normAutofit/>
          </a:bodyPr>
          <a:lstStyle/>
          <a:p>
            <a:pPr algn="ctr"/>
            <a:r>
              <a:rPr lang="en-US" sz="2400" b="1" dirty="0"/>
              <a:t>Journey of the Prompt</a:t>
            </a:r>
          </a:p>
        </p:txBody>
      </p:sp>
      <p:sp>
        <p:nvSpPr>
          <p:cNvPr id="4" name="Rectangle 3">
            <a:extLst>
              <a:ext uri="{FF2B5EF4-FFF2-40B4-BE49-F238E27FC236}">
                <a16:creationId xmlns:a16="http://schemas.microsoft.com/office/drawing/2014/main" id="{85EEB267-C3AA-3989-5EB9-B5033755DA22}"/>
              </a:ext>
            </a:extLst>
          </p:cNvPr>
          <p:cNvSpPr/>
          <p:nvPr/>
        </p:nvSpPr>
        <p:spPr>
          <a:xfrm>
            <a:off x="221641" y="970580"/>
            <a:ext cx="2638806" cy="6492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solidFill>
                  <a:srgbClr val="FF0000"/>
                </a:solidFill>
              </a:rPr>
              <a:t>User Query</a:t>
            </a:r>
          </a:p>
        </p:txBody>
      </p:sp>
      <p:sp>
        <p:nvSpPr>
          <p:cNvPr id="7" name="Rectangle 6">
            <a:extLst>
              <a:ext uri="{FF2B5EF4-FFF2-40B4-BE49-F238E27FC236}">
                <a16:creationId xmlns:a16="http://schemas.microsoft.com/office/drawing/2014/main" id="{1DE96CD1-9CA8-B7B6-28D7-8138D113B0ED}"/>
              </a:ext>
            </a:extLst>
          </p:cNvPr>
          <p:cNvSpPr/>
          <p:nvPr/>
        </p:nvSpPr>
        <p:spPr>
          <a:xfrm>
            <a:off x="216924" y="3043635"/>
            <a:ext cx="2638806" cy="2872589"/>
          </a:xfrm>
          <a:prstGeom prst="rect">
            <a:avLst/>
          </a:prstGeom>
          <a:solidFill>
            <a:srgbClr val="B4C7E7"/>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err="1">
                <a:solidFill>
                  <a:srgbClr val="FF0000"/>
                </a:solidFill>
              </a:rPr>
              <a:t>CombinedQuery</a:t>
            </a:r>
            <a:r>
              <a:rPr lang="en-US" sz="1400" b="1" dirty="0">
                <a:solidFill>
                  <a:schemeClr val="tx1"/>
                </a:solidFill>
              </a:rPr>
              <a:t> = </a:t>
            </a:r>
          </a:p>
          <a:p>
            <a:pPr algn="ctr"/>
            <a:endParaRPr lang="en-US" sz="1400" b="1" dirty="0">
              <a:solidFill>
                <a:schemeClr val="tx1"/>
              </a:solidFill>
            </a:endParaRPr>
          </a:p>
          <a:p>
            <a:pPr algn="ctr"/>
            <a:r>
              <a:rPr lang="en-US" sz="1400" b="1" dirty="0">
                <a:solidFill>
                  <a:schemeClr val="tx1"/>
                </a:solidFill>
              </a:rPr>
              <a:t>“{</a:t>
            </a:r>
            <a:r>
              <a:rPr lang="en-US" sz="1400" b="1" dirty="0">
                <a:solidFill>
                  <a:srgbClr val="FF0000"/>
                </a:solidFill>
              </a:rPr>
              <a:t>User Query</a:t>
            </a:r>
            <a:r>
              <a:rPr lang="en-US" sz="1400" b="1" dirty="0">
                <a:solidFill>
                  <a:schemeClr val="tx1"/>
                </a:solidFill>
              </a:rPr>
              <a:t>}” </a:t>
            </a:r>
          </a:p>
          <a:p>
            <a:pPr algn="ctr"/>
            <a:r>
              <a:rPr lang="en-US" sz="1400" b="1" dirty="0">
                <a:solidFill>
                  <a:schemeClr val="tx1"/>
                </a:solidFill>
              </a:rPr>
              <a:t>+</a:t>
            </a:r>
            <a:br>
              <a:rPr lang="en-US" sz="1400" b="1" dirty="0">
                <a:solidFill>
                  <a:schemeClr val="tx1"/>
                </a:solidFill>
              </a:rPr>
            </a:br>
            <a:r>
              <a:rPr lang="en-US" sz="1400" b="1" dirty="0">
                <a:solidFill>
                  <a:schemeClr val="tx1"/>
                </a:solidFill>
              </a:rPr>
              <a:t>“Follow-up Questions and Answers: </a:t>
            </a:r>
          </a:p>
          <a:p>
            <a:pPr algn="ctr"/>
            <a:r>
              <a:rPr lang="en-US" sz="1400" b="1" dirty="0">
                <a:solidFill>
                  <a:schemeClr val="tx1"/>
                </a:solidFill>
              </a:rPr>
              <a:t>Q: {</a:t>
            </a:r>
            <a:r>
              <a:rPr lang="en-US" sz="1400" b="1" dirty="0">
                <a:solidFill>
                  <a:srgbClr val="00B050"/>
                </a:solidFill>
              </a:rPr>
              <a:t>AI Generated Questions</a:t>
            </a:r>
            <a:r>
              <a:rPr lang="en-US" sz="1400" b="1" dirty="0">
                <a:solidFill>
                  <a:schemeClr val="tx1"/>
                </a:solidFill>
              </a:rPr>
              <a:t>}</a:t>
            </a:r>
          </a:p>
          <a:p>
            <a:pPr algn="ctr"/>
            <a:r>
              <a:rPr lang="en-US" sz="1400" b="1" dirty="0">
                <a:solidFill>
                  <a:schemeClr val="tx1"/>
                </a:solidFill>
              </a:rPr>
              <a:t>A: {</a:t>
            </a:r>
            <a:r>
              <a:rPr lang="en-US" sz="1400" b="1" dirty="0">
                <a:solidFill>
                  <a:srgbClr val="FF0000"/>
                </a:solidFill>
              </a:rPr>
              <a:t>User Answers to Questions</a:t>
            </a:r>
            <a:r>
              <a:rPr lang="en-US" sz="1400" b="1" dirty="0">
                <a:solidFill>
                  <a:schemeClr val="tx1"/>
                </a:solidFill>
              </a:rPr>
              <a:t>}”</a:t>
            </a:r>
          </a:p>
        </p:txBody>
      </p:sp>
      <p:cxnSp>
        <p:nvCxnSpPr>
          <p:cNvPr id="9" name="Straight Arrow Connector 8">
            <a:extLst>
              <a:ext uri="{FF2B5EF4-FFF2-40B4-BE49-F238E27FC236}">
                <a16:creationId xmlns:a16="http://schemas.microsoft.com/office/drawing/2014/main" id="{1C8363D1-6DF5-D0AB-42EC-26541C135407}"/>
              </a:ext>
            </a:extLst>
          </p:cNvPr>
          <p:cNvCxnSpPr>
            <a:cxnSpLocks/>
            <a:stCxn id="4" idx="2"/>
            <a:endCxn id="7" idx="0"/>
          </p:cNvCxnSpPr>
          <p:nvPr/>
        </p:nvCxnSpPr>
        <p:spPr>
          <a:xfrm flipH="1">
            <a:off x="1536327" y="1619830"/>
            <a:ext cx="4717" cy="14238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045C144-19A7-0B60-362D-259FB1DF0AA0}"/>
              </a:ext>
            </a:extLst>
          </p:cNvPr>
          <p:cNvSpPr/>
          <p:nvPr/>
        </p:nvSpPr>
        <p:spPr>
          <a:xfrm>
            <a:off x="3049468" y="3084785"/>
            <a:ext cx="2728723" cy="2775861"/>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a:solidFill>
                  <a:srgbClr val="00B050"/>
                </a:solidFill>
              </a:rPr>
              <a:t>SERPQueries</a:t>
            </a:r>
            <a:r>
              <a:rPr lang="en-US" sz="1400" b="1" dirty="0">
                <a:solidFill>
                  <a:srgbClr val="00B050"/>
                </a:solidFill>
              </a:rPr>
              <a:t> </a:t>
            </a:r>
            <a:r>
              <a:rPr lang="en-US" sz="1400" b="1" dirty="0">
                <a:solidFill>
                  <a:schemeClr val="tx1"/>
                </a:solidFill>
              </a:rPr>
              <a:t>=</a:t>
            </a:r>
            <a:endParaRPr lang="en-US" sz="1400" b="1" dirty="0">
              <a:solidFill>
                <a:srgbClr val="00B050"/>
              </a:solidFill>
            </a:endParaRPr>
          </a:p>
          <a:p>
            <a:pPr algn="ctr"/>
            <a:endParaRPr lang="en-US" sz="1200" b="1" dirty="0">
              <a:solidFill>
                <a:srgbClr val="00B050"/>
              </a:solidFill>
            </a:endParaRPr>
          </a:p>
          <a:p>
            <a:pPr algn="ctr"/>
            <a:r>
              <a:rPr lang="en-US" sz="1200" b="1" dirty="0"/>
              <a:t>{[</a:t>
            </a:r>
            <a:r>
              <a:rPr lang="en-US" sz="1200" b="1" dirty="0">
                <a:solidFill>
                  <a:srgbClr val="00B050"/>
                </a:solidFill>
              </a:rPr>
              <a:t>AI Generated SERPQuery1, </a:t>
            </a:r>
          </a:p>
          <a:p>
            <a:pPr algn="ctr"/>
            <a:r>
              <a:rPr lang="en-US" sz="1200" b="1" dirty="0">
                <a:solidFill>
                  <a:srgbClr val="00B050"/>
                </a:solidFill>
              </a:rPr>
              <a:t>AI Generated SERPQuery2, …</a:t>
            </a:r>
          </a:p>
          <a:p>
            <a:pPr algn="ctr"/>
            <a:r>
              <a:rPr lang="en-US" sz="1200" b="1" dirty="0"/>
              <a:t>]}</a:t>
            </a:r>
          </a:p>
          <a:p>
            <a:pPr algn="ctr"/>
            <a:endParaRPr lang="en-US" sz="1200" b="1" dirty="0"/>
          </a:p>
          <a:p>
            <a:pPr algn="ctr"/>
            <a:r>
              <a:rPr lang="en-US" sz="1400" b="1" dirty="0" err="1">
                <a:solidFill>
                  <a:srgbClr val="00B050"/>
                </a:solidFill>
              </a:rPr>
              <a:t>ResearchGoals</a:t>
            </a:r>
            <a:r>
              <a:rPr lang="en-US" sz="1200" b="1" dirty="0"/>
              <a:t> =</a:t>
            </a:r>
          </a:p>
          <a:p>
            <a:pPr algn="ctr"/>
            <a:r>
              <a:rPr lang="en-US" sz="1200" b="1" dirty="0"/>
              <a:t>{[</a:t>
            </a:r>
            <a:r>
              <a:rPr lang="en-US" sz="1200" b="1" dirty="0">
                <a:solidFill>
                  <a:srgbClr val="00B050"/>
                </a:solidFill>
              </a:rPr>
              <a:t>AI Generated Research Goal of SERPQuery1</a:t>
            </a:r>
            <a:r>
              <a:rPr lang="en-US" sz="1200" b="1" dirty="0"/>
              <a:t>,…]}</a:t>
            </a:r>
          </a:p>
          <a:p>
            <a:pPr algn="ctr"/>
            <a:endParaRPr lang="en-US" sz="1200" b="1" dirty="0"/>
          </a:p>
          <a:p>
            <a:pPr algn="ctr"/>
            <a:r>
              <a:rPr lang="en-US" sz="1200" b="1" dirty="0"/>
              <a:t>If learnings append </a:t>
            </a:r>
            <a:r>
              <a:rPr lang="en-US" sz="1200" b="1" dirty="0">
                <a:solidFill>
                  <a:srgbClr val="00B050"/>
                </a:solidFill>
              </a:rPr>
              <a:t>learnings </a:t>
            </a:r>
            <a:r>
              <a:rPr lang="en-US" sz="1200" b="1" dirty="0">
                <a:solidFill>
                  <a:schemeClr val="tx1"/>
                </a:solidFill>
              </a:rPr>
              <a:t>and use </a:t>
            </a:r>
            <a:r>
              <a:rPr lang="en-US" sz="1200" b="1" dirty="0" err="1">
                <a:solidFill>
                  <a:srgbClr val="00B050"/>
                </a:solidFill>
              </a:rPr>
              <a:t>nextQuery</a:t>
            </a:r>
            <a:r>
              <a:rPr lang="en-US" sz="1200" b="1" dirty="0">
                <a:solidFill>
                  <a:schemeClr val="tx1"/>
                </a:solidFill>
              </a:rPr>
              <a:t> to generate </a:t>
            </a:r>
            <a:r>
              <a:rPr lang="en-US" sz="1200" b="1" dirty="0" err="1">
                <a:solidFill>
                  <a:schemeClr val="tx1"/>
                </a:solidFill>
              </a:rPr>
              <a:t>SERPqueries</a:t>
            </a:r>
            <a:endParaRPr lang="en-US" sz="1200" b="1" dirty="0">
              <a:solidFill>
                <a:schemeClr val="tx1"/>
              </a:solidFill>
            </a:endParaRPr>
          </a:p>
        </p:txBody>
      </p:sp>
      <p:cxnSp>
        <p:nvCxnSpPr>
          <p:cNvPr id="25" name="Connector: Elbow 24">
            <a:extLst>
              <a:ext uri="{FF2B5EF4-FFF2-40B4-BE49-F238E27FC236}">
                <a16:creationId xmlns:a16="http://schemas.microsoft.com/office/drawing/2014/main" id="{8810DF33-EBBF-5F81-ACDC-E7E1B97BF2CC}"/>
              </a:ext>
            </a:extLst>
          </p:cNvPr>
          <p:cNvCxnSpPr>
            <a:cxnSpLocks/>
            <a:stCxn id="7" idx="2"/>
            <a:endCxn id="23" idx="2"/>
          </p:cNvCxnSpPr>
          <p:nvPr/>
        </p:nvCxnSpPr>
        <p:spPr>
          <a:xfrm rot="5400000" flipH="1" flipV="1">
            <a:off x="2947289" y="4449683"/>
            <a:ext cx="55578" cy="2877503"/>
          </a:xfrm>
          <a:prstGeom prst="bentConnector3">
            <a:avLst>
              <a:gd name="adj1" fmla="val -41131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E9E8231-B24C-F5FC-9DF7-35BB55E6D8C3}"/>
              </a:ext>
            </a:extLst>
          </p:cNvPr>
          <p:cNvSpPr/>
          <p:nvPr/>
        </p:nvSpPr>
        <p:spPr>
          <a:xfrm>
            <a:off x="9216957" y="2383565"/>
            <a:ext cx="2823590" cy="1979853"/>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err="1">
                <a:solidFill>
                  <a:srgbClr val="00B050"/>
                </a:solidFill>
              </a:rPr>
              <a:t>newLearnings</a:t>
            </a:r>
            <a:r>
              <a:rPr lang="en-US" sz="1200" b="1" dirty="0">
                <a:solidFill>
                  <a:schemeClr val="tx1"/>
                </a:solidFill>
              </a:rPr>
              <a:t>=</a:t>
            </a:r>
          </a:p>
          <a:p>
            <a:pPr algn="ctr"/>
            <a:endParaRPr lang="en-US" sz="1200" b="1" dirty="0">
              <a:solidFill>
                <a:schemeClr val="tx1"/>
              </a:solidFill>
            </a:endParaRPr>
          </a:p>
          <a:p>
            <a:pPr algn="ctr"/>
            <a:r>
              <a:rPr lang="en-US" sz="1200" b="1" dirty="0">
                <a:solidFill>
                  <a:schemeClr val="tx1"/>
                </a:solidFill>
              </a:rPr>
              <a:t>[“{</a:t>
            </a:r>
            <a:r>
              <a:rPr lang="en-US" sz="1200" b="1" dirty="0">
                <a:solidFill>
                  <a:srgbClr val="00B050"/>
                </a:solidFill>
              </a:rPr>
              <a:t>AI Summary of </a:t>
            </a:r>
            <a:r>
              <a:rPr lang="en-US" sz="1200" b="1" dirty="0" err="1">
                <a:solidFill>
                  <a:srgbClr val="00B050"/>
                </a:solidFill>
              </a:rPr>
              <a:t>SERPresults</a:t>
            </a:r>
            <a:r>
              <a:rPr lang="en-US" sz="1200" b="1" dirty="0">
                <a:solidFill>
                  <a:schemeClr val="tx1"/>
                </a:solidFill>
              </a:rPr>
              <a:t>}”,</a:t>
            </a:r>
          </a:p>
          <a:p>
            <a:pPr algn="ctr"/>
            <a:r>
              <a:rPr lang="en-US" sz="1200" b="1" dirty="0">
                <a:solidFill>
                  <a:schemeClr val="tx1"/>
                </a:solidFill>
              </a:rPr>
              <a:t>“{</a:t>
            </a:r>
            <a:r>
              <a:rPr lang="en-US" sz="1200" b="1" dirty="0">
                <a:solidFill>
                  <a:srgbClr val="00B050"/>
                </a:solidFill>
              </a:rPr>
              <a:t>AI </a:t>
            </a:r>
            <a:r>
              <a:rPr lang="en-US" sz="1200" b="1" dirty="0" err="1">
                <a:solidFill>
                  <a:srgbClr val="00B050"/>
                </a:solidFill>
              </a:rPr>
              <a:t>Genereated</a:t>
            </a:r>
            <a:r>
              <a:rPr lang="en-US" sz="1200" b="1" dirty="0">
                <a:solidFill>
                  <a:srgbClr val="00B050"/>
                </a:solidFill>
              </a:rPr>
              <a:t> </a:t>
            </a:r>
            <a:r>
              <a:rPr lang="en-US" sz="1200" b="1" dirty="0" err="1">
                <a:solidFill>
                  <a:srgbClr val="00B050"/>
                </a:solidFill>
              </a:rPr>
              <a:t>Followup</a:t>
            </a:r>
            <a:r>
              <a:rPr lang="en-US" sz="1200" b="1" dirty="0">
                <a:solidFill>
                  <a:srgbClr val="00B050"/>
                </a:solidFill>
              </a:rPr>
              <a:t> Questions</a:t>
            </a:r>
            <a:r>
              <a:rPr lang="en-US" sz="1200" b="1" dirty="0">
                <a:solidFill>
                  <a:schemeClr val="tx1"/>
                </a:solidFill>
              </a:rPr>
              <a:t>}”]</a:t>
            </a:r>
          </a:p>
          <a:p>
            <a:pPr algn="ctr"/>
            <a:endParaRPr lang="en-US" sz="1400" b="1" dirty="0">
              <a:solidFill>
                <a:srgbClr val="00B050"/>
              </a:solidFill>
            </a:endParaRPr>
          </a:p>
          <a:p>
            <a:pPr algn="ctr"/>
            <a:endParaRPr lang="en-US" sz="1050" b="1" dirty="0">
              <a:solidFill>
                <a:schemeClr val="tx1"/>
              </a:solidFill>
            </a:endParaRPr>
          </a:p>
        </p:txBody>
      </p:sp>
      <p:sp>
        <p:nvSpPr>
          <p:cNvPr id="74" name="Rectangle 73">
            <a:extLst>
              <a:ext uri="{FF2B5EF4-FFF2-40B4-BE49-F238E27FC236}">
                <a16:creationId xmlns:a16="http://schemas.microsoft.com/office/drawing/2014/main" id="{164DA501-FAD7-B09C-6BF8-172369CEA93C}"/>
              </a:ext>
            </a:extLst>
          </p:cNvPr>
          <p:cNvSpPr/>
          <p:nvPr/>
        </p:nvSpPr>
        <p:spPr>
          <a:xfrm>
            <a:off x="6089901" y="2701052"/>
            <a:ext cx="2853689" cy="1344878"/>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Schema Based Query to A.I. asking for a Markdown Report Based on User Query and Learnings</a:t>
            </a:r>
          </a:p>
        </p:txBody>
      </p:sp>
      <p:sp>
        <p:nvSpPr>
          <p:cNvPr id="75" name="Rectangle 74">
            <a:extLst>
              <a:ext uri="{FF2B5EF4-FFF2-40B4-BE49-F238E27FC236}">
                <a16:creationId xmlns:a16="http://schemas.microsoft.com/office/drawing/2014/main" id="{F613F50F-6991-7063-FBE0-33AABE53C727}"/>
              </a:ext>
            </a:extLst>
          </p:cNvPr>
          <p:cNvSpPr/>
          <p:nvPr/>
        </p:nvSpPr>
        <p:spPr>
          <a:xfrm>
            <a:off x="6085721" y="2139769"/>
            <a:ext cx="2853689" cy="2437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1100" b="1" dirty="0">
                <a:solidFill>
                  <a:schemeClr val="tx1"/>
                </a:solidFill>
              </a:rPr>
              <a:t>Print Final Report to File and Terminal</a:t>
            </a:r>
            <a:endParaRPr lang="en-US" sz="1100" b="1" dirty="0">
              <a:solidFill>
                <a:schemeClr val="tx1"/>
              </a:solidFill>
            </a:endParaRPr>
          </a:p>
        </p:txBody>
      </p:sp>
      <p:cxnSp>
        <p:nvCxnSpPr>
          <p:cNvPr id="79" name="Straight Arrow Connector 78">
            <a:extLst>
              <a:ext uri="{FF2B5EF4-FFF2-40B4-BE49-F238E27FC236}">
                <a16:creationId xmlns:a16="http://schemas.microsoft.com/office/drawing/2014/main" id="{0E75EE39-F437-2932-CBAB-5FC419725AE3}"/>
              </a:ext>
            </a:extLst>
          </p:cNvPr>
          <p:cNvCxnSpPr>
            <a:cxnSpLocks/>
            <a:stCxn id="74" idx="0"/>
            <a:endCxn id="75" idx="2"/>
          </p:cNvCxnSpPr>
          <p:nvPr/>
        </p:nvCxnSpPr>
        <p:spPr>
          <a:xfrm flipH="1" flipV="1">
            <a:off x="7512566" y="2383565"/>
            <a:ext cx="4180" cy="3174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2" name="Flowchart: Decision 81">
            <a:extLst>
              <a:ext uri="{FF2B5EF4-FFF2-40B4-BE49-F238E27FC236}">
                <a16:creationId xmlns:a16="http://schemas.microsoft.com/office/drawing/2014/main" id="{812ADF17-23B9-5555-52D2-B96F7DCF0841}"/>
              </a:ext>
            </a:extLst>
          </p:cNvPr>
          <p:cNvSpPr/>
          <p:nvPr/>
        </p:nvSpPr>
        <p:spPr>
          <a:xfrm>
            <a:off x="6769318" y="5860645"/>
            <a:ext cx="1513141" cy="769441"/>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rgbClr val="0070C0"/>
                </a:solidFill>
              </a:rPr>
              <a:t>depth</a:t>
            </a:r>
            <a:r>
              <a:rPr lang="en-US" sz="1200" b="1" dirty="0">
                <a:solidFill>
                  <a:schemeClr val="tx1"/>
                </a:solidFill>
              </a:rPr>
              <a:t>&gt;0</a:t>
            </a:r>
          </a:p>
        </p:txBody>
      </p:sp>
      <p:cxnSp>
        <p:nvCxnSpPr>
          <p:cNvPr id="83" name="Straight Arrow Connector 82">
            <a:extLst>
              <a:ext uri="{FF2B5EF4-FFF2-40B4-BE49-F238E27FC236}">
                <a16:creationId xmlns:a16="http://schemas.microsoft.com/office/drawing/2014/main" id="{A7006D45-1D14-E439-B622-4D4E52C5494F}"/>
              </a:ext>
            </a:extLst>
          </p:cNvPr>
          <p:cNvCxnSpPr>
            <a:cxnSpLocks/>
            <a:stCxn id="82" idx="0"/>
            <a:endCxn id="92" idx="2"/>
          </p:cNvCxnSpPr>
          <p:nvPr/>
        </p:nvCxnSpPr>
        <p:spPr>
          <a:xfrm flipH="1" flipV="1">
            <a:off x="7517705" y="4961036"/>
            <a:ext cx="8184" cy="89960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8F2ECF6A-3452-2137-728E-A33981EE63B5}"/>
              </a:ext>
            </a:extLst>
          </p:cNvPr>
          <p:cNvCxnSpPr>
            <a:cxnSpLocks/>
            <a:stCxn id="82" idx="1"/>
            <a:endCxn id="23" idx="2"/>
          </p:cNvCxnSpPr>
          <p:nvPr/>
        </p:nvCxnSpPr>
        <p:spPr>
          <a:xfrm flipH="1" flipV="1">
            <a:off x="4413830" y="5860646"/>
            <a:ext cx="2355488" cy="384720"/>
          </a:xfrm>
          <a:prstGeom prst="straightConnector1">
            <a:avLst/>
          </a:prstGeom>
          <a:ln w="38100">
            <a:solidFill>
              <a:srgbClr val="00B050"/>
            </a:solidFill>
            <a:tailEnd type="triangle"/>
          </a:ln>
        </p:spPr>
        <p:style>
          <a:lnRef idx="1">
            <a:schemeClr val="accent2"/>
          </a:lnRef>
          <a:fillRef idx="0">
            <a:schemeClr val="accent2"/>
          </a:fillRef>
          <a:effectRef idx="0">
            <a:schemeClr val="accent2"/>
          </a:effectRef>
          <a:fontRef idx="minor">
            <a:schemeClr val="tx1"/>
          </a:fontRef>
        </p:style>
      </p:cxnSp>
      <p:sp>
        <p:nvSpPr>
          <p:cNvPr id="28" name="Rectangle 27">
            <a:extLst>
              <a:ext uri="{FF2B5EF4-FFF2-40B4-BE49-F238E27FC236}">
                <a16:creationId xmlns:a16="http://schemas.microsoft.com/office/drawing/2014/main" id="{7B193DF2-0819-47DE-6C7A-5F310D6A61A1}"/>
              </a:ext>
            </a:extLst>
          </p:cNvPr>
          <p:cNvSpPr/>
          <p:nvPr/>
        </p:nvSpPr>
        <p:spPr>
          <a:xfrm>
            <a:off x="3013033" y="715062"/>
            <a:ext cx="2806834" cy="8437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Send SERP to </a:t>
            </a:r>
            <a:r>
              <a:rPr lang="en-US" sz="1200" b="1" dirty="0" err="1">
                <a:solidFill>
                  <a:schemeClr val="tx1"/>
                </a:solidFill>
              </a:rPr>
              <a:t>Firecrawl</a:t>
            </a:r>
            <a:r>
              <a:rPr lang="en-US" sz="1200" b="1" dirty="0">
                <a:solidFill>
                  <a:schemeClr val="tx1"/>
                </a:solidFill>
              </a:rPr>
              <a:t>, Return max 5 </a:t>
            </a:r>
            <a:r>
              <a:rPr lang="en-US" sz="1200" b="1" dirty="0">
                <a:solidFill>
                  <a:srgbClr val="0070C0"/>
                </a:solidFill>
              </a:rPr>
              <a:t>Internet  Generated </a:t>
            </a:r>
            <a:r>
              <a:rPr lang="en-US" sz="1200" b="1" dirty="0" err="1">
                <a:solidFill>
                  <a:srgbClr val="0070C0"/>
                </a:solidFill>
              </a:rPr>
              <a:t>SERPresults</a:t>
            </a:r>
            <a:r>
              <a:rPr lang="en-US" sz="1200" b="1" dirty="0">
                <a:solidFill>
                  <a:srgbClr val="0070C0"/>
                </a:solidFill>
              </a:rPr>
              <a:t>,</a:t>
            </a:r>
            <a:endParaRPr lang="en-US" sz="1200" b="1" dirty="0">
              <a:solidFill>
                <a:schemeClr val="tx1"/>
              </a:solidFill>
            </a:endParaRPr>
          </a:p>
          <a:p>
            <a:pPr algn="ctr"/>
            <a:r>
              <a:rPr lang="en-US" sz="1200" b="1" dirty="0" err="1">
                <a:solidFill>
                  <a:srgbClr val="0070C0"/>
                </a:solidFill>
              </a:rPr>
              <a:t>visitedUrls</a:t>
            </a:r>
            <a:endParaRPr lang="en-US" sz="1200" b="1" dirty="0">
              <a:solidFill>
                <a:schemeClr val="tx1"/>
              </a:solidFill>
            </a:endParaRPr>
          </a:p>
        </p:txBody>
      </p:sp>
      <p:cxnSp>
        <p:nvCxnSpPr>
          <p:cNvPr id="32" name="Straight Arrow Connector 31">
            <a:extLst>
              <a:ext uri="{FF2B5EF4-FFF2-40B4-BE49-F238E27FC236}">
                <a16:creationId xmlns:a16="http://schemas.microsoft.com/office/drawing/2014/main" id="{C99092CB-E300-1807-1F21-B1963C2CDAE8}"/>
              </a:ext>
            </a:extLst>
          </p:cNvPr>
          <p:cNvCxnSpPr>
            <a:cxnSpLocks/>
            <a:stCxn id="23" idx="0"/>
            <a:endCxn id="37" idx="2"/>
          </p:cNvCxnSpPr>
          <p:nvPr/>
        </p:nvCxnSpPr>
        <p:spPr>
          <a:xfrm flipV="1">
            <a:off x="4413830" y="2767842"/>
            <a:ext cx="2620" cy="3169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7D34DE8A-5647-8AEB-B9B1-EEA01881EB40}"/>
              </a:ext>
            </a:extLst>
          </p:cNvPr>
          <p:cNvSpPr/>
          <p:nvPr/>
        </p:nvSpPr>
        <p:spPr>
          <a:xfrm>
            <a:off x="9216673" y="818628"/>
            <a:ext cx="2806834" cy="56143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Trim </a:t>
            </a:r>
            <a:r>
              <a:rPr lang="en-US" sz="1200" b="1" dirty="0" err="1">
                <a:solidFill>
                  <a:srgbClr val="0070C0"/>
                </a:solidFill>
              </a:rPr>
              <a:t>SERPresults</a:t>
            </a:r>
            <a:r>
              <a:rPr lang="en-US" sz="1200" b="1" dirty="0">
                <a:solidFill>
                  <a:srgbClr val="0070C0"/>
                </a:solidFill>
              </a:rPr>
              <a:t> </a:t>
            </a:r>
            <a:r>
              <a:rPr lang="en-US" sz="1200" b="1" dirty="0">
                <a:solidFill>
                  <a:schemeClr val="tx1"/>
                </a:solidFill>
              </a:rPr>
              <a:t>to 25000 tokens</a:t>
            </a:r>
          </a:p>
        </p:txBody>
      </p:sp>
      <p:cxnSp>
        <p:nvCxnSpPr>
          <p:cNvPr id="46" name="Straight Arrow Connector 45">
            <a:extLst>
              <a:ext uri="{FF2B5EF4-FFF2-40B4-BE49-F238E27FC236}">
                <a16:creationId xmlns:a16="http://schemas.microsoft.com/office/drawing/2014/main" id="{3CB01C3C-5D9E-E0B3-AF06-83F44EDE125A}"/>
              </a:ext>
            </a:extLst>
          </p:cNvPr>
          <p:cNvCxnSpPr>
            <a:cxnSpLocks/>
            <a:stCxn id="28" idx="3"/>
            <a:endCxn id="44" idx="1"/>
          </p:cNvCxnSpPr>
          <p:nvPr/>
        </p:nvCxnSpPr>
        <p:spPr>
          <a:xfrm flipV="1">
            <a:off x="5819867" y="1099347"/>
            <a:ext cx="3396806" cy="375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ED22C7D-A815-91C2-86C3-0E6F6AB38A1E}"/>
              </a:ext>
            </a:extLst>
          </p:cNvPr>
          <p:cNvCxnSpPr>
            <a:cxnSpLocks/>
            <a:stCxn id="44" idx="2"/>
            <a:endCxn id="35" idx="0"/>
          </p:cNvCxnSpPr>
          <p:nvPr/>
        </p:nvCxnSpPr>
        <p:spPr>
          <a:xfrm>
            <a:off x="10620090" y="1380065"/>
            <a:ext cx="8662" cy="10035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90C7C6B-C2E5-65D3-55E4-4BF1206EDE4E}"/>
              </a:ext>
            </a:extLst>
          </p:cNvPr>
          <p:cNvSpPr/>
          <p:nvPr/>
        </p:nvSpPr>
        <p:spPr>
          <a:xfrm>
            <a:off x="9175344" y="4988308"/>
            <a:ext cx="2888923" cy="15123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b="1" dirty="0" err="1">
                <a:solidFill>
                  <a:srgbClr val="00B050"/>
                </a:solidFill>
              </a:rPr>
              <a:t>nextQuery</a:t>
            </a:r>
            <a:r>
              <a:rPr lang="en-US" sz="1200" dirty="0"/>
              <a:t> = </a:t>
            </a:r>
          </a:p>
          <a:p>
            <a:pPr algn="ctr"/>
            <a:r>
              <a:rPr lang="en-US" sz="1200" b="1" dirty="0"/>
              <a:t>”Previous research goal: {</a:t>
            </a:r>
            <a:r>
              <a:rPr lang="en-US" sz="1200" b="1" dirty="0" err="1">
                <a:solidFill>
                  <a:srgbClr val="00B050"/>
                </a:solidFill>
              </a:rPr>
              <a:t>serpQuery.researchGoal</a:t>
            </a:r>
            <a:r>
              <a:rPr lang="en-US" sz="1200" b="1" dirty="0"/>
              <a:t>} </a:t>
            </a:r>
          </a:p>
          <a:p>
            <a:pPr algn="ctr"/>
            <a:r>
              <a:rPr lang="en-US" sz="1200" b="1" dirty="0"/>
              <a:t>Follow-up research directions: {</a:t>
            </a:r>
            <a:r>
              <a:rPr lang="en-US" sz="1200" b="1" dirty="0" err="1">
                <a:solidFill>
                  <a:srgbClr val="00B050"/>
                </a:solidFill>
              </a:rPr>
              <a:t>newLearnings.followUpQuestions</a:t>
            </a:r>
            <a:r>
              <a:rPr lang="en-US" sz="1200" b="1" dirty="0"/>
              <a:t>}”</a:t>
            </a:r>
            <a:endParaRPr lang="en-US" sz="1200" b="1" dirty="0">
              <a:solidFill>
                <a:schemeClr val="tx1"/>
              </a:solidFill>
            </a:endParaRPr>
          </a:p>
        </p:txBody>
      </p:sp>
      <p:cxnSp>
        <p:nvCxnSpPr>
          <p:cNvPr id="64" name="Straight Arrow Connector 63">
            <a:extLst>
              <a:ext uri="{FF2B5EF4-FFF2-40B4-BE49-F238E27FC236}">
                <a16:creationId xmlns:a16="http://schemas.microsoft.com/office/drawing/2014/main" id="{517BB5A1-8319-BA7A-E852-DEF6BCF23C94}"/>
              </a:ext>
            </a:extLst>
          </p:cNvPr>
          <p:cNvCxnSpPr>
            <a:cxnSpLocks/>
            <a:stCxn id="35" idx="2"/>
            <a:endCxn id="62" idx="0"/>
          </p:cNvCxnSpPr>
          <p:nvPr/>
        </p:nvCxnSpPr>
        <p:spPr>
          <a:xfrm flipH="1">
            <a:off x="10619806" y="4363418"/>
            <a:ext cx="8946" cy="624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93373D5-D068-BAC2-E725-BC6F9703906C}"/>
              </a:ext>
            </a:extLst>
          </p:cNvPr>
          <p:cNvCxnSpPr>
            <a:cxnSpLocks/>
            <a:stCxn id="62" idx="1"/>
            <a:endCxn id="82" idx="3"/>
          </p:cNvCxnSpPr>
          <p:nvPr/>
        </p:nvCxnSpPr>
        <p:spPr>
          <a:xfrm flipH="1">
            <a:off x="8282459" y="5744476"/>
            <a:ext cx="892885" cy="500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A9B03262-ACDD-2E54-F3C0-BC7F82F2AD53}"/>
              </a:ext>
            </a:extLst>
          </p:cNvPr>
          <p:cNvSpPr/>
          <p:nvPr/>
        </p:nvSpPr>
        <p:spPr>
          <a:xfrm>
            <a:off x="6114288" y="4399599"/>
            <a:ext cx="2806834" cy="56143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solidFill>
                  <a:schemeClr val="tx1"/>
                </a:solidFill>
              </a:rPr>
              <a:t>Trim Learnings to 150000 tokens</a:t>
            </a:r>
          </a:p>
        </p:txBody>
      </p:sp>
      <p:cxnSp>
        <p:nvCxnSpPr>
          <p:cNvPr id="95" name="Straight Arrow Connector 94">
            <a:extLst>
              <a:ext uri="{FF2B5EF4-FFF2-40B4-BE49-F238E27FC236}">
                <a16:creationId xmlns:a16="http://schemas.microsoft.com/office/drawing/2014/main" id="{12482472-C63D-E6D5-45D6-6E07F0C1FA0D}"/>
              </a:ext>
            </a:extLst>
          </p:cNvPr>
          <p:cNvCxnSpPr>
            <a:cxnSpLocks/>
            <a:stCxn id="92" idx="0"/>
            <a:endCxn id="74" idx="2"/>
          </p:cNvCxnSpPr>
          <p:nvPr/>
        </p:nvCxnSpPr>
        <p:spPr>
          <a:xfrm flipH="1" flipV="1">
            <a:off x="7516746" y="4045930"/>
            <a:ext cx="959" cy="35366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7" name="Flowchart: Decision 36">
            <a:extLst>
              <a:ext uri="{FF2B5EF4-FFF2-40B4-BE49-F238E27FC236}">
                <a16:creationId xmlns:a16="http://schemas.microsoft.com/office/drawing/2014/main" id="{55897BF0-93F7-2C82-D8BD-E685A3F101A3}"/>
              </a:ext>
            </a:extLst>
          </p:cNvPr>
          <p:cNvSpPr/>
          <p:nvPr/>
        </p:nvSpPr>
        <p:spPr>
          <a:xfrm>
            <a:off x="3510561" y="1900505"/>
            <a:ext cx="1811778" cy="867337"/>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solidFill>
                  <a:schemeClr val="tx1"/>
                </a:solidFill>
              </a:rPr>
              <a:t>For each </a:t>
            </a:r>
            <a:r>
              <a:rPr lang="en-US" sz="1200" b="1" dirty="0" err="1">
                <a:solidFill>
                  <a:srgbClr val="00B050"/>
                </a:solidFill>
              </a:rPr>
              <a:t>SERPQuery</a:t>
            </a:r>
            <a:endParaRPr lang="en-US" sz="1200" b="1" dirty="0">
              <a:solidFill>
                <a:srgbClr val="00B050"/>
              </a:solidFill>
            </a:endParaRPr>
          </a:p>
        </p:txBody>
      </p:sp>
      <p:cxnSp>
        <p:nvCxnSpPr>
          <p:cNvPr id="41" name="Straight Arrow Connector 40">
            <a:extLst>
              <a:ext uri="{FF2B5EF4-FFF2-40B4-BE49-F238E27FC236}">
                <a16:creationId xmlns:a16="http://schemas.microsoft.com/office/drawing/2014/main" id="{BB89FCF0-47B2-5114-6181-A18AD89A4045}"/>
              </a:ext>
            </a:extLst>
          </p:cNvPr>
          <p:cNvCxnSpPr>
            <a:cxnSpLocks/>
            <a:stCxn id="37" idx="0"/>
            <a:endCxn id="28" idx="2"/>
          </p:cNvCxnSpPr>
          <p:nvPr/>
        </p:nvCxnSpPr>
        <p:spPr>
          <a:xfrm flipV="1">
            <a:off x="4416450" y="1558792"/>
            <a:ext cx="0" cy="3417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21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D2C5-34A8-ED48-2329-3F5C37E3A950}"/>
              </a:ext>
            </a:extLst>
          </p:cNvPr>
          <p:cNvSpPr>
            <a:spLocks noGrp="1"/>
          </p:cNvSpPr>
          <p:nvPr>
            <p:ph type="title"/>
          </p:nvPr>
        </p:nvSpPr>
        <p:spPr/>
        <p:txBody>
          <a:bodyPr/>
          <a:lstStyle/>
          <a:p>
            <a:pPr algn="ctr"/>
            <a:r>
              <a:rPr lang="en-US" dirty="0"/>
              <a:t>USER INPUT</a:t>
            </a:r>
          </a:p>
        </p:txBody>
      </p:sp>
      <p:sp>
        <p:nvSpPr>
          <p:cNvPr id="3" name="Content Placeholder 2">
            <a:extLst>
              <a:ext uri="{FF2B5EF4-FFF2-40B4-BE49-F238E27FC236}">
                <a16:creationId xmlns:a16="http://schemas.microsoft.com/office/drawing/2014/main" id="{FA10B53E-4A23-C386-0511-94A3D68C7D53}"/>
              </a:ext>
            </a:extLst>
          </p:cNvPr>
          <p:cNvSpPr>
            <a:spLocks noGrp="1"/>
          </p:cNvSpPr>
          <p:nvPr>
            <p:ph idx="1"/>
          </p:nvPr>
        </p:nvSpPr>
        <p:spPr/>
        <p:txBody>
          <a:bodyPr/>
          <a:lstStyle/>
          <a:p>
            <a:r>
              <a:rPr lang="en-US" dirty="0"/>
              <a:t>Originally wants an input with no new lines. I altered that.</a:t>
            </a:r>
          </a:p>
        </p:txBody>
      </p:sp>
      <p:sp>
        <p:nvSpPr>
          <p:cNvPr id="4" name="Rectangle 3">
            <a:extLst>
              <a:ext uri="{FF2B5EF4-FFF2-40B4-BE49-F238E27FC236}">
                <a16:creationId xmlns:a16="http://schemas.microsoft.com/office/drawing/2014/main" id="{1B59F524-77D7-1206-BF8A-AAB1E4F1673F}"/>
              </a:ext>
            </a:extLst>
          </p:cNvPr>
          <p:cNvSpPr/>
          <p:nvPr/>
        </p:nvSpPr>
        <p:spPr>
          <a:xfrm>
            <a:off x="1072033" y="681037"/>
            <a:ext cx="2638806" cy="6492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t>"</a:t>
            </a:r>
            <a:r>
              <a:rPr lang="en-US" sz="1100" b="1" dirty="0"/>
              <a:t>What would you like to research?”</a:t>
            </a:r>
          </a:p>
        </p:txBody>
      </p:sp>
    </p:spTree>
    <p:extLst>
      <p:ext uri="{BB962C8B-B14F-4D97-AF65-F5344CB8AC3E}">
        <p14:creationId xmlns:p14="http://schemas.microsoft.com/office/powerpoint/2010/main" val="134722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C83E4-B71E-8F31-2417-DF8A4B4B86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2D969F-8A68-CD02-1ABA-57069015837A}"/>
              </a:ext>
            </a:extLst>
          </p:cNvPr>
          <p:cNvSpPr>
            <a:spLocks noGrp="1"/>
          </p:cNvSpPr>
          <p:nvPr>
            <p:ph type="title"/>
          </p:nvPr>
        </p:nvSpPr>
        <p:spPr>
          <a:xfrm>
            <a:off x="2916936" y="264541"/>
            <a:ext cx="5382768" cy="969899"/>
          </a:xfrm>
        </p:spPr>
        <p:txBody>
          <a:bodyPr>
            <a:normAutofit fontScale="90000"/>
          </a:bodyPr>
          <a:lstStyle/>
          <a:p>
            <a:r>
              <a:rPr lang="en-US" dirty="0"/>
              <a:t>Deep Research Algorithm</a:t>
            </a:r>
          </a:p>
        </p:txBody>
      </p:sp>
      <p:pic>
        <p:nvPicPr>
          <p:cNvPr id="7" name="Picture 6">
            <a:extLst>
              <a:ext uri="{FF2B5EF4-FFF2-40B4-BE49-F238E27FC236}">
                <a16:creationId xmlns:a16="http://schemas.microsoft.com/office/drawing/2014/main" id="{EE656C55-955B-F4FD-9ADC-0EDE478164F2}"/>
              </a:ext>
            </a:extLst>
          </p:cNvPr>
          <p:cNvPicPr>
            <a:picLocks noChangeAspect="1"/>
          </p:cNvPicPr>
          <p:nvPr/>
        </p:nvPicPr>
        <p:blipFill>
          <a:blip r:embed="rId2"/>
          <a:stretch>
            <a:fillRect/>
          </a:stretch>
        </p:blipFill>
        <p:spPr>
          <a:xfrm>
            <a:off x="3816913" y="1691640"/>
            <a:ext cx="3725473" cy="4675850"/>
          </a:xfrm>
          <a:prstGeom prst="rect">
            <a:avLst/>
          </a:prstGeom>
        </p:spPr>
      </p:pic>
    </p:spTree>
    <p:extLst>
      <p:ext uri="{BB962C8B-B14F-4D97-AF65-F5344CB8AC3E}">
        <p14:creationId xmlns:p14="http://schemas.microsoft.com/office/powerpoint/2010/main" val="296937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2448</TotalTime>
  <Words>1972</Words>
  <Application>Microsoft Office PowerPoint</Application>
  <PresentationFormat>Widescreen</PresentationFormat>
  <Paragraphs>187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Deep Research  A.I. Agent or A.I. Workflow?</vt:lpstr>
      <vt:lpstr>Deep Research Algorithm</vt:lpstr>
      <vt:lpstr>Prompt Pipeline</vt:lpstr>
      <vt:lpstr>Simplified Prompt Pipeline</vt:lpstr>
      <vt:lpstr>Outline of Deep Seek Algorithm</vt:lpstr>
      <vt:lpstr>Journey of the Prompt</vt:lpstr>
      <vt:lpstr>USER INPUT</vt:lpstr>
      <vt:lpstr>Deep Research 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Dranias</dc:creator>
  <cp:lastModifiedBy>M Dranias</cp:lastModifiedBy>
  <cp:revision>19</cp:revision>
  <dcterms:created xsi:type="dcterms:W3CDTF">2025-03-08T09:50:12Z</dcterms:created>
  <dcterms:modified xsi:type="dcterms:W3CDTF">2025-03-10T02:38:17Z</dcterms:modified>
</cp:coreProperties>
</file>