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99D6-8219-4926-8235-93A5DC62014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0F8B987-2F94-49E3-BF26-570AED5A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99D6-8219-4926-8235-93A5DC62014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B987-2F94-49E3-BF26-570AED5A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0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99D6-8219-4926-8235-93A5DC62014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B987-2F94-49E3-BF26-570AED5A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0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99D6-8219-4926-8235-93A5DC62014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B987-2F94-49E3-BF26-570AED5A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5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B1599D6-8219-4926-8235-93A5DC62014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0F8B987-2F94-49E3-BF26-570AED5A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0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99D6-8219-4926-8235-93A5DC62014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B987-2F94-49E3-BF26-570AED5A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99D6-8219-4926-8235-93A5DC62014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B987-2F94-49E3-BF26-570AED5A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0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99D6-8219-4926-8235-93A5DC62014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B987-2F94-49E3-BF26-570AED5A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99D6-8219-4926-8235-93A5DC62014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B987-2F94-49E3-BF26-570AED5A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99D6-8219-4926-8235-93A5DC62014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B987-2F94-49E3-BF26-570AED5A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99D6-8219-4926-8235-93A5DC620145}" type="datetimeFigureOut">
              <a:rPr lang="en-US" smtClean="0"/>
              <a:t>12/16/2016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B987-2F94-49E3-BF26-570AED5A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B1599D6-8219-4926-8235-93A5DC62014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0F8B987-2F94-49E3-BF26-570AED5A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Elliptic Curve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Reda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8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Algebraic Description of </a:t>
            </a:r>
            <a:r>
              <a:rPr lang="en-US" dirty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When P = (</a:t>
            </a:r>
            <a:r>
              <a:rPr lang="en-US" altLang="en-US" sz="2400" dirty="0" err="1"/>
              <a:t>xP,yP</a:t>
            </a:r>
            <a:r>
              <a:rPr lang="en-US" altLang="en-US" sz="2400" dirty="0"/>
              <a:t>) and Q = (</a:t>
            </a:r>
            <a:r>
              <a:rPr lang="en-US" altLang="en-US" sz="2400" dirty="0" err="1"/>
              <a:t>xQ,yQ</a:t>
            </a:r>
            <a:r>
              <a:rPr lang="en-US" altLang="en-US" sz="2400" dirty="0"/>
              <a:t>) are not negative of each other, 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P + Q = R where 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s = (</a:t>
            </a:r>
            <a:r>
              <a:rPr lang="en-US" altLang="en-US" sz="2400" dirty="0" err="1"/>
              <a:t>yP</a:t>
            </a:r>
            <a:r>
              <a:rPr lang="en-US" altLang="en-US" sz="2400" dirty="0"/>
              <a:t> - </a:t>
            </a:r>
            <a:r>
              <a:rPr lang="en-US" altLang="en-US" sz="2400" dirty="0" err="1"/>
              <a:t>yQ</a:t>
            </a:r>
            <a:r>
              <a:rPr lang="en-US" altLang="en-US" sz="2400" dirty="0"/>
              <a:t>) / (</a:t>
            </a:r>
            <a:r>
              <a:rPr lang="en-US" altLang="en-US" sz="2400" dirty="0" err="1"/>
              <a:t>xP</a:t>
            </a:r>
            <a:r>
              <a:rPr lang="en-US" altLang="en-US" sz="2400" dirty="0"/>
              <a:t> - </a:t>
            </a:r>
            <a:r>
              <a:rPr lang="en-US" altLang="en-US" sz="2400" dirty="0" err="1"/>
              <a:t>xQ</a:t>
            </a:r>
            <a:r>
              <a:rPr lang="en-US" altLang="en-US" sz="2400" dirty="0"/>
              <a:t>) 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 err="1"/>
              <a:t>xR</a:t>
            </a:r>
            <a:r>
              <a:rPr lang="en-US" altLang="en-US" sz="2400" dirty="0"/>
              <a:t> = s2 - </a:t>
            </a:r>
            <a:r>
              <a:rPr lang="en-US" altLang="en-US" sz="2400" dirty="0" err="1"/>
              <a:t>xP</a:t>
            </a:r>
            <a:r>
              <a:rPr lang="en-US" altLang="en-US" sz="2400" dirty="0"/>
              <a:t> - </a:t>
            </a:r>
            <a:r>
              <a:rPr lang="en-US" altLang="en-US" sz="2400" dirty="0" err="1"/>
              <a:t>xQ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yR</a:t>
            </a:r>
            <a:r>
              <a:rPr lang="en-US" altLang="en-US" sz="2400" dirty="0"/>
              <a:t> = -</a:t>
            </a:r>
            <a:r>
              <a:rPr lang="en-US" altLang="en-US" sz="2400" dirty="0" err="1"/>
              <a:t>yP</a:t>
            </a:r>
            <a:r>
              <a:rPr lang="en-US" altLang="en-US" sz="2400" dirty="0"/>
              <a:t> + s(</a:t>
            </a:r>
            <a:r>
              <a:rPr lang="en-US" altLang="en-US" sz="2400" dirty="0" err="1"/>
              <a:t>xP</a:t>
            </a:r>
            <a:r>
              <a:rPr lang="en-US" altLang="en-US" sz="2400" dirty="0"/>
              <a:t> - </a:t>
            </a:r>
            <a:r>
              <a:rPr lang="en-US" altLang="en-US" sz="2400" dirty="0" err="1"/>
              <a:t>xR</a:t>
            </a:r>
            <a:r>
              <a:rPr lang="en-US" altLang="en-US" sz="2400" dirty="0"/>
              <a:t>) </a:t>
            </a:r>
            <a:br>
              <a:rPr lang="en-US" alt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27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</a:t>
            </a:r>
            <a:r>
              <a:rPr lang="en-US" dirty="0" err="1"/>
              <a:t>Diffie</a:t>
            </a:r>
            <a:r>
              <a:rPr lang="en-US" dirty="0"/>
              <a:t>-Hellman (ECDH)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146104" cy="405079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Elliptic curve variant of the key exchange </a:t>
            </a:r>
            <a:r>
              <a:rPr lang="en-US" dirty="0" err="1"/>
              <a:t>Diffie</a:t>
            </a:r>
            <a:r>
              <a:rPr lang="en-US" dirty="0"/>
              <a:t>-Hellman protocol.</a:t>
            </a:r>
          </a:p>
          <a:p>
            <a:endParaRPr lang="en-US" dirty="0"/>
          </a:p>
          <a:p>
            <a:r>
              <a:rPr lang="en-US" dirty="0"/>
              <a:t>Decide on domain parameters and come up with a Public/Private key pair</a:t>
            </a:r>
          </a:p>
          <a:p>
            <a:endParaRPr lang="en-US" dirty="0"/>
          </a:p>
          <a:p>
            <a:r>
              <a:rPr lang="en-US" dirty="0"/>
              <a:t>To obtain the private key, the attacker needs to solve the discrete log problem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57" y="2194179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key exchange takes </a:t>
            </a:r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1. Alice and Bob publicly agree on an elliptic curve E over a large finite field F and a point P on that curve.</a:t>
            </a:r>
          </a:p>
          <a:p>
            <a:pPr>
              <a:buNone/>
            </a:pPr>
            <a:r>
              <a:rPr lang="en-US" dirty="0"/>
              <a:t>	2. Alice and Bob each privately choose large random integers, denoted a and b</a:t>
            </a:r>
          </a:p>
          <a:p>
            <a:pPr>
              <a:buNone/>
            </a:pPr>
            <a:r>
              <a:rPr lang="en-US" dirty="0"/>
              <a:t>	3. Using elliptic curve point-addition, Alice computes </a:t>
            </a:r>
            <a:r>
              <a:rPr lang="en-US" dirty="0" err="1"/>
              <a:t>aP</a:t>
            </a:r>
            <a:r>
              <a:rPr lang="en-US" dirty="0"/>
              <a:t> on E and sends it to Bob. Bob computes </a:t>
            </a:r>
            <a:r>
              <a:rPr lang="en-US" dirty="0" err="1"/>
              <a:t>bP</a:t>
            </a:r>
            <a:r>
              <a:rPr lang="en-US" dirty="0"/>
              <a:t> on E and sends it to Alice.</a:t>
            </a:r>
          </a:p>
          <a:p>
            <a:pPr>
              <a:buNone/>
            </a:pPr>
            <a:r>
              <a:rPr lang="en-US" dirty="0"/>
              <a:t>	4. Both Alice and Bob can now compute the point </a:t>
            </a:r>
            <a:r>
              <a:rPr lang="en-US" dirty="0" err="1"/>
              <a:t>abP</a:t>
            </a:r>
            <a:r>
              <a:rPr lang="en-US" dirty="0"/>
              <a:t> Alice by multiplying the received value of </a:t>
            </a:r>
            <a:r>
              <a:rPr lang="en-US" dirty="0" err="1"/>
              <a:t>bP</a:t>
            </a:r>
            <a:r>
              <a:rPr lang="en-US" dirty="0"/>
              <a:t> by her secret number a and Bob vice-versa.</a:t>
            </a:r>
          </a:p>
          <a:p>
            <a:pPr>
              <a:buNone/>
            </a:pPr>
            <a:r>
              <a:rPr lang="en-US" dirty="0"/>
              <a:t>	5. Alice and Bob agree that the x coordinate of this point will be their shared secret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4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of ECC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Shorter </a:t>
            </a:r>
            <a:r>
              <a:rPr lang="en-US" sz="2200" dirty="0"/>
              <a:t>Key Length</a:t>
            </a:r>
          </a:p>
          <a:p>
            <a:pPr lvl="2"/>
            <a:r>
              <a:rPr lang="en-US" sz="2000" dirty="0"/>
              <a:t>Same level of security as RSA achieved at a much shorter key length</a:t>
            </a:r>
          </a:p>
          <a:p>
            <a:pPr lvl="1"/>
            <a:r>
              <a:rPr lang="en-US" sz="2200" dirty="0"/>
              <a:t>Better Security</a:t>
            </a:r>
          </a:p>
          <a:p>
            <a:pPr lvl="2"/>
            <a:r>
              <a:rPr lang="en-US" sz="2000" dirty="0"/>
              <a:t>Secure because of the ECDLP</a:t>
            </a:r>
          </a:p>
          <a:p>
            <a:pPr lvl="2"/>
            <a:r>
              <a:rPr lang="en-US" sz="2000" dirty="0"/>
              <a:t>Higher security per key-bit than RSA</a:t>
            </a:r>
          </a:p>
          <a:p>
            <a:pPr lvl="1"/>
            <a:r>
              <a:rPr lang="en-US" sz="2200" dirty="0"/>
              <a:t>Higher Performance</a:t>
            </a:r>
          </a:p>
          <a:p>
            <a:pPr lvl="2"/>
            <a:r>
              <a:rPr lang="en-US" sz="2000" dirty="0"/>
              <a:t>Shorter key-length ensures lesser power requirement – suitable in wireless sensor applications and low power devices</a:t>
            </a:r>
          </a:p>
          <a:p>
            <a:pPr lvl="2"/>
            <a:r>
              <a:rPr lang="en-US" sz="2000" dirty="0"/>
              <a:t>More computation per bit but overall lesser computational expense or complexity due to lesser number of key 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</a:t>
            </a:r>
            <a:r>
              <a:rPr lang="en-US" dirty="0"/>
              <a:t>of ECC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Relatively </a:t>
            </a:r>
            <a:r>
              <a:rPr lang="en-US" sz="2200" dirty="0"/>
              <a:t>newer field</a:t>
            </a:r>
          </a:p>
          <a:p>
            <a:pPr lvl="2"/>
            <a:r>
              <a:rPr lang="en-US" sz="2000" dirty="0"/>
              <a:t>Idea prevails that all the aspects of the topic may not have been explored yet – possibly unknown vulnerabilities</a:t>
            </a:r>
          </a:p>
          <a:p>
            <a:pPr lvl="2"/>
            <a:r>
              <a:rPr lang="en-US" sz="2000" dirty="0"/>
              <a:t>Doesn’t have widespread usage</a:t>
            </a:r>
          </a:p>
          <a:p>
            <a:pPr lvl="1"/>
            <a:r>
              <a:rPr lang="en-US" sz="2200" dirty="0"/>
              <a:t>Not perfect</a:t>
            </a:r>
          </a:p>
          <a:p>
            <a:pPr lvl="2"/>
            <a:r>
              <a:rPr lang="en-US" sz="2000" dirty="0"/>
              <a:t>Attacks still exist that can solve ECC (112 bit key length has been publicly broken)</a:t>
            </a:r>
          </a:p>
          <a:p>
            <a:pPr lvl="2"/>
            <a:r>
              <a:rPr lang="en-US" sz="2000" dirty="0"/>
              <a:t>Well known attacks are the Pollard’s Rho attack (complexity O(√n) ), </a:t>
            </a:r>
            <a:r>
              <a:rPr lang="en-US" sz="2000" dirty="0" err="1"/>
              <a:t>Pohlig’s</a:t>
            </a:r>
            <a:r>
              <a:rPr lang="en-US" sz="2000" dirty="0"/>
              <a:t> attack, Baby </a:t>
            </a:r>
            <a:r>
              <a:rPr lang="en-US" sz="2000" dirty="0" smtClean="0"/>
              <a:t>Step, Giant </a:t>
            </a:r>
            <a:r>
              <a:rPr lang="en-US" sz="2000" dirty="0"/>
              <a:t>Step </a:t>
            </a:r>
            <a:r>
              <a:rPr lang="en-US" sz="2000" dirty="0" smtClean="0"/>
              <a:t>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646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What is Elliptic Curve?</a:t>
            </a:r>
          </a:p>
          <a:p>
            <a:r>
              <a:rPr lang="en-US" sz="2800" dirty="0" smtClean="0"/>
              <a:t>History of Elliptic Curve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Why Elliptic Curve Cryptography?</a:t>
            </a:r>
            <a:endParaRPr lang="en-US" sz="2800" dirty="0" smtClean="0"/>
          </a:p>
          <a:p>
            <a:r>
              <a:rPr lang="en-US" sz="2800" dirty="0"/>
              <a:t>Abelian Groups</a:t>
            </a:r>
          </a:p>
          <a:p>
            <a:r>
              <a:rPr lang="en-US" sz="2800" dirty="0"/>
              <a:t>Elliptic Curves over Real </a:t>
            </a:r>
            <a:r>
              <a:rPr lang="en-US" sz="2800" dirty="0" smtClean="0"/>
              <a:t>Numbers</a:t>
            </a:r>
          </a:p>
          <a:p>
            <a:r>
              <a:rPr lang="en-US" sz="2800" dirty="0"/>
              <a:t>Geometric Description of </a:t>
            </a:r>
            <a:r>
              <a:rPr lang="en-US" sz="2800" dirty="0" smtClean="0"/>
              <a:t>Addition</a:t>
            </a:r>
          </a:p>
          <a:p>
            <a:r>
              <a:rPr lang="en-US" sz="2800" dirty="0"/>
              <a:t>Algebraic Description of </a:t>
            </a:r>
            <a:r>
              <a:rPr lang="en-US" sz="2800" dirty="0" smtClean="0"/>
              <a:t>Addition</a:t>
            </a:r>
          </a:p>
          <a:p>
            <a:r>
              <a:rPr lang="en-US" sz="2800" dirty="0"/>
              <a:t>Elliptic Curve </a:t>
            </a:r>
            <a:r>
              <a:rPr lang="en-US" sz="2800" dirty="0" err="1"/>
              <a:t>Diffie</a:t>
            </a:r>
            <a:r>
              <a:rPr lang="en-US" sz="2800" dirty="0"/>
              <a:t>-Hellman (ECDH)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Elliptic Curve?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619164" y="1633174"/>
            <a:ext cx="5336274" cy="456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9" y="2121408"/>
            <a:ext cx="4880576" cy="40507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i="1" dirty="0"/>
              <a:t>elliptic curve </a:t>
            </a:r>
            <a:r>
              <a:rPr lang="en-US" dirty="0"/>
              <a:t>is a curve of the form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y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r>
              <a:rPr lang="en-US" dirty="0"/>
              <a:t> + </a:t>
            </a:r>
            <a:r>
              <a:rPr lang="en-US" i="1" dirty="0"/>
              <a:t>ax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/>
              <a:t>where 4</a:t>
            </a:r>
            <a:r>
              <a:rPr lang="en-US" i="1" dirty="0"/>
              <a:t>a</a:t>
            </a:r>
            <a:r>
              <a:rPr lang="en-US" baseline="30000" dirty="0"/>
              <a:t>3</a:t>
            </a:r>
            <a:r>
              <a:rPr lang="en-US" dirty="0"/>
              <a:t> + 27</a:t>
            </a:r>
            <a:r>
              <a:rPr lang="en-US" i="1" dirty="0"/>
              <a:t>b</a:t>
            </a:r>
            <a:r>
              <a:rPr lang="en-US" baseline="30000" dirty="0"/>
              <a:t>2</a:t>
            </a:r>
            <a:r>
              <a:rPr lang="en-US" dirty="0"/>
              <a:t> ≠ 0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Plus a point </a:t>
            </a:r>
            <a:r>
              <a:rPr lang="en-US" i="1" dirty="0"/>
              <a:t>O</a:t>
            </a:r>
            <a:r>
              <a:rPr lang="en-US" dirty="0"/>
              <a:t> at “infinity”.  It is at the end </a:t>
            </a:r>
          </a:p>
          <a:p>
            <a:pPr marL="0" indent="0">
              <a:buNone/>
            </a:pPr>
            <a:r>
              <a:rPr lang="en-US" dirty="0"/>
              <a:t>of all vertical lines</a:t>
            </a:r>
            <a:r>
              <a:rPr lang="en-US" dirty="0" smtClean="0"/>
              <a:t>.</a:t>
            </a:r>
          </a:p>
          <a:p>
            <a:r>
              <a:rPr lang="en-US" altLang="en-US" dirty="0"/>
              <a:t>If 4a³ + 27b²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  <a:r>
              <a:rPr lang="en-US" altLang="en-US" dirty="0"/>
              <a:t> 0, then we have a </a:t>
            </a:r>
            <a:r>
              <a:rPr lang="en-US" altLang="en-US" i="1" dirty="0"/>
              <a:t>singular elliptic curve</a:t>
            </a:r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i="1" dirty="0"/>
              <a:t>singular elliptic curve </a:t>
            </a:r>
            <a:r>
              <a:rPr lang="en-US" altLang="en-US" dirty="0"/>
              <a:t>lead to having to not having 3 distinct roots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Elliptic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80491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Elliptic curves as algebraic/geometric entities have been studied extensively for the past 150 years, and from these studies has emerged a rich and deep theory. Elliptic curve systems as applied to cryptography were first proposed in 1985 independently by Neal </a:t>
            </a:r>
            <a:r>
              <a:rPr lang="en-US" altLang="en-US" sz="2800" dirty="0" err="1"/>
              <a:t>Koblitz</a:t>
            </a:r>
            <a:r>
              <a:rPr lang="en-US" altLang="en-US" sz="2800" dirty="0"/>
              <a:t> from the University of Washington, and Victor Miller, who was then at IBM, Yorktown Heights.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9"/>
          <a:stretch/>
        </p:blipFill>
        <p:spPr>
          <a:xfrm>
            <a:off x="8188657" y="1759606"/>
            <a:ext cx="2019047" cy="1822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7" b="28549"/>
          <a:stretch/>
        </p:blipFill>
        <p:spPr>
          <a:xfrm>
            <a:off x="8188657" y="3724884"/>
            <a:ext cx="2003308" cy="181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Elliptic Curve Cryptography?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Shorter Key Length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dirty="0"/>
              <a:t>Lesser Computational Complexity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dirty="0"/>
              <a:t>Low Power Requirement</a:t>
            </a:r>
          </a:p>
          <a:p>
            <a:pPr>
              <a:lnSpc>
                <a:spcPct val="150000"/>
              </a:lnSpc>
            </a:pPr>
            <a:r>
              <a:rPr lang="en-US" dirty="0"/>
              <a:t>More Secure</a:t>
            </a:r>
          </a:p>
          <a:p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9661" y="2093976"/>
            <a:ext cx="6331894" cy="37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an Abelian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en-US" dirty="0"/>
              <a:t>Suppose we have any binary operation, such as addition (+), that is defined for every element in a </a:t>
            </a:r>
            <a:r>
              <a:rPr lang="en-US" altLang="en-US" i="1" dirty="0"/>
              <a:t>set G, </a:t>
            </a:r>
            <a:r>
              <a:rPr lang="en-US" altLang="en-US" dirty="0"/>
              <a:t>which is denoted </a:t>
            </a:r>
            <a:r>
              <a:rPr lang="en-US" altLang="en-US" i="1" dirty="0"/>
              <a:t>(G,</a:t>
            </a:r>
            <a:r>
              <a:rPr lang="en-US" altLang="en-US" dirty="0"/>
              <a:t> +)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dirty="0"/>
              <a:t>Then </a:t>
            </a:r>
            <a:r>
              <a:rPr lang="en-US" altLang="en-US" i="1" dirty="0"/>
              <a:t>G</a:t>
            </a:r>
            <a:r>
              <a:rPr lang="en-US" altLang="en-US" dirty="0"/>
              <a:t> is a </a:t>
            </a:r>
            <a:r>
              <a:rPr lang="en-US" altLang="en-US" i="1" dirty="0"/>
              <a:t>group</a:t>
            </a:r>
            <a:r>
              <a:rPr lang="en-US" altLang="en-US" dirty="0"/>
              <a:t> with respect to addition if the following conditions hold</a:t>
            </a:r>
            <a:r>
              <a:rPr lang="en-US" altLang="en-US" dirty="0" smtClean="0"/>
              <a:t>:</a:t>
            </a:r>
          </a:p>
          <a:p>
            <a:pPr marL="883920" lvl="1" indent="-609600">
              <a:lnSpc>
                <a:spcPct val="80000"/>
              </a:lnSpc>
            </a:pPr>
            <a:r>
              <a:rPr lang="en-US" altLang="en-US" dirty="0" smtClean="0"/>
              <a:t> </a:t>
            </a:r>
            <a:r>
              <a:rPr lang="en-US" altLang="en-US" b="1" i="1" dirty="0"/>
              <a:t>G</a:t>
            </a:r>
            <a:r>
              <a:rPr lang="en-US" altLang="en-US" b="1" dirty="0"/>
              <a:t> is </a:t>
            </a:r>
            <a:r>
              <a:rPr lang="en-US" altLang="en-US" b="1" i="1" dirty="0"/>
              <a:t>closed</a:t>
            </a:r>
            <a:r>
              <a:rPr lang="en-US" altLang="en-US" b="1" dirty="0"/>
              <a:t> under addition</a:t>
            </a:r>
            <a:r>
              <a:rPr lang="en-US" altLang="en-US" dirty="0"/>
              <a:t>: x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dirty="0">
                <a:latin typeface="Symbol" panose="05050102010706020507" pitchFamily="18" charset="2"/>
              </a:rPr>
              <a:t> </a:t>
            </a:r>
            <a:r>
              <a:rPr lang="en-US" altLang="en-US" i="1" dirty="0"/>
              <a:t>G</a:t>
            </a:r>
            <a:r>
              <a:rPr lang="en-US" altLang="en-US" dirty="0"/>
              <a:t>, y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dirty="0">
                <a:latin typeface="Symbol" panose="05050102010706020507" pitchFamily="18" charset="2"/>
              </a:rPr>
              <a:t> </a:t>
            </a:r>
            <a:r>
              <a:rPr lang="en-US" altLang="en-US" i="1" dirty="0"/>
              <a:t>G</a:t>
            </a:r>
            <a:r>
              <a:rPr lang="en-US" altLang="en-US" dirty="0"/>
              <a:t>,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dirty="0"/>
              <a:t>         imply x + y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dirty="0">
                <a:latin typeface="Symbol" panose="05050102010706020507" pitchFamily="18" charset="2"/>
              </a:rPr>
              <a:t> </a:t>
            </a:r>
            <a:r>
              <a:rPr lang="en-US" altLang="en-US" i="1" dirty="0"/>
              <a:t>G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 smtClean="0"/>
              <a:t>+ </a:t>
            </a:r>
            <a:r>
              <a:rPr lang="en-US" altLang="en-US" b="1" dirty="0"/>
              <a:t>is associative</a:t>
            </a:r>
            <a:r>
              <a:rPr lang="en-US" altLang="en-US" dirty="0"/>
              <a:t>. For all x, y, z,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dirty="0">
                <a:latin typeface="Symbol" panose="05050102010706020507" pitchFamily="18" charset="2"/>
              </a:rPr>
              <a:t> </a:t>
            </a:r>
            <a:r>
              <a:rPr lang="en-US" altLang="en-US" i="1" dirty="0"/>
              <a:t>G</a:t>
            </a:r>
            <a:r>
              <a:rPr lang="en-US" altLang="en-US" dirty="0"/>
              <a:t>,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dirty="0"/>
              <a:t>         x + (y + z) = (x + y) + z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     </a:t>
            </a:r>
            <a:r>
              <a:rPr lang="en-US" altLang="en-US" b="1" i="1" dirty="0" smtClean="0"/>
              <a:t>G </a:t>
            </a:r>
            <a:r>
              <a:rPr lang="en-US" altLang="en-US" b="1" dirty="0"/>
              <a:t>has an identity element </a:t>
            </a:r>
            <a:r>
              <a:rPr lang="en-US" altLang="en-US" b="1" i="1" dirty="0"/>
              <a:t>e</a:t>
            </a:r>
            <a:r>
              <a:rPr lang="en-US" altLang="en-US" dirty="0"/>
              <a:t>.  There is an </a:t>
            </a:r>
            <a:r>
              <a:rPr lang="en-US" altLang="en-US" i="1" dirty="0"/>
              <a:t>e</a:t>
            </a:r>
            <a:r>
              <a:rPr lang="en-US" altLang="en-US" dirty="0"/>
              <a:t> in </a:t>
            </a:r>
            <a:r>
              <a:rPr lang="en-US" altLang="en-US" i="1" dirty="0"/>
              <a:t>G</a:t>
            </a:r>
            <a:r>
              <a:rPr lang="en-US" altLang="en-US" dirty="0"/>
              <a:t> such that x + </a:t>
            </a:r>
            <a:r>
              <a:rPr lang="en-US" altLang="en-US" i="1" dirty="0"/>
              <a:t>e = e </a:t>
            </a:r>
            <a:r>
              <a:rPr lang="en-US" altLang="en-US" dirty="0"/>
              <a:t>+ x = x for all x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dirty="0">
                <a:latin typeface="Symbol" panose="05050102010706020507" pitchFamily="18" charset="2"/>
              </a:rPr>
              <a:t> </a:t>
            </a:r>
            <a:r>
              <a:rPr lang="en-US" altLang="en-US" i="1" dirty="0"/>
              <a:t>G</a:t>
            </a:r>
            <a:r>
              <a:rPr lang="en-US" altLang="en-US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     </a:t>
            </a:r>
            <a:r>
              <a:rPr lang="en-US" altLang="en-US" b="1" i="1" dirty="0" smtClean="0"/>
              <a:t>G </a:t>
            </a:r>
            <a:r>
              <a:rPr lang="en-US" altLang="en-US" b="1" dirty="0"/>
              <a:t>contains inverses</a:t>
            </a:r>
            <a:r>
              <a:rPr lang="en-US" altLang="en-US" dirty="0"/>
              <a:t>.  For each x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dirty="0">
                <a:latin typeface="Symbol" panose="05050102010706020507" pitchFamily="18" charset="2"/>
              </a:rPr>
              <a:t> </a:t>
            </a:r>
            <a:r>
              <a:rPr lang="en-US" altLang="en-US" i="1" dirty="0"/>
              <a:t>G</a:t>
            </a:r>
            <a:r>
              <a:rPr lang="en-US" altLang="en-US" dirty="0"/>
              <a:t>, there exists y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dirty="0">
                <a:latin typeface="Symbol" panose="05050102010706020507" pitchFamily="18" charset="2"/>
              </a:rPr>
              <a:t> </a:t>
            </a:r>
            <a:r>
              <a:rPr lang="en-US" altLang="en-US" i="1" dirty="0"/>
              <a:t>G</a:t>
            </a:r>
            <a:r>
              <a:rPr lang="en-US" altLang="en-US" dirty="0"/>
              <a:t>, such that x + y = y + x = </a:t>
            </a:r>
            <a:r>
              <a:rPr lang="en-US" altLang="en-US" i="1" dirty="0"/>
              <a:t>e</a:t>
            </a:r>
            <a:r>
              <a:rPr lang="en-US" altLang="en-US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/>
              <a:t>+ is commutative</a:t>
            </a:r>
            <a:r>
              <a:rPr lang="en-US" altLang="en-US" dirty="0"/>
              <a:t>. For all x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dirty="0">
                <a:latin typeface="Symbol" panose="05050102010706020507" pitchFamily="18" charset="2"/>
              </a:rPr>
              <a:t> </a:t>
            </a:r>
            <a:r>
              <a:rPr lang="en-US" altLang="en-US" i="1" dirty="0"/>
              <a:t>G</a:t>
            </a:r>
            <a:r>
              <a:rPr lang="en-US" altLang="en-US" dirty="0"/>
              <a:t>, y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dirty="0">
                <a:latin typeface="Symbol" panose="05050102010706020507" pitchFamily="18" charset="2"/>
              </a:rPr>
              <a:t> </a:t>
            </a:r>
            <a:r>
              <a:rPr lang="en-US" altLang="en-US" i="1" dirty="0"/>
              <a:t>G</a:t>
            </a:r>
            <a:r>
              <a:rPr lang="en-US" altLang="en-US" dirty="0"/>
              <a:t>, x + y = y + x.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512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Curves over Real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412839" cy="4050792"/>
          </a:xfrm>
        </p:spPr>
        <p:txBody>
          <a:bodyPr>
            <a:normAutofit/>
          </a:bodyPr>
          <a:lstStyle/>
          <a:p>
            <a:r>
              <a:rPr lang="en-US" altLang="en-US" dirty="0"/>
              <a:t>An elliptic curve over real numbers may be defined as the set of points (</a:t>
            </a:r>
            <a:r>
              <a:rPr lang="en-US" altLang="en-US" dirty="0" err="1"/>
              <a:t>x,y</a:t>
            </a:r>
            <a:r>
              <a:rPr lang="en-US" altLang="en-US" dirty="0"/>
              <a:t>) which satisfy an elliptic curve equation of the form: </a:t>
            </a:r>
          </a:p>
          <a:p>
            <a:pPr marL="0" indent="0">
              <a:buNone/>
            </a:pPr>
            <a:r>
              <a:rPr lang="en-US" altLang="en-US" dirty="0" smtClean="0"/>
              <a:t>	y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= x</a:t>
            </a:r>
            <a:r>
              <a:rPr lang="en-US" altLang="en-US" baseline="30000" dirty="0"/>
              <a:t>3</a:t>
            </a:r>
            <a:r>
              <a:rPr lang="en-US" altLang="en-US" dirty="0"/>
              <a:t> + ax + b,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where </a:t>
            </a:r>
            <a:r>
              <a:rPr lang="en-US" altLang="en-US" dirty="0"/>
              <a:t>x, y, a and b are real numbers. </a:t>
            </a:r>
          </a:p>
          <a:p>
            <a:r>
              <a:rPr lang="en-US" altLang="en-US" dirty="0"/>
              <a:t>Each choice of the numbers a and b yields a different elliptic curve.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For </a:t>
            </a:r>
            <a:r>
              <a:rPr lang="en-US" altLang="en-US" dirty="0"/>
              <a:t>example, a = -4 and b = 0.67 gives the elliptic curve with equation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y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= x</a:t>
            </a:r>
            <a:r>
              <a:rPr lang="en-US" altLang="en-US" baseline="30000" dirty="0"/>
              <a:t>3</a:t>
            </a:r>
            <a:r>
              <a:rPr lang="en-US" altLang="en-US" dirty="0"/>
              <a:t> - 4x + 0.67; </a:t>
            </a:r>
            <a:endParaRPr lang="en-US" altLang="en-US" dirty="0" smtClean="0"/>
          </a:p>
          <a:p>
            <a:endParaRPr lang="en-US" dirty="0"/>
          </a:p>
        </p:txBody>
      </p:sp>
      <p:pic>
        <p:nvPicPr>
          <p:cNvPr id="4" name="Picture 2" descr="ec2_0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8972" y="1592240"/>
            <a:ext cx="4457630" cy="46014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1565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Description of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293964" cy="4050792"/>
          </a:xfrm>
        </p:spPr>
        <p:txBody>
          <a:bodyPr>
            <a:normAutofit/>
          </a:bodyPr>
          <a:lstStyle/>
          <a:p>
            <a:r>
              <a:rPr lang="en-US" altLang="en-US" dirty="0"/>
              <a:t>Elliptic curve groups are additive groups; that is, their basic function is addition. The addition of two points in an elliptic curve is defined geometrically. 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negative of a point P = (</a:t>
            </a:r>
            <a:r>
              <a:rPr lang="en-US" altLang="en-US" dirty="0" err="1"/>
              <a:t>xP,yP</a:t>
            </a:r>
            <a:r>
              <a:rPr lang="en-US" altLang="en-US" dirty="0"/>
              <a:t>) is its reflection in the x-axis: the point -P is (</a:t>
            </a:r>
            <a:r>
              <a:rPr lang="en-US" altLang="en-US" dirty="0" err="1"/>
              <a:t>xP</a:t>
            </a:r>
            <a:r>
              <a:rPr lang="en-US" altLang="en-US" dirty="0"/>
              <a:t>,-</a:t>
            </a:r>
            <a:r>
              <a:rPr lang="en-US" altLang="en-US" dirty="0" err="1"/>
              <a:t>yP</a:t>
            </a:r>
            <a:r>
              <a:rPr lang="en-US" altLang="en-US" dirty="0"/>
              <a:t>). Notice that for each point P on an elliptic curve, the point -P is also on the curve. </a:t>
            </a:r>
          </a:p>
          <a:p>
            <a:r>
              <a:rPr lang="en-US" altLang="en-US" dirty="0"/>
              <a:t>Suppose that P and Q are two distinct points on an elliptic curve, and the P is not -Q. To add the points P and Q, a line is drawn through the two points. This line will intersect the elliptic curve in exactly one more point, call -R. The point -R is reflected in the x-axis to the point R. The law for addition in an elliptic curve group is P + Q = R</a:t>
            </a:r>
            <a:r>
              <a:rPr lang="en-US" altLang="en-US" dirty="0" smtClean="0"/>
              <a:t>.</a:t>
            </a:r>
          </a:p>
        </p:txBody>
      </p:sp>
      <p:pic>
        <p:nvPicPr>
          <p:cNvPr id="4" name="Picture 3" descr="ec2_1_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88" b="11467"/>
          <a:stretch/>
        </p:blipFill>
        <p:spPr>
          <a:xfrm>
            <a:off x="8363812" y="1705971"/>
            <a:ext cx="3522023" cy="50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6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Description of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137773" cy="4050792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The line through P and -P is a vertical line which does not intersect the elliptic curve at a third point; thus the points P and -P cannot be added as previously. It is for this reason that the elliptic curve group includes the point at infinity O. By definition, P + (-P) = O. As a result of this equation, P + O = P in the elliptic curve group . O is called the additive identity of the elliptic curve group; all elliptic curves have an additive </a:t>
            </a:r>
            <a:r>
              <a:rPr lang="en-US" altLang="en-US" sz="2400" dirty="0" smtClean="0"/>
              <a:t>identity.</a:t>
            </a:r>
            <a:endParaRPr lang="en-US" sz="2400" dirty="0"/>
          </a:p>
        </p:txBody>
      </p:sp>
      <p:pic>
        <p:nvPicPr>
          <p:cNvPr id="4" name="Picture 3" descr="ec2_1_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9"/>
          <a:stretch/>
        </p:blipFill>
        <p:spPr>
          <a:xfrm>
            <a:off x="8040135" y="2175864"/>
            <a:ext cx="3920627" cy="39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01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211</TotalTime>
  <Words>900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Rockwell</vt:lpstr>
      <vt:lpstr>Rockwell Condensed</vt:lpstr>
      <vt:lpstr>Symbol</vt:lpstr>
      <vt:lpstr>Wingdings</vt:lpstr>
      <vt:lpstr>Wood Type</vt:lpstr>
      <vt:lpstr>Elliptic Curve</vt:lpstr>
      <vt:lpstr>Content</vt:lpstr>
      <vt:lpstr>What is Elliptic Curve?</vt:lpstr>
      <vt:lpstr>History of Elliptic Curve</vt:lpstr>
      <vt:lpstr>Why Elliptic Curve Cryptography?</vt:lpstr>
      <vt:lpstr>What is an Abelian Group</vt:lpstr>
      <vt:lpstr>Elliptic Curves over Real Numbers</vt:lpstr>
      <vt:lpstr>Geometric Description of Addition</vt:lpstr>
      <vt:lpstr>Geometric Description of Addition</vt:lpstr>
      <vt:lpstr>Algebraic Description of Addition</vt:lpstr>
      <vt:lpstr>Elliptic Curve Diffie-Hellman (ECDH)</vt:lpstr>
      <vt:lpstr>How the key exchange takes place</vt:lpstr>
      <vt:lpstr>Pros of ECC Encryption</vt:lpstr>
      <vt:lpstr>Cons of ECC Encryption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</dc:title>
  <dc:creator>Mohamed Reda AbdelAal</dc:creator>
  <cp:lastModifiedBy>Mohamed Reda AbdelAal</cp:lastModifiedBy>
  <cp:revision>23</cp:revision>
  <dcterms:created xsi:type="dcterms:W3CDTF">2016-12-15T05:35:01Z</dcterms:created>
  <dcterms:modified xsi:type="dcterms:W3CDTF">2016-12-16T18:29:17Z</dcterms:modified>
</cp:coreProperties>
</file>