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1" r:id="rId6"/>
    <p:sldId id="260" r:id="rId7"/>
    <p:sldId id="264" r:id="rId8"/>
    <p:sldId id="265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8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6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812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0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7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3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3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6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FAF11D-A926-4B83-BFCC-6C7DFCC358C2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CE9E6F0-63B1-44C5-8044-42AD404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-3" TargetMode="External"/><Relationship Id="rId2" Type="http://schemas.openxmlformats.org/officeDocument/2006/relationships/hyperlink" Target="https://en.wikipedia.org/wiki/Cryptographic_hash_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ccak.noekeo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 3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Reda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en.wikipedia.org/wiki/Cryptographic_hash_function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en.wikipedia.org/wiki/SHA-3</a:t>
            </a:r>
            <a:r>
              <a:rPr lang="en-US" dirty="0" smtClean="0"/>
              <a:t>  </a:t>
            </a:r>
          </a:p>
          <a:p>
            <a:r>
              <a:rPr lang="en-US" dirty="0">
                <a:hlinkClick r:id="rId4"/>
              </a:rPr>
              <a:t>http://keccak.noekeon.org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is a special class of hash function that has certain properties which make it suitable for use in cryptography. It is a mathematical algorithm that maps data of arbitrary size to a bit string of a fixed size (a hash function) which is designed to also be a one-way function, that is, a function which is infeasible to invert.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Hash Algorithm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subset of the cryptographic primitive family </a:t>
            </a:r>
            <a:r>
              <a:rPr lang="en-US" b="1" dirty="0" err="1"/>
              <a:t>Keccak</a:t>
            </a:r>
            <a:r>
              <a:rPr lang="en-US" dirty="0"/>
              <a:t> </a:t>
            </a:r>
            <a:r>
              <a:rPr lang="en-US" dirty="0" smtClean="0"/>
              <a:t>,</a:t>
            </a:r>
            <a:r>
              <a:rPr lang="en-US" baseline="30000" dirty="0" smtClean="0"/>
              <a:t> </a:t>
            </a:r>
            <a:r>
              <a:rPr lang="en-US" dirty="0"/>
              <a:t> is a cryptographic hash function designed by Guido </a:t>
            </a:r>
            <a:r>
              <a:rPr lang="en-US" dirty="0" err="1"/>
              <a:t>Bertoni</a:t>
            </a:r>
            <a:r>
              <a:rPr lang="en-US" dirty="0"/>
              <a:t>, Joan </a:t>
            </a:r>
            <a:r>
              <a:rPr lang="en-US" dirty="0" err="1"/>
              <a:t>Daemen</a:t>
            </a:r>
            <a:r>
              <a:rPr lang="en-US" dirty="0"/>
              <a:t>, </a:t>
            </a:r>
            <a:r>
              <a:rPr lang="en-US" dirty="0" err="1"/>
              <a:t>Michaël</a:t>
            </a:r>
            <a:r>
              <a:rPr lang="en-US" dirty="0"/>
              <a:t> </a:t>
            </a:r>
            <a:r>
              <a:rPr lang="en-US" dirty="0" err="1"/>
              <a:t>Peeters</a:t>
            </a:r>
            <a:r>
              <a:rPr lang="en-US" dirty="0"/>
              <a:t>, and Gilles Van </a:t>
            </a:r>
            <a:r>
              <a:rPr lang="en-US" dirty="0" err="1"/>
              <a:t>Assche</a:t>
            </a:r>
            <a:r>
              <a:rPr lang="en-US" dirty="0"/>
              <a:t>, building upon RadioGatún. SHA-3 is a member of the Secure Hash Algorithm family.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 smtClean="0"/>
              <a:t>Keccak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small" dirty="0" err="1"/>
              <a:t>Keccak</a:t>
            </a:r>
            <a:r>
              <a:rPr lang="en-US" dirty="0"/>
              <a:t> is a family of sponge functions. The </a:t>
            </a:r>
            <a:r>
              <a:rPr lang="en-US" i="1" dirty="0"/>
              <a:t>sponge function</a:t>
            </a:r>
            <a:r>
              <a:rPr lang="en-US" dirty="0"/>
              <a:t> is a generalization of the concept of cryptographic hash function with infinite output and can perform quasi all symmetric cryptographic functions, from hashing to pseudo-random number generation to authenticated encryption.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0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Sponge Construction: Used by SHA-3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746333" cy="3424107"/>
          </a:xfrm>
        </p:spPr>
        <p:txBody>
          <a:bodyPr/>
          <a:lstStyle/>
          <a:p>
            <a:r>
              <a:rPr lang="en-US" altLang="en-US" dirty="0"/>
              <a:t>Each round, the next r bits of message is </a:t>
            </a:r>
            <a:r>
              <a:rPr lang="en-US" altLang="en-US" dirty="0" err="1"/>
              <a:t>XOR’ed</a:t>
            </a:r>
            <a:r>
              <a:rPr lang="en-US" altLang="en-US" dirty="0"/>
              <a:t> into the first r bits of the state, and a function f is applied to the state.</a:t>
            </a:r>
          </a:p>
          <a:p>
            <a:r>
              <a:rPr lang="en-US" altLang="en-US" dirty="0"/>
              <a:t>After message is consumed, output r bits of each round as the hash output; continue applying f to get new states </a:t>
            </a:r>
          </a:p>
          <a:p>
            <a:r>
              <a:rPr lang="en-US" altLang="en-US" dirty="0"/>
              <a:t>SHA-3 uses 1600 bits for state size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ile:SpongeConstruc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48" y="2214694"/>
            <a:ext cx="5180527" cy="23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4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Well Known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630113"/>
            <a:ext cx="10363826" cy="3424107"/>
          </a:xfrm>
        </p:spPr>
        <p:txBody>
          <a:bodyPr>
            <a:noAutofit/>
          </a:bodyPr>
          <a:lstStyle/>
          <a:p>
            <a:r>
              <a:rPr lang="en-US" altLang="en-US" dirty="0"/>
              <a:t>MD5 </a:t>
            </a:r>
          </a:p>
          <a:p>
            <a:pPr lvl="1"/>
            <a:r>
              <a:rPr lang="en-US" altLang="en-US" sz="2000" dirty="0"/>
              <a:t>output 128 bits</a:t>
            </a:r>
          </a:p>
          <a:p>
            <a:pPr lvl="1"/>
            <a:r>
              <a:rPr lang="en-US" altLang="en-US" sz="2000" dirty="0"/>
              <a:t>collision resistance completely broken by researchers in China in 2004</a:t>
            </a:r>
          </a:p>
          <a:p>
            <a:r>
              <a:rPr lang="en-US" altLang="en-US" dirty="0"/>
              <a:t>SHA1</a:t>
            </a:r>
          </a:p>
          <a:p>
            <a:pPr lvl="1"/>
            <a:r>
              <a:rPr lang="en-US" altLang="en-US" sz="2000" dirty="0"/>
              <a:t>output 160 bits</a:t>
            </a:r>
          </a:p>
          <a:p>
            <a:pPr lvl="1"/>
            <a:r>
              <a:rPr lang="en-US" altLang="en-US" sz="2000" dirty="0"/>
              <a:t>no collision found yet, but method exist to find collisions in less than 2^80</a:t>
            </a:r>
          </a:p>
          <a:p>
            <a:pPr lvl="1"/>
            <a:r>
              <a:rPr lang="en-US" altLang="en-US" sz="2000" dirty="0"/>
              <a:t>considered insecure for collision resistance</a:t>
            </a:r>
          </a:p>
          <a:p>
            <a:pPr lvl="1"/>
            <a:r>
              <a:rPr lang="en-US" altLang="en-US" sz="2000" dirty="0"/>
              <a:t>one-</a:t>
            </a:r>
            <a:r>
              <a:rPr lang="en-US" altLang="en-US" sz="2000" dirty="0" err="1"/>
              <a:t>wayness</a:t>
            </a:r>
            <a:r>
              <a:rPr lang="en-US" altLang="en-US" sz="2000" dirty="0"/>
              <a:t> still holds</a:t>
            </a:r>
          </a:p>
          <a:p>
            <a:r>
              <a:rPr lang="en-US" altLang="en-US" dirty="0"/>
              <a:t>SHA2 (SHA-224, SHA-256, SHA-384, SHA-512)</a:t>
            </a:r>
          </a:p>
          <a:p>
            <a:pPr lvl="1"/>
            <a:r>
              <a:rPr lang="en-US" altLang="en-US" sz="2000" dirty="0"/>
              <a:t>outputs 224, 256, 384, and 512 bits, respectively</a:t>
            </a:r>
          </a:p>
          <a:p>
            <a:pPr lvl="1"/>
            <a:r>
              <a:rPr lang="en-US" altLang="en-US" sz="2000" dirty="0"/>
              <a:t>No real security concerns </a:t>
            </a:r>
            <a:r>
              <a:rPr lang="en-US" altLang="en-US" sz="2000" dirty="0" smtClean="0"/>
              <a:t>yet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28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SHA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permutation (over ) is a sequence of operations on a state that is a three-dimensional </a:t>
                </a:r>
                <a:r>
                  <a:rPr lang="en-US" dirty="0"/>
                  <a:t>array of elements </a:t>
                </a:r>
                <a:r>
                  <a:rPr lang="en-US" dirty="0" smtClean="0"/>
                  <a:t>of GF(2) </a:t>
                </a:r>
                <a:r>
                  <a:rPr lang="en-US" dirty="0"/>
                  <a:t>, </a:t>
                </a:r>
                <a:r>
                  <a:rPr lang="en-US" dirty="0" smtClean="0"/>
                  <a:t>namely a[5][5][64]. </a:t>
                </a:r>
                <a:r>
                  <a:rPr lang="en-US" dirty="0"/>
                  <a:t>The mapping between the bits of </a:t>
                </a:r>
                <a:r>
                  <a:rPr lang="en-US" dirty="0" smtClean="0"/>
                  <a:t>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1600</m:t>
                        </m:r>
                      </m:sup>
                    </m:sSubSup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the bits of a state is that </a:t>
                </a:r>
                <a:r>
                  <a:rPr lang="en-US" dirty="0" smtClean="0"/>
                  <a:t>the 64(5Y+x)+z 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bit </a:t>
                </a:r>
                <a:r>
                  <a:rPr lang="en-US" dirty="0" smtClean="0"/>
                  <a:t>of s is a[x][y][z] </a:t>
                </a:r>
                <a:r>
                  <a:rPr lang="en-US" dirty="0"/>
                  <a:t>for </a:t>
                </a:r>
                <a:r>
                  <a:rPr lang="en-US" dirty="0" smtClean="0"/>
                  <a:t>any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n-US" dirty="0" smtClean="0"/>
                  <a:t>z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 permutation consists of 24 rounds, indexed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from </a:t>
                </a:r>
                <a:r>
                  <a:rPr lang="en-US" dirty="0"/>
                  <a:t>0 to 23. Each round </a:t>
                </a:r>
                <a:r>
                  <a:rPr lang="en-US" dirty="0" smtClean="0"/>
                  <a:t>R consists </a:t>
                </a:r>
                <a:r>
                  <a:rPr lang="en-US" dirty="0"/>
                  <a:t>of five </a:t>
                </a:r>
                <a:r>
                  <a:rPr lang="en-US" dirty="0" smtClean="0"/>
                  <a:t>steps.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SHA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4693" y="1774209"/>
            <a:ext cx="8162615" cy="45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Limitation of Using Hash Functions for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/>
              <a:t>Require an authentic channel to transmit the hash of a message</a:t>
            </a:r>
          </a:p>
          <a:p>
            <a:pPr lvl="1"/>
            <a:r>
              <a:rPr lang="en-US" altLang="en-US" dirty="0"/>
              <a:t>Without such a channel, it is insecure, because anyone can compute the hash value of any message, as the hash function is public</a:t>
            </a:r>
          </a:p>
          <a:p>
            <a:pPr lvl="1"/>
            <a:r>
              <a:rPr lang="en-US" altLang="en-US" dirty="0"/>
              <a:t>Such a channel may not always exist</a:t>
            </a:r>
          </a:p>
          <a:p>
            <a:r>
              <a:rPr lang="en-US" altLang="en-US" dirty="0"/>
              <a:t>How to address this?</a:t>
            </a:r>
          </a:p>
          <a:p>
            <a:pPr lvl="1"/>
            <a:r>
              <a:rPr lang="en-US" altLang="en-US" dirty="0"/>
              <a:t>use more than one hash functions</a:t>
            </a:r>
          </a:p>
          <a:p>
            <a:pPr lvl="1"/>
            <a:r>
              <a:rPr lang="en-US" altLang="en-US" dirty="0"/>
              <a:t>use a key to select which one to </a:t>
            </a:r>
            <a:r>
              <a:rPr lang="en-US" altLang="en-US" dirty="0" smtClean="0"/>
              <a:t>use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11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97</TotalTime>
  <Words>294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Tw Cen MT</vt:lpstr>
      <vt:lpstr>Droplet</vt:lpstr>
      <vt:lpstr>SHA 3 Algorithm</vt:lpstr>
      <vt:lpstr>Cryptographic hash function</vt:lpstr>
      <vt:lpstr>Secure Hash Algorithm 3</vt:lpstr>
      <vt:lpstr>Keccak</vt:lpstr>
      <vt:lpstr>The Sponge Construction: Used by SHA-3</vt:lpstr>
      <vt:lpstr>Well Known Hash Functions</vt:lpstr>
      <vt:lpstr>Steps of SHA 3</vt:lpstr>
      <vt:lpstr>Steps of SHA 3</vt:lpstr>
      <vt:lpstr>Limitation of Using Hash Functions for Authentication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Reda AbdelAal</dc:creator>
  <cp:lastModifiedBy>Mohamed Reda AbdelAal</cp:lastModifiedBy>
  <cp:revision>14</cp:revision>
  <dcterms:created xsi:type="dcterms:W3CDTF">2017-01-01T07:36:02Z</dcterms:created>
  <dcterms:modified xsi:type="dcterms:W3CDTF">2017-01-01T09:13:32Z</dcterms:modified>
</cp:coreProperties>
</file>