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76" r:id="rId6"/>
    <p:sldId id="272" r:id="rId7"/>
    <p:sldId id="274" r:id="rId8"/>
    <p:sldId id="275" r:id="rId9"/>
    <p:sldId id="277" r:id="rId10"/>
    <p:sldId id="278" r:id="rId11"/>
    <p:sldId id="279" r:id="rId12"/>
    <p:sldId id="280" r:id="rId13"/>
    <p:sldId id="27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12/31/2016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12/31/2016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12/31/2016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12/31/2016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12/31/2016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12/31/2016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12/31/2016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12/31/2016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12/31/2016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12/31/2016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tlaw.wikia.com/wiki/DNA_cryptography" TargetMode="External"/><Relationship Id="rId2" Type="http://schemas.openxmlformats.org/officeDocument/2006/relationships/hyperlink" Target="http://securityaffairs.co/wordpress/33879/security/dna-cryptograph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533400" indent="-533400"/>
            <a:r>
              <a:rPr lang="en-US" altLang="en-US" dirty="0"/>
              <a:t>DNA Cryptography</a:t>
            </a:r>
            <a:endParaRPr lang="en-US" altLang="en-US" dirty="0"/>
          </a:p>
        </p:txBody>
      </p:sp>
      <p:sp>
        <p:nvSpPr>
          <p:cNvPr id="5" name="Subtitle 4"/>
          <p:cNvSpPr>
            <a:spLocks noGrp="1"/>
          </p:cNvSpPr>
          <p:nvPr>
            <p:ph type="subTitle" idx="1"/>
          </p:nvPr>
        </p:nvSpPr>
        <p:spPr/>
        <p:txBody>
          <a:bodyPr/>
          <a:lstStyle/>
          <a:p>
            <a:r>
              <a:rPr lang="en-US" dirty="0" smtClean="0"/>
              <a:t>Mohamed Reda</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securityaffairs.co/wordpress/33879/security/dna-cryptography.html</a:t>
            </a:r>
            <a:endParaRPr lang="en-US" dirty="0" smtClean="0"/>
          </a:p>
          <a:p>
            <a:r>
              <a:rPr lang="en-US" dirty="0" smtClean="0">
                <a:hlinkClick r:id="rId3"/>
              </a:rPr>
              <a:t>http</a:t>
            </a:r>
            <a:r>
              <a:rPr lang="en-US" dirty="0">
                <a:hlinkClick r:id="rId3"/>
              </a:rPr>
              <a:t>://</a:t>
            </a:r>
            <a:r>
              <a:rPr lang="en-US" dirty="0" smtClean="0">
                <a:hlinkClick r:id="rId3"/>
              </a:rPr>
              <a:t>itlaw.wikia.com/wiki/DNA_cryptography</a:t>
            </a:r>
            <a:r>
              <a:rPr lang="en-US" dirty="0" smtClean="0"/>
              <a:t> </a:t>
            </a:r>
          </a:p>
          <a:p>
            <a:endParaRPr lang="en-US" dirty="0"/>
          </a:p>
        </p:txBody>
      </p:sp>
    </p:spTree>
    <p:extLst>
      <p:ext uri="{BB962C8B-B14F-4D97-AF65-F5344CB8AC3E}">
        <p14:creationId xmlns:p14="http://schemas.microsoft.com/office/powerpoint/2010/main" val="2039378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DNA encryption</a:t>
            </a:r>
            <a:endParaRPr lang="en-US" dirty="0"/>
          </a:p>
        </p:txBody>
      </p:sp>
      <p:sp>
        <p:nvSpPr>
          <p:cNvPr id="3" name="Content Placeholder 2"/>
          <p:cNvSpPr>
            <a:spLocks noGrp="1"/>
          </p:cNvSpPr>
          <p:nvPr>
            <p:ph idx="1"/>
          </p:nvPr>
        </p:nvSpPr>
        <p:spPr/>
        <p:txBody>
          <a:bodyPr/>
          <a:lstStyle/>
          <a:p>
            <a:r>
              <a:rPr lang="en-US" dirty="0" smtClean="0"/>
              <a:t>a</a:t>
            </a:r>
            <a:r>
              <a:rPr lang="en-US" dirty="0"/>
              <a:t> cryptographic technique in which each letter of the alphabet is converted into a different combination of the four bases that make up the human deoxyribonucleic acid (DNA). A piece of DNA spelling out the message to be encrypted is then synthesized, and the strand is slipped into a normal fragment of human DNA of similar length. The end result is dried out on paper and cut into small dots. As only one DNA strand in about 30 billion will contain the message, the detection of even the existence of the encrypted message is most unlikely</a:t>
            </a:r>
            <a:r>
              <a:rPr lang="en-US" dirty="0" smtClean="0"/>
              <a:t>.</a:t>
            </a:r>
            <a:endParaRPr lang="en-US" dirty="0"/>
          </a:p>
        </p:txBody>
      </p:sp>
    </p:spTree>
    <p:extLst>
      <p:ext uri="{BB962C8B-B14F-4D97-AF65-F5344CB8AC3E}">
        <p14:creationId xmlns:p14="http://schemas.microsoft.com/office/powerpoint/2010/main" val="2846971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A </a:t>
            </a:r>
            <a:r>
              <a:rPr lang="en-US" dirty="0"/>
              <a:t>technique for securing data was introduced using the biological structure of DNA called DNA Computing (aka  molecular computing or biological computing). </a:t>
            </a:r>
            <a:endParaRPr lang="en-US" dirty="0" smtClean="0"/>
          </a:p>
          <a:p>
            <a:r>
              <a:rPr lang="en-US" dirty="0" smtClean="0"/>
              <a:t>It </a:t>
            </a:r>
            <a:r>
              <a:rPr lang="en-US" dirty="0"/>
              <a:t>was invented by Leonard Max </a:t>
            </a:r>
            <a:r>
              <a:rPr lang="en-US" dirty="0" err="1"/>
              <a:t>Adleman</a:t>
            </a:r>
            <a:r>
              <a:rPr lang="en-US" dirty="0"/>
              <a:t> in the year 1994, for solving the complex problems such as directed Hamilton path problem, NP-complete problem similar to The Travelling Salesman problem. </a:t>
            </a:r>
            <a:endParaRPr lang="en-US" dirty="0" smtClean="0"/>
          </a:p>
          <a:p>
            <a:r>
              <a:rPr lang="en-US" dirty="0"/>
              <a:t> The technique later on extended by various researchers for encrypting and reducing the storage size of data that made the data transmission over the network faster and secured.</a:t>
            </a:r>
            <a:endParaRPr lang="en-US" dirty="0"/>
          </a:p>
        </p:txBody>
      </p:sp>
    </p:spTree>
    <p:extLst>
      <p:ext uri="{BB962C8B-B14F-4D97-AF65-F5344CB8AC3E}">
        <p14:creationId xmlns:p14="http://schemas.microsoft.com/office/powerpoint/2010/main" val="1580019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DNA </a:t>
            </a:r>
            <a:r>
              <a:rPr lang="en-US" dirty="0"/>
              <a:t>encryption</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a:t>Speed</a:t>
            </a:r>
            <a:r>
              <a:rPr lang="en-US" dirty="0"/>
              <a:t> – Conventional computers can perform approximately 100 MIPS (millions of instruction per second). Combining DNA strands as demonstrated by </a:t>
            </a:r>
            <a:r>
              <a:rPr lang="en-US" dirty="0" err="1"/>
              <a:t>Adleman</a:t>
            </a:r>
            <a:r>
              <a:rPr lang="en-US" dirty="0"/>
              <a:t>, made computations equivalent to 10^9 or better, arguably over 100 times faster than the fastest computer.</a:t>
            </a:r>
          </a:p>
          <a:p>
            <a:pPr fontAlgn="base"/>
            <a:r>
              <a:rPr lang="en-US" b="1" dirty="0"/>
              <a:t>Minimal Storage Requirements</a:t>
            </a:r>
            <a:r>
              <a:rPr lang="en-US" dirty="0"/>
              <a:t> – DNA stores memory at a density of about 1 bit per cubic nanometer where conventional storage media requires 10^12 cubic nanometers to store 1 bit.</a:t>
            </a:r>
          </a:p>
          <a:p>
            <a:pPr fontAlgn="base"/>
            <a:r>
              <a:rPr lang="en-US" b="1" dirty="0"/>
              <a:t>Minimal Power Requirements</a:t>
            </a:r>
            <a:r>
              <a:rPr lang="en-US" dirty="0"/>
              <a:t> – There is no power required for DNA computing while the computation is taking place. The chemical bonds that are the building blocks of DNA happen without any outside power source. There is no comparison to the power requirements of conventional computers</a:t>
            </a:r>
            <a:r>
              <a:rPr lang="en-US" dirty="0" smtClean="0"/>
              <a:t>.</a:t>
            </a:r>
            <a:endParaRPr lang="en-US" dirty="0"/>
          </a:p>
        </p:txBody>
      </p:sp>
    </p:spTree>
    <p:extLst>
      <p:ext uri="{BB962C8B-B14F-4D97-AF65-F5344CB8AC3E}">
        <p14:creationId xmlns:p14="http://schemas.microsoft.com/office/powerpoint/2010/main" val="3271894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New DNA Encryption Technique</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a:t>Key={</a:t>
            </a:r>
            <a:r>
              <a:rPr lang="en-US" altLang="en-US" dirty="0" err="1"/>
              <a:t>Starting_Number,Modulus,Hyphen_Indices</a:t>
            </a:r>
            <a:r>
              <a:rPr lang="en-US" altLang="en-US" dirty="0"/>
              <a:t>_ Array[ ] }</a:t>
            </a:r>
          </a:p>
          <a:p>
            <a:endParaRPr lang="en-US" altLang="en-US" dirty="0"/>
          </a:p>
          <a:p>
            <a:r>
              <a:rPr lang="en-US" altLang="en-US" dirty="0" err="1"/>
              <a:t>Starting_Number</a:t>
            </a:r>
            <a:r>
              <a:rPr lang="en-US" altLang="en-US" dirty="0"/>
              <a:t>: Used to generate some sequential integer .</a:t>
            </a:r>
          </a:p>
          <a:p>
            <a:r>
              <a:rPr lang="en-US" altLang="en-US" dirty="0" err="1"/>
              <a:t>Substitution_Array</a:t>
            </a:r>
            <a:r>
              <a:rPr lang="en-US" altLang="en-US" dirty="0"/>
              <a:t>: Contains sequential integer .It’s size is the length of Plain text.</a:t>
            </a:r>
          </a:p>
          <a:p>
            <a:r>
              <a:rPr lang="en-US" altLang="en-US" dirty="0"/>
              <a:t>             </a:t>
            </a:r>
            <a:r>
              <a:rPr lang="en-US" altLang="en-US" dirty="0" err="1"/>
              <a:t>Substitution_Array</a:t>
            </a:r>
            <a:r>
              <a:rPr lang="en-US" altLang="en-US" dirty="0"/>
              <a:t>[ </a:t>
            </a:r>
            <a:r>
              <a:rPr lang="en-US" altLang="en-US" dirty="0" err="1"/>
              <a:t>i</a:t>
            </a:r>
            <a:r>
              <a:rPr lang="en-US" altLang="en-US" dirty="0"/>
              <a:t> ]=</a:t>
            </a:r>
            <a:r>
              <a:rPr lang="en-US" altLang="en-US" dirty="0" err="1"/>
              <a:t>Substitution_Array</a:t>
            </a:r>
            <a:r>
              <a:rPr lang="en-US" altLang="en-US" dirty="0"/>
              <a:t>[i-1]+Modulus;</a:t>
            </a:r>
          </a:p>
          <a:p>
            <a:r>
              <a:rPr lang="en-US" altLang="en-US" dirty="0"/>
              <a:t>Modulus: Difference between each sequential integer in </a:t>
            </a:r>
            <a:r>
              <a:rPr lang="en-US" altLang="en-US" dirty="0" err="1"/>
              <a:t>Substitution_Array</a:t>
            </a:r>
            <a:r>
              <a:rPr lang="en-US" altLang="en-US" dirty="0"/>
              <a:t>[ ]</a:t>
            </a:r>
          </a:p>
          <a:p>
            <a:r>
              <a:rPr lang="en-US" altLang="en-US" dirty="0" err="1"/>
              <a:t>Hyphen_Indices</a:t>
            </a:r>
            <a:r>
              <a:rPr lang="en-US" altLang="en-US" dirty="0"/>
              <a:t>_ Array[ ] :Used to separate number from sequence. </a:t>
            </a:r>
          </a:p>
        </p:txBody>
      </p:sp>
    </p:spTree>
    <p:extLst>
      <p:ext uri="{BB962C8B-B14F-4D97-AF65-F5344CB8AC3E}">
        <p14:creationId xmlns:p14="http://schemas.microsoft.com/office/powerpoint/2010/main" val="947970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216150"/>
            <a:ext cx="10360501" cy="727967"/>
          </a:xfrm>
        </p:spPr>
        <p:txBody>
          <a:bodyPr>
            <a:normAutofit/>
          </a:bodyPr>
          <a:lstStyle/>
          <a:p>
            <a:r>
              <a:rPr lang="en-US" altLang="en-US" dirty="0"/>
              <a:t>Flow </a:t>
            </a:r>
            <a:r>
              <a:rPr lang="en-US" altLang="en-US" dirty="0"/>
              <a:t>Chart Of Encryption Technique</a:t>
            </a:r>
            <a:endParaRPr lang="en-US" dirty="0"/>
          </a:p>
        </p:txBody>
      </p:sp>
      <p:grpSp>
        <p:nvGrpSpPr>
          <p:cNvPr id="50" name="Group 49"/>
          <p:cNvGrpSpPr/>
          <p:nvPr/>
        </p:nvGrpSpPr>
        <p:grpSpPr>
          <a:xfrm>
            <a:off x="1674812" y="1151633"/>
            <a:ext cx="8839200" cy="5562600"/>
            <a:chOff x="1674812" y="647700"/>
            <a:chExt cx="8839200" cy="5562600"/>
          </a:xfrm>
        </p:grpSpPr>
        <p:sp>
          <p:nvSpPr>
            <p:cNvPr id="27" name="Oval 26"/>
            <p:cNvSpPr/>
            <p:nvPr/>
          </p:nvSpPr>
          <p:spPr bwMode="auto">
            <a:xfrm>
              <a:off x="3122612" y="647700"/>
              <a:ext cx="1447800" cy="6096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defRPr/>
              </a:pPr>
              <a:r>
                <a:rPr lang="en-US">
                  <a:solidFill>
                    <a:schemeClr val="bg2"/>
                  </a:solidFill>
                  <a:latin typeface="Times New Roman" pitchFamily="18" charset="0"/>
                </a:rPr>
                <a:t> Start</a:t>
              </a:r>
              <a:endParaRPr lang="en-US" dirty="0">
                <a:solidFill>
                  <a:schemeClr val="bg2"/>
                </a:solidFill>
                <a:latin typeface="Times New Roman" pitchFamily="18" charset="0"/>
              </a:endParaRPr>
            </a:p>
          </p:txBody>
        </p:sp>
        <p:sp>
          <p:nvSpPr>
            <p:cNvPr id="28" name="Rounded Rectangle 27"/>
            <p:cNvSpPr>
              <a:spLocks noChangeArrowheads="1"/>
            </p:cNvSpPr>
            <p:nvPr/>
          </p:nvSpPr>
          <p:spPr bwMode="auto">
            <a:xfrm>
              <a:off x="2132012" y="1485900"/>
              <a:ext cx="3429000" cy="38100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Set START_NUMBER , MODULO ;</a:t>
              </a:r>
            </a:p>
            <a:p>
              <a:endParaRPr lang="en-US" altLang="en-US" sz="1600"/>
            </a:p>
          </p:txBody>
        </p:sp>
        <p:sp>
          <p:nvSpPr>
            <p:cNvPr id="29" name="Rectangle 28"/>
            <p:cNvSpPr>
              <a:spLocks noChangeArrowheads="1"/>
            </p:cNvSpPr>
            <p:nvPr/>
          </p:nvSpPr>
          <p:spPr bwMode="auto">
            <a:xfrm>
              <a:off x="1674812" y="2933700"/>
              <a:ext cx="4800600" cy="1143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SUBSTITUTION_ARRAY[0]=START_NUMBER;</a:t>
              </a:r>
            </a:p>
            <a:p>
              <a:r>
                <a:rPr lang="en-US" altLang="en-US" sz="1600"/>
                <a:t>FOR( i=1 TO (MSG_LENGTH-1)  )</a:t>
              </a:r>
            </a:p>
            <a:p>
              <a:r>
                <a:rPr lang="en-US" altLang="en-US" sz="1600"/>
                <a:t> SUBSTITUTION_ARRAY[i]=SUBSTITUTION_ARRAY[i-1]+ MODULO  ;</a:t>
              </a:r>
            </a:p>
            <a:p>
              <a:r>
                <a:rPr lang="en-US" altLang="en-US" sz="1600"/>
                <a:t> </a:t>
              </a:r>
            </a:p>
            <a:p>
              <a:endParaRPr lang="en-US" altLang="en-US" sz="1600"/>
            </a:p>
          </p:txBody>
        </p:sp>
        <p:sp>
          <p:nvSpPr>
            <p:cNvPr id="30" name="Rectangle 29"/>
            <p:cNvSpPr>
              <a:spLocks noChangeArrowheads="1"/>
            </p:cNvSpPr>
            <p:nvPr/>
          </p:nvSpPr>
          <p:spPr bwMode="auto">
            <a:xfrm>
              <a:off x="1751012" y="4381500"/>
              <a:ext cx="4800600" cy="1143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Calculate Quotient and Remainder</a:t>
              </a:r>
            </a:p>
            <a:p>
              <a:r>
                <a:rPr lang="en-US" altLang="en-US" sz="1600"/>
                <a:t>FOR  (i =1 TO   (MSG_LENGTH-1)   )  {</a:t>
              </a:r>
            </a:p>
            <a:p>
              <a:r>
                <a:rPr lang="en-US" altLang="en-US" sz="1600"/>
                <a:t>Quotient[i]= SUBSTITUTION_ARRAY[i]/ASCII[i]</a:t>
              </a:r>
            </a:p>
            <a:p>
              <a:r>
                <a:rPr lang="en-US" altLang="en-US" sz="1600"/>
                <a:t>Remind [i]= SUBSTITUTION_ARRAY[i]%ASCII[i]  }</a:t>
              </a:r>
            </a:p>
            <a:p>
              <a:r>
                <a:rPr lang="en-US" altLang="en-US" sz="1600"/>
                <a:t> </a:t>
              </a:r>
            </a:p>
            <a:p>
              <a:endParaRPr lang="en-US" altLang="en-US" sz="1600"/>
            </a:p>
          </p:txBody>
        </p:sp>
        <p:sp>
          <p:nvSpPr>
            <p:cNvPr id="31" name="Rectangle 30"/>
            <p:cNvSpPr>
              <a:spLocks noChangeArrowheads="1"/>
            </p:cNvSpPr>
            <p:nvPr/>
          </p:nvSpPr>
          <p:spPr bwMode="auto">
            <a:xfrm>
              <a:off x="7008812" y="1333500"/>
              <a:ext cx="3505200" cy="609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dirty="0" err="1"/>
                <a:t>Total_ARRAY</a:t>
              </a:r>
              <a:r>
                <a:rPr lang="en-US" altLang="en-US" sz="1600" dirty="0"/>
                <a:t>[]=Quotient[]  followed by Remind[];</a:t>
              </a:r>
            </a:p>
            <a:p>
              <a:endParaRPr lang="en-US" altLang="en-US" sz="1600" dirty="0"/>
            </a:p>
          </p:txBody>
        </p:sp>
        <p:sp>
          <p:nvSpPr>
            <p:cNvPr id="32" name="Rectangle 31"/>
            <p:cNvSpPr>
              <a:spLocks noChangeArrowheads="1"/>
            </p:cNvSpPr>
            <p:nvPr/>
          </p:nvSpPr>
          <p:spPr bwMode="auto">
            <a:xfrm>
              <a:off x="7085012" y="2171700"/>
              <a:ext cx="3429000" cy="1295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dirty="0"/>
                <a:t>Convert 10- Base number to 4-base                       from    TOTAL_ARRAY[]   to CONVERT_ARRAY[]</a:t>
              </a:r>
            </a:p>
            <a:p>
              <a:r>
                <a:rPr lang="en-US" altLang="en-US" sz="1600" dirty="0"/>
                <a:t>Calculate HYPHEN_INDICES[];</a:t>
              </a:r>
            </a:p>
            <a:p>
              <a:endParaRPr lang="en-US" altLang="en-US" sz="1600" dirty="0"/>
            </a:p>
            <a:p>
              <a:endParaRPr lang="en-US" altLang="en-US" sz="1600" dirty="0"/>
            </a:p>
          </p:txBody>
        </p:sp>
        <p:sp>
          <p:nvSpPr>
            <p:cNvPr id="33" name="Rectangle 32"/>
            <p:cNvSpPr>
              <a:spLocks noChangeArrowheads="1"/>
            </p:cNvSpPr>
            <p:nvPr/>
          </p:nvSpPr>
          <p:spPr bwMode="auto">
            <a:xfrm>
              <a:off x="7237412" y="3771900"/>
              <a:ext cx="2819400" cy="1066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Replace:</a:t>
              </a:r>
            </a:p>
            <a:p>
              <a:r>
                <a:rPr lang="en-US" altLang="en-US" sz="1600"/>
                <a:t>0------</a:t>
              </a:r>
              <a:r>
                <a:rPr lang="en-US" altLang="en-US" sz="1600">
                  <a:sym typeface="Wingdings" panose="05000000000000000000" pitchFamily="2" charset="2"/>
                </a:rPr>
                <a:t></a:t>
              </a:r>
              <a:r>
                <a:rPr lang="en-US" altLang="en-US" sz="1600"/>
                <a:t> A        1------</a:t>
              </a:r>
              <a:r>
                <a:rPr lang="en-US" altLang="en-US" sz="1600">
                  <a:sym typeface="Wingdings" panose="05000000000000000000" pitchFamily="2" charset="2"/>
                </a:rPr>
                <a:t></a:t>
              </a:r>
              <a:r>
                <a:rPr lang="en-US" altLang="en-US" sz="1600"/>
                <a:t>T</a:t>
              </a:r>
            </a:p>
            <a:p>
              <a:r>
                <a:rPr lang="en-US" altLang="en-US" sz="1600"/>
                <a:t>2-------</a:t>
              </a:r>
              <a:r>
                <a:rPr lang="en-US" altLang="en-US" sz="1600">
                  <a:sym typeface="Wingdings" panose="05000000000000000000" pitchFamily="2" charset="2"/>
                </a:rPr>
                <a:t></a:t>
              </a:r>
              <a:r>
                <a:rPr lang="en-US" altLang="en-US" sz="1600"/>
                <a:t>C        3-----</a:t>
              </a:r>
              <a:r>
                <a:rPr lang="en-US" altLang="en-US" sz="1600">
                  <a:sym typeface="Wingdings" panose="05000000000000000000" pitchFamily="2" charset="2"/>
                </a:rPr>
                <a:t></a:t>
              </a:r>
              <a:r>
                <a:rPr lang="en-US" altLang="en-US" sz="1600"/>
                <a:t>G</a:t>
              </a:r>
            </a:p>
            <a:p>
              <a:endParaRPr lang="en-US" altLang="en-US" sz="1600"/>
            </a:p>
          </p:txBody>
        </p:sp>
        <p:sp>
          <p:nvSpPr>
            <p:cNvPr id="34" name="Rectangle 33"/>
            <p:cNvSpPr>
              <a:spLocks noChangeArrowheads="1"/>
            </p:cNvSpPr>
            <p:nvPr/>
          </p:nvSpPr>
          <p:spPr bwMode="auto">
            <a:xfrm>
              <a:off x="8151812" y="5067300"/>
              <a:ext cx="1295400"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Cipher Text</a:t>
              </a:r>
            </a:p>
            <a:p>
              <a:endParaRPr lang="en-US" altLang="en-US" sz="1600"/>
            </a:p>
          </p:txBody>
        </p:sp>
        <p:sp>
          <p:nvSpPr>
            <p:cNvPr id="35" name="Down Arrow 34"/>
            <p:cNvSpPr>
              <a:spLocks noChangeArrowheads="1"/>
            </p:cNvSpPr>
            <p:nvPr/>
          </p:nvSpPr>
          <p:spPr bwMode="auto">
            <a:xfrm>
              <a:off x="3732212" y="1257300"/>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36" name="Down Arrow 35"/>
            <p:cNvSpPr>
              <a:spLocks noChangeArrowheads="1"/>
            </p:cNvSpPr>
            <p:nvPr/>
          </p:nvSpPr>
          <p:spPr bwMode="auto">
            <a:xfrm>
              <a:off x="3732212" y="1866900"/>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37" name="Down Arrow 36"/>
            <p:cNvSpPr>
              <a:spLocks noChangeArrowheads="1"/>
            </p:cNvSpPr>
            <p:nvPr/>
          </p:nvSpPr>
          <p:spPr bwMode="auto">
            <a:xfrm>
              <a:off x="3884612" y="5524500"/>
              <a:ext cx="2286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38" name="Right Arrow 37"/>
            <p:cNvSpPr>
              <a:spLocks noChangeArrowheads="1"/>
            </p:cNvSpPr>
            <p:nvPr/>
          </p:nvSpPr>
          <p:spPr bwMode="auto">
            <a:xfrm>
              <a:off x="4037012" y="5753100"/>
              <a:ext cx="2667000" cy="304800"/>
            </a:xfrm>
            <a:prstGeom prst="rightArrow">
              <a:avLst>
                <a:gd name="adj1" fmla="val 50000"/>
                <a:gd name="adj2" fmla="val 49988"/>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39" name="Up Arrow 38"/>
            <p:cNvSpPr>
              <a:spLocks noChangeArrowheads="1"/>
            </p:cNvSpPr>
            <p:nvPr/>
          </p:nvSpPr>
          <p:spPr bwMode="auto">
            <a:xfrm>
              <a:off x="6627812" y="952500"/>
              <a:ext cx="228600" cy="4953000"/>
            </a:xfrm>
            <a:prstGeom prst="upArrow">
              <a:avLst>
                <a:gd name="adj1" fmla="val 50000"/>
                <a:gd name="adj2" fmla="val 49954"/>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0" name="Right Arrow 39"/>
            <p:cNvSpPr>
              <a:spLocks noChangeArrowheads="1"/>
            </p:cNvSpPr>
            <p:nvPr/>
          </p:nvSpPr>
          <p:spPr bwMode="auto">
            <a:xfrm>
              <a:off x="6704012" y="800100"/>
              <a:ext cx="1905000" cy="228600"/>
            </a:xfrm>
            <a:prstGeom prst="right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1" name="Down Arrow 40"/>
            <p:cNvSpPr>
              <a:spLocks noChangeArrowheads="1"/>
            </p:cNvSpPr>
            <p:nvPr/>
          </p:nvSpPr>
          <p:spPr bwMode="auto">
            <a:xfrm>
              <a:off x="8456612" y="952500"/>
              <a:ext cx="228600" cy="3810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2" name="Down Arrow 41"/>
            <p:cNvSpPr>
              <a:spLocks noChangeArrowheads="1"/>
            </p:cNvSpPr>
            <p:nvPr/>
          </p:nvSpPr>
          <p:spPr bwMode="auto">
            <a:xfrm>
              <a:off x="8532812" y="1943100"/>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3" name="Down Arrow 42"/>
            <p:cNvSpPr>
              <a:spLocks noChangeArrowheads="1"/>
            </p:cNvSpPr>
            <p:nvPr/>
          </p:nvSpPr>
          <p:spPr bwMode="auto">
            <a:xfrm>
              <a:off x="8609012" y="3467100"/>
              <a:ext cx="2286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4" name="Down Arrow 43"/>
            <p:cNvSpPr>
              <a:spLocks noChangeArrowheads="1"/>
            </p:cNvSpPr>
            <p:nvPr/>
          </p:nvSpPr>
          <p:spPr bwMode="auto">
            <a:xfrm>
              <a:off x="8685212" y="4838700"/>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5" name="Oval 44"/>
            <p:cNvSpPr>
              <a:spLocks noChangeArrowheads="1"/>
            </p:cNvSpPr>
            <p:nvPr/>
          </p:nvSpPr>
          <p:spPr bwMode="auto">
            <a:xfrm>
              <a:off x="8228012" y="5676900"/>
              <a:ext cx="1295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defRPr/>
              </a:pPr>
              <a:r>
                <a:rPr lang="en-US" sz="2000" dirty="0">
                  <a:solidFill>
                    <a:schemeClr val="tx1"/>
                  </a:solidFill>
                  <a:latin typeface="Times New Roman" pitchFamily="18" charset="0"/>
                  <a:cs typeface="Times New Roman" pitchFamily="18" charset="0"/>
                </a:rPr>
                <a:t>STOP</a:t>
              </a:r>
            </a:p>
          </p:txBody>
        </p:sp>
        <p:sp>
          <p:nvSpPr>
            <p:cNvPr id="46" name="Down Arrow 45"/>
            <p:cNvSpPr>
              <a:spLocks noChangeArrowheads="1"/>
            </p:cNvSpPr>
            <p:nvPr/>
          </p:nvSpPr>
          <p:spPr bwMode="auto">
            <a:xfrm>
              <a:off x="8761412" y="5448300"/>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7" name="Rectangle 46"/>
            <p:cNvSpPr/>
            <p:nvPr/>
          </p:nvSpPr>
          <p:spPr bwMode="auto">
            <a:xfrm>
              <a:off x="1979612" y="2095500"/>
              <a:ext cx="4267200" cy="609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pPr>
                <a:defRPr/>
              </a:pPr>
              <a:r>
                <a:rPr lang="en-US" sz="1600" dirty="0"/>
                <a:t>Input : Plain text; </a:t>
              </a:r>
            </a:p>
            <a:p>
              <a:pPr>
                <a:defRPr/>
              </a:pPr>
              <a:r>
                <a:rPr lang="en-US" sz="1600" dirty="0"/>
                <a:t>Perform ASCII conversion into ASCII_ARRAY[]</a:t>
              </a:r>
            </a:p>
            <a:p>
              <a:pPr>
                <a:defRPr/>
              </a:pPr>
              <a:endParaRPr lang="en-US" sz="1050" dirty="0"/>
            </a:p>
          </p:txBody>
        </p:sp>
        <p:sp>
          <p:nvSpPr>
            <p:cNvPr id="48" name="Down Arrow 47"/>
            <p:cNvSpPr>
              <a:spLocks noChangeArrowheads="1"/>
            </p:cNvSpPr>
            <p:nvPr/>
          </p:nvSpPr>
          <p:spPr bwMode="auto">
            <a:xfrm>
              <a:off x="3884612" y="2705100"/>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49" name="Down Arrow 48"/>
            <p:cNvSpPr>
              <a:spLocks noChangeArrowheads="1"/>
            </p:cNvSpPr>
            <p:nvPr/>
          </p:nvSpPr>
          <p:spPr bwMode="auto">
            <a:xfrm>
              <a:off x="3960812" y="4076700"/>
              <a:ext cx="2286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grpSp>
    </p:spTree>
    <p:extLst>
      <p:ext uri="{BB962C8B-B14F-4D97-AF65-F5344CB8AC3E}">
        <p14:creationId xmlns:p14="http://schemas.microsoft.com/office/powerpoint/2010/main" val="2256865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Data Sheet And Output Of Encryption Technique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54214959"/>
              </p:ext>
            </p:extLst>
          </p:nvPr>
        </p:nvGraphicFramePr>
        <p:xfrm>
          <a:off x="1636712" y="2209800"/>
          <a:ext cx="8915400" cy="3566161"/>
        </p:xfrm>
        <a:graphic>
          <a:graphicData uri="http://schemas.openxmlformats.org/drawingml/2006/table">
            <a:tbl>
              <a:tblPr firstRow="1" bandRow="1">
                <a:tableStyleId>{5C22544A-7EE6-4342-B048-85BDC9FD1C3A}</a:tableStyleId>
              </a:tblPr>
              <a:tblGrid>
                <a:gridCol w="1295400"/>
                <a:gridCol w="1293006"/>
                <a:gridCol w="2065959"/>
                <a:gridCol w="1517835"/>
                <a:gridCol w="1308537"/>
                <a:gridCol w="1434663"/>
              </a:tblGrid>
              <a:tr h="8728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Character</a:t>
                      </a:r>
                    </a:p>
                    <a:p>
                      <a:pPr algn="ctr"/>
                      <a:endParaRPr lang="en-US" sz="1800" dirty="0"/>
                    </a:p>
                  </a:txBody>
                  <a:tcPr marT="45698" marB="4569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ASCII  [ ]</a:t>
                      </a:r>
                    </a:p>
                    <a:p>
                      <a:pPr algn="ctr"/>
                      <a:endParaRPr lang="en-US" sz="1800" dirty="0"/>
                    </a:p>
                  </a:txBody>
                  <a:tcPr marT="45698" marB="4569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SUBSTITUTION           </a:t>
                      </a:r>
                    </a:p>
                    <a:p>
                      <a:pPr algn="ctr"/>
                      <a:r>
                        <a:rPr lang="en-US" sz="1800" dirty="0" smtClean="0"/>
                        <a:t>  </a:t>
                      </a:r>
                      <a:r>
                        <a:rPr lang="en-US" sz="1800" dirty="0" smtClean="0">
                          <a:solidFill>
                            <a:schemeClr val="tx1"/>
                          </a:solidFill>
                        </a:rPr>
                        <a:t>ARRAY [ ]</a:t>
                      </a:r>
                      <a:endParaRPr lang="en-US" sz="1800" dirty="0">
                        <a:solidFill>
                          <a:schemeClr val="tx1"/>
                        </a:solidFill>
                      </a:endParaRPr>
                    </a:p>
                  </a:txBody>
                  <a:tcPr marT="45698" marB="4569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DIVISION</a:t>
                      </a:r>
                    </a:p>
                    <a:p>
                      <a:pPr algn="ctr"/>
                      <a:endParaRPr lang="en-US" sz="1800" dirty="0"/>
                    </a:p>
                  </a:txBody>
                  <a:tcPr marT="45698" marB="4569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Quotient[ ]</a:t>
                      </a:r>
                    </a:p>
                    <a:p>
                      <a:pPr algn="ctr"/>
                      <a:endParaRPr lang="en-US" sz="1800" dirty="0"/>
                    </a:p>
                  </a:txBody>
                  <a:tcPr marT="45698" marB="4569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Remainder[ ]</a:t>
                      </a:r>
                    </a:p>
                    <a:p>
                      <a:pPr algn="ctr"/>
                      <a:endParaRPr lang="en-US" sz="1800" dirty="0"/>
                    </a:p>
                  </a:txBody>
                  <a:tcPr marT="45698" marB="45698" anchor="ctr"/>
                </a:tc>
              </a:tr>
              <a:tr h="538666">
                <a:tc>
                  <a:txBody>
                    <a:bodyPr/>
                    <a:lstStyle/>
                    <a:p>
                      <a:pPr algn="ctr"/>
                      <a:r>
                        <a:rPr lang="en-US" sz="1800" dirty="0" smtClean="0"/>
                        <a:t>M</a:t>
                      </a:r>
                      <a:endParaRPr lang="en-US" sz="1800" dirty="0"/>
                    </a:p>
                  </a:txBody>
                  <a:tcPr marT="45698" marB="45698" anchor="ctr"/>
                </a:tc>
                <a:tc>
                  <a:txBody>
                    <a:bodyPr/>
                    <a:lstStyle/>
                    <a:p>
                      <a:pPr algn="ctr"/>
                      <a:r>
                        <a:rPr lang="en-US" sz="1800" dirty="0" smtClean="0"/>
                        <a:t>77</a:t>
                      </a:r>
                      <a:endParaRPr lang="en-US" sz="1800" dirty="0"/>
                    </a:p>
                  </a:txBody>
                  <a:tcPr marT="45698" marB="45698" anchor="ctr"/>
                </a:tc>
                <a:tc>
                  <a:txBody>
                    <a:bodyPr/>
                    <a:lstStyle/>
                    <a:p>
                      <a:pPr algn="ctr"/>
                      <a:r>
                        <a:rPr lang="en-US" sz="1800" dirty="0" smtClean="0"/>
                        <a:t>877</a:t>
                      </a:r>
                      <a:endParaRPr lang="en-US" sz="1800" dirty="0"/>
                    </a:p>
                  </a:txBody>
                  <a:tcPr marT="45698" marB="45698" anchor="ctr"/>
                </a:tc>
                <a:tc>
                  <a:txBody>
                    <a:bodyPr/>
                    <a:lstStyle/>
                    <a:p>
                      <a:pPr algn="ctr"/>
                      <a:r>
                        <a:rPr lang="en-US" sz="1800" dirty="0" smtClean="0"/>
                        <a:t>877/77</a:t>
                      </a:r>
                      <a:endParaRPr lang="en-US" sz="1800" dirty="0"/>
                    </a:p>
                  </a:txBody>
                  <a:tcPr marT="45698" marB="45698" anchor="ctr"/>
                </a:tc>
                <a:tc>
                  <a:txBody>
                    <a:bodyPr/>
                    <a:lstStyle/>
                    <a:p>
                      <a:pPr algn="ctr"/>
                      <a:r>
                        <a:rPr lang="en-US" sz="1800" dirty="0" smtClean="0"/>
                        <a:t>11</a:t>
                      </a:r>
                      <a:endParaRPr lang="en-US" sz="1800" dirty="0"/>
                    </a:p>
                  </a:txBody>
                  <a:tcPr marT="45698" marB="45698" anchor="ctr"/>
                </a:tc>
                <a:tc>
                  <a:txBody>
                    <a:bodyPr/>
                    <a:lstStyle/>
                    <a:p>
                      <a:pPr algn="ctr"/>
                      <a:r>
                        <a:rPr lang="en-US" sz="1800" dirty="0" smtClean="0"/>
                        <a:t>30</a:t>
                      </a:r>
                      <a:endParaRPr lang="en-US" sz="1800" dirty="0"/>
                    </a:p>
                  </a:txBody>
                  <a:tcPr marT="45698" marB="45698" anchor="ctr"/>
                </a:tc>
              </a:tr>
              <a:tr h="538666">
                <a:tc>
                  <a:txBody>
                    <a:bodyPr/>
                    <a:lstStyle/>
                    <a:p>
                      <a:pPr algn="ctr"/>
                      <a:r>
                        <a:rPr lang="en-US" sz="1800" dirty="0" smtClean="0"/>
                        <a:t>E</a:t>
                      </a:r>
                      <a:endParaRPr lang="en-US" sz="1800" dirty="0"/>
                    </a:p>
                  </a:txBody>
                  <a:tcPr marT="45698" marB="45698" anchor="ctr"/>
                </a:tc>
                <a:tc>
                  <a:txBody>
                    <a:bodyPr/>
                    <a:lstStyle/>
                    <a:p>
                      <a:pPr algn="ctr"/>
                      <a:r>
                        <a:rPr lang="en-US" sz="1800" dirty="0" smtClean="0"/>
                        <a:t>69</a:t>
                      </a:r>
                      <a:endParaRPr lang="en-US" sz="1800" dirty="0"/>
                    </a:p>
                  </a:txBody>
                  <a:tcPr marT="45698" marB="45698" anchor="ctr"/>
                </a:tc>
                <a:tc>
                  <a:txBody>
                    <a:bodyPr/>
                    <a:lstStyle/>
                    <a:p>
                      <a:pPr algn="ctr"/>
                      <a:r>
                        <a:rPr lang="en-US" sz="1800" dirty="0" smtClean="0"/>
                        <a:t>902</a:t>
                      </a:r>
                      <a:endParaRPr lang="en-US" sz="1800" dirty="0"/>
                    </a:p>
                  </a:txBody>
                  <a:tcPr marT="45698" marB="45698" anchor="ctr"/>
                </a:tc>
                <a:tc>
                  <a:txBody>
                    <a:bodyPr/>
                    <a:lstStyle/>
                    <a:p>
                      <a:pPr algn="ctr"/>
                      <a:r>
                        <a:rPr lang="en-US" sz="1800" dirty="0" smtClean="0"/>
                        <a:t>902/69</a:t>
                      </a:r>
                      <a:endParaRPr lang="en-US" sz="1800" dirty="0"/>
                    </a:p>
                  </a:txBody>
                  <a:tcPr marT="45698" marB="45698" anchor="ctr"/>
                </a:tc>
                <a:tc>
                  <a:txBody>
                    <a:bodyPr/>
                    <a:lstStyle/>
                    <a:p>
                      <a:pPr algn="ctr"/>
                      <a:r>
                        <a:rPr lang="en-US" sz="1800" dirty="0" smtClean="0"/>
                        <a:t>13</a:t>
                      </a:r>
                      <a:endParaRPr lang="en-US" sz="1800" dirty="0"/>
                    </a:p>
                  </a:txBody>
                  <a:tcPr marT="45698" marB="45698" anchor="ctr"/>
                </a:tc>
                <a:tc>
                  <a:txBody>
                    <a:bodyPr/>
                    <a:lstStyle/>
                    <a:p>
                      <a:pPr algn="ctr"/>
                      <a:r>
                        <a:rPr lang="en-US" sz="1800" dirty="0" smtClean="0"/>
                        <a:t>5</a:t>
                      </a:r>
                      <a:endParaRPr lang="en-US" sz="1800" dirty="0"/>
                    </a:p>
                  </a:txBody>
                  <a:tcPr marT="45698" marB="45698" anchor="ctr"/>
                </a:tc>
              </a:tr>
              <a:tr h="538666">
                <a:tc>
                  <a:txBody>
                    <a:bodyPr/>
                    <a:lstStyle/>
                    <a:p>
                      <a:pPr algn="ctr"/>
                      <a:r>
                        <a:rPr lang="en-US" sz="1800" dirty="0" smtClean="0"/>
                        <a:t>S</a:t>
                      </a:r>
                      <a:endParaRPr lang="en-US" sz="1800" dirty="0"/>
                    </a:p>
                  </a:txBody>
                  <a:tcPr marT="45698" marB="45698" anchor="ctr"/>
                </a:tc>
                <a:tc>
                  <a:txBody>
                    <a:bodyPr/>
                    <a:lstStyle/>
                    <a:p>
                      <a:pPr algn="ctr"/>
                      <a:r>
                        <a:rPr lang="en-US" sz="1800" dirty="0" smtClean="0"/>
                        <a:t>83</a:t>
                      </a:r>
                      <a:endParaRPr lang="en-US" sz="1800" dirty="0"/>
                    </a:p>
                  </a:txBody>
                  <a:tcPr marT="45698" marB="45698" anchor="ctr"/>
                </a:tc>
                <a:tc>
                  <a:txBody>
                    <a:bodyPr/>
                    <a:lstStyle/>
                    <a:p>
                      <a:pPr algn="ctr"/>
                      <a:r>
                        <a:rPr lang="en-US" sz="1800" dirty="0" smtClean="0"/>
                        <a:t>927</a:t>
                      </a:r>
                      <a:endParaRPr lang="en-US" sz="1800" dirty="0"/>
                    </a:p>
                  </a:txBody>
                  <a:tcPr marT="45698" marB="45698" anchor="ctr"/>
                </a:tc>
                <a:tc>
                  <a:txBody>
                    <a:bodyPr/>
                    <a:lstStyle/>
                    <a:p>
                      <a:pPr algn="ctr"/>
                      <a:r>
                        <a:rPr lang="en-US" sz="1800" dirty="0" smtClean="0"/>
                        <a:t>927/83</a:t>
                      </a:r>
                      <a:endParaRPr lang="en-US" sz="1800" dirty="0"/>
                    </a:p>
                  </a:txBody>
                  <a:tcPr marT="45698" marB="45698" anchor="ctr"/>
                </a:tc>
                <a:tc>
                  <a:txBody>
                    <a:bodyPr/>
                    <a:lstStyle/>
                    <a:p>
                      <a:pPr algn="ctr"/>
                      <a:r>
                        <a:rPr lang="en-US" sz="1800" dirty="0" smtClean="0"/>
                        <a:t>11</a:t>
                      </a:r>
                      <a:endParaRPr lang="en-US" sz="1800" dirty="0"/>
                    </a:p>
                  </a:txBody>
                  <a:tcPr marT="45698" marB="45698" anchor="ctr"/>
                </a:tc>
                <a:tc>
                  <a:txBody>
                    <a:bodyPr/>
                    <a:lstStyle/>
                    <a:p>
                      <a:pPr algn="ctr"/>
                      <a:r>
                        <a:rPr lang="en-US" sz="1800" dirty="0" smtClean="0"/>
                        <a:t>14</a:t>
                      </a:r>
                      <a:endParaRPr lang="en-US" sz="1800" dirty="0"/>
                    </a:p>
                  </a:txBody>
                  <a:tcPr marT="45698" marB="45698" anchor="ctr"/>
                </a:tc>
              </a:tr>
              <a:tr h="538666">
                <a:tc>
                  <a:txBody>
                    <a:bodyPr/>
                    <a:lstStyle/>
                    <a:p>
                      <a:pPr algn="ctr"/>
                      <a:r>
                        <a:rPr lang="en-US" sz="1800" dirty="0" smtClean="0"/>
                        <a:t>U</a:t>
                      </a:r>
                      <a:endParaRPr lang="en-US" sz="1800" dirty="0"/>
                    </a:p>
                  </a:txBody>
                  <a:tcPr marT="45698" marB="45698" anchor="ctr"/>
                </a:tc>
                <a:tc>
                  <a:txBody>
                    <a:bodyPr/>
                    <a:lstStyle/>
                    <a:p>
                      <a:pPr algn="ctr"/>
                      <a:r>
                        <a:rPr lang="en-US" sz="1800" dirty="0" smtClean="0"/>
                        <a:t>85</a:t>
                      </a:r>
                      <a:endParaRPr lang="en-US" sz="1800" dirty="0"/>
                    </a:p>
                  </a:txBody>
                  <a:tcPr marT="45698" marB="45698" anchor="ctr"/>
                </a:tc>
                <a:tc>
                  <a:txBody>
                    <a:bodyPr/>
                    <a:lstStyle/>
                    <a:p>
                      <a:pPr algn="ctr"/>
                      <a:r>
                        <a:rPr lang="en-US" sz="1800" dirty="0" smtClean="0"/>
                        <a:t>952</a:t>
                      </a:r>
                      <a:endParaRPr lang="en-US" sz="1800" dirty="0"/>
                    </a:p>
                  </a:txBody>
                  <a:tcPr marT="45698" marB="45698" anchor="ctr"/>
                </a:tc>
                <a:tc>
                  <a:txBody>
                    <a:bodyPr/>
                    <a:lstStyle/>
                    <a:p>
                      <a:pPr algn="ctr"/>
                      <a:r>
                        <a:rPr lang="en-US" sz="1800" dirty="0" smtClean="0"/>
                        <a:t>952/85</a:t>
                      </a:r>
                      <a:endParaRPr lang="en-US" sz="1800" dirty="0"/>
                    </a:p>
                  </a:txBody>
                  <a:tcPr marT="45698" marB="45698" anchor="ctr"/>
                </a:tc>
                <a:tc>
                  <a:txBody>
                    <a:bodyPr/>
                    <a:lstStyle/>
                    <a:p>
                      <a:pPr algn="ctr"/>
                      <a:r>
                        <a:rPr lang="en-US" sz="1800" dirty="0" smtClean="0"/>
                        <a:t>11</a:t>
                      </a:r>
                      <a:endParaRPr lang="en-US" sz="1800" dirty="0"/>
                    </a:p>
                  </a:txBody>
                  <a:tcPr marT="45698" marB="45698" anchor="ctr"/>
                </a:tc>
                <a:tc>
                  <a:txBody>
                    <a:bodyPr/>
                    <a:lstStyle/>
                    <a:p>
                      <a:pPr algn="ctr"/>
                      <a:r>
                        <a:rPr lang="en-US" sz="1800" dirty="0" smtClean="0"/>
                        <a:t>11</a:t>
                      </a:r>
                      <a:endParaRPr lang="en-US" sz="1800" dirty="0"/>
                    </a:p>
                  </a:txBody>
                  <a:tcPr marT="45698" marB="45698" anchor="ctr"/>
                </a:tc>
              </a:tr>
              <a:tr h="538666">
                <a:tc>
                  <a:txBody>
                    <a:bodyPr/>
                    <a:lstStyle/>
                    <a:p>
                      <a:pPr algn="ctr"/>
                      <a:r>
                        <a:rPr lang="en-US" sz="1800" dirty="0" smtClean="0"/>
                        <a:t>K</a:t>
                      </a:r>
                      <a:endParaRPr lang="en-US" sz="1800" dirty="0"/>
                    </a:p>
                  </a:txBody>
                  <a:tcPr marT="45698" marB="45698" anchor="ctr"/>
                </a:tc>
                <a:tc>
                  <a:txBody>
                    <a:bodyPr/>
                    <a:lstStyle/>
                    <a:p>
                      <a:pPr algn="ctr"/>
                      <a:r>
                        <a:rPr lang="en-US" sz="1800" dirty="0" smtClean="0"/>
                        <a:t>75</a:t>
                      </a:r>
                      <a:endParaRPr lang="en-US" sz="1800" dirty="0"/>
                    </a:p>
                  </a:txBody>
                  <a:tcPr marT="45698" marB="45698" anchor="ctr"/>
                </a:tc>
                <a:tc>
                  <a:txBody>
                    <a:bodyPr/>
                    <a:lstStyle/>
                    <a:p>
                      <a:pPr algn="ctr"/>
                      <a:r>
                        <a:rPr lang="en-US" sz="1800" dirty="0" smtClean="0"/>
                        <a:t>977</a:t>
                      </a:r>
                      <a:endParaRPr lang="en-US" sz="1800" dirty="0"/>
                    </a:p>
                  </a:txBody>
                  <a:tcPr marT="45698" marB="45698" anchor="ctr"/>
                </a:tc>
                <a:tc>
                  <a:txBody>
                    <a:bodyPr/>
                    <a:lstStyle/>
                    <a:p>
                      <a:pPr algn="ctr"/>
                      <a:r>
                        <a:rPr lang="en-US" sz="1800" dirty="0" smtClean="0"/>
                        <a:t>977/75</a:t>
                      </a:r>
                      <a:endParaRPr lang="en-US" sz="1800" dirty="0"/>
                    </a:p>
                  </a:txBody>
                  <a:tcPr marT="45698" marB="45698" anchor="ctr"/>
                </a:tc>
                <a:tc>
                  <a:txBody>
                    <a:bodyPr/>
                    <a:lstStyle/>
                    <a:p>
                      <a:pPr algn="ctr"/>
                      <a:r>
                        <a:rPr lang="en-US" sz="1800" dirty="0" smtClean="0"/>
                        <a:t>13</a:t>
                      </a:r>
                      <a:endParaRPr lang="en-US" sz="1800" dirty="0"/>
                    </a:p>
                  </a:txBody>
                  <a:tcPr marT="45698" marB="45698" anchor="ctr"/>
                </a:tc>
                <a:tc>
                  <a:txBody>
                    <a:bodyPr/>
                    <a:lstStyle/>
                    <a:p>
                      <a:pPr algn="ctr"/>
                      <a:r>
                        <a:rPr lang="en-US" sz="1800" dirty="0" smtClean="0"/>
                        <a:t>2</a:t>
                      </a:r>
                      <a:endParaRPr lang="en-US" sz="1800" dirty="0"/>
                    </a:p>
                  </a:txBody>
                  <a:tcPr marT="45698" marB="45698" anchor="ctr"/>
                </a:tc>
              </a:tr>
            </a:tbl>
          </a:graphicData>
        </a:graphic>
      </p:graphicFrame>
    </p:spTree>
    <p:extLst>
      <p:ext uri="{BB962C8B-B14F-4D97-AF65-F5344CB8AC3E}">
        <p14:creationId xmlns:p14="http://schemas.microsoft.com/office/powerpoint/2010/main" val="1330864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Flow Chart Of Decryption Technique</a:t>
            </a:r>
            <a:endParaRPr lang="en-US" dirty="0"/>
          </a:p>
        </p:txBody>
      </p:sp>
      <p:grpSp>
        <p:nvGrpSpPr>
          <p:cNvPr id="26" name="Group 25"/>
          <p:cNvGrpSpPr/>
          <p:nvPr/>
        </p:nvGrpSpPr>
        <p:grpSpPr>
          <a:xfrm>
            <a:off x="2055812" y="1600200"/>
            <a:ext cx="8229600" cy="5029200"/>
            <a:chOff x="2055812" y="1472842"/>
            <a:chExt cx="8229600" cy="5029200"/>
          </a:xfrm>
        </p:grpSpPr>
        <p:sp>
          <p:nvSpPr>
            <p:cNvPr id="4" name="Oval 3"/>
            <p:cNvSpPr/>
            <p:nvPr/>
          </p:nvSpPr>
          <p:spPr bwMode="auto">
            <a:xfrm>
              <a:off x="2970212" y="1472842"/>
              <a:ext cx="1447800" cy="6096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defRPr/>
              </a:pPr>
              <a:r>
                <a:rPr lang="en-US" dirty="0">
                  <a:solidFill>
                    <a:schemeClr val="bg2"/>
                  </a:solidFill>
                  <a:latin typeface="Times New Roman" pitchFamily="18" charset="0"/>
                </a:rPr>
                <a:t> Start</a:t>
              </a:r>
            </a:p>
          </p:txBody>
        </p:sp>
        <p:sp>
          <p:nvSpPr>
            <p:cNvPr id="5" name="Rectangle 4"/>
            <p:cNvSpPr>
              <a:spLocks noChangeArrowheads="1"/>
            </p:cNvSpPr>
            <p:nvPr/>
          </p:nvSpPr>
          <p:spPr bwMode="auto">
            <a:xfrm>
              <a:off x="2436812" y="3682642"/>
              <a:ext cx="2819400" cy="914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Separate 4-base number Using </a:t>
              </a:r>
            </a:p>
            <a:p>
              <a:r>
                <a:rPr lang="en-US" altLang="en-US" sz="1600"/>
                <a:t>Hyphen_Indices Array</a:t>
              </a:r>
            </a:p>
            <a:p>
              <a:r>
                <a:rPr lang="en-US" altLang="en-US" sz="1600"/>
                <a:t> </a:t>
              </a:r>
            </a:p>
            <a:p>
              <a:r>
                <a:rPr lang="en-US" altLang="en-US" sz="1600"/>
                <a:t> </a:t>
              </a:r>
            </a:p>
            <a:p>
              <a:endParaRPr lang="en-US" altLang="en-US" sz="1600"/>
            </a:p>
          </p:txBody>
        </p:sp>
        <p:sp>
          <p:nvSpPr>
            <p:cNvPr id="6" name="Rectangle 5"/>
            <p:cNvSpPr>
              <a:spLocks noChangeArrowheads="1"/>
            </p:cNvSpPr>
            <p:nvPr/>
          </p:nvSpPr>
          <p:spPr bwMode="auto">
            <a:xfrm>
              <a:off x="5865812" y="3149242"/>
              <a:ext cx="4419600" cy="1066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Calculate ASCII value:</a:t>
              </a:r>
            </a:p>
            <a:p>
              <a:r>
                <a:rPr lang="en-US" altLang="en-US" sz="1600"/>
                <a:t>For(i=0 to CIPHER_TEXT_LENGTH/2-1)</a:t>
              </a:r>
            </a:p>
            <a:p>
              <a:r>
                <a:rPr lang="en-US" altLang="en-US" sz="1600"/>
                <a:t>D_ASCII[i]=(SUB_ARRAY[i]-REMIND[i])/                                QUOTIENT[i]  </a:t>
              </a:r>
            </a:p>
            <a:p>
              <a:endParaRPr lang="en-US" altLang="en-US" sz="1600"/>
            </a:p>
          </p:txBody>
        </p:sp>
        <p:sp>
          <p:nvSpPr>
            <p:cNvPr id="7" name="Rectangle 6"/>
            <p:cNvSpPr>
              <a:spLocks noChangeArrowheads="1"/>
            </p:cNvSpPr>
            <p:nvPr/>
          </p:nvSpPr>
          <p:spPr bwMode="auto">
            <a:xfrm>
              <a:off x="6323012" y="4444642"/>
              <a:ext cx="3505200" cy="381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Mapped ASCII value to CHARACTER </a:t>
              </a:r>
            </a:p>
            <a:p>
              <a:endParaRPr lang="en-US" altLang="en-US" sz="1600"/>
            </a:p>
          </p:txBody>
        </p:sp>
        <p:sp>
          <p:nvSpPr>
            <p:cNvPr id="8" name="Rectangle 7"/>
            <p:cNvSpPr>
              <a:spLocks noChangeArrowheads="1"/>
            </p:cNvSpPr>
            <p:nvPr/>
          </p:nvSpPr>
          <p:spPr bwMode="auto">
            <a:xfrm>
              <a:off x="2055812" y="4901842"/>
              <a:ext cx="3429000" cy="990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Convert 4- Base number to 10-base                       from    FOUR_BASE _ARRAY[]   to TEN_BASE_ARRAY[]</a:t>
              </a:r>
            </a:p>
            <a:p>
              <a:endParaRPr lang="en-US" altLang="en-US" sz="1600"/>
            </a:p>
          </p:txBody>
        </p:sp>
        <p:sp>
          <p:nvSpPr>
            <p:cNvPr id="9" name="Rectangle 8"/>
            <p:cNvSpPr>
              <a:spLocks noChangeArrowheads="1"/>
            </p:cNvSpPr>
            <p:nvPr/>
          </p:nvSpPr>
          <p:spPr bwMode="auto">
            <a:xfrm>
              <a:off x="2360612" y="2311042"/>
              <a:ext cx="2819400" cy="1066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Input : Cipher Text</a:t>
              </a:r>
            </a:p>
            <a:p>
              <a:r>
                <a:rPr lang="en-US" altLang="en-US" sz="1600"/>
                <a:t>Mapping:</a:t>
              </a:r>
            </a:p>
            <a:p>
              <a:r>
                <a:rPr lang="en-US" altLang="en-US" sz="1600"/>
                <a:t>A------</a:t>
              </a:r>
              <a:r>
                <a:rPr lang="en-US" altLang="en-US" sz="1600">
                  <a:sym typeface="Wingdings" panose="05000000000000000000" pitchFamily="2" charset="2"/>
                </a:rPr>
                <a:t></a:t>
              </a:r>
              <a:r>
                <a:rPr lang="en-US" altLang="en-US" sz="1600"/>
                <a:t> 0        T------</a:t>
              </a:r>
              <a:r>
                <a:rPr lang="en-US" altLang="en-US" sz="1600">
                  <a:sym typeface="Wingdings" panose="05000000000000000000" pitchFamily="2" charset="2"/>
                </a:rPr>
                <a:t></a:t>
              </a:r>
              <a:r>
                <a:rPr lang="en-US" altLang="en-US" sz="1600"/>
                <a:t>1</a:t>
              </a:r>
            </a:p>
            <a:p>
              <a:r>
                <a:rPr lang="en-US" altLang="en-US" sz="1600"/>
                <a:t>C-------</a:t>
              </a:r>
              <a:r>
                <a:rPr lang="en-US" altLang="en-US" sz="1600">
                  <a:sym typeface="Wingdings" panose="05000000000000000000" pitchFamily="2" charset="2"/>
                </a:rPr>
                <a:t></a:t>
              </a:r>
              <a:r>
                <a:rPr lang="en-US" altLang="en-US" sz="1600"/>
                <a:t>2        G-----</a:t>
              </a:r>
              <a:r>
                <a:rPr lang="en-US" altLang="en-US" sz="1600">
                  <a:sym typeface="Wingdings" panose="05000000000000000000" pitchFamily="2" charset="2"/>
                </a:rPr>
                <a:t></a:t>
              </a:r>
              <a:r>
                <a:rPr lang="en-US" altLang="en-US" sz="1600"/>
                <a:t>3</a:t>
              </a:r>
            </a:p>
            <a:p>
              <a:endParaRPr lang="en-US" altLang="en-US" sz="1600"/>
            </a:p>
          </p:txBody>
        </p:sp>
        <p:sp>
          <p:nvSpPr>
            <p:cNvPr id="10" name="Rectangle 9"/>
            <p:cNvSpPr>
              <a:spLocks noChangeArrowheads="1"/>
            </p:cNvSpPr>
            <p:nvPr/>
          </p:nvSpPr>
          <p:spPr bwMode="auto">
            <a:xfrm>
              <a:off x="7389812" y="5206642"/>
              <a:ext cx="1295400"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a:t>Plain Text</a:t>
              </a:r>
            </a:p>
            <a:p>
              <a:endParaRPr lang="en-US" altLang="en-US" sz="1600"/>
            </a:p>
          </p:txBody>
        </p:sp>
        <p:sp>
          <p:nvSpPr>
            <p:cNvPr id="11" name="Down Arrow 10"/>
            <p:cNvSpPr>
              <a:spLocks noChangeArrowheads="1"/>
            </p:cNvSpPr>
            <p:nvPr/>
          </p:nvSpPr>
          <p:spPr bwMode="auto">
            <a:xfrm>
              <a:off x="3579812" y="2082442"/>
              <a:ext cx="2286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2" name="Down Arrow 11"/>
            <p:cNvSpPr>
              <a:spLocks noChangeArrowheads="1"/>
            </p:cNvSpPr>
            <p:nvPr/>
          </p:nvSpPr>
          <p:spPr bwMode="auto">
            <a:xfrm>
              <a:off x="3732212" y="4597042"/>
              <a:ext cx="2286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3" name="Down Arrow 12"/>
            <p:cNvSpPr>
              <a:spLocks noChangeArrowheads="1"/>
            </p:cNvSpPr>
            <p:nvPr/>
          </p:nvSpPr>
          <p:spPr bwMode="auto">
            <a:xfrm>
              <a:off x="3732212" y="5892442"/>
              <a:ext cx="228600" cy="4572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4" name="Right Arrow 13"/>
            <p:cNvSpPr>
              <a:spLocks noChangeArrowheads="1"/>
            </p:cNvSpPr>
            <p:nvPr/>
          </p:nvSpPr>
          <p:spPr bwMode="auto">
            <a:xfrm>
              <a:off x="3884612" y="6197242"/>
              <a:ext cx="1752600" cy="304800"/>
            </a:xfrm>
            <a:prstGeom prst="rightArrow">
              <a:avLst>
                <a:gd name="adj1" fmla="val 50000"/>
                <a:gd name="adj2" fmla="val 49993"/>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5" name="Up Arrow 14"/>
            <p:cNvSpPr>
              <a:spLocks noChangeArrowheads="1"/>
            </p:cNvSpPr>
            <p:nvPr/>
          </p:nvSpPr>
          <p:spPr bwMode="auto">
            <a:xfrm>
              <a:off x="5561012" y="1777642"/>
              <a:ext cx="304800" cy="4572000"/>
            </a:xfrm>
            <a:prstGeom prst="upArrow">
              <a:avLst>
                <a:gd name="adj1" fmla="val 50000"/>
                <a:gd name="adj2" fmla="val 49931"/>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6" name="Down Arrow 15"/>
            <p:cNvSpPr>
              <a:spLocks noChangeArrowheads="1"/>
            </p:cNvSpPr>
            <p:nvPr/>
          </p:nvSpPr>
          <p:spPr bwMode="auto">
            <a:xfrm>
              <a:off x="7770812" y="1701442"/>
              <a:ext cx="2286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7" name="Down Arrow 16"/>
            <p:cNvSpPr>
              <a:spLocks noChangeArrowheads="1"/>
            </p:cNvSpPr>
            <p:nvPr/>
          </p:nvSpPr>
          <p:spPr bwMode="auto">
            <a:xfrm>
              <a:off x="7923212" y="4216042"/>
              <a:ext cx="304800" cy="2286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8" name="Down Arrow 17"/>
            <p:cNvSpPr>
              <a:spLocks noChangeArrowheads="1"/>
            </p:cNvSpPr>
            <p:nvPr/>
          </p:nvSpPr>
          <p:spPr bwMode="auto">
            <a:xfrm>
              <a:off x="7923212" y="4825642"/>
              <a:ext cx="304800" cy="3810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19" name="Oval 18"/>
            <p:cNvSpPr>
              <a:spLocks noChangeArrowheads="1"/>
            </p:cNvSpPr>
            <p:nvPr/>
          </p:nvSpPr>
          <p:spPr bwMode="auto">
            <a:xfrm>
              <a:off x="7313612" y="5892442"/>
              <a:ext cx="15240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defRPr/>
              </a:pPr>
              <a:r>
                <a:rPr lang="en-US" dirty="0">
                  <a:solidFill>
                    <a:schemeClr val="tx1"/>
                  </a:solidFill>
                </a:rPr>
                <a:t>  </a:t>
              </a:r>
              <a:r>
                <a:rPr lang="en-US" sz="2000" dirty="0">
                  <a:solidFill>
                    <a:schemeClr val="tx1"/>
                  </a:solidFill>
                  <a:latin typeface="Times New Roman" pitchFamily="18" charset="0"/>
                  <a:cs typeface="Times New Roman" pitchFamily="18" charset="0"/>
                </a:rPr>
                <a:t>STOP</a:t>
              </a:r>
              <a:endParaRPr lang="en-US" dirty="0">
                <a:solidFill>
                  <a:schemeClr val="tx1"/>
                </a:solidFill>
              </a:endParaRPr>
            </a:p>
          </p:txBody>
        </p:sp>
        <p:sp>
          <p:nvSpPr>
            <p:cNvPr id="20" name="Down Arrow 19"/>
            <p:cNvSpPr>
              <a:spLocks noChangeArrowheads="1"/>
            </p:cNvSpPr>
            <p:nvPr/>
          </p:nvSpPr>
          <p:spPr bwMode="auto">
            <a:xfrm>
              <a:off x="7923212" y="5663842"/>
              <a:ext cx="3048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21" name="Down Arrow 20"/>
            <p:cNvSpPr>
              <a:spLocks noChangeArrowheads="1"/>
            </p:cNvSpPr>
            <p:nvPr/>
          </p:nvSpPr>
          <p:spPr bwMode="auto">
            <a:xfrm>
              <a:off x="3656012" y="3377842"/>
              <a:ext cx="228600" cy="3048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22" name="Rectangle 21"/>
            <p:cNvSpPr>
              <a:spLocks noChangeArrowheads="1"/>
            </p:cNvSpPr>
            <p:nvPr/>
          </p:nvSpPr>
          <p:spPr bwMode="auto">
            <a:xfrm>
              <a:off x="6094412" y="2006242"/>
              <a:ext cx="3810000" cy="762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r>
                <a:rPr lang="en-US" altLang="en-US" sz="1600" dirty="0"/>
                <a:t>Make SUBSTITUTION_ARRAY[ ] </a:t>
              </a:r>
            </a:p>
            <a:p>
              <a:r>
                <a:rPr lang="en-US" altLang="en-US" sz="1600" dirty="0"/>
                <a:t>Separate  REMIND[ ] and QUOTIENT[ ]</a:t>
              </a:r>
            </a:p>
          </p:txBody>
        </p:sp>
        <p:sp>
          <p:nvSpPr>
            <p:cNvPr id="23" name="Down Arrow 22"/>
            <p:cNvSpPr>
              <a:spLocks noChangeArrowheads="1"/>
            </p:cNvSpPr>
            <p:nvPr/>
          </p:nvSpPr>
          <p:spPr bwMode="auto">
            <a:xfrm>
              <a:off x="7847012" y="2768242"/>
              <a:ext cx="228600" cy="381000"/>
            </a:xfrm>
            <a:prstGeom prst="downArrow">
              <a:avLst>
                <a:gd name="adj1" fmla="val 50000"/>
                <a:gd name="adj2" fmla="val 50000"/>
              </a:avLst>
            </a:prstGeom>
            <a:ln>
              <a:headEnd/>
              <a:tailEnd/>
            </a:ln>
          </p:spPr>
          <p:style>
            <a:lnRef idx="0">
              <a:schemeClr val="accent1"/>
            </a:lnRef>
            <a:fillRef idx="3">
              <a:schemeClr val="accent1"/>
            </a:fillRef>
            <a:effectRef idx="3">
              <a:schemeClr val="accent1"/>
            </a:effectRef>
            <a:fontRef idx="minor">
              <a:schemeClr val="lt1"/>
            </a:fontRef>
          </p:style>
          <p:txBody>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a:lstStyle>
            <a:p>
              <a:endParaRPr lang="en-US" altLang="en-US"/>
            </a:p>
          </p:txBody>
        </p:sp>
        <p:sp>
          <p:nvSpPr>
            <p:cNvPr id="25" name="Right Arrow 39"/>
            <p:cNvSpPr>
              <a:spLocks noChangeArrowheads="1"/>
            </p:cNvSpPr>
            <p:nvPr/>
          </p:nvSpPr>
          <p:spPr bwMode="auto">
            <a:xfrm>
              <a:off x="5713412" y="1496274"/>
              <a:ext cx="2133600" cy="304800"/>
            </a:xfrm>
            <a:prstGeom prst="rightArrow">
              <a:avLst>
                <a:gd name="adj1" fmla="val 50000"/>
                <a:gd name="adj2" fmla="val 50005"/>
              </a:avLst>
            </a:prstGeom>
            <a:ln>
              <a:headEnd/>
              <a:tailEnd/>
            </a:ln>
          </p:spPr>
          <p:style>
            <a:lnRef idx="0">
              <a:schemeClr val="accent1"/>
            </a:lnRef>
            <a:fillRef idx="3">
              <a:schemeClr val="accent1"/>
            </a:fillRef>
            <a:effectRef idx="3">
              <a:schemeClr val="accent1"/>
            </a:effectRef>
            <a:fontRef idx="minor">
              <a:schemeClr val="lt1"/>
            </a:fontRef>
          </p:style>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3155719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304800"/>
            <a:ext cx="10360501" cy="1223963"/>
          </a:xfrm>
        </p:spPr>
        <p:txBody>
          <a:bodyPr>
            <a:normAutofit/>
          </a:bodyPr>
          <a:lstStyle/>
          <a:p>
            <a:r>
              <a:rPr lang="en-US" altLang="en-US" dirty="0"/>
              <a:t>Table And Output Of Decryption Technique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7158487"/>
              </p:ext>
            </p:extLst>
          </p:nvPr>
        </p:nvGraphicFramePr>
        <p:xfrm>
          <a:off x="1636712" y="2743198"/>
          <a:ext cx="8915401" cy="3566161"/>
        </p:xfrm>
        <a:graphic>
          <a:graphicData uri="http://schemas.openxmlformats.org/drawingml/2006/table">
            <a:tbl>
              <a:tblPr firstRow="1" bandRow="1">
                <a:tableStyleId>{5C22544A-7EE6-4342-B048-85BDC9FD1C3A}</a:tableStyleId>
              </a:tblPr>
              <a:tblGrid>
                <a:gridCol w="1448753"/>
                <a:gridCol w="1560195"/>
                <a:gridCol w="4457700"/>
                <a:gridCol w="1448753"/>
              </a:tblGrid>
              <a:tr h="947331">
                <a:tc>
                  <a:txBody>
                    <a:bodyPr/>
                    <a:lstStyle/>
                    <a:p>
                      <a:pPr algn="ctr"/>
                      <a:r>
                        <a:rPr lang="en-US" sz="1800" dirty="0" smtClean="0">
                          <a:solidFill>
                            <a:schemeClr val="tx1"/>
                          </a:solidFill>
                        </a:rPr>
                        <a:t>QUOTIENT</a:t>
                      </a:r>
                      <a:endParaRPr lang="en-US" sz="1800" dirty="0">
                        <a:solidFill>
                          <a:schemeClr val="tx1"/>
                        </a:solidFill>
                      </a:endParaRPr>
                    </a:p>
                  </a:txBody>
                  <a:tcPr marT="45706" marB="45706" anchor="ctr"/>
                </a:tc>
                <a:tc>
                  <a:txBody>
                    <a:bodyPr/>
                    <a:lstStyle/>
                    <a:p>
                      <a:pPr algn="ctr"/>
                      <a:r>
                        <a:rPr lang="en-US" sz="1800" dirty="0" smtClean="0">
                          <a:solidFill>
                            <a:schemeClr val="tx1"/>
                          </a:solidFill>
                        </a:rPr>
                        <a:t>REMAINDER</a:t>
                      </a:r>
                      <a:endParaRPr lang="en-US" sz="1800" dirty="0">
                        <a:solidFill>
                          <a:schemeClr val="tx1"/>
                        </a:solidFill>
                      </a:endParaRPr>
                    </a:p>
                  </a:txBody>
                  <a:tcPr marT="45706" marB="45706" anchor="ctr"/>
                </a:tc>
                <a:tc>
                  <a:txBody>
                    <a:bodyPr/>
                    <a:lstStyle/>
                    <a:p>
                      <a:pPr algn="ctr"/>
                      <a:r>
                        <a:rPr lang="en-US" sz="1800" dirty="0" smtClean="0">
                          <a:solidFill>
                            <a:schemeClr val="tx1"/>
                          </a:solidFill>
                        </a:rPr>
                        <a:t>For(</a:t>
                      </a:r>
                      <a:r>
                        <a:rPr lang="en-US" sz="1800" dirty="0" err="1" smtClean="0">
                          <a:solidFill>
                            <a:schemeClr val="tx1"/>
                          </a:solidFill>
                        </a:rPr>
                        <a:t>i</a:t>
                      </a:r>
                      <a:r>
                        <a:rPr lang="en-US" sz="1800" dirty="0" smtClean="0">
                          <a:solidFill>
                            <a:schemeClr val="tx1"/>
                          </a:solidFill>
                        </a:rPr>
                        <a:t>=0 to </a:t>
                      </a:r>
                      <a:r>
                        <a:rPr lang="en-US" sz="1800" dirty="0" err="1" smtClean="0">
                          <a:solidFill>
                            <a:schemeClr val="tx1"/>
                          </a:solidFill>
                        </a:rPr>
                        <a:t>cipher_text_length</a:t>
                      </a:r>
                      <a:r>
                        <a:rPr lang="en-US" sz="1800" dirty="0" smtClean="0">
                          <a:solidFill>
                            <a:schemeClr val="tx1"/>
                          </a:solidFill>
                        </a:rPr>
                        <a:t>/2)</a:t>
                      </a:r>
                    </a:p>
                    <a:p>
                      <a:pPr algn="ctr"/>
                      <a:r>
                        <a:rPr lang="en-US" sz="1800" dirty="0" smtClean="0">
                          <a:solidFill>
                            <a:schemeClr val="tx1"/>
                          </a:solidFill>
                        </a:rPr>
                        <a:t>D_ASCII[</a:t>
                      </a:r>
                      <a:r>
                        <a:rPr lang="en-US" sz="1800" dirty="0" err="1" smtClean="0">
                          <a:solidFill>
                            <a:schemeClr val="tx1"/>
                          </a:solidFill>
                        </a:rPr>
                        <a:t>i</a:t>
                      </a:r>
                      <a:r>
                        <a:rPr lang="en-US" sz="1800" dirty="0" smtClean="0">
                          <a:solidFill>
                            <a:schemeClr val="tx1"/>
                          </a:solidFill>
                        </a:rPr>
                        <a:t>]=(SUB_ARRAY[</a:t>
                      </a:r>
                      <a:r>
                        <a:rPr lang="en-US" sz="1800" dirty="0" err="1" smtClean="0">
                          <a:solidFill>
                            <a:schemeClr val="tx1"/>
                          </a:solidFill>
                        </a:rPr>
                        <a:t>i</a:t>
                      </a:r>
                      <a:r>
                        <a:rPr lang="en-US" sz="1800" dirty="0" smtClean="0">
                          <a:solidFill>
                            <a:schemeClr val="tx1"/>
                          </a:solidFill>
                        </a:rPr>
                        <a:t>]-REMIND[</a:t>
                      </a:r>
                      <a:r>
                        <a:rPr lang="en-US" sz="1800" dirty="0" err="1" smtClean="0">
                          <a:solidFill>
                            <a:schemeClr val="tx1"/>
                          </a:solidFill>
                        </a:rPr>
                        <a:t>i</a:t>
                      </a:r>
                      <a:r>
                        <a:rPr lang="en-US" sz="1800" dirty="0" smtClean="0">
                          <a:solidFill>
                            <a:schemeClr val="tx1"/>
                          </a:solidFill>
                        </a:rPr>
                        <a:t>])/                                QUOTIENT[</a:t>
                      </a:r>
                      <a:r>
                        <a:rPr lang="en-US" sz="1800" dirty="0" err="1" smtClean="0">
                          <a:solidFill>
                            <a:schemeClr val="tx1"/>
                          </a:solidFill>
                        </a:rPr>
                        <a:t>i</a:t>
                      </a:r>
                      <a:r>
                        <a:rPr lang="en-US" sz="1800" dirty="0" smtClean="0">
                          <a:solidFill>
                            <a:schemeClr val="tx1"/>
                          </a:solidFill>
                        </a:rPr>
                        <a:t>]</a:t>
                      </a:r>
                      <a:endParaRPr lang="en-US" sz="1800" dirty="0">
                        <a:solidFill>
                          <a:schemeClr val="tx1"/>
                        </a:solidFill>
                      </a:endParaRPr>
                    </a:p>
                  </a:txBody>
                  <a:tcPr marT="45706" marB="45706" anchor="ctr"/>
                </a:tc>
                <a:tc>
                  <a:txBody>
                    <a:bodyPr/>
                    <a:lstStyle/>
                    <a:p>
                      <a:pPr algn="ctr"/>
                      <a:r>
                        <a:rPr lang="en-US" sz="1800" dirty="0" smtClean="0">
                          <a:solidFill>
                            <a:schemeClr val="tx1"/>
                          </a:solidFill>
                        </a:rPr>
                        <a:t>Character</a:t>
                      </a:r>
                      <a:endParaRPr lang="en-US" sz="1800" dirty="0">
                        <a:solidFill>
                          <a:schemeClr val="tx1"/>
                        </a:solidFill>
                      </a:endParaRPr>
                    </a:p>
                  </a:txBody>
                  <a:tcPr marT="45706" marB="45706" anchor="ctr"/>
                </a:tc>
              </a:tr>
              <a:tr h="523766">
                <a:tc>
                  <a:txBody>
                    <a:bodyPr/>
                    <a:lstStyle/>
                    <a:p>
                      <a:pPr algn="ctr"/>
                      <a:r>
                        <a:rPr lang="en-US" sz="1800" dirty="0" smtClean="0"/>
                        <a:t>11</a:t>
                      </a:r>
                      <a:endParaRPr lang="en-US" sz="1800" dirty="0"/>
                    </a:p>
                  </a:txBody>
                  <a:tcPr marT="45706" marB="45706" anchor="ctr"/>
                </a:tc>
                <a:tc>
                  <a:txBody>
                    <a:bodyPr/>
                    <a:lstStyle/>
                    <a:p>
                      <a:pPr algn="ctr"/>
                      <a:r>
                        <a:rPr lang="en-US" sz="1800" dirty="0" smtClean="0"/>
                        <a:t>30</a:t>
                      </a:r>
                      <a:endParaRPr lang="en-US" sz="1800" dirty="0"/>
                    </a:p>
                  </a:txBody>
                  <a:tcPr marT="45706" marB="45706" anchor="ctr"/>
                </a:tc>
                <a:tc>
                  <a:txBody>
                    <a:bodyPr/>
                    <a:lstStyle/>
                    <a:p>
                      <a:pPr algn="ctr"/>
                      <a:r>
                        <a:rPr lang="en-US" sz="1800" dirty="0" smtClean="0"/>
                        <a:t>(877-30)/11=  77</a:t>
                      </a:r>
                      <a:endParaRPr lang="en-US" sz="1800" dirty="0"/>
                    </a:p>
                  </a:txBody>
                  <a:tcPr marT="45706" marB="45706" anchor="ctr"/>
                </a:tc>
                <a:tc>
                  <a:txBody>
                    <a:bodyPr/>
                    <a:lstStyle/>
                    <a:p>
                      <a:pPr algn="ctr"/>
                      <a:r>
                        <a:rPr lang="en-US" sz="1800" dirty="0" smtClean="0"/>
                        <a:t>M</a:t>
                      </a:r>
                      <a:endParaRPr lang="en-US" sz="1800" dirty="0"/>
                    </a:p>
                  </a:txBody>
                  <a:tcPr marT="45706" marB="45706" anchor="ctr"/>
                </a:tc>
              </a:tr>
              <a:tr h="523766">
                <a:tc>
                  <a:txBody>
                    <a:bodyPr/>
                    <a:lstStyle/>
                    <a:p>
                      <a:pPr algn="ctr"/>
                      <a:r>
                        <a:rPr lang="en-US" sz="1800" dirty="0" smtClean="0"/>
                        <a:t>13</a:t>
                      </a:r>
                      <a:endParaRPr lang="en-US" sz="1800" dirty="0"/>
                    </a:p>
                  </a:txBody>
                  <a:tcPr marT="45706" marB="45706" anchor="ctr"/>
                </a:tc>
                <a:tc>
                  <a:txBody>
                    <a:bodyPr/>
                    <a:lstStyle/>
                    <a:p>
                      <a:pPr algn="ctr"/>
                      <a:r>
                        <a:rPr lang="en-US" sz="1800" dirty="0" smtClean="0"/>
                        <a:t>5</a:t>
                      </a:r>
                      <a:endParaRPr lang="en-US" sz="1800" dirty="0"/>
                    </a:p>
                  </a:txBody>
                  <a:tcPr marT="45706" marB="45706" anchor="ctr"/>
                </a:tc>
                <a:tc>
                  <a:txBody>
                    <a:bodyPr/>
                    <a:lstStyle/>
                    <a:p>
                      <a:pPr algn="ctr"/>
                      <a:r>
                        <a:rPr lang="en-US" sz="1800" dirty="0" smtClean="0"/>
                        <a:t>(902-5)/13=    69</a:t>
                      </a:r>
                      <a:endParaRPr lang="en-US" sz="1800" dirty="0"/>
                    </a:p>
                  </a:txBody>
                  <a:tcPr marT="45706" marB="45706" anchor="ctr"/>
                </a:tc>
                <a:tc>
                  <a:txBody>
                    <a:bodyPr/>
                    <a:lstStyle/>
                    <a:p>
                      <a:pPr algn="ctr"/>
                      <a:r>
                        <a:rPr lang="en-US" sz="1800" dirty="0" smtClean="0"/>
                        <a:t>E</a:t>
                      </a:r>
                      <a:endParaRPr lang="en-US" sz="1800" dirty="0"/>
                    </a:p>
                  </a:txBody>
                  <a:tcPr marT="45706" marB="45706" anchor="ctr"/>
                </a:tc>
              </a:tr>
              <a:tr h="523766">
                <a:tc>
                  <a:txBody>
                    <a:bodyPr/>
                    <a:lstStyle/>
                    <a:p>
                      <a:pPr algn="ctr"/>
                      <a:r>
                        <a:rPr lang="en-US" sz="1800" dirty="0" smtClean="0"/>
                        <a:t>11</a:t>
                      </a:r>
                      <a:endParaRPr lang="en-US" sz="1800" dirty="0"/>
                    </a:p>
                  </a:txBody>
                  <a:tcPr marT="45706" marB="45706" anchor="ctr"/>
                </a:tc>
                <a:tc>
                  <a:txBody>
                    <a:bodyPr/>
                    <a:lstStyle/>
                    <a:p>
                      <a:pPr algn="ctr"/>
                      <a:r>
                        <a:rPr lang="en-US" sz="1800" dirty="0" smtClean="0"/>
                        <a:t>14</a:t>
                      </a:r>
                      <a:endParaRPr lang="en-US" sz="1800" dirty="0"/>
                    </a:p>
                  </a:txBody>
                  <a:tcPr marT="45706" marB="45706" anchor="ctr"/>
                </a:tc>
                <a:tc>
                  <a:txBody>
                    <a:bodyPr/>
                    <a:lstStyle/>
                    <a:p>
                      <a:pPr algn="ctr"/>
                      <a:r>
                        <a:rPr lang="en-US" sz="1800" dirty="0" smtClean="0"/>
                        <a:t>(927-14)/11=  83</a:t>
                      </a:r>
                      <a:endParaRPr lang="en-US" sz="1800" dirty="0"/>
                    </a:p>
                  </a:txBody>
                  <a:tcPr marT="45706" marB="45706" anchor="ctr"/>
                </a:tc>
                <a:tc>
                  <a:txBody>
                    <a:bodyPr/>
                    <a:lstStyle/>
                    <a:p>
                      <a:pPr algn="ctr"/>
                      <a:r>
                        <a:rPr lang="en-US" sz="1800" dirty="0" smtClean="0"/>
                        <a:t>S</a:t>
                      </a:r>
                      <a:endParaRPr lang="en-US" sz="1800" dirty="0"/>
                    </a:p>
                  </a:txBody>
                  <a:tcPr marT="45706" marB="45706" anchor="ctr"/>
                </a:tc>
              </a:tr>
              <a:tr h="523766">
                <a:tc>
                  <a:txBody>
                    <a:bodyPr/>
                    <a:lstStyle/>
                    <a:p>
                      <a:pPr algn="ctr"/>
                      <a:r>
                        <a:rPr lang="en-US" sz="1800" dirty="0" smtClean="0"/>
                        <a:t>11</a:t>
                      </a:r>
                      <a:endParaRPr lang="en-US" sz="1800" dirty="0"/>
                    </a:p>
                  </a:txBody>
                  <a:tcPr marT="45706" marB="45706" anchor="ctr"/>
                </a:tc>
                <a:tc>
                  <a:txBody>
                    <a:bodyPr/>
                    <a:lstStyle/>
                    <a:p>
                      <a:pPr algn="ctr"/>
                      <a:r>
                        <a:rPr lang="en-US" sz="1800" dirty="0" smtClean="0"/>
                        <a:t>11</a:t>
                      </a:r>
                      <a:endParaRPr lang="en-US" sz="1800" dirty="0"/>
                    </a:p>
                  </a:txBody>
                  <a:tcPr marT="45706" marB="45706" anchor="ctr"/>
                </a:tc>
                <a:tc>
                  <a:txBody>
                    <a:bodyPr/>
                    <a:lstStyle/>
                    <a:p>
                      <a:pPr algn="ctr"/>
                      <a:r>
                        <a:rPr lang="en-US" sz="1800" dirty="0" smtClean="0"/>
                        <a:t>(952-11)/11=  85</a:t>
                      </a:r>
                      <a:endParaRPr lang="en-US" sz="1800" dirty="0"/>
                    </a:p>
                  </a:txBody>
                  <a:tcPr marT="45706" marB="45706" anchor="ctr"/>
                </a:tc>
                <a:tc>
                  <a:txBody>
                    <a:bodyPr/>
                    <a:lstStyle/>
                    <a:p>
                      <a:pPr algn="ctr"/>
                      <a:r>
                        <a:rPr lang="en-US" sz="1800" dirty="0" smtClean="0"/>
                        <a:t>U</a:t>
                      </a:r>
                      <a:endParaRPr lang="en-US" sz="1800" dirty="0"/>
                    </a:p>
                  </a:txBody>
                  <a:tcPr marT="45706" marB="45706" anchor="ctr"/>
                </a:tc>
              </a:tr>
              <a:tr h="523766">
                <a:tc>
                  <a:txBody>
                    <a:bodyPr/>
                    <a:lstStyle/>
                    <a:p>
                      <a:pPr algn="ctr"/>
                      <a:r>
                        <a:rPr lang="en-US" sz="1800" dirty="0" smtClean="0"/>
                        <a:t>13</a:t>
                      </a:r>
                      <a:endParaRPr lang="en-US" sz="1800" dirty="0"/>
                    </a:p>
                  </a:txBody>
                  <a:tcPr marT="45706" marB="45706" anchor="ctr"/>
                </a:tc>
                <a:tc>
                  <a:txBody>
                    <a:bodyPr/>
                    <a:lstStyle/>
                    <a:p>
                      <a:pPr algn="ctr"/>
                      <a:r>
                        <a:rPr lang="en-US" sz="1800" dirty="0" smtClean="0"/>
                        <a:t>2</a:t>
                      </a:r>
                      <a:endParaRPr lang="en-US" sz="1800" dirty="0"/>
                    </a:p>
                  </a:txBody>
                  <a:tcPr marT="45706" marB="45706" anchor="ctr"/>
                </a:tc>
                <a:tc>
                  <a:txBody>
                    <a:bodyPr/>
                    <a:lstStyle/>
                    <a:p>
                      <a:pPr algn="ctr"/>
                      <a:r>
                        <a:rPr lang="en-US" sz="1800" dirty="0" smtClean="0"/>
                        <a:t>(977-2)/13  =  75</a:t>
                      </a:r>
                      <a:endParaRPr lang="en-US" sz="1800" dirty="0"/>
                    </a:p>
                  </a:txBody>
                  <a:tcPr marT="45706" marB="45706" anchor="ctr"/>
                </a:tc>
                <a:tc>
                  <a:txBody>
                    <a:bodyPr/>
                    <a:lstStyle/>
                    <a:p>
                      <a:pPr algn="ctr"/>
                      <a:r>
                        <a:rPr lang="en-US" sz="1800" dirty="0" smtClean="0"/>
                        <a:t>K</a:t>
                      </a:r>
                      <a:endParaRPr lang="en-US" sz="1800" dirty="0"/>
                    </a:p>
                  </a:txBody>
                  <a:tcPr marT="45706" marB="45706" anchor="ctr"/>
                </a:tc>
              </a:tr>
            </a:tbl>
          </a:graphicData>
        </a:graphic>
      </p:graphicFrame>
      <p:sp>
        <p:nvSpPr>
          <p:cNvPr id="6" name="Rectangle 5"/>
          <p:cNvSpPr/>
          <p:nvPr/>
        </p:nvSpPr>
        <p:spPr>
          <a:xfrm>
            <a:off x="1598612" y="1828800"/>
            <a:ext cx="5019900" cy="461665"/>
          </a:xfrm>
          <a:prstGeom prst="rect">
            <a:avLst/>
          </a:prstGeom>
        </p:spPr>
        <p:txBody>
          <a:bodyPr wrap="none">
            <a:spAutoFit/>
          </a:bodyPr>
          <a:lstStyle/>
          <a:p>
            <a:r>
              <a:rPr lang="en-US" altLang="en-US" dirty="0"/>
              <a:t>Cipher Text</a:t>
            </a:r>
            <a:r>
              <a:rPr lang="en-US" altLang="en-US" dirty="0" smtClean="0"/>
              <a:t>: TTTCCTTGGCATAAGTTGAC</a:t>
            </a:r>
            <a:endParaRPr lang="en-US" altLang="en-US" dirty="0"/>
          </a:p>
        </p:txBody>
      </p:sp>
    </p:spTree>
    <p:extLst>
      <p:ext uri="{BB962C8B-B14F-4D97-AF65-F5344CB8AC3E}">
        <p14:creationId xmlns:p14="http://schemas.microsoft.com/office/powerpoint/2010/main" val="2160295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1253</TotalTime>
  <Words>427</Words>
  <Application>Microsoft Office PowerPoint</Application>
  <PresentationFormat>Custom</PresentationFormat>
  <Paragraphs>129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Tech 16x9</vt:lpstr>
      <vt:lpstr>DNA Cryptography</vt:lpstr>
      <vt:lpstr>What is DNA encryption</vt:lpstr>
      <vt:lpstr>History</vt:lpstr>
      <vt:lpstr>Advantages of DNA encryption</vt:lpstr>
      <vt:lpstr>New DNA Encryption Technique</vt:lpstr>
      <vt:lpstr>Flow Chart Of Encryption Technique</vt:lpstr>
      <vt:lpstr>Data Sheet And Output Of Encryption Technique</vt:lpstr>
      <vt:lpstr>Flow Chart Of Decryption Technique</vt:lpstr>
      <vt:lpstr>Table And Output Of Decryption Technique</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Cryptography</dc:title>
  <dc:creator>Mohamed Reda AbdelAal</dc:creator>
  <cp:lastModifiedBy>Mohamed Reda AbdelAal</cp:lastModifiedBy>
  <cp:revision>19</cp:revision>
  <dcterms:created xsi:type="dcterms:W3CDTF">2016-12-31T10:37:28Z</dcterms:created>
  <dcterms:modified xsi:type="dcterms:W3CDTF">2017-01-01T07:31:27Z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