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60" r:id="rId5"/>
    <p:sldId id="259" r:id="rId6"/>
    <p:sldId id="262" r:id="rId7"/>
    <p:sldId id="261" r:id="rId8"/>
    <p:sldId id="263" r:id="rId9"/>
    <p:sldId id="264" r:id="rId10"/>
    <p:sldId id="265" r:id="rId11"/>
    <p:sldId id="268" r:id="rId12"/>
    <p:sldId id="266" r:id="rId13"/>
    <p:sldId id="269" r:id="rId14"/>
    <p:sldId id="26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5E3F7"/>
    <a:srgbClr val="288EAA"/>
    <a:srgbClr val="FFD966"/>
    <a:srgbClr val="2994B1"/>
    <a:srgbClr val="1C6579"/>
    <a:srgbClr val="FFFFFF"/>
    <a:srgbClr val="C9E4FF"/>
    <a:srgbClr val="FFF2CC"/>
    <a:srgbClr val="4990CF"/>
    <a:srgbClr val="55BB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9071" autoAdjust="0"/>
  </p:normalViewPr>
  <p:slideViewPr>
    <p:cSldViewPr snapToGrid="0">
      <p:cViewPr varScale="1">
        <p:scale>
          <a:sx n="65" d="100"/>
          <a:sy n="65" d="100"/>
        </p:scale>
        <p:origin x="93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8459E7-71AA-4C0A-9234-167CE8BD1ABD}" type="datetimeFigureOut">
              <a:rPr lang="en-MY" smtClean="0"/>
              <a:t>30/12/2020</a:t>
            </a:fld>
            <a:endParaRPr lang="en-M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M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5390B8-36AC-46BD-B8A8-2477862039B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852105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5390B8-36AC-46BD-B8A8-2477862039BD}" type="slidenum">
              <a:rPr lang="en-MY" smtClean="0"/>
              <a:t>1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8364964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5390B8-36AC-46BD-B8A8-2477862039BD}" type="slidenum">
              <a:rPr lang="en-MY" smtClean="0"/>
              <a:t>2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985613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Content:</a:t>
            </a:r>
          </a:p>
          <a:p>
            <a:r>
              <a:rPr lang="en-US" dirty="0"/>
              <a:t>- Technical &amp; Culture barrier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5390B8-36AC-46BD-B8A8-2477862039BD}" type="slidenum">
              <a:rPr lang="en-MY" smtClean="0"/>
              <a:t>9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060292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0559" y="2129885"/>
            <a:ext cx="7159420" cy="1708872"/>
          </a:xfrm>
          <a:prstGeom prst="rect">
            <a:avLst/>
          </a:prstGeom>
        </p:spPr>
        <p:txBody>
          <a:bodyPr lIns="0" anchor="t" anchorCtr="0"/>
          <a:lstStyle>
            <a:lvl1pPr algn="l">
              <a:defRPr sz="4800" b="1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  <a:endParaRPr lang="en-MY" dirty="0"/>
          </a:p>
        </p:txBody>
      </p:sp>
      <p:sp>
        <p:nvSpPr>
          <p:cNvPr id="6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1903734" y="5838078"/>
            <a:ext cx="5319976" cy="28198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6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1894009" y="6123425"/>
            <a:ext cx="5319976" cy="301438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6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05401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052" y="1234911"/>
            <a:ext cx="11113946" cy="4942052"/>
          </a:xfrm>
          <a:prstGeom prst="rect">
            <a:avLst/>
          </a:prstGeom>
        </p:spPr>
        <p:txBody>
          <a:bodyPr/>
          <a:lstStyle>
            <a:lvl1pPr marL="228600" indent="-228600" algn="just">
              <a:buFontTx/>
              <a:buBlip>
                <a:blip r:embed="rId2"/>
              </a:buBlip>
              <a:defRPr sz="2400"/>
            </a:lvl1pPr>
            <a:lvl2pPr marL="685800" indent="-228600" algn="just">
              <a:buFontTx/>
              <a:buBlip>
                <a:blip r:embed="rId3"/>
              </a:buBlip>
              <a:defRPr sz="2000"/>
            </a:lvl2pPr>
            <a:lvl3pPr marL="1143000" indent="-228600" algn="just">
              <a:buFont typeface="Courier New" panose="02070309020205020404" pitchFamily="49" charset="0"/>
              <a:buChar char="-"/>
              <a:defRPr sz="1800"/>
            </a:lvl3pPr>
            <a:lvl4pPr marL="1600200" indent="-228600" algn="just">
              <a:buFont typeface="Wingdings" panose="05000000000000000000" pitchFamily="2" charset="2"/>
              <a:buChar char="§"/>
              <a:defRPr sz="1600"/>
            </a:lvl4pPr>
            <a:lvl5pPr marL="2057400" indent="-228600" algn="just"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MY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0"/>
          </p:nvPr>
        </p:nvSpPr>
        <p:spPr>
          <a:xfrm>
            <a:off x="443052" y="227841"/>
            <a:ext cx="6858000" cy="32984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2800" b="1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9" name="Content Placeholder 15"/>
          <p:cNvSpPr>
            <a:spLocks noGrp="1"/>
          </p:cNvSpPr>
          <p:nvPr>
            <p:ph sz="quarter" idx="13"/>
          </p:nvPr>
        </p:nvSpPr>
        <p:spPr>
          <a:xfrm>
            <a:off x="443052" y="594718"/>
            <a:ext cx="4604974" cy="31968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52019" y="6642671"/>
            <a:ext cx="360221" cy="210253"/>
          </a:xfrm>
          <a:prstGeom prst="rect">
            <a:avLst/>
          </a:prstGeom>
        </p:spPr>
        <p:txBody>
          <a:bodyPr anchor="ctr" anchorCtr="0"/>
          <a:lstStyle>
            <a:lvl1pPr algn="ctr">
              <a:defRPr sz="1100">
                <a:solidFill>
                  <a:schemeClr val="tx1"/>
                </a:solidFill>
                <a:latin typeface="+mn-lt"/>
              </a:defRPr>
            </a:lvl1pPr>
          </a:lstStyle>
          <a:p>
            <a:fld id="{6D7A4ADB-CE2C-4DE1-9AC8-875D886DB3A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932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9082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ELUXXUf-NfI?feature=oembed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rstudio.com/resources/rstudioconf-2019/r-in-production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inprod.com/writing-production-r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Z47Xwroa6uE?feature=oembed" TargetMode="External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551704" y="1622065"/>
            <a:ext cx="9610737" cy="1708872"/>
          </a:xfrm>
        </p:spPr>
        <p:txBody>
          <a:bodyPr/>
          <a:lstStyle/>
          <a:p>
            <a:br>
              <a:rPr lang="en-MY" sz="6600" dirty="0"/>
            </a:br>
            <a:r>
              <a:rPr lang="en-MY" sz="4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 in Production Series</a:t>
            </a:r>
            <a:br>
              <a:rPr lang="en-MY" sz="4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r>
              <a:rPr lang="en-MY" sz="3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What Option Do We Have? (Series 1)</a:t>
            </a:r>
            <a:endParaRPr lang="en-MY" sz="66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MY" sz="1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Mohd Redzuan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93" t="14089" r="17695" b="15054"/>
          <a:stretch/>
        </p:blipFill>
        <p:spPr>
          <a:xfrm>
            <a:off x="551705" y="5326819"/>
            <a:ext cx="1003718" cy="109228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69B80FA-892B-4F1D-897D-C03C92BD1776}"/>
              </a:ext>
            </a:extLst>
          </p:cNvPr>
          <p:cNvSpPr/>
          <p:nvPr/>
        </p:nvSpPr>
        <p:spPr>
          <a:xfrm>
            <a:off x="10442747" y="6332028"/>
            <a:ext cx="1676101" cy="41549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MY" sz="700" dirty="0">
                <a:solidFill>
                  <a:schemeClr val="tx1">
                    <a:lumMod val="65000"/>
                    <a:lumOff val="35000"/>
                  </a:schemeClr>
                </a:solidFill>
                <a:ea typeface="+mj-ea"/>
                <a:cs typeface="+mj-cs"/>
              </a:rPr>
              <a:t>Level 9, West Block, Wisma Golden Eagle Realty, 142C Jalan Ampang, 50450    Kuala Lumpur</a:t>
            </a:r>
            <a:endParaRPr lang="en-MY" sz="5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22271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4655B59-3872-4BF6-B0D2-AD7B1A79E75E}"/>
              </a:ext>
            </a:extLst>
          </p:cNvPr>
          <p:cNvSpPr>
            <a:spLocks noGrp="1"/>
          </p:cNvSpPr>
          <p:nvPr>
            <p:ph type="subTitle" idx="10"/>
          </p:nvPr>
        </p:nvSpPr>
        <p:spPr>
          <a:xfrm>
            <a:off x="443051" y="227840"/>
            <a:ext cx="9335129" cy="366877"/>
          </a:xfrm>
        </p:spPr>
        <p:txBody>
          <a:bodyPr/>
          <a:lstStyle/>
          <a:p>
            <a:r>
              <a:rPr lang="en-US" dirty="0"/>
              <a:t>Operationalizing Analytic in Microsoft Platform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C62988-1E0E-40BF-8D06-C154B4437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A4ADB-CE2C-4DE1-9AC8-875D886DB3AD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9" name="Online Media 8" title="Why R? Webinar 026 - David Smith - R at Microsoft">
            <a:hlinkClick r:id="" action="ppaction://media"/>
            <a:extLst>
              <a:ext uri="{FF2B5EF4-FFF2-40B4-BE49-F238E27FC236}">
                <a16:creationId xmlns:a16="http://schemas.microsoft.com/office/drawing/2014/main" id="{3BA483A6-EA1E-4016-901B-D2A650F90FA0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436554" y="1093213"/>
            <a:ext cx="8798827" cy="497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887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9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D36C471-390E-4BFA-9816-BF4A3A704F62}"/>
              </a:ext>
            </a:extLst>
          </p:cNvPr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en-US" dirty="0"/>
              <a:t>The Challenges Ahead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2C1156-7245-4C6A-A077-99EAF57328C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2647A5-6672-402B-807F-AAAF6038D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A4ADB-CE2C-4DE1-9AC8-875D886DB3AD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209A4D8-2573-4D3E-AACC-26AB5A336E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790" y="1043582"/>
            <a:ext cx="11601450" cy="521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9375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B617ADC-82D3-4A6E-BAD0-325154044306}"/>
              </a:ext>
            </a:extLst>
          </p:cNvPr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en-US" dirty="0"/>
              <a:t>Supplement Information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A2367F-7042-4236-82F3-B30444C4EC8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F055E6-675E-4E86-87C3-7E1198150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A4ADB-CE2C-4DE1-9AC8-875D886DB3AD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7E3499D-EC66-4D9D-9593-F8C0862AD2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662" y="1071698"/>
            <a:ext cx="8992983" cy="5291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7627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B3679AB-76DC-489E-A9D6-BF5F05111F48}"/>
              </a:ext>
            </a:extLst>
          </p:cNvPr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en-US" dirty="0"/>
              <a:t>Supplement Information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5EE2A7-DC62-4DE8-BF05-E9D06C8CB14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C4EE7B-5007-4E20-ABE1-9FC694573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A4ADB-CE2C-4DE1-9AC8-875D886DB3AD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5574149-BD98-4416-8E99-260664270B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088" y="1205592"/>
            <a:ext cx="8859326" cy="5123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3403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2B9E6B6-0379-44B6-A04D-1893623CBA6F}"/>
              </a:ext>
            </a:extLst>
          </p:cNvPr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en-US" dirty="0"/>
              <a:t>Supplement Information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416E42-EBD1-46D7-A2D7-D3823943F21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27C51A-8D3E-4126-892A-BE6C9A7A7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A4ADB-CE2C-4DE1-9AC8-875D886DB3AD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E210EF3-684F-4838-A32D-D7037CD79E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" y="1255457"/>
            <a:ext cx="105918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845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75464A4-5C7C-47C7-B28C-42F2403299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Motivation</a:t>
            </a:r>
          </a:p>
          <a:p>
            <a:r>
              <a:rPr lang="en-US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Definition</a:t>
            </a:r>
          </a:p>
          <a:p>
            <a:r>
              <a:rPr lang="en-US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Quick demo</a:t>
            </a:r>
          </a:p>
          <a:p>
            <a:pPr lvl="1"/>
            <a:r>
              <a:rPr lang="en-U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Run R Script in command line</a:t>
            </a:r>
          </a:p>
          <a:p>
            <a:pPr lvl="1"/>
            <a:r>
              <a:rPr lang="en-U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Expose R output as API end point using Plumber</a:t>
            </a:r>
          </a:p>
          <a:p>
            <a:pPr lvl="1"/>
            <a:r>
              <a:rPr lang="en-U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Shiny Application</a:t>
            </a:r>
          </a:p>
          <a:p>
            <a:pPr lvl="1"/>
            <a:r>
              <a:rPr lang="en-U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SQL Server Machine Learning Service</a:t>
            </a:r>
          </a:p>
          <a:p>
            <a:r>
              <a:rPr lang="en-US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Discussion</a:t>
            </a:r>
          </a:p>
          <a:p>
            <a:endParaRPr lang="en-US" sz="20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8BEFA3-6B5A-4065-A3A7-E06FCD86929C}"/>
              </a:ext>
            </a:extLst>
          </p:cNvPr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Outline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F59A24-61A3-45C8-83CE-782C7F35BA8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123B06-A5AA-4F8A-A417-DD1469652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A4ADB-CE2C-4DE1-9AC8-875D886DB3AD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163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D821735-EE13-4C6B-A4C8-489BD7F2E7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Monetizing data analytic product</a:t>
            </a:r>
          </a:p>
          <a:p>
            <a:r>
              <a:rPr lang="en-US" dirty="0"/>
              <a:t>Don’t reinvent the wheel</a:t>
            </a:r>
          </a:p>
          <a:p>
            <a:r>
              <a:rPr lang="en-US" dirty="0"/>
              <a:t>Bring data analytic teams skills to the “next level”</a:t>
            </a:r>
          </a:p>
          <a:p>
            <a:r>
              <a:rPr lang="en-US" dirty="0"/>
              <a:t>Explore data analytic platforms that meet organization requirements</a:t>
            </a:r>
          </a:p>
          <a:p>
            <a:pPr lvl="1"/>
            <a:r>
              <a:rPr lang="en-US" dirty="0"/>
              <a:t>Establishing the best practice and R programming operating model</a:t>
            </a:r>
          </a:p>
          <a:p>
            <a:pPr lvl="1"/>
            <a:r>
              <a:rPr lang="en-US" dirty="0"/>
              <a:t>Delivering a Scalable Production Deployment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02C491-5A51-4570-BBE9-59FB498DAD39}"/>
              </a:ext>
            </a:extLst>
          </p:cNvPr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09D63C-2F87-4AEB-849C-8E481C2A298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9EB7A5-AD04-4C51-91AE-4D140B67F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A4ADB-CE2C-4DE1-9AC8-875D886DB3AD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352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E23136E-8188-4BA1-A71B-24216E98FB9E}"/>
              </a:ext>
            </a:extLst>
          </p:cNvPr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en-US" dirty="0"/>
              <a:t>Motivation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8DAF27-3020-4C54-B446-88D302A8567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Companies Using 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C896D9-D719-4C72-BF7F-B06CE8CB9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A4ADB-CE2C-4DE1-9AC8-875D886DB3AD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EF28DF8-A34A-470F-B6B5-19D856081B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226" y="1121454"/>
            <a:ext cx="4876800" cy="30765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C2E955A-6922-435C-B60B-30EE0A7295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335313"/>
            <a:ext cx="5011423" cy="498565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A16E0F7-7B6D-4019-B6D5-0B1D28EA5111}"/>
              </a:ext>
            </a:extLst>
          </p:cNvPr>
          <p:cNvSpPr txBox="1"/>
          <p:nvPr/>
        </p:nvSpPr>
        <p:spPr>
          <a:xfrm>
            <a:off x="171226" y="536721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https://www.listendata.com/2016/12/companies-using-r.html</a:t>
            </a:r>
          </a:p>
        </p:txBody>
      </p:sp>
    </p:spTree>
    <p:extLst>
      <p:ext uri="{BB962C8B-B14F-4D97-AF65-F5344CB8AC3E}">
        <p14:creationId xmlns:p14="http://schemas.microsoft.com/office/powerpoint/2010/main" val="1025534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04E3317-F842-4F4A-9402-F7CDFD9B3C43}"/>
              </a:ext>
            </a:extLst>
          </p:cNvPr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en-US" dirty="0"/>
              <a:t>Definition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D60820-8205-43D7-9B5B-1AF3006D913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EAB73F-5CBA-49CB-A4F7-C45FDE199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A4ADB-CE2C-4DE1-9AC8-875D886DB3AD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1216B6-E524-4C5A-A510-9DA4BF5842BF}"/>
              </a:ext>
            </a:extLst>
          </p:cNvPr>
          <p:cNvSpPr txBox="1"/>
          <p:nvPr/>
        </p:nvSpPr>
        <p:spPr>
          <a:xfrm>
            <a:off x="246743" y="1611086"/>
            <a:ext cx="116654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“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DroidSerif-Regular"/>
              </a:rPr>
              <a:t>Production is anything that is run repeatedly and that the business relies on”</a:t>
            </a:r>
            <a:r>
              <a:rPr lang="en-US" sz="2800" dirty="0"/>
              <a:t> </a:t>
            </a:r>
            <a:br>
              <a:rPr lang="en-US" sz="2800" dirty="0"/>
            </a:b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5DB5EB9-B33B-423E-B5D4-507DD95E5F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760" y="2342475"/>
            <a:ext cx="7307486" cy="430019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910B3E0-1F53-4CCE-86AD-DF9488C55386}"/>
              </a:ext>
            </a:extLst>
          </p:cNvPr>
          <p:cNvSpPr txBox="1"/>
          <p:nvPr/>
        </p:nvSpPr>
        <p:spPr>
          <a:xfrm>
            <a:off x="6673935" y="3105834"/>
            <a:ext cx="523830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hlinkClick r:id="rId3"/>
              </a:rPr>
              <a:t>https://rstudio.com/resources/rstudioconf-2019/r-in-production/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9A63FD-CD2E-4E4B-9BB9-B6E1E49C56E0}"/>
              </a:ext>
            </a:extLst>
          </p:cNvPr>
          <p:cNvSpPr txBox="1"/>
          <p:nvPr/>
        </p:nvSpPr>
        <p:spPr>
          <a:xfrm>
            <a:off x="6819078" y="482808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https://rinprod.com/writing-production-r/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1FB21D3-19DF-4B0C-87E8-D5117D1B7A7E}"/>
              </a:ext>
            </a:extLst>
          </p:cNvPr>
          <p:cNvSpPr txBox="1"/>
          <p:nvPr/>
        </p:nvSpPr>
        <p:spPr>
          <a:xfrm>
            <a:off x="6873066" y="4492573"/>
            <a:ext cx="2420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Writing R in Production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5882CA1-1310-44F8-8556-56E14AA31869}"/>
              </a:ext>
            </a:extLst>
          </p:cNvPr>
          <p:cNvSpPr txBox="1"/>
          <p:nvPr/>
        </p:nvSpPr>
        <p:spPr>
          <a:xfrm>
            <a:off x="6621130" y="2639880"/>
            <a:ext cx="4163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 Studio Conference 2019: R in Production</a:t>
            </a:r>
          </a:p>
        </p:txBody>
      </p:sp>
    </p:spTree>
    <p:extLst>
      <p:ext uri="{BB962C8B-B14F-4D97-AF65-F5344CB8AC3E}">
        <p14:creationId xmlns:p14="http://schemas.microsoft.com/office/powerpoint/2010/main" val="2528573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ECF6C08-AFB0-4B86-B078-952FAE3F5E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  <a:p>
            <a:pPr lvl="1"/>
            <a:r>
              <a:rPr lang="en-US" dirty="0"/>
              <a:t>Run R Script in command line</a:t>
            </a:r>
          </a:p>
          <a:p>
            <a:pPr lvl="1"/>
            <a:r>
              <a:rPr lang="en-US" dirty="0"/>
              <a:t>R output as API end point</a:t>
            </a:r>
          </a:p>
          <a:p>
            <a:pPr lvl="1"/>
            <a:r>
              <a:rPr lang="en-US" dirty="0"/>
              <a:t>Shiny Application</a:t>
            </a:r>
          </a:p>
          <a:p>
            <a:pPr lvl="1"/>
            <a:r>
              <a:rPr lang="en-US" dirty="0"/>
              <a:t>SQL Machine leaning Server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379B-4971-49D8-9B0F-89263BFA6082}"/>
              </a:ext>
            </a:extLst>
          </p:cNvPr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en-US" dirty="0"/>
              <a:t>Quick Demo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E8E915-1963-41CE-B204-4E3048165A4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sz="20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53A178-8F15-4789-BCD2-1D0112AFF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A4ADB-CE2C-4DE1-9AC8-875D886DB3AD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501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ECF6C08-AFB0-4B86-B078-952FAE3F5E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predict type of Iris flower type based on following variables:</a:t>
            </a:r>
          </a:p>
          <a:p>
            <a:pPr lvl="1"/>
            <a:r>
              <a:rPr lang="en-US" dirty="0"/>
              <a:t>Petal length</a:t>
            </a:r>
          </a:p>
          <a:p>
            <a:pPr lvl="1"/>
            <a:r>
              <a:rPr lang="en-US" dirty="0"/>
              <a:t>Petal width</a:t>
            </a:r>
          </a:p>
          <a:p>
            <a:pPr lvl="1"/>
            <a:r>
              <a:rPr lang="en-US" dirty="0"/>
              <a:t>Sepal length</a:t>
            </a:r>
          </a:p>
          <a:p>
            <a:pPr lvl="1"/>
            <a:r>
              <a:rPr lang="en-US" dirty="0"/>
              <a:t>Sepal width</a:t>
            </a:r>
          </a:p>
          <a:p>
            <a:pPr lvl="1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379B-4971-49D8-9B0F-89263BFA6082}"/>
              </a:ext>
            </a:extLst>
          </p:cNvPr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en-US" dirty="0"/>
              <a:t>Quick Demo Use Case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E8E915-1963-41CE-B204-4E3048165A4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sz="20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53A178-8F15-4789-BCD2-1D0112AFF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A4ADB-CE2C-4DE1-9AC8-875D886DB3AD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8C2F6BF-9FC8-43BC-B702-34995DB06B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4048" y="2015249"/>
            <a:ext cx="8724900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214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FA083E4-6FB3-4E68-B5E9-E1D3DB1167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Which methods suit our need at most?</a:t>
            </a:r>
          </a:p>
          <a:p>
            <a:r>
              <a:rPr lang="en-US" dirty="0"/>
              <a:t>Way forward</a:t>
            </a:r>
          </a:p>
          <a:p>
            <a:pPr lvl="1"/>
            <a:r>
              <a:rPr lang="en-US" dirty="0"/>
              <a:t>???</a:t>
            </a:r>
          </a:p>
          <a:p>
            <a:pPr lvl="1"/>
            <a:r>
              <a:rPr lang="en-US" dirty="0"/>
              <a:t>???</a:t>
            </a:r>
          </a:p>
          <a:p>
            <a:pPr lvl="1"/>
            <a:r>
              <a:rPr lang="en-US" dirty="0"/>
              <a:t>???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67563A-9E6B-42D4-B6B7-5669AF41BEF6}"/>
              </a:ext>
            </a:extLst>
          </p:cNvPr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en-US" dirty="0"/>
              <a:t>Short Discussion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C9EC83-5774-42AF-A467-F72563FD59A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15C4C2-4EE8-4D42-A4A3-CCE1AA585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A4ADB-CE2C-4DE1-9AC8-875D886DB3AD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8349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nline Media 5" title="R in production - Mark Sellors">
            <a:hlinkClick r:id="" action="ppaction://media"/>
            <a:extLst>
              <a:ext uri="{FF2B5EF4-FFF2-40B4-BE49-F238E27FC236}">
                <a16:creationId xmlns:a16="http://schemas.microsoft.com/office/drawing/2014/main" id="{752198A4-5D4E-4F37-86D8-6BA10E744D3D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1627188" y="1235075"/>
            <a:ext cx="8747125" cy="4941888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AE229B7E-6C6F-4D7E-8EBE-30E57819453F}"/>
              </a:ext>
            </a:extLst>
          </p:cNvPr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en-US" dirty="0"/>
              <a:t>Good Tips to Begin With…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4034FE-2FE3-405F-AF1D-C7ECDBE2502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R in Production: 2019 R conference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F1F4FC-26F7-4AD1-BA9F-D3FCFBACC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A4ADB-CE2C-4DE1-9AC8-875D886DB3AD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34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4419</TotalTime>
  <Words>282</Words>
  <Application>Microsoft Office PowerPoint</Application>
  <PresentationFormat>Widescreen</PresentationFormat>
  <Paragraphs>71</Paragraphs>
  <Slides>14</Slides>
  <Notes>3</Notes>
  <HiddenSlides>0</HiddenSlides>
  <MMClips>2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Calibri Light</vt:lpstr>
      <vt:lpstr>Courier New</vt:lpstr>
      <vt:lpstr>DroidSerif-Regular</vt:lpstr>
      <vt:lpstr>Lato</vt:lpstr>
      <vt:lpstr>Wingdings</vt:lpstr>
      <vt:lpstr>Office Theme</vt:lpstr>
      <vt:lpstr> R in Production Series What Option Do We Have? (Series 1)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Luqman, BeicipTecsol</dc:creator>
  <cp:lastModifiedBy>Mohd Redzuan Abdul Rahman</cp:lastModifiedBy>
  <cp:revision>466</cp:revision>
  <dcterms:created xsi:type="dcterms:W3CDTF">2015-11-12T11:16:21Z</dcterms:created>
  <dcterms:modified xsi:type="dcterms:W3CDTF">2020-12-30T02:53:30Z</dcterms:modified>
</cp:coreProperties>
</file>