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6466E-1F15-2CF8-4F8C-182E7A2E6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CA99E-1404-1C27-C221-9516F8C9B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D7C25-09BC-A2FF-22F4-C0ABE50A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3967-4F66-4DA8-A928-79230AACDC01}" type="datetimeFigureOut">
              <a:rPr lang="en-MY" smtClean="0"/>
              <a:t>9/2/2025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AC5D8-E3EC-353F-BEF1-792393A08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A3C86-776D-0323-C837-CA2F1C92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3B56-3239-49B7-9CDA-AD63E6B9C07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9641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5C3A-1C98-EF67-5A7A-D135A3776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B6796-765F-3F1C-2220-D01F7193F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821B8-88F0-5A08-E8FE-20EB05028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3967-4F66-4DA8-A928-79230AACDC01}" type="datetimeFigureOut">
              <a:rPr lang="en-MY" smtClean="0"/>
              <a:t>9/2/2025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48F04-50B7-A219-0E79-2C83A0C7E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7457F-80A5-17F6-DAC8-17E13AA8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3B56-3239-49B7-9CDA-AD63E6B9C07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59807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B9F4C-18A1-1D64-87CE-17B205C0B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F34C9-2A02-231B-3651-D9DBDC9F3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0A524-DAFD-7732-A982-0926BAAD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3967-4F66-4DA8-A928-79230AACDC01}" type="datetimeFigureOut">
              <a:rPr lang="en-MY" smtClean="0"/>
              <a:t>9/2/2025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E42C1-224A-53BD-A59C-458785BFC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4665F-29A1-5428-043E-1E3BCCBD5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3B56-3239-49B7-9CDA-AD63E6B9C07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1714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418A-BB48-56D3-CB21-DC5963FF4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9FBB-4D2D-22F4-DD06-EA99F4CA9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2B70A-C11A-0056-0E95-B7FA6D0A5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3967-4F66-4DA8-A928-79230AACDC01}" type="datetimeFigureOut">
              <a:rPr lang="en-MY" smtClean="0"/>
              <a:t>9/2/2025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831AE-3D8C-70A6-D1B2-92AFA83A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A620B-CF8A-3098-438E-B7600139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3B56-3239-49B7-9CDA-AD63E6B9C07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0564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EF602-DE16-CD1D-F4D6-48B6DE40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25657-83BF-B100-9058-8AF0AB959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ADD46-D961-649D-FCC3-6CB225729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3967-4F66-4DA8-A928-79230AACDC01}" type="datetimeFigureOut">
              <a:rPr lang="en-MY" smtClean="0"/>
              <a:t>9/2/2025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CFE0A-4163-D0B8-EDE3-CD8B8E7F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F4071-A70B-8665-77D3-FDDD082A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3B56-3239-49B7-9CDA-AD63E6B9C07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6180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AC7D-9671-5FA8-D424-66EBB131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80752-44D8-FF06-ABD8-958F56EAB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836DE-5D77-C070-D74F-57F74F01E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8C24E-7674-7412-073E-37FF5F0F5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3967-4F66-4DA8-A928-79230AACDC01}" type="datetimeFigureOut">
              <a:rPr lang="en-MY" smtClean="0"/>
              <a:t>9/2/2025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58101-BB10-0BA1-C1FC-9329B7EC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20084-2EA4-DC4F-F460-D463CD11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3B56-3239-49B7-9CDA-AD63E6B9C07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371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D7C1-82CF-7034-F543-E4DA0088E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6F866-54BF-5A9F-6F69-2D18DBFCF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1254A-24B6-53DF-CDC7-F5613FFE6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54E11-79CE-EECC-47B3-584784394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CC50CB-85DE-1120-4884-C3F707D07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2582B-2629-31A4-0FD2-7B9DEB3FE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3967-4F66-4DA8-A928-79230AACDC01}" type="datetimeFigureOut">
              <a:rPr lang="en-MY" smtClean="0"/>
              <a:t>9/2/2025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11EB0B-F558-D3FC-9DB6-77122A61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C7795-C238-641F-7144-D738600E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3B56-3239-49B7-9CDA-AD63E6B9C07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045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269FF-C0F2-3B71-A0AB-1281F6F7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B0682-4412-F1FA-FAF4-681EF3E3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3967-4F66-4DA8-A928-79230AACDC01}" type="datetimeFigureOut">
              <a:rPr lang="en-MY" smtClean="0"/>
              <a:t>9/2/2025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32884-2C2B-D927-93DD-DFD23B66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F2455-61DC-EF41-8218-50CECD25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3B56-3239-49B7-9CDA-AD63E6B9C07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6617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D00C2A-1E7B-341F-BF50-FB5E9E810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3967-4F66-4DA8-A928-79230AACDC01}" type="datetimeFigureOut">
              <a:rPr lang="en-MY" smtClean="0"/>
              <a:t>9/2/2025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FB0B1-09FD-6C95-5BAF-DA13243F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0325F-A9AB-D519-9B81-ACE95E49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3B56-3239-49B7-9CDA-AD63E6B9C07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3235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0D2D2-1332-B1F9-F996-A5457E0E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CDA02-E763-C24A-71DD-C3AE748C9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0E8DD-AAA0-95DB-734E-C9B53A831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79DA2-A66D-5E94-AB85-DCB692DD0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3967-4F66-4DA8-A928-79230AACDC01}" type="datetimeFigureOut">
              <a:rPr lang="en-MY" smtClean="0"/>
              <a:t>9/2/2025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6D24A-7738-843D-6525-5B5FD264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DCC44-2E75-6548-0C7F-35880DFB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3B56-3239-49B7-9CDA-AD63E6B9C07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3403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98C85-0FBC-A703-9A49-D663C0D5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6336E-8F07-A627-2F42-A2191348A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4144D-2DC9-00BB-B787-0884AD3BF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C05E8-6C26-F620-083F-EB3D7F3F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3967-4F66-4DA8-A928-79230AACDC01}" type="datetimeFigureOut">
              <a:rPr lang="en-MY" smtClean="0"/>
              <a:t>9/2/2025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CCBFB-4029-DB4F-3FDB-65BA09E4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B5DC0-7F8E-BA88-C80C-543E1015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3B56-3239-49B7-9CDA-AD63E6B9C07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7677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5B08B-D870-BDDB-019B-3DBBDACCB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6EA3B-362D-11D7-025B-9C80F36C7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BAC13-EE83-4B0B-3A4F-62991CBC2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D53967-4F66-4DA8-A928-79230AACDC01}" type="datetimeFigureOut">
              <a:rPr lang="en-MY" smtClean="0"/>
              <a:t>9/2/2025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AB6B5-AD78-2666-1ACF-4E9A2EFF9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741E5-E72B-F5EF-B701-98AFEDEC8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A03B56-3239-49B7-9CDA-AD63E6B9C07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0814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0FA94C-5EDD-FDB5-E838-70811E67C61A}"/>
              </a:ext>
            </a:extLst>
          </p:cNvPr>
          <p:cNvSpPr txBox="1"/>
          <p:nvPr/>
        </p:nvSpPr>
        <p:spPr>
          <a:xfrm>
            <a:off x="677917" y="472965"/>
            <a:ext cx="2595582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dirty="0"/>
              <a:t>Content:</a:t>
            </a:r>
          </a:p>
          <a:p>
            <a:pPr marL="285750" indent="-285750">
              <a:buFontTx/>
              <a:buChar char="-"/>
            </a:pPr>
            <a:r>
              <a:rPr lang="en-MY" sz="1200" dirty="0"/>
              <a:t>Data input</a:t>
            </a:r>
          </a:p>
          <a:p>
            <a:pPr marL="742950" lvl="1" indent="-285750">
              <a:buFontTx/>
              <a:buChar char="-"/>
            </a:pPr>
            <a:r>
              <a:rPr lang="en-MY" sz="1200" dirty="0"/>
              <a:t>CSV</a:t>
            </a:r>
          </a:p>
          <a:p>
            <a:pPr marL="742950" lvl="1" indent="-285750">
              <a:buFontTx/>
              <a:buChar char="-"/>
            </a:pPr>
            <a:r>
              <a:rPr lang="en-MY" sz="1200" dirty="0"/>
              <a:t>Excel</a:t>
            </a:r>
          </a:p>
          <a:p>
            <a:pPr marL="742950" lvl="1" indent="-285750">
              <a:buFontTx/>
              <a:buChar char="-"/>
            </a:pPr>
            <a:r>
              <a:rPr lang="en-MY" sz="1200" dirty="0"/>
              <a:t>PDF</a:t>
            </a:r>
          </a:p>
          <a:p>
            <a:pPr marL="742950" lvl="1" indent="-285750">
              <a:buFontTx/>
              <a:buChar char="-"/>
            </a:pPr>
            <a:r>
              <a:rPr lang="en-MY" sz="1200" dirty="0"/>
              <a:t>DB</a:t>
            </a:r>
          </a:p>
          <a:p>
            <a:pPr marL="285750" indent="-285750">
              <a:buFontTx/>
              <a:buChar char="-"/>
            </a:pPr>
            <a:r>
              <a:rPr lang="en-MY" sz="1200" dirty="0"/>
              <a:t>Imported data</a:t>
            </a:r>
          </a:p>
          <a:p>
            <a:pPr marL="285750" indent="-285750">
              <a:buFontTx/>
              <a:buChar char="-"/>
            </a:pPr>
            <a:r>
              <a:rPr lang="en-MY" sz="1200" dirty="0"/>
              <a:t>Data Overview Summary</a:t>
            </a:r>
          </a:p>
          <a:p>
            <a:pPr marL="285750" indent="-285750">
              <a:buFontTx/>
              <a:buChar char="-"/>
            </a:pPr>
            <a:r>
              <a:rPr lang="en-MY" sz="1200" dirty="0"/>
              <a:t>Visual Exploration</a:t>
            </a:r>
          </a:p>
          <a:p>
            <a:pPr marL="742950" lvl="1" indent="-285750">
              <a:buFontTx/>
              <a:buChar char="-"/>
            </a:pPr>
            <a:r>
              <a:rPr lang="en-MY" sz="1200" dirty="0"/>
              <a:t>Interactive plot?</a:t>
            </a:r>
          </a:p>
          <a:p>
            <a:pPr marL="1200150" lvl="2" indent="-285750">
              <a:buFontTx/>
              <a:buChar char="-"/>
            </a:pPr>
            <a:r>
              <a:rPr lang="en-MY" sz="1200" dirty="0"/>
              <a:t>Correlation matrix</a:t>
            </a:r>
          </a:p>
          <a:p>
            <a:pPr marL="1200150" lvl="2" indent="-285750">
              <a:buFontTx/>
              <a:buChar char="-"/>
            </a:pPr>
            <a:r>
              <a:rPr lang="en-MY" sz="1200" dirty="0"/>
              <a:t>Boxplot </a:t>
            </a:r>
          </a:p>
          <a:p>
            <a:pPr marL="1200150" lvl="2" indent="-285750">
              <a:buFontTx/>
              <a:buChar char="-"/>
            </a:pPr>
            <a:r>
              <a:rPr lang="en-MY" sz="1200" dirty="0"/>
              <a:t>Histogram</a:t>
            </a:r>
          </a:p>
          <a:p>
            <a:pPr marL="1200150" lvl="2" indent="-285750">
              <a:buFontTx/>
              <a:buChar char="-"/>
            </a:pPr>
            <a:r>
              <a:rPr lang="en-MY" sz="1200" dirty="0"/>
              <a:t>Time series</a:t>
            </a:r>
          </a:p>
          <a:p>
            <a:pPr marL="285750" indent="-285750">
              <a:buFontTx/>
              <a:buChar char="-"/>
            </a:pPr>
            <a:r>
              <a:rPr lang="en-MY" sz="1200" dirty="0"/>
              <a:t>Text Analytic</a:t>
            </a:r>
          </a:p>
          <a:p>
            <a:pPr marL="742950" lvl="1" indent="-285750">
              <a:buFontTx/>
              <a:buChar char="-"/>
            </a:pPr>
            <a:r>
              <a:rPr lang="en-MY" sz="1200" dirty="0"/>
              <a:t>Word cloud</a:t>
            </a:r>
          </a:p>
          <a:p>
            <a:pPr marL="742950" lvl="1" indent="-285750">
              <a:buFontTx/>
              <a:buChar char="-"/>
            </a:pPr>
            <a:r>
              <a:rPr lang="en-MY" sz="1200" dirty="0"/>
              <a:t>Sentiment analysis</a:t>
            </a:r>
          </a:p>
          <a:p>
            <a:pPr marL="742950" lvl="1" indent="-285750">
              <a:buFontTx/>
              <a:buChar char="-"/>
            </a:pPr>
            <a:r>
              <a:rPr lang="en-MY" sz="1200" dirty="0"/>
              <a:t>Topic modelling</a:t>
            </a:r>
          </a:p>
          <a:p>
            <a:pPr marL="285750" indent="-285750">
              <a:buFontTx/>
              <a:buChar char="-"/>
            </a:pPr>
            <a:r>
              <a:rPr lang="en-MY" sz="1200" dirty="0"/>
              <a:t>Anomaly detection</a:t>
            </a:r>
          </a:p>
          <a:p>
            <a:pPr marL="742950" lvl="1" indent="-285750">
              <a:buFontTx/>
              <a:buChar char="-"/>
            </a:pPr>
            <a:r>
              <a:rPr lang="en-MY" sz="1200" dirty="0"/>
              <a:t>Z-score, IQR for outliers</a:t>
            </a:r>
          </a:p>
          <a:p>
            <a:pPr marL="742950" lvl="1" indent="-285750">
              <a:buFontTx/>
              <a:buChar char="-"/>
            </a:pPr>
            <a:r>
              <a:rPr lang="en-MY" sz="1200" dirty="0"/>
              <a:t>Clustering based</a:t>
            </a:r>
          </a:p>
          <a:p>
            <a:pPr marL="285750" indent="-285750">
              <a:buFontTx/>
              <a:buChar char="-"/>
            </a:pPr>
            <a:r>
              <a:rPr lang="en-MY" sz="1200" dirty="0"/>
              <a:t>Machine learning Insight</a:t>
            </a:r>
          </a:p>
          <a:p>
            <a:pPr marL="742950" lvl="1" indent="-285750">
              <a:buFontTx/>
              <a:buChar char="-"/>
            </a:pPr>
            <a:r>
              <a:rPr lang="en-MY" sz="1200" dirty="0"/>
              <a:t>Predictive modelling</a:t>
            </a:r>
          </a:p>
          <a:p>
            <a:pPr marL="1200150" lvl="2" indent="-285750">
              <a:buFontTx/>
              <a:buChar char="-"/>
            </a:pPr>
            <a:r>
              <a:rPr lang="en-MY" sz="1200" dirty="0"/>
              <a:t>Linear regression</a:t>
            </a:r>
          </a:p>
          <a:p>
            <a:pPr marL="1200150" lvl="2" indent="-285750">
              <a:buFontTx/>
              <a:buChar char="-"/>
            </a:pPr>
            <a:r>
              <a:rPr lang="en-MY" sz="1200" dirty="0"/>
              <a:t>Decision tree</a:t>
            </a:r>
          </a:p>
          <a:p>
            <a:pPr marL="1200150" lvl="2" indent="-285750">
              <a:buFontTx/>
              <a:buChar char="-"/>
            </a:pPr>
            <a:r>
              <a:rPr lang="en-MY" sz="1200" dirty="0"/>
              <a:t>Random forest</a:t>
            </a:r>
          </a:p>
          <a:p>
            <a:pPr marL="742950" lvl="1" indent="-285750">
              <a:buFontTx/>
              <a:buChar char="-"/>
            </a:pPr>
            <a:r>
              <a:rPr lang="en-MY" sz="1200" dirty="0"/>
              <a:t>Feature importance</a:t>
            </a:r>
          </a:p>
          <a:p>
            <a:pPr marL="285750" indent="-285750">
              <a:buFontTx/>
              <a:buChar char="-"/>
            </a:pPr>
            <a:endParaRPr lang="en-MY" sz="1200" dirty="0"/>
          </a:p>
          <a:p>
            <a:endParaRPr lang="en-MY" sz="1200" dirty="0"/>
          </a:p>
        </p:txBody>
      </p:sp>
    </p:spTree>
    <p:extLst>
      <p:ext uri="{BB962C8B-B14F-4D97-AF65-F5344CB8AC3E}">
        <p14:creationId xmlns:p14="http://schemas.microsoft.com/office/powerpoint/2010/main" val="84676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9FED46-AD0F-9DEF-6D4C-ACF948F5220B}"/>
              </a:ext>
            </a:extLst>
          </p:cNvPr>
          <p:cNvSpPr/>
          <p:nvPr/>
        </p:nvSpPr>
        <p:spPr>
          <a:xfrm>
            <a:off x="315310" y="462455"/>
            <a:ext cx="11613931" cy="62116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955E50-1C66-5A30-54FF-78A7CFBB687F}"/>
              </a:ext>
            </a:extLst>
          </p:cNvPr>
          <p:cNvCxnSpPr/>
          <p:nvPr/>
        </p:nvCxnSpPr>
        <p:spPr>
          <a:xfrm>
            <a:off x="2934447" y="462455"/>
            <a:ext cx="0" cy="62116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1267C9D-5D0B-D2CC-68B8-291F9A32D935}"/>
              </a:ext>
            </a:extLst>
          </p:cNvPr>
          <p:cNvSpPr txBox="1"/>
          <p:nvPr/>
        </p:nvSpPr>
        <p:spPr>
          <a:xfrm>
            <a:off x="418353" y="675342"/>
            <a:ext cx="13012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b="1" dirty="0"/>
              <a:t>Import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680B41-EC63-30A1-48D0-A6FB2AEA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374" y="1048664"/>
            <a:ext cx="3571901" cy="5619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AD5FD4-A4EF-8168-E084-480677F8FFAD}"/>
              </a:ext>
            </a:extLst>
          </p:cNvPr>
          <p:cNvSpPr txBox="1"/>
          <p:nvPr/>
        </p:nvSpPr>
        <p:spPr>
          <a:xfrm>
            <a:off x="7189694" y="1144988"/>
            <a:ext cx="2661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Support Excel, csv &amp; PDF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ABBADF-3117-8713-28FA-9582A576FB37}"/>
              </a:ext>
            </a:extLst>
          </p:cNvPr>
          <p:cNvSpPr txBox="1"/>
          <p:nvPr/>
        </p:nvSpPr>
        <p:spPr>
          <a:xfrm>
            <a:off x="3325374" y="679332"/>
            <a:ext cx="10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400" dirty="0"/>
              <a:t>Import 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31AD79-64EA-9FEC-A9AD-6371BF545F56}"/>
              </a:ext>
            </a:extLst>
          </p:cNvPr>
          <p:cNvSpPr txBox="1"/>
          <p:nvPr/>
        </p:nvSpPr>
        <p:spPr>
          <a:xfrm>
            <a:off x="3325374" y="1909495"/>
            <a:ext cx="1293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400" dirty="0"/>
              <a:t>SQL Database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A7235F-D43C-5A54-7E5C-DAD4161E2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373" y="2415401"/>
            <a:ext cx="5711049" cy="30555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2CB7F7-7823-FE41-FE15-CD0572F8B9BB}"/>
              </a:ext>
            </a:extLst>
          </p:cNvPr>
          <p:cNvSpPr txBox="1"/>
          <p:nvPr/>
        </p:nvSpPr>
        <p:spPr>
          <a:xfrm>
            <a:off x="418353" y="1106635"/>
            <a:ext cx="2099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Imported Data Object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944493-4B9C-C9EA-BFF4-07917013B5C7}"/>
              </a:ext>
            </a:extLst>
          </p:cNvPr>
          <p:cNvSpPr txBox="1"/>
          <p:nvPr/>
        </p:nvSpPr>
        <p:spPr>
          <a:xfrm>
            <a:off x="418353" y="1445189"/>
            <a:ext cx="2362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Data Overview Summary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5E03BD-41F4-B01D-4CDB-C516F6D6547A}"/>
              </a:ext>
            </a:extLst>
          </p:cNvPr>
          <p:cNvSpPr txBox="1"/>
          <p:nvPr/>
        </p:nvSpPr>
        <p:spPr>
          <a:xfrm>
            <a:off x="418353" y="1750815"/>
            <a:ext cx="1773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Visual Exploration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AFC305-6831-A5E9-E77A-5A88BF2F3106}"/>
              </a:ext>
            </a:extLst>
          </p:cNvPr>
          <p:cNvSpPr txBox="1"/>
          <p:nvPr/>
        </p:nvSpPr>
        <p:spPr>
          <a:xfrm>
            <a:off x="432554" y="2063383"/>
            <a:ext cx="1280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Text Analytic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41CAE9-2A6C-C691-D4E7-4FDD867138D6}"/>
              </a:ext>
            </a:extLst>
          </p:cNvPr>
          <p:cNvSpPr txBox="1"/>
          <p:nvPr/>
        </p:nvSpPr>
        <p:spPr>
          <a:xfrm>
            <a:off x="428548" y="2401937"/>
            <a:ext cx="1874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Anomaly Detection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B7B8C7-A6FB-BD9C-99E9-136AB09D919F}"/>
              </a:ext>
            </a:extLst>
          </p:cNvPr>
          <p:cNvSpPr txBox="1"/>
          <p:nvPr/>
        </p:nvSpPr>
        <p:spPr>
          <a:xfrm>
            <a:off x="428548" y="2811408"/>
            <a:ext cx="2489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Machine Learning Insights</a:t>
            </a:r>
          </a:p>
        </p:txBody>
      </p:sp>
    </p:spTree>
    <p:extLst>
      <p:ext uri="{BB962C8B-B14F-4D97-AF65-F5344CB8AC3E}">
        <p14:creationId xmlns:p14="http://schemas.microsoft.com/office/powerpoint/2010/main" val="168896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FC3F1-3263-FDA0-44E9-4E97A8040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08ABD6-7FB0-3A8D-2F2F-0F86DF907D5E}"/>
              </a:ext>
            </a:extLst>
          </p:cNvPr>
          <p:cNvSpPr/>
          <p:nvPr/>
        </p:nvSpPr>
        <p:spPr>
          <a:xfrm>
            <a:off x="315310" y="462455"/>
            <a:ext cx="11613931" cy="62116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A95E9B0-06C5-BB4D-BAF8-B0B4CD947315}"/>
              </a:ext>
            </a:extLst>
          </p:cNvPr>
          <p:cNvCxnSpPr/>
          <p:nvPr/>
        </p:nvCxnSpPr>
        <p:spPr>
          <a:xfrm>
            <a:off x="2934447" y="462455"/>
            <a:ext cx="0" cy="62116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139FA8-8CFE-1C16-0E07-0D699FEF9F86}"/>
              </a:ext>
            </a:extLst>
          </p:cNvPr>
          <p:cNvSpPr txBox="1"/>
          <p:nvPr/>
        </p:nvSpPr>
        <p:spPr>
          <a:xfrm>
            <a:off x="418353" y="675342"/>
            <a:ext cx="1239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Import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5C4DC5-CFEB-78C7-B63D-FF35F2284284}"/>
              </a:ext>
            </a:extLst>
          </p:cNvPr>
          <p:cNvSpPr txBox="1"/>
          <p:nvPr/>
        </p:nvSpPr>
        <p:spPr>
          <a:xfrm>
            <a:off x="418353" y="1106635"/>
            <a:ext cx="2201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b="1" dirty="0"/>
              <a:t>Imported Data Object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3C3D8-24F8-340E-8D3D-AE8A50C8AA2F}"/>
              </a:ext>
            </a:extLst>
          </p:cNvPr>
          <p:cNvSpPr txBox="1"/>
          <p:nvPr/>
        </p:nvSpPr>
        <p:spPr>
          <a:xfrm>
            <a:off x="418353" y="1445189"/>
            <a:ext cx="2362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Data Overview Summary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D28B06-1CDA-79C7-CBC9-C19E1D7B60F2}"/>
              </a:ext>
            </a:extLst>
          </p:cNvPr>
          <p:cNvSpPr txBox="1"/>
          <p:nvPr/>
        </p:nvSpPr>
        <p:spPr>
          <a:xfrm>
            <a:off x="418353" y="1750815"/>
            <a:ext cx="1773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Visual Exploration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2EAB18-A5A9-9F9B-05D3-EFBB259C03F6}"/>
              </a:ext>
            </a:extLst>
          </p:cNvPr>
          <p:cNvSpPr txBox="1"/>
          <p:nvPr/>
        </p:nvSpPr>
        <p:spPr>
          <a:xfrm>
            <a:off x="432554" y="2063383"/>
            <a:ext cx="1280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Text Analytic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AFD049-599D-64F5-7AA5-ECCCBC7CAFAA}"/>
              </a:ext>
            </a:extLst>
          </p:cNvPr>
          <p:cNvSpPr txBox="1"/>
          <p:nvPr/>
        </p:nvSpPr>
        <p:spPr>
          <a:xfrm>
            <a:off x="428548" y="2401937"/>
            <a:ext cx="1874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Anomaly Detection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42F655-F10E-78AF-08E8-091DD2B50F42}"/>
              </a:ext>
            </a:extLst>
          </p:cNvPr>
          <p:cNvSpPr txBox="1"/>
          <p:nvPr/>
        </p:nvSpPr>
        <p:spPr>
          <a:xfrm>
            <a:off x="428548" y="2811408"/>
            <a:ext cx="2489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Machine Learning Insights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D12C8A4-750E-0259-1363-2A4A32FBF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143934"/>
              </p:ext>
            </p:extLst>
          </p:nvPr>
        </p:nvGraphicFramePr>
        <p:xfrm>
          <a:off x="3140421" y="1162269"/>
          <a:ext cx="776836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26">
                  <a:extLst>
                    <a:ext uri="{9D8B030D-6E8A-4147-A177-3AD203B41FA5}">
                      <a16:colId xmlns:a16="http://schemas.microsoft.com/office/drawing/2014/main" val="4125065112"/>
                    </a:ext>
                  </a:extLst>
                </a:gridCol>
                <a:gridCol w="1639563">
                  <a:extLst>
                    <a:ext uri="{9D8B030D-6E8A-4147-A177-3AD203B41FA5}">
                      <a16:colId xmlns:a16="http://schemas.microsoft.com/office/drawing/2014/main" val="1408987461"/>
                    </a:ext>
                  </a:extLst>
                </a:gridCol>
                <a:gridCol w="3430878">
                  <a:extLst>
                    <a:ext uri="{9D8B030D-6E8A-4147-A177-3AD203B41FA5}">
                      <a16:colId xmlns:a16="http://schemas.microsoft.com/office/drawing/2014/main" val="1429941472"/>
                    </a:ext>
                  </a:extLst>
                </a:gridCol>
                <a:gridCol w="1975102">
                  <a:extLst>
                    <a:ext uri="{9D8B030D-6E8A-4147-A177-3AD203B41FA5}">
                      <a16:colId xmlns:a16="http://schemas.microsoft.com/office/drawing/2014/main" val="3004836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Size (mb)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31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File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Excel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540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File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89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Table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err="1"/>
                        <a:t>Mssql</a:t>
                      </a:r>
                      <a:r>
                        <a:rPr lang="en-MY" dirty="0"/>
                        <a:t>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29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err="1"/>
                        <a:t>Xxxxx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err="1"/>
                        <a:t>xxxxx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08739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9FEC32E-DC9D-0F4B-B638-CE91AAD9EB58}"/>
              </a:ext>
            </a:extLst>
          </p:cNvPr>
          <p:cNvSpPr txBox="1"/>
          <p:nvPr/>
        </p:nvSpPr>
        <p:spPr>
          <a:xfrm>
            <a:off x="3140421" y="659953"/>
            <a:ext cx="3543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Dataset Loaded in </a:t>
            </a:r>
            <a:r>
              <a:rPr lang="en-MY" dirty="0" err="1"/>
              <a:t>Exploreme</a:t>
            </a:r>
            <a:r>
              <a:rPr lang="en-MY" dirty="0"/>
              <a:t> App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DA62A40-72A7-3016-FC9D-0A3B74EB9043}"/>
              </a:ext>
            </a:extLst>
          </p:cNvPr>
          <p:cNvGrpSpPr/>
          <p:nvPr/>
        </p:nvGrpSpPr>
        <p:grpSpPr>
          <a:xfrm>
            <a:off x="3128522" y="3376234"/>
            <a:ext cx="2991268" cy="680097"/>
            <a:chOff x="9543897" y="597752"/>
            <a:chExt cx="2991268" cy="68009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80EF95-5894-B8CA-6CB0-0952F6C0B5C5}"/>
                </a:ext>
              </a:extLst>
            </p:cNvPr>
            <p:cNvSpPr/>
            <p:nvPr/>
          </p:nvSpPr>
          <p:spPr>
            <a:xfrm>
              <a:off x="9634260" y="908517"/>
              <a:ext cx="2187199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MY" dirty="0"/>
                <a:t>Select Dataset</a:t>
              </a:r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33E4104-43DC-F707-72C7-3D8C22381097}"/>
                </a:ext>
              </a:extLst>
            </p:cNvPr>
            <p:cNvSpPr/>
            <p:nvPr/>
          </p:nvSpPr>
          <p:spPr>
            <a:xfrm rot="10800000">
              <a:off x="11433095" y="969907"/>
              <a:ext cx="310774" cy="24655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F31597C-A3B6-B27F-4FFB-9EBBC09EDF12}"/>
                </a:ext>
              </a:extLst>
            </p:cNvPr>
            <p:cNvSpPr txBox="1"/>
            <p:nvPr/>
          </p:nvSpPr>
          <p:spPr>
            <a:xfrm>
              <a:off x="9543897" y="597752"/>
              <a:ext cx="29912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400" dirty="0"/>
                <a:t>Activate Dataset for Further Analysis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ADAB16C-FF43-DA6A-CE2A-4B4896FDE459}"/>
              </a:ext>
            </a:extLst>
          </p:cNvPr>
          <p:cNvSpPr/>
          <p:nvPr/>
        </p:nvSpPr>
        <p:spPr>
          <a:xfrm>
            <a:off x="6236208" y="3684011"/>
            <a:ext cx="549703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Go!</a:t>
            </a:r>
          </a:p>
        </p:txBody>
      </p:sp>
    </p:spTree>
    <p:extLst>
      <p:ext uri="{BB962C8B-B14F-4D97-AF65-F5344CB8AC3E}">
        <p14:creationId xmlns:p14="http://schemas.microsoft.com/office/powerpoint/2010/main" val="367815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BF678-71CC-D6A7-BCB3-FB85741DD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4D4F39-65EF-0219-ED47-1543CE7F2323}"/>
              </a:ext>
            </a:extLst>
          </p:cNvPr>
          <p:cNvSpPr/>
          <p:nvPr/>
        </p:nvSpPr>
        <p:spPr>
          <a:xfrm>
            <a:off x="315310" y="462455"/>
            <a:ext cx="11613931" cy="62116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605B12-9AA5-0501-9A16-060DF0766608}"/>
              </a:ext>
            </a:extLst>
          </p:cNvPr>
          <p:cNvCxnSpPr/>
          <p:nvPr/>
        </p:nvCxnSpPr>
        <p:spPr>
          <a:xfrm>
            <a:off x="2934447" y="462455"/>
            <a:ext cx="0" cy="62116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F7FA05E-2A41-D922-97B5-627A9BCD2FA7}"/>
              </a:ext>
            </a:extLst>
          </p:cNvPr>
          <p:cNvSpPr txBox="1"/>
          <p:nvPr/>
        </p:nvSpPr>
        <p:spPr>
          <a:xfrm>
            <a:off x="418353" y="675342"/>
            <a:ext cx="1239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Import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944DA4-1185-F593-377C-A77EF3BE8992}"/>
              </a:ext>
            </a:extLst>
          </p:cNvPr>
          <p:cNvSpPr txBox="1"/>
          <p:nvPr/>
        </p:nvSpPr>
        <p:spPr>
          <a:xfrm>
            <a:off x="418353" y="1106635"/>
            <a:ext cx="2099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Imported Data Object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DB0B3E-8973-6CC9-EE58-0E303C1DD78B}"/>
              </a:ext>
            </a:extLst>
          </p:cNvPr>
          <p:cNvSpPr txBox="1"/>
          <p:nvPr/>
        </p:nvSpPr>
        <p:spPr>
          <a:xfrm>
            <a:off x="418353" y="1445189"/>
            <a:ext cx="2479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b="1" dirty="0"/>
              <a:t>Data Overview Summary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69CA65-A388-E7E5-7DB5-2E5A74F21AA7}"/>
              </a:ext>
            </a:extLst>
          </p:cNvPr>
          <p:cNvSpPr txBox="1"/>
          <p:nvPr/>
        </p:nvSpPr>
        <p:spPr>
          <a:xfrm>
            <a:off x="418353" y="1750815"/>
            <a:ext cx="1773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Visual Exploration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C72130-86F1-6136-2574-465CC4018FC1}"/>
              </a:ext>
            </a:extLst>
          </p:cNvPr>
          <p:cNvSpPr txBox="1"/>
          <p:nvPr/>
        </p:nvSpPr>
        <p:spPr>
          <a:xfrm>
            <a:off x="432554" y="2063383"/>
            <a:ext cx="1280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Text Analytic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E914F2-CADA-211E-C770-7F2973BF3FED}"/>
              </a:ext>
            </a:extLst>
          </p:cNvPr>
          <p:cNvSpPr txBox="1"/>
          <p:nvPr/>
        </p:nvSpPr>
        <p:spPr>
          <a:xfrm>
            <a:off x="428548" y="2401937"/>
            <a:ext cx="1874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Anomaly Detection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3DD6C4-0893-623C-4BA6-C5C19540F67B}"/>
              </a:ext>
            </a:extLst>
          </p:cNvPr>
          <p:cNvSpPr txBox="1"/>
          <p:nvPr/>
        </p:nvSpPr>
        <p:spPr>
          <a:xfrm>
            <a:off x="428548" y="2811408"/>
            <a:ext cx="2489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Machine Learning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233E61-7A44-58E9-3C44-3F98B4154D20}"/>
              </a:ext>
            </a:extLst>
          </p:cNvPr>
          <p:cNvSpPr txBox="1"/>
          <p:nvPr/>
        </p:nvSpPr>
        <p:spPr>
          <a:xfrm>
            <a:off x="3001114" y="1718884"/>
            <a:ext cx="263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Data Overview Summary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E6DF43-7597-9A4A-4B89-11ABD4122CBF}"/>
              </a:ext>
            </a:extLst>
          </p:cNvPr>
          <p:cNvSpPr/>
          <p:nvPr/>
        </p:nvSpPr>
        <p:spPr>
          <a:xfrm>
            <a:off x="6484569" y="2312202"/>
            <a:ext cx="1613451" cy="23032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/>
              <a:t>Data view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E5A1ED2-AB96-EF25-B544-3F765315F0E4}"/>
              </a:ext>
            </a:extLst>
          </p:cNvPr>
          <p:cNvSpPr/>
          <p:nvPr/>
        </p:nvSpPr>
        <p:spPr>
          <a:xfrm>
            <a:off x="2991371" y="2300973"/>
            <a:ext cx="1613451" cy="2303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/>
              <a:t>Data Preview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AD90E49-CABB-BBC2-1FB6-B87BFAA27A79}"/>
              </a:ext>
            </a:extLst>
          </p:cNvPr>
          <p:cNvSpPr/>
          <p:nvPr/>
        </p:nvSpPr>
        <p:spPr>
          <a:xfrm>
            <a:off x="4736451" y="2306774"/>
            <a:ext cx="1613451" cy="23032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/>
              <a:t>Data Summary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6530FD-2FC5-3315-1B07-A43BB49B55A5}"/>
              </a:ext>
            </a:extLst>
          </p:cNvPr>
          <p:cNvSpPr/>
          <p:nvPr/>
        </p:nvSpPr>
        <p:spPr>
          <a:xfrm>
            <a:off x="3257176" y="2820287"/>
            <a:ext cx="185271" cy="1553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8159013-CB6E-9114-F0F4-6EFF4A9A9BC4}"/>
              </a:ext>
            </a:extLst>
          </p:cNvPr>
          <p:cNvSpPr/>
          <p:nvPr/>
        </p:nvSpPr>
        <p:spPr>
          <a:xfrm>
            <a:off x="3257176" y="3081147"/>
            <a:ext cx="185271" cy="15538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0032FC-E2EC-437C-5B0A-B9F548514314}"/>
              </a:ext>
            </a:extLst>
          </p:cNvPr>
          <p:cNvSpPr txBox="1"/>
          <p:nvPr/>
        </p:nvSpPr>
        <p:spPr>
          <a:xfrm>
            <a:off x="3536562" y="271331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Head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8678E-BA2E-1C6A-D459-2520F629B2A8}"/>
              </a:ext>
            </a:extLst>
          </p:cNvPr>
          <p:cNvSpPr txBox="1"/>
          <p:nvPr/>
        </p:nvSpPr>
        <p:spPr>
          <a:xfrm>
            <a:off x="3537792" y="3008285"/>
            <a:ext cx="51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Tail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9258C5E-9C7D-C3D9-BB4E-E26AA05370C3}"/>
              </a:ext>
            </a:extLst>
          </p:cNvPr>
          <p:cNvSpPr/>
          <p:nvPr/>
        </p:nvSpPr>
        <p:spPr>
          <a:xfrm>
            <a:off x="3267398" y="3470748"/>
            <a:ext cx="185271" cy="15538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E69E-EE9F-18DD-B85F-79924E3B262F}"/>
              </a:ext>
            </a:extLst>
          </p:cNvPr>
          <p:cNvSpPr txBox="1"/>
          <p:nvPr/>
        </p:nvSpPr>
        <p:spPr>
          <a:xfrm>
            <a:off x="3535168" y="3340323"/>
            <a:ext cx="1116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Structure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E8644C1-EEAE-F744-544B-25693392AC15}"/>
              </a:ext>
            </a:extLst>
          </p:cNvPr>
          <p:cNvSpPr/>
          <p:nvPr/>
        </p:nvSpPr>
        <p:spPr>
          <a:xfrm>
            <a:off x="3267398" y="3821240"/>
            <a:ext cx="185271" cy="15538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E8804B-3D08-5A79-7BA7-3CDCD0E3E1D4}"/>
              </a:ext>
            </a:extLst>
          </p:cNvPr>
          <p:cNvSpPr txBox="1"/>
          <p:nvPr/>
        </p:nvSpPr>
        <p:spPr>
          <a:xfrm>
            <a:off x="3535168" y="3690815"/>
            <a:ext cx="1759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Quick summary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75F9133-363E-E24B-3FE3-67E19E561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384812"/>
              </p:ext>
            </p:extLst>
          </p:nvPr>
        </p:nvGraphicFramePr>
        <p:xfrm>
          <a:off x="3164541" y="4439818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571328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424595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950121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16243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311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65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480500"/>
                  </a:ext>
                </a:extLst>
              </a:tr>
            </a:tbl>
          </a:graphicData>
        </a:graphic>
      </p:graphicFrame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262A49A-AC6F-B9F1-54E2-F6C8E934EDC2}"/>
              </a:ext>
            </a:extLst>
          </p:cNvPr>
          <p:cNvSpPr/>
          <p:nvPr/>
        </p:nvSpPr>
        <p:spPr>
          <a:xfrm>
            <a:off x="8159423" y="2306950"/>
            <a:ext cx="1613451" cy="23032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/>
              <a:t>Pivot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A262F5-E8B9-0824-C472-1CE0D2BD5F47}"/>
              </a:ext>
            </a:extLst>
          </p:cNvPr>
          <p:cNvGrpSpPr/>
          <p:nvPr/>
        </p:nvGrpSpPr>
        <p:grpSpPr>
          <a:xfrm>
            <a:off x="2961043" y="559396"/>
            <a:ext cx="2277562" cy="680097"/>
            <a:chOff x="9543897" y="597752"/>
            <a:chExt cx="2277562" cy="68009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29A1239-42CA-33F1-68D2-076AC4563B97}"/>
                </a:ext>
              </a:extLst>
            </p:cNvPr>
            <p:cNvSpPr/>
            <p:nvPr/>
          </p:nvSpPr>
          <p:spPr>
            <a:xfrm>
              <a:off x="9634260" y="908517"/>
              <a:ext cx="2187199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MY" dirty="0"/>
                <a:t>Select Dataset</a:t>
              </a: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E972C762-13A8-7B75-A80C-164B337D2774}"/>
                </a:ext>
              </a:extLst>
            </p:cNvPr>
            <p:cNvSpPr/>
            <p:nvPr/>
          </p:nvSpPr>
          <p:spPr>
            <a:xfrm rot="10800000">
              <a:off x="11433095" y="969907"/>
              <a:ext cx="310774" cy="24655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D3E4A2-3A0F-097F-EFEC-5291649A1892}"/>
                </a:ext>
              </a:extLst>
            </p:cNvPr>
            <p:cNvSpPr txBox="1"/>
            <p:nvPr/>
          </p:nvSpPr>
          <p:spPr>
            <a:xfrm>
              <a:off x="9543897" y="597752"/>
              <a:ext cx="13073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400" dirty="0"/>
                <a:t>Active Dataset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825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A6546-3290-506C-46AE-6845FE285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DD5EB7-AD89-C9BB-7C05-1EF24A032249}"/>
              </a:ext>
            </a:extLst>
          </p:cNvPr>
          <p:cNvSpPr/>
          <p:nvPr/>
        </p:nvSpPr>
        <p:spPr>
          <a:xfrm>
            <a:off x="315310" y="462455"/>
            <a:ext cx="11613931" cy="62116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645232-0CA1-90BB-741A-1E2F87A1EEC1}"/>
              </a:ext>
            </a:extLst>
          </p:cNvPr>
          <p:cNvCxnSpPr/>
          <p:nvPr/>
        </p:nvCxnSpPr>
        <p:spPr>
          <a:xfrm>
            <a:off x="2934447" y="462455"/>
            <a:ext cx="0" cy="62116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FE44905-9ACA-5862-F989-092F805C0D27}"/>
              </a:ext>
            </a:extLst>
          </p:cNvPr>
          <p:cNvSpPr txBox="1"/>
          <p:nvPr/>
        </p:nvSpPr>
        <p:spPr>
          <a:xfrm>
            <a:off x="418353" y="675342"/>
            <a:ext cx="1239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Import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C900AA-E87E-F341-1D73-C72452D3EF0B}"/>
              </a:ext>
            </a:extLst>
          </p:cNvPr>
          <p:cNvSpPr txBox="1"/>
          <p:nvPr/>
        </p:nvSpPr>
        <p:spPr>
          <a:xfrm>
            <a:off x="418353" y="1106635"/>
            <a:ext cx="2099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Imported Data Object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86EC04-EDC2-0288-E575-E99261429BC9}"/>
              </a:ext>
            </a:extLst>
          </p:cNvPr>
          <p:cNvSpPr txBox="1"/>
          <p:nvPr/>
        </p:nvSpPr>
        <p:spPr>
          <a:xfrm>
            <a:off x="418353" y="1445189"/>
            <a:ext cx="2479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b="1" dirty="0"/>
              <a:t>Data Overview Summary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5FCF88-397D-E9F3-F5BF-0700C3A2ACA5}"/>
              </a:ext>
            </a:extLst>
          </p:cNvPr>
          <p:cNvSpPr txBox="1"/>
          <p:nvPr/>
        </p:nvSpPr>
        <p:spPr>
          <a:xfrm>
            <a:off x="418353" y="1750815"/>
            <a:ext cx="1773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Visual Exploration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A04EB8-2AEB-2569-2C5F-A51DFFC4A1FF}"/>
              </a:ext>
            </a:extLst>
          </p:cNvPr>
          <p:cNvSpPr txBox="1"/>
          <p:nvPr/>
        </p:nvSpPr>
        <p:spPr>
          <a:xfrm>
            <a:off x="432554" y="2063383"/>
            <a:ext cx="1280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Text Analytic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7FD854-5001-5262-8F0B-EA34F9D08AF0}"/>
              </a:ext>
            </a:extLst>
          </p:cNvPr>
          <p:cNvSpPr txBox="1"/>
          <p:nvPr/>
        </p:nvSpPr>
        <p:spPr>
          <a:xfrm>
            <a:off x="428548" y="2401937"/>
            <a:ext cx="1874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Anomaly Detection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321C9C-16EE-C724-2944-87C37668A97E}"/>
              </a:ext>
            </a:extLst>
          </p:cNvPr>
          <p:cNvSpPr txBox="1"/>
          <p:nvPr/>
        </p:nvSpPr>
        <p:spPr>
          <a:xfrm>
            <a:off x="428548" y="2811408"/>
            <a:ext cx="2489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Machine Learning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55A96-25C9-A871-867D-BAECF642F277}"/>
              </a:ext>
            </a:extLst>
          </p:cNvPr>
          <p:cNvSpPr txBox="1"/>
          <p:nvPr/>
        </p:nvSpPr>
        <p:spPr>
          <a:xfrm>
            <a:off x="3001114" y="1275912"/>
            <a:ext cx="263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Data Overview Summary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5F3E8C-B365-7316-FC17-92D8F083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272" y="2167332"/>
            <a:ext cx="7285268" cy="431839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2DDF10E-A769-235F-AD48-9FAA9E6B7C6E}"/>
              </a:ext>
            </a:extLst>
          </p:cNvPr>
          <p:cNvSpPr/>
          <p:nvPr/>
        </p:nvSpPr>
        <p:spPr>
          <a:xfrm>
            <a:off x="6453141" y="1804928"/>
            <a:ext cx="1613451" cy="23032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/>
              <a:t>Data view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D7B65B6-263A-1864-4C89-B039C50BE9E6}"/>
              </a:ext>
            </a:extLst>
          </p:cNvPr>
          <p:cNvSpPr/>
          <p:nvPr/>
        </p:nvSpPr>
        <p:spPr>
          <a:xfrm>
            <a:off x="2991371" y="1804928"/>
            <a:ext cx="1613451" cy="23032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/>
              <a:t>Data Preview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8CFBFC2-1E0D-4DB1-52AB-3C09BBB3DDA8}"/>
              </a:ext>
            </a:extLst>
          </p:cNvPr>
          <p:cNvSpPr/>
          <p:nvPr/>
        </p:nvSpPr>
        <p:spPr>
          <a:xfrm>
            <a:off x="4746859" y="1804928"/>
            <a:ext cx="1613451" cy="2303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/>
              <a:t>Data Summary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2C904A0-69CE-5361-57A7-87A4E908C4E7}"/>
              </a:ext>
            </a:extLst>
          </p:cNvPr>
          <p:cNvSpPr/>
          <p:nvPr/>
        </p:nvSpPr>
        <p:spPr>
          <a:xfrm>
            <a:off x="8159423" y="1810905"/>
            <a:ext cx="1613451" cy="23032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/>
              <a:t>Pivot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A7B5436-9F20-B2AC-A908-BB4AEF2CB380}"/>
              </a:ext>
            </a:extLst>
          </p:cNvPr>
          <p:cNvGrpSpPr/>
          <p:nvPr/>
        </p:nvGrpSpPr>
        <p:grpSpPr>
          <a:xfrm>
            <a:off x="9543897" y="597752"/>
            <a:ext cx="2277562" cy="680097"/>
            <a:chOff x="9543897" y="597752"/>
            <a:chExt cx="2277562" cy="68009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4A7230-66EA-C0EB-C13B-D42AEEFEBAEE}"/>
                </a:ext>
              </a:extLst>
            </p:cNvPr>
            <p:cNvSpPr/>
            <p:nvPr/>
          </p:nvSpPr>
          <p:spPr>
            <a:xfrm>
              <a:off x="9634260" y="908517"/>
              <a:ext cx="2187199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MY" dirty="0"/>
                <a:t>Select Dataset</a:t>
              </a:r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EA699922-23E9-9954-5875-57D8F570BDAD}"/>
                </a:ext>
              </a:extLst>
            </p:cNvPr>
            <p:cNvSpPr/>
            <p:nvPr/>
          </p:nvSpPr>
          <p:spPr>
            <a:xfrm rot="10800000">
              <a:off x="11433095" y="969907"/>
              <a:ext cx="310774" cy="24655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C6B717-A966-1160-E7C4-56278FC1AF2F}"/>
                </a:ext>
              </a:extLst>
            </p:cNvPr>
            <p:cNvSpPr txBox="1"/>
            <p:nvPr/>
          </p:nvSpPr>
          <p:spPr>
            <a:xfrm>
              <a:off x="9543897" y="597752"/>
              <a:ext cx="13073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400" dirty="0"/>
                <a:t>Active Dataset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5184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C3A30-BD27-4D7C-9FD1-C62E10F75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51CCD4-7DC2-B666-B20A-EBC74035733C}"/>
              </a:ext>
            </a:extLst>
          </p:cNvPr>
          <p:cNvSpPr/>
          <p:nvPr/>
        </p:nvSpPr>
        <p:spPr>
          <a:xfrm>
            <a:off x="315310" y="462455"/>
            <a:ext cx="11613931" cy="62116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F4EE7F-8E72-0408-5F56-A24BBADB29AB}"/>
              </a:ext>
            </a:extLst>
          </p:cNvPr>
          <p:cNvCxnSpPr/>
          <p:nvPr/>
        </p:nvCxnSpPr>
        <p:spPr>
          <a:xfrm>
            <a:off x="2934447" y="462455"/>
            <a:ext cx="0" cy="62116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902724-3D3B-B60E-17BF-6553D6B24AA0}"/>
              </a:ext>
            </a:extLst>
          </p:cNvPr>
          <p:cNvSpPr txBox="1"/>
          <p:nvPr/>
        </p:nvSpPr>
        <p:spPr>
          <a:xfrm>
            <a:off x="418353" y="675342"/>
            <a:ext cx="1239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Import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36CF7C-174F-F6BE-980E-13C8903C0952}"/>
              </a:ext>
            </a:extLst>
          </p:cNvPr>
          <p:cNvSpPr txBox="1"/>
          <p:nvPr/>
        </p:nvSpPr>
        <p:spPr>
          <a:xfrm>
            <a:off x="418353" y="1106635"/>
            <a:ext cx="2099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Imported Data Object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C64835-6EA8-5A67-1F08-2DBA76FEB290}"/>
              </a:ext>
            </a:extLst>
          </p:cNvPr>
          <p:cNvSpPr txBox="1"/>
          <p:nvPr/>
        </p:nvSpPr>
        <p:spPr>
          <a:xfrm>
            <a:off x="418353" y="1445189"/>
            <a:ext cx="2479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b="1" dirty="0"/>
              <a:t>Data Overview Summary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924F9B-C6D7-FF0E-7B23-4E89E0E1EDAA}"/>
              </a:ext>
            </a:extLst>
          </p:cNvPr>
          <p:cNvSpPr txBox="1"/>
          <p:nvPr/>
        </p:nvSpPr>
        <p:spPr>
          <a:xfrm>
            <a:off x="418353" y="1750815"/>
            <a:ext cx="1773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Visual Exploration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C9B878-048F-4990-1CD5-C445D6BEC32A}"/>
              </a:ext>
            </a:extLst>
          </p:cNvPr>
          <p:cNvSpPr txBox="1"/>
          <p:nvPr/>
        </p:nvSpPr>
        <p:spPr>
          <a:xfrm>
            <a:off x="432554" y="2063383"/>
            <a:ext cx="1280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Text Analytic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508A5C-E4BB-2AAC-10BE-92944E6D8DBB}"/>
              </a:ext>
            </a:extLst>
          </p:cNvPr>
          <p:cNvSpPr txBox="1"/>
          <p:nvPr/>
        </p:nvSpPr>
        <p:spPr>
          <a:xfrm>
            <a:off x="428548" y="2401937"/>
            <a:ext cx="1874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Anomaly Detection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FA2055-121F-E13A-3175-D4E9A4849415}"/>
              </a:ext>
            </a:extLst>
          </p:cNvPr>
          <p:cNvSpPr txBox="1"/>
          <p:nvPr/>
        </p:nvSpPr>
        <p:spPr>
          <a:xfrm>
            <a:off x="428548" y="2811408"/>
            <a:ext cx="2489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Machine Learning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4B4F71-6D33-8D37-6667-7A23C7758127}"/>
              </a:ext>
            </a:extLst>
          </p:cNvPr>
          <p:cNvSpPr txBox="1"/>
          <p:nvPr/>
        </p:nvSpPr>
        <p:spPr>
          <a:xfrm>
            <a:off x="3125694" y="747059"/>
            <a:ext cx="263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Data Overview 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FC0A89-A1B5-16BA-5B27-D973C672BD17}"/>
              </a:ext>
            </a:extLst>
          </p:cNvPr>
          <p:cNvSpPr/>
          <p:nvPr/>
        </p:nvSpPr>
        <p:spPr>
          <a:xfrm>
            <a:off x="3281272" y="1195294"/>
            <a:ext cx="2187199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dirty="0"/>
              <a:t>Select Dataset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C43B36E-16BA-84E0-A2A9-0164CFDEBAE5}"/>
              </a:ext>
            </a:extLst>
          </p:cNvPr>
          <p:cNvSpPr/>
          <p:nvPr/>
        </p:nvSpPr>
        <p:spPr>
          <a:xfrm rot="10800000">
            <a:off x="5091747" y="1277719"/>
            <a:ext cx="310774" cy="24655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929D85-8D8B-4664-F6E2-717127D85A44}"/>
              </a:ext>
            </a:extLst>
          </p:cNvPr>
          <p:cNvSpPr/>
          <p:nvPr/>
        </p:nvSpPr>
        <p:spPr>
          <a:xfrm>
            <a:off x="6453141" y="1804928"/>
            <a:ext cx="1613451" cy="2303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/>
              <a:t>Data view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448ACF-00E0-4E5C-8274-24ADBCF46FC3}"/>
              </a:ext>
            </a:extLst>
          </p:cNvPr>
          <p:cNvSpPr/>
          <p:nvPr/>
        </p:nvSpPr>
        <p:spPr>
          <a:xfrm>
            <a:off x="2991371" y="1804928"/>
            <a:ext cx="1613451" cy="23032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/>
              <a:t>Data Preview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182BD4E-B8EF-5AFD-466A-AB13BA638524}"/>
              </a:ext>
            </a:extLst>
          </p:cNvPr>
          <p:cNvSpPr/>
          <p:nvPr/>
        </p:nvSpPr>
        <p:spPr>
          <a:xfrm>
            <a:off x="4746859" y="1804928"/>
            <a:ext cx="1613451" cy="23032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/>
              <a:t>Data Summary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B51833-9CBB-9E62-3D69-7085F640C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694" y="2323872"/>
            <a:ext cx="8058209" cy="3590951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BBE056-93A4-2105-7FB2-747C9AAD27AD}"/>
              </a:ext>
            </a:extLst>
          </p:cNvPr>
          <p:cNvSpPr/>
          <p:nvPr/>
        </p:nvSpPr>
        <p:spPr>
          <a:xfrm>
            <a:off x="8159423" y="1810905"/>
            <a:ext cx="1613451" cy="23032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/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1189268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235</Words>
  <Application>Microsoft Office PowerPoint</Application>
  <PresentationFormat>Widescreen</PresentationFormat>
  <Paragraphs>109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Mohd Redzuan Abdul Rahman</dc:creator>
  <cp:lastModifiedBy>Redzuan Rahman | AEM Enersol</cp:lastModifiedBy>
  <cp:revision>10</cp:revision>
  <dcterms:created xsi:type="dcterms:W3CDTF">2025-01-14T06:58:53Z</dcterms:created>
  <dcterms:modified xsi:type="dcterms:W3CDTF">2025-02-09T09:00:13Z</dcterms:modified>
</cp:coreProperties>
</file>