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76" r:id="rId2"/>
    <p:sldId id="278" r:id="rId3"/>
    <p:sldId id="272" r:id="rId4"/>
    <p:sldId id="262" r:id="rId5"/>
    <p:sldId id="273" r:id="rId6"/>
    <p:sldId id="282" r:id="rId7"/>
    <p:sldId id="283" r:id="rId8"/>
    <p:sldId id="277" r:id="rId9"/>
    <p:sldId id="285" r:id="rId10"/>
    <p:sldId id="286" r:id="rId11"/>
    <p:sldId id="280" r:id="rId12"/>
    <p:sldId id="281" r:id="rId13"/>
    <p:sldId id="284" r:id="rId14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992832F5-EA01-48E5-B403-87E193F50680}">
          <p14:sldIdLst>
            <p14:sldId id="276"/>
            <p14:sldId id="278"/>
          </p14:sldIdLst>
        </p14:section>
        <p14:section name="Report" id="{521DEF98-8796-4632-831A-16252E9A6054}">
          <p14:sldIdLst>
            <p14:sldId id="272"/>
            <p14:sldId id="262"/>
            <p14:sldId id="273"/>
            <p14:sldId id="282"/>
            <p14:sldId id="283"/>
            <p14:sldId id="277"/>
            <p14:sldId id="285"/>
            <p14:sldId id="286"/>
          </p14:sldIdLst>
        </p14:section>
        <p14:section name="Conclusion" id="{E35CCD6A-2288-476E-BC93-C75323AE1F32}">
          <p14:sldIdLst>
            <p14:sldId id="280"/>
            <p14:sldId id="281"/>
            <p14:sldId id="28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576">
          <p15:clr>
            <a:srgbClr val="A4A3A4"/>
          </p15:clr>
        </p15:guide>
        <p15:guide id="3" pos="2880">
          <p15:clr>
            <a:srgbClr val="A4A3A4"/>
          </p15:clr>
        </p15:guide>
        <p15:guide id="4" pos="28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9216" autoAdjust="0"/>
    <p:restoredTop sz="66607" autoAdjust="0"/>
  </p:normalViewPr>
  <p:slideViewPr>
    <p:cSldViewPr>
      <p:cViewPr varScale="1">
        <p:scale>
          <a:sx n="61" d="100"/>
          <a:sy n="61" d="100"/>
        </p:scale>
        <p:origin x="1376" y="200"/>
      </p:cViewPr>
      <p:guideLst>
        <p:guide orient="horz" pos="2160"/>
        <p:guide orient="horz" pos="576"/>
        <p:guide pos="2880"/>
        <p:guide pos="2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0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6B4343EA-A709-114B-B4BE-853C1E15A744}" type="datetime1">
              <a:rPr lang="en-US" smtClean="0"/>
              <a:t>5/28/16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90DCFBF3-20B0-274F-A5F2-4AECF01F30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0652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38D028F8-5150-9F41-8D2C-AFF2CDDA4B45}" type="datetime1">
              <a:rPr lang="en-US" smtClean="0"/>
              <a:t>5/28/16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F8646707-6BBD-41A9-B4DF-0C76A73A2D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7232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225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5339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533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963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9609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1714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4091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3395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9415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850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802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7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F0A63-5AE1-DC48-ABDF-528B224F0F15}" type="datetime1">
              <a:rPr lang="en-US" smtClean="0"/>
              <a:t>5/28/16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733203"/>
            <a:ext cx="9144000" cy="612479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77000" y="1295400"/>
            <a:ext cx="901373" cy="901373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91200" y="1905000"/>
            <a:ext cx="1240461" cy="1240461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05600" y="2209800"/>
            <a:ext cx="1828800" cy="1828800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ED938-83B8-414F-934F-4ADE3FC8B733}" type="datetime1">
              <a:rPr lang="en-US" smtClean="0"/>
              <a:t>5/28/16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AC8A-056D-2946-AD7C-3AFCD1298DC3}" type="datetime1">
              <a:rPr lang="en-US" smtClean="0"/>
              <a:t>5/28/16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2A873-AD39-934B-8DB8-4074477CCEF0}" type="datetime1">
              <a:rPr lang="en-US" smtClean="0"/>
              <a:t>5/28/16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C85AD-C972-BD4F-9E09-A17695FD98C4}" type="datetime1">
              <a:rPr lang="en-US" smtClean="0"/>
              <a:t>5/28/16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1CB89-4278-354B-B51C-212174895EE3}" type="datetime1">
              <a:rPr lang="en-US" smtClean="0"/>
              <a:t>5/28/16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20349-1E14-534D-894A-833C3399DA77}" type="datetime1">
              <a:rPr lang="en-US" smtClean="0"/>
              <a:t>5/28/16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/>
          <a:srcRect l="-92" t="50811" r="45394" b="-590"/>
          <a:stretch/>
        </p:blipFill>
        <p:spPr>
          <a:xfrm>
            <a:off x="-13648" y="0"/>
            <a:ext cx="9157648" cy="55822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5800" y="1066799"/>
            <a:ext cx="1979920" cy="2013807"/>
          </a:xfrm>
          <a:prstGeom prst="ellipse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230F5-88FD-7B44-97E4-D1C781EA606C}" type="datetime1">
              <a:rPr lang="en-US" smtClean="0"/>
              <a:t>5/28/16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CF83E-BC32-7B4E-B8B8-83D17DE0A2FD}" type="datetime1">
              <a:rPr lang="en-US" smtClean="0"/>
              <a:t>5/28/16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7994D-A45F-0341-A97B-5DCAF2F4E849}" type="datetime1">
              <a:rPr lang="en-US" smtClean="0"/>
              <a:t>5/28/16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23D7D-8371-8B45-B09E-2C2707240851}" type="datetime1">
              <a:rPr lang="en-US" smtClean="0"/>
              <a:t>5/28/16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C2730-E1B2-CB4A-886F-3F158154AD60}" type="datetime1">
              <a:rPr lang="en-US" smtClean="0"/>
              <a:t>5/28/16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FE11CB89-4278-354B-B51C-212174895EE3}" type="datetime1">
              <a:rPr lang="en-US" smtClean="0"/>
              <a:t>5/28/16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515FC477-0A05-4F3E-8EE9-E015C9089D56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spd="slow"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tags" Target="../tags/tag1.xml"/><Relationship Id="rId2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3.xml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1" Type="http://schemas.openxmlformats.org/officeDocument/2006/relationships/tags" Target="../tags/tag2.xml"/><Relationship Id="rId2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4.xml"/><Relationship Id="rId1" Type="http://schemas.openxmlformats.org/officeDocument/2006/relationships/tags" Target="../tags/tag4.xml"/><Relationship Id="rId2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jpeg"/><Relationship Id="rId5" Type="http://schemas.openxmlformats.org/officeDocument/2006/relationships/image" Target="../media/image26.jpeg"/><Relationship Id="rId6" Type="http://schemas.openxmlformats.org/officeDocument/2006/relationships/image" Target="../media/image27.jpe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1000"/>
            <a:ext cx="9144000" cy="533400"/>
          </a:xfrm>
        </p:spPr>
        <p:txBody>
          <a:bodyPr/>
          <a:lstStyle/>
          <a:p>
            <a:pPr algn="l"/>
            <a:r>
              <a:rPr lang="en-US" sz="3600" dirty="0" smtClean="0"/>
              <a:t>Blackwell Electronics Data Mining Report</a:t>
            </a:r>
            <a:endParaRPr lang="en-US" sz="3600" dirty="0"/>
          </a:p>
        </p:txBody>
      </p:sp>
      <p:sp>
        <p:nvSpPr>
          <p:cNvPr id="4" name="Sub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28600" y="1524000"/>
            <a:ext cx="8382000" cy="129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Presenter Name : Rakhee Keswani and Matthew Reed</a:t>
            </a:r>
          </a:p>
          <a:p>
            <a:pPr marL="0" indent="0">
              <a:buNone/>
            </a:pPr>
            <a:r>
              <a:rPr lang="en-US" dirty="0" smtClean="0"/>
              <a:t>Presentation Date : 05/24/2016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3505200"/>
            <a:ext cx="4292600" cy="2946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8800" y="274320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32046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03100"/>
            <a:ext cx="8042276" cy="620716"/>
          </a:xfrm>
        </p:spPr>
        <p:txBody>
          <a:bodyPr/>
          <a:lstStyle/>
          <a:p>
            <a:pPr algn="l"/>
            <a:r>
              <a:rPr lang="en-US" dirty="0" smtClean="0"/>
              <a:t>Summary of Analysis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z="1600" smtClean="0"/>
              <a:t>10</a:t>
            </a:fld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90600"/>
            <a:ext cx="9144000" cy="338967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834" y="4517134"/>
            <a:ext cx="9144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457200">
              <a:buFont typeface="Arial"/>
              <a:buChar char="•"/>
            </a:pPr>
            <a:r>
              <a:rPr lang="en-US" sz="2400" dirty="0"/>
              <a:t>Central region spent the most and West region spent the least.</a:t>
            </a:r>
          </a:p>
          <a:p>
            <a:pPr indent="-457200">
              <a:buFont typeface="Arial"/>
              <a:buChar char="•"/>
            </a:pPr>
            <a:r>
              <a:rPr lang="en-US" sz="2400" dirty="0"/>
              <a:t>Age group matures are represented only in West region.</a:t>
            </a:r>
          </a:p>
          <a:p>
            <a:pPr indent="-457200">
              <a:buFont typeface="Arial"/>
              <a:buChar char="•"/>
            </a:pPr>
            <a:r>
              <a:rPr lang="en-US" sz="2400" dirty="0"/>
              <a:t>Customers spent more e-shopping.</a:t>
            </a:r>
          </a:p>
          <a:p>
            <a:pPr indent="-457200">
              <a:buFont typeface="Arial"/>
              <a:buChar char="•"/>
            </a:pPr>
            <a:r>
              <a:rPr lang="en-US" sz="2400" dirty="0"/>
              <a:t>West region customers did their shopping only in </a:t>
            </a:r>
            <a:r>
              <a:rPr lang="en-US" sz="2400" dirty="0" smtClean="0"/>
              <a:t>store</a:t>
            </a:r>
          </a:p>
          <a:p>
            <a:pPr indent="-457200">
              <a:buFont typeface="Arial"/>
              <a:buChar char="•"/>
            </a:pPr>
            <a:r>
              <a:rPr lang="en-US" sz="2400" dirty="0" smtClean="0"/>
              <a:t> East </a:t>
            </a:r>
            <a:r>
              <a:rPr lang="en-US" sz="2400" dirty="0"/>
              <a:t>region only online.</a:t>
            </a:r>
          </a:p>
          <a:p>
            <a:pPr marL="457200" indent="-457200">
              <a:buFont typeface="Arial"/>
              <a:buChar char="•"/>
            </a:pPr>
            <a:endParaRPr lang="en-US" sz="2400" dirty="0"/>
          </a:p>
          <a:p>
            <a:pPr marL="457200" indent="-457200">
              <a:buFont typeface="Arial"/>
              <a:buChar char="•"/>
            </a:pPr>
            <a:endParaRPr lang="en-US" sz="2400" dirty="0"/>
          </a:p>
          <a:p>
            <a:pPr marL="457200" indent="-457200">
              <a:buFont typeface="Arial"/>
              <a:buChar char="•"/>
            </a:pPr>
            <a:endParaRPr lang="en-US" sz="2400" dirty="0"/>
          </a:p>
          <a:p>
            <a:endParaRPr lang="en-US" sz="2400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5678515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03100"/>
            <a:ext cx="8042276" cy="620716"/>
          </a:xfrm>
        </p:spPr>
        <p:txBody>
          <a:bodyPr/>
          <a:lstStyle/>
          <a:p>
            <a:pPr algn="l"/>
            <a:r>
              <a:rPr lang="en-US" dirty="0" smtClean="0"/>
              <a:t>Recommendations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z="1600" smtClean="0"/>
              <a:t>11</a:t>
            </a:fld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802739"/>
            <a:ext cx="9144000" cy="683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400" dirty="0"/>
              <a:t>Blackwell can create a “Geek Squad” that can teach the older   customers how to use the laptop as well as other products.</a:t>
            </a:r>
          </a:p>
          <a:p>
            <a:endParaRPr lang="en-US" sz="2400" dirty="0" smtClean="0"/>
          </a:p>
          <a:p>
            <a:pPr marL="457200" indent="-457200">
              <a:buFont typeface="Arial"/>
              <a:buChar char="•"/>
            </a:pPr>
            <a:r>
              <a:rPr lang="en-US" sz="2400" dirty="0" smtClean="0"/>
              <a:t>Come up with marketing strategies </a:t>
            </a:r>
            <a:r>
              <a:rPr lang="en-US" sz="2400" dirty="0"/>
              <a:t>in the west region to attract more customers</a:t>
            </a:r>
            <a:r>
              <a:rPr lang="en-US" sz="2400" dirty="0" smtClean="0"/>
              <a:t>.</a:t>
            </a:r>
          </a:p>
          <a:p>
            <a:pPr marL="457200" indent="-457200">
              <a:buFont typeface="Arial"/>
              <a:buChar char="•"/>
            </a:pPr>
            <a:endParaRPr lang="en-US" sz="2400" dirty="0"/>
          </a:p>
          <a:p>
            <a:pPr marL="457200" indent="-457200">
              <a:buFont typeface="Arial"/>
              <a:buChar char="•"/>
            </a:pPr>
            <a:r>
              <a:rPr lang="en-US" sz="2400" dirty="0" smtClean="0"/>
              <a:t>Offer more incentives to purchase in-store like price matching, BOGO.</a:t>
            </a:r>
          </a:p>
          <a:p>
            <a:pPr marL="457200" indent="-457200">
              <a:buFont typeface="Arial"/>
              <a:buChar char="•"/>
            </a:pPr>
            <a:endParaRPr lang="en-US" sz="2400" dirty="0"/>
          </a:p>
          <a:p>
            <a:pPr marL="457200" indent="-457200">
              <a:buFont typeface="Arial"/>
              <a:buChar char="•"/>
            </a:pPr>
            <a:r>
              <a:rPr lang="en-US" sz="2400" dirty="0"/>
              <a:t>E</a:t>
            </a:r>
            <a:r>
              <a:rPr lang="en-US" sz="2400" dirty="0" smtClean="0"/>
              <a:t>xplore the concept of stores within a store.</a:t>
            </a:r>
          </a:p>
          <a:p>
            <a:pPr marL="457200" indent="-457200">
              <a:buFont typeface="Arial"/>
              <a:buChar char="•"/>
            </a:pPr>
            <a:endParaRPr lang="en-US" sz="2400" dirty="0"/>
          </a:p>
          <a:p>
            <a:pPr marL="457200" indent="-457200">
              <a:buFont typeface="Arial"/>
              <a:buChar char="•"/>
            </a:pPr>
            <a:r>
              <a:rPr lang="en-US" sz="2400" dirty="0" smtClean="0"/>
              <a:t>Create awareness of online shopping in the west region.</a:t>
            </a:r>
          </a:p>
          <a:p>
            <a:pPr marL="457200" indent="-457200">
              <a:buFont typeface="Arial"/>
              <a:buChar char="•"/>
            </a:pPr>
            <a:endParaRPr lang="en-US" sz="2400" dirty="0"/>
          </a:p>
          <a:p>
            <a:pPr marL="457200" indent="-457200">
              <a:buFont typeface="Arial"/>
              <a:buChar char="•"/>
            </a:pPr>
            <a:r>
              <a:rPr lang="en-US" sz="2400" dirty="0" smtClean="0"/>
              <a:t>Set up more brick and mortar stores in the east region.</a:t>
            </a:r>
          </a:p>
          <a:p>
            <a:pPr marL="457200" indent="-457200">
              <a:buFont typeface="Arial"/>
              <a:buChar char="•"/>
            </a:pPr>
            <a:endParaRPr lang="en-US" sz="2400" dirty="0"/>
          </a:p>
          <a:p>
            <a:endParaRPr lang="en-US" sz="2400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1431447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9144000" cy="1336956"/>
          </a:xfrm>
        </p:spPr>
        <p:txBody>
          <a:bodyPr/>
          <a:lstStyle/>
          <a:p>
            <a:pPr algn="l"/>
            <a:r>
              <a:rPr lang="en-US" sz="3600" dirty="0" smtClean="0"/>
              <a:t>What can data mining help with ?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z="1600" smtClean="0"/>
              <a:t>12</a:t>
            </a:fld>
            <a:endParaRPr lang="en-US" sz="1600" dirty="0"/>
          </a:p>
        </p:txBody>
      </p:sp>
      <p:sp>
        <p:nvSpPr>
          <p:cNvPr id="3" name="Rectangle 2"/>
          <p:cNvSpPr/>
          <p:nvPr/>
        </p:nvSpPr>
        <p:spPr>
          <a:xfrm>
            <a:off x="228600" y="1524000"/>
            <a:ext cx="85344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 smtClean="0"/>
              <a:t>Churn Analysis : Which </a:t>
            </a:r>
            <a:r>
              <a:rPr lang="en-US" sz="2800" dirty="0"/>
              <a:t>customers are </a:t>
            </a:r>
            <a:r>
              <a:rPr lang="en-US" sz="2800" dirty="0" smtClean="0"/>
              <a:t>more likely to go buy from </a:t>
            </a:r>
            <a:r>
              <a:rPr lang="en-US" sz="2800" dirty="0"/>
              <a:t>a </a:t>
            </a:r>
            <a:r>
              <a:rPr lang="en-US" sz="2800" dirty="0" smtClean="0"/>
              <a:t>competitor ?</a:t>
            </a:r>
          </a:p>
          <a:p>
            <a:pPr marL="457200" indent="-457200">
              <a:buFont typeface="Arial"/>
              <a:buChar char="•"/>
            </a:pPr>
            <a:endParaRPr lang="en-US" sz="2800" dirty="0"/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Fraud Analysis : Is </a:t>
            </a:r>
            <a:r>
              <a:rPr lang="en-US" sz="2800" dirty="0"/>
              <a:t>the transaction a fraud credit card transaction </a:t>
            </a:r>
            <a:r>
              <a:rPr lang="en-US" sz="2800" dirty="0" smtClean="0"/>
              <a:t>?</a:t>
            </a:r>
          </a:p>
          <a:p>
            <a:pPr marL="457200" indent="-457200">
              <a:buFont typeface="Arial"/>
              <a:buChar char="•"/>
            </a:pPr>
            <a:endParaRPr lang="en-US" sz="2800" dirty="0"/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Basket Analysis : Which </a:t>
            </a:r>
            <a:r>
              <a:rPr lang="en-US" sz="2800" dirty="0"/>
              <a:t>products </a:t>
            </a:r>
            <a:r>
              <a:rPr lang="en-US" sz="2800" dirty="0" smtClean="0"/>
              <a:t>are more likely to be </a:t>
            </a:r>
            <a:r>
              <a:rPr lang="en-US" sz="2800" dirty="0"/>
              <a:t>purchased together </a:t>
            </a:r>
            <a:r>
              <a:rPr lang="en-US" sz="2800" dirty="0" smtClean="0"/>
              <a:t>?</a:t>
            </a:r>
          </a:p>
          <a:p>
            <a:pPr marL="457200" indent="-457200">
              <a:buFont typeface="Arial"/>
              <a:buChar char="•"/>
            </a:pPr>
            <a:endParaRPr lang="en-US" sz="2800" dirty="0"/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Trend Analysis :What </a:t>
            </a:r>
            <a:r>
              <a:rPr lang="en-US" sz="2800" dirty="0"/>
              <a:t>is the difference between a typical customer this month and </a:t>
            </a:r>
            <a:r>
              <a:rPr lang="en-US" sz="2800" dirty="0" smtClean="0"/>
              <a:t>the previous months 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6368803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514600"/>
            <a:ext cx="9144000" cy="1336956"/>
          </a:xfrm>
        </p:spPr>
        <p:txBody>
          <a:bodyPr/>
          <a:lstStyle/>
          <a:p>
            <a:r>
              <a:rPr lang="en-US" sz="4800" dirty="0" smtClean="0"/>
              <a:t>Thank You</a:t>
            </a:r>
            <a:endParaRPr lang="en-US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z="1600" smtClean="0"/>
              <a:t>13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1539963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What is Data Mining ?</a:t>
            </a:r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z="1600" smtClean="0"/>
              <a:t>2</a:t>
            </a:fld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1905000"/>
            <a:ext cx="77724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/>
              <a:t>Making Sense of data</a:t>
            </a:r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Identifying patterns from large amounts of data</a:t>
            </a:r>
            <a:endParaRPr lang="en-US" sz="2400" dirty="0"/>
          </a:p>
        </p:txBody>
      </p:sp>
      <p:pic>
        <p:nvPicPr>
          <p:cNvPr id="6" name="Picture 5"/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101278" y="3352800"/>
            <a:ext cx="6492240" cy="29228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298" y="1444532"/>
            <a:ext cx="1225296" cy="12252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0396" y="2469202"/>
            <a:ext cx="1069848" cy="1096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90472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z="1600" smtClean="0"/>
              <a:t>3</a:t>
            </a:fld>
            <a:endParaRPr lang="en-US" sz="1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656" y="2819400"/>
            <a:ext cx="3374136" cy="318822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54538" y="2580505"/>
            <a:ext cx="3798137" cy="406028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2596" y="1115881"/>
            <a:ext cx="775335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 data analyst for Blackwell electronics, 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we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were tasked to analyze the sales data and provide insights into the customer buying patterns.</a:t>
            </a:r>
          </a:p>
        </p:txBody>
      </p:sp>
      <p:sp>
        <p:nvSpPr>
          <p:cNvPr id="11" name="Title 1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476656" y="211393"/>
            <a:ext cx="8042276" cy="64019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Blackwell Electronics and Data Mining</a:t>
            </a:r>
            <a:endParaRPr lang="en-US" sz="3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98821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304800"/>
            <a:ext cx="9296400" cy="682532"/>
          </a:xfrm>
        </p:spPr>
        <p:txBody>
          <a:bodyPr/>
          <a:lstStyle/>
          <a:p>
            <a:r>
              <a:rPr lang="en-US" sz="3600" dirty="0" smtClean="0"/>
              <a:t>Blackwell Electronics and Data Mining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97363"/>
          </a:xfrm>
        </p:spPr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dirty="0"/>
              <a:t>R</a:t>
            </a:r>
            <a:r>
              <a:rPr lang="en-US" dirty="0" smtClean="0"/>
              <a:t>elationship </a:t>
            </a:r>
            <a:r>
              <a:rPr lang="en-US" dirty="0"/>
              <a:t>between the </a:t>
            </a:r>
            <a:r>
              <a:rPr lang="en-US" b="1" dirty="0"/>
              <a:t>region of purchase </a:t>
            </a:r>
            <a:r>
              <a:rPr lang="en-US" dirty="0"/>
              <a:t>and the </a:t>
            </a:r>
            <a:r>
              <a:rPr lang="en-US" b="1" dirty="0"/>
              <a:t>amount spent per </a:t>
            </a:r>
            <a:r>
              <a:rPr lang="en-US" b="1" dirty="0" smtClean="0"/>
              <a:t>transaction</a:t>
            </a:r>
          </a:p>
          <a:p>
            <a:pPr>
              <a:buFont typeface="Arial"/>
              <a:buChar char="•"/>
            </a:pPr>
            <a:r>
              <a:rPr lang="en-US" dirty="0"/>
              <a:t>R</a:t>
            </a:r>
            <a:r>
              <a:rPr lang="en-US" dirty="0" smtClean="0"/>
              <a:t>elationship between the </a:t>
            </a:r>
            <a:r>
              <a:rPr lang="en-US" b="1" dirty="0" smtClean="0"/>
              <a:t>region of purchase </a:t>
            </a:r>
            <a:r>
              <a:rPr lang="en-US" dirty="0" smtClean="0"/>
              <a:t>and a </a:t>
            </a:r>
            <a:r>
              <a:rPr lang="en-US" b="1" dirty="0" smtClean="0"/>
              <a:t>customer’s age</a:t>
            </a:r>
            <a:endParaRPr lang="en-US" b="1" dirty="0"/>
          </a:p>
          <a:p>
            <a:pPr>
              <a:buFont typeface="Arial"/>
              <a:buChar char="•"/>
            </a:pPr>
            <a:r>
              <a:rPr lang="en-US" dirty="0"/>
              <a:t>F</a:t>
            </a:r>
            <a:r>
              <a:rPr lang="en-US" dirty="0" smtClean="0"/>
              <a:t>actors </a:t>
            </a:r>
            <a:r>
              <a:rPr lang="en-US" dirty="0"/>
              <a:t>that predict the </a:t>
            </a:r>
            <a:r>
              <a:rPr lang="en-US" b="1" dirty="0"/>
              <a:t>amount spent per transaction</a:t>
            </a:r>
          </a:p>
          <a:p>
            <a:pPr>
              <a:buFont typeface="Arial"/>
              <a:buChar char="•"/>
            </a:pPr>
            <a:r>
              <a:rPr lang="en-US" dirty="0"/>
              <a:t>C</a:t>
            </a:r>
            <a:r>
              <a:rPr lang="en-US" dirty="0" smtClean="0"/>
              <a:t>orrelation </a:t>
            </a:r>
            <a:r>
              <a:rPr lang="en-US" dirty="0"/>
              <a:t>between the </a:t>
            </a:r>
            <a:r>
              <a:rPr lang="en-US" b="1" dirty="0"/>
              <a:t>age of a customer </a:t>
            </a:r>
            <a:r>
              <a:rPr lang="en-US" dirty="0"/>
              <a:t>and </a:t>
            </a:r>
            <a:r>
              <a:rPr lang="en-US" b="1" dirty="0" smtClean="0"/>
              <a:t>location of transaction</a:t>
            </a:r>
          </a:p>
          <a:p>
            <a:pPr>
              <a:buFont typeface="Arial"/>
              <a:buChar char="•"/>
            </a:pPr>
            <a:r>
              <a:rPr lang="en-US" dirty="0" smtClean="0"/>
              <a:t>Provide </a:t>
            </a:r>
            <a:r>
              <a:rPr lang="en-US" b="1" dirty="0" smtClean="0"/>
              <a:t>cross selling product recommendations</a:t>
            </a: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848376" y="6275668"/>
            <a:ext cx="1089660" cy="365125"/>
          </a:xfrm>
        </p:spPr>
        <p:txBody>
          <a:bodyPr/>
          <a:lstStyle/>
          <a:p>
            <a:fld id="{515FC477-0A05-4F3E-8EE9-E015C9089D56}" type="slidenum">
              <a:rPr lang="en-US" sz="1600" smtClean="0"/>
              <a:t>4</a:t>
            </a:fld>
            <a:endParaRPr lang="en-US" sz="1600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381000"/>
            <a:ext cx="9144000" cy="747069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/>
              <a:t>Region </a:t>
            </a:r>
            <a:r>
              <a:rPr lang="en-US" sz="3600" dirty="0"/>
              <a:t>of purchase and </a:t>
            </a:r>
            <a:r>
              <a:rPr lang="en-US" sz="3600" dirty="0" smtClean="0"/>
              <a:t>amount spent</a:t>
            </a:r>
            <a:endParaRPr lang="en-US" sz="3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z="1600" smtClean="0"/>
              <a:t>5</a:t>
            </a:fld>
            <a:endParaRPr lang="en-US" sz="1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3000"/>
            <a:ext cx="91440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38950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z="1600" smtClean="0"/>
              <a:t>6</a:t>
            </a:fld>
            <a:endParaRPr lang="en-US" sz="1600" dirty="0"/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9296400" cy="914400"/>
          </a:xfrm>
        </p:spPr>
        <p:txBody>
          <a:bodyPr>
            <a:noAutofit/>
          </a:bodyPr>
          <a:lstStyle/>
          <a:p>
            <a:pPr algn="l"/>
            <a:r>
              <a:rPr lang="en-US" sz="3600" dirty="0"/>
              <a:t>R</a:t>
            </a:r>
            <a:r>
              <a:rPr lang="en-US" sz="3600" dirty="0" smtClean="0"/>
              <a:t>egion </a:t>
            </a:r>
            <a:r>
              <a:rPr lang="en-US" sz="3600" dirty="0"/>
              <a:t>of purchase and a customer’s age</a:t>
            </a:r>
          </a:p>
        </p:txBody>
      </p:sp>
      <p:pic>
        <p:nvPicPr>
          <p:cNvPr id="9" name="Picture 8"/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38200"/>
            <a:ext cx="9144000" cy="3200400"/>
          </a:xfrm>
          <a:prstGeom prst="rect">
            <a:avLst/>
          </a:prstGeom>
        </p:spPr>
      </p:pic>
      <p:pic>
        <p:nvPicPr>
          <p:cNvPr id="4" name="Picture 3"/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038600"/>
            <a:ext cx="91440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91998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9274" y="107576"/>
            <a:ext cx="8594725" cy="1336956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dirty="0" smtClean="0"/>
              <a:t>Predict amount </a:t>
            </a:r>
            <a:r>
              <a:rPr lang="en-US" sz="4000" dirty="0"/>
              <a:t>spent per transaction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z="1600" smtClean="0"/>
              <a:t>7</a:t>
            </a:fld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5410200" y="2286000"/>
            <a:ext cx="3733800" cy="3124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23901"/>
            <a:ext cx="4815843" cy="2286000"/>
          </a:xfrm>
          <a:prstGeom prst="rect">
            <a:avLst/>
          </a:prstGeom>
        </p:spPr>
      </p:pic>
      <p:pic>
        <p:nvPicPr>
          <p:cNvPr id="11" name="Picture 10"/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124200"/>
            <a:ext cx="9144000" cy="3200400"/>
          </a:xfrm>
          <a:prstGeom prst="rect">
            <a:avLst/>
          </a:prstGeom>
        </p:spPr>
      </p:pic>
      <p:pic>
        <p:nvPicPr>
          <p:cNvPr id="6" name="Picture 5"/>
          <p:cNvPicPr preferRelativeResize="0"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4724400" y="762000"/>
            <a:ext cx="4398264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88043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 smtClean="0"/>
              <a:t>Correlation </a:t>
            </a:r>
            <a:r>
              <a:rPr lang="en-US" sz="3600" dirty="0"/>
              <a:t>between </a:t>
            </a:r>
            <a:r>
              <a:rPr lang="en-US" sz="3600" dirty="0" smtClean="0"/>
              <a:t>age and transaction location</a:t>
            </a:r>
            <a:endParaRPr lang="en-US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z="1600" smtClean="0"/>
              <a:t>8</a:t>
            </a:fld>
            <a:endParaRPr lang="en-US" sz="1600" dirty="0"/>
          </a:p>
        </p:txBody>
      </p:sp>
      <p:pic>
        <p:nvPicPr>
          <p:cNvPr id="15" name="Picture 14"/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645152" y="1447800"/>
            <a:ext cx="4498848" cy="395935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00" y="5638800"/>
            <a:ext cx="1168400" cy="317500"/>
          </a:xfrm>
          <a:prstGeom prst="rect">
            <a:avLst/>
          </a:prstGeom>
        </p:spPr>
      </p:pic>
      <p:pic>
        <p:nvPicPr>
          <p:cNvPr id="4" name="Picture 3"/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1450848"/>
            <a:ext cx="4498848" cy="395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16471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4591" y="263669"/>
            <a:ext cx="9493152" cy="651156"/>
          </a:xfrm>
        </p:spPr>
        <p:txBody>
          <a:bodyPr/>
          <a:lstStyle/>
          <a:p>
            <a:pPr algn="l"/>
            <a:r>
              <a:rPr lang="en-US" sz="4400" dirty="0" smtClean="0"/>
              <a:t>Cross-Selling Recommendations</a:t>
            </a:r>
            <a:endParaRPr lang="en-US" sz="4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9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57" y="4641070"/>
            <a:ext cx="2031274" cy="6531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95600" y="4724399"/>
            <a:ext cx="2857500" cy="91440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53188" y="1115954"/>
            <a:ext cx="873531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Online transaction data was analyzed to find correlations and recommended products for cross-selling</a:t>
            </a:r>
          </a:p>
          <a:p>
            <a:endParaRPr lang="en-US" sz="2400" dirty="0"/>
          </a:p>
          <a:p>
            <a:r>
              <a:rPr lang="en-US" sz="2400" b="1" dirty="0"/>
              <a:t>ACER Aspire Laptop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Microsoft </a:t>
            </a:r>
            <a:r>
              <a:rPr lang="en-US" sz="2400" dirty="0"/>
              <a:t>Office  Home &amp; Student 2010</a:t>
            </a:r>
          </a:p>
          <a:p>
            <a:pPr marL="342900" indent="-342900">
              <a:buAutoNum type="arabicPeriod"/>
            </a:pPr>
            <a:r>
              <a:rPr lang="en-US" sz="2400" dirty="0"/>
              <a:t>Logitech Desktop MK120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Square Trade </a:t>
            </a:r>
            <a:r>
              <a:rPr lang="en-US" sz="2400" dirty="0"/>
              <a:t>3-Year Computer Accidental Protection Warranty</a:t>
            </a:r>
          </a:p>
          <a:p>
            <a:endParaRPr lang="en-US" dirty="0"/>
          </a:p>
        </p:txBody>
      </p:sp>
      <p:pic>
        <p:nvPicPr>
          <p:cNvPr id="11" name="Picture 10"/>
          <p:cNvPicPr preferRelativeResize="0">
            <a:picLocks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4066495"/>
            <a:ext cx="2231136" cy="2231136"/>
          </a:xfrm>
          <a:prstGeom prst="rect">
            <a:avLst/>
          </a:prstGeom>
        </p:spPr>
      </p:pic>
      <p:pic>
        <p:nvPicPr>
          <p:cNvPr id="6" name="Picture 5"/>
          <p:cNvPicPr preferRelativeResize="0">
            <a:picLocks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86600" y="1556426"/>
            <a:ext cx="1676400" cy="1796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00963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TlgkWg9GbD75tZxSe07S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mQNEFOha65AcJnopmApIDZ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Ex7i1o5WFYMUt4c6svz0o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WTzd7aXBssOmYs9yuGim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Ex7i1o5WFYMUt4c6svz0o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0</TotalTime>
  <Words>389</Words>
  <Application>Microsoft Macintosh PowerPoint</Application>
  <PresentationFormat>On-screen Show (4:3)</PresentationFormat>
  <Paragraphs>84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News Gothic MT</vt:lpstr>
      <vt:lpstr>Wingdings 2</vt:lpstr>
      <vt:lpstr>Breeze</vt:lpstr>
      <vt:lpstr>Blackwell Electronics Data Mining Report</vt:lpstr>
      <vt:lpstr>What is Data Mining ?</vt:lpstr>
      <vt:lpstr>PowerPoint Presentation</vt:lpstr>
      <vt:lpstr>Blackwell Electronics and Data Mining</vt:lpstr>
      <vt:lpstr>Region of purchase and amount spent</vt:lpstr>
      <vt:lpstr>Region of purchase and a customer’s age</vt:lpstr>
      <vt:lpstr>Predict amount spent per transaction </vt:lpstr>
      <vt:lpstr>Correlation between age and transaction location</vt:lpstr>
      <vt:lpstr>Cross-Selling Recommendations</vt:lpstr>
      <vt:lpstr>Summary of Analysis</vt:lpstr>
      <vt:lpstr>Recommendations</vt:lpstr>
      <vt:lpstr>What can data mining help with ?</vt:lpstr>
      <vt:lpstr>Thank You</vt:lpstr>
    </vt:vector>
  </TitlesOfParts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2010-02-01T21:08:06Z</dcterms:created>
  <dcterms:modified xsi:type="dcterms:W3CDTF">2016-05-28T15:16:39Z</dcterms:modified>
</cp:coreProperties>
</file>