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1" r:id="rId8"/>
    <p:sldId id="283" r:id="rId9"/>
    <p:sldId id="284" r:id="rId10"/>
    <p:sldId id="28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3"/>
            <p14:sldId id="284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56555E-6E31-4E28-AC61-7965559D92C5}"/>
              </a:ext>
            </a:extLst>
          </p:cNvPr>
          <p:cNvSpPr txBox="1">
            <a:spLocks/>
          </p:cNvSpPr>
          <p:nvPr/>
        </p:nvSpPr>
        <p:spPr>
          <a:xfrm>
            <a:off x="2212532" y="226129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Analysis Voting Likelihood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2B002C9-FA14-4B33-AC16-2B81C0EA67E6}"/>
              </a:ext>
            </a:extLst>
          </p:cNvPr>
          <p:cNvSpPr txBox="1">
            <a:spLocks/>
          </p:cNvSpPr>
          <p:nvPr/>
        </p:nvSpPr>
        <p:spPr>
          <a:xfrm>
            <a:off x="3508145" y="4053369"/>
            <a:ext cx="8524956" cy="3879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14336">
              <a:spcBef>
                <a:spcPts val="0"/>
              </a:spcBef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Student Name</a:t>
            </a:r>
          </a:p>
          <a:p>
            <a:pPr algn="ctr" defTabSz="514336">
              <a:spcBef>
                <a:spcPts val="0"/>
              </a:spcBef>
            </a:pPr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14336">
              <a:spcBef>
                <a:spcPts val="0"/>
              </a:spcBef>
            </a:pPr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69208"/>
            <a:ext cx="10977395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1.1 Correctly specify the dependent and major independent variables.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E9A7B-FA38-40B9-A437-DF66A948E301}"/>
              </a:ext>
            </a:extLst>
          </p:cNvPr>
          <p:cNvSpPr txBox="1"/>
          <p:nvPr/>
        </p:nvSpPr>
        <p:spPr>
          <a:xfrm>
            <a:off x="940905" y="1568552"/>
            <a:ext cx="2597426" cy="36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Dependent variable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74A3-D330-46A4-BDED-86956B36CAA1}"/>
              </a:ext>
            </a:extLst>
          </p:cNvPr>
          <p:cNvSpPr txBox="1"/>
          <p:nvPr/>
        </p:nvSpPr>
        <p:spPr>
          <a:xfrm>
            <a:off x="940905" y="2898862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Major independent variables</a:t>
            </a:r>
            <a:endParaRPr lang="en-US" dirty="0"/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26E76905-7D28-4E2E-BDDF-7E4C7C1930D5}"/>
              </a:ext>
            </a:extLst>
          </p:cNvPr>
          <p:cNvSpPr txBox="1">
            <a:spLocks/>
          </p:cNvSpPr>
          <p:nvPr/>
        </p:nvSpPr>
        <p:spPr>
          <a:xfrm>
            <a:off x="854007" y="3428582"/>
            <a:ext cx="4585731" cy="296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cps21_genderid: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Gender that relates to demographic and social factors influencing people’s voting habits.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cps21_education: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education level, it also means the extent of which socioeconomic factors influence the voter turnout.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cps21_turnout_2019: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Voter turnout in the 2019 federal elections is evidence of future voting behavior.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2A736FAA-D73F-40CA-91EF-71F1F0B2C263}"/>
              </a:ext>
            </a:extLst>
          </p:cNvPr>
          <p:cNvSpPr txBox="1">
            <a:spLocks/>
          </p:cNvSpPr>
          <p:nvPr/>
        </p:nvSpPr>
        <p:spPr>
          <a:xfrm>
            <a:off x="933520" y="1958729"/>
            <a:ext cx="4585731" cy="94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vote_binary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dependent variable since it has a binary variable indicating voting probability (1 = likely to vote, 0 = not likely to vote).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C9E228-3F0B-42E9-A31C-EF28445812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935" y="1652326"/>
            <a:ext cx="5775472" cy="444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1.1 a) Most important independent variables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8195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1550" y="29484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99022" y="398434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C2472A0D-76FA-4D74-98EF-A7A8B315A884}"/>
              </a:ext>
            </a:extLst>
          </p:cNvPr>
          <p:cNvSpPr txBox="1">
            <a:spLocks/>
          </p:cNvSpPr>
          <p:nvPr/>
        </p:nvSpPr>
        <p:spPr>
          <a:xfrm>
            <a:off x="1161374" y="1705431"/>
            <a:ext cx="5252678" cy="4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cps21_genderid: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Gender determines the extent of political participation and rules for choosing a side among the citizens.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cps21_education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Education is related to the process of being informed on public matters and involvement in the same.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cps21_turnout_2019: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Turnout vote, meanwhile, is the strongest behavioral indicator of the likelihood to vote in the future.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 descr="Small circle with number 1 inside  indicating step 1">
            <a:extLst>
              <a:ext uri="{FF2B5EF4-FFF2-40B4-BE49-F238E27FC236}">
                <a16:creationId xmlns:a16="http://schemas.microsoft.com/office/drawing/2014/main" id="{AF94B59A-925A-4A04-804A-F77C007145DB}"/>
              </a:ext>
            </a:extLst>
          </p:cNvPr>
          <p:cNvGrpSpPr/>
          <p:nvPr/>
        </p:nvGrpSpPr>
        <p:grpSpPr bwMode="blackWhite">
          <a:xfrm>
            <a:off x="521207" y="1811449"/>
            <a:ext cx="558179" cy="409838"/>
            <a:chOff x="6953426" y="711274"/>
            <a:chExt cx="558179" cy="409838"/>
          </a:xfrm>
        </p:grpSpPr>
        <p:sp>
          <p:nvSpPr>
            <p:cNvPr id="31" name="Oval 30" descr="Small circle">
              <a:extLst>
                <a:ext uri="{FF2B5EF4-FFF2-40B4-BE49-F238E27FC236}">
                  <a16:creationId xmlns:a16="http://schemas.microsoft.com/office/drawing/2014/main" id="{8CDE7AB1-3230-4B43-BC0B-DB03E3580E4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7BB9D63C-F904-46E2-9A45-98E951CCEE2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42" name="Group 41" descr="Small circle with number 2 inside  indicating step 2">
            <a:extLst>
              <a:ext uri="{FF2B5EF4-FFF2-40B4-BE49-F238E27FC236}">
                <a16:creationId xmlns:a16="http://schemas.microsoft.com/office/drawing/2014/main" id="{F62BC953-67FA-46ED-B785-3CC401A74CBA}"/>
              </a:ext>
            </a:extLst>
          </p:cNvPr>
          <p:cNvGrpSpPr/>
          <p:nvPr/>
        </p:nvGrpSpPr>
        <p:grpSpPr bwMode="blackWhite">
          <a:xfrm>
            <a:off x="491205" y="2940269"/>
            <a:ext cx="558179" cy="409838"/>
            <a:chOff x="6953426" y="711274"/>
            <a:chExt cx="558179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422390A0-84A1-4715-A636-6770C4EC046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E8005D64-93F1-4B81-AFBC-9394DE90C6C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45" name="Group 44" descr="Small circle with number 3 inside  indicating step 3">
            <a:extLst>
              <a:ext uri="{FF2B5EF4-FFF2-40B4-BE49-F238E27FC236}">
                <a16:creationId xmlns:a16="http://schemas.microsoft.com/office/drawing/2014/main" id="{3591FE63-5F2F-4913-8B6C-D52EA38512B9}"/>
              </a:ext>
            </a:extLst>
          </p:cNvPr>
          <p:cNvGrpSpPr/>
          <p:nvPr/>
        </p:nvGrpSpPr>
        <p:grpSpPr bwMode="blackWhite">
          <a:xfrm>
            <a:off x="488677" y="3976195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F6CB3A61-66E7-416C-A788-42839456351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412F55B4-1F17-4379-A313-4F70137C871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B7697E-9A19-4839-A773-8D248FDB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738" y="1239151"/>
            <a:ext cx="5249008" cy="181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31ED7-671E-4124-87DB-FAAC1DF9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2" y="3312181"/>
            <a:ext cx="6012553" cy="236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9B4D7-428B-488F-8F23-B70C4991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" y="4756190"/>
            <a:ext cx="5325218" cy="1800476"/>
          </a:xfrm>
          <a:prstGeom prst="rect">
            <a:avLst/>
          </a:prstGeom>
        </p:spPr>
      </p:pic>
      <p:grpSp>
        <p:nvGrpSpPr>
          <p:cNvPr id="25" name="Group 24" descr="Small circle with number 1 inside  indicating step 1">
            <a:extLst>
              <a:ext uri="{FF2B5EF4-FFF2-40B4-BE49-F238E27FC236}">
                <a16:creationId xmlns:a16="http://schemas.microsoft.com/office/drawing/2014/main" id="{9ABF9305-B2E4-49C4-8B93-EE062E091AF0}"/>
              </a:ext>
            </a:extLst>
          </p:cNvPr>
          <p:cNvGrpSpPr/>
          <p:nvPr/>
        </p:nvGrpSpPr>
        <p:grpSpPr bwMode="blackWhite">
          <a:xfrm>
            <a:off x="10592859" y="129559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19F996EF-CA8A-466A-BA76-8469107C742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 descr="Number 1">
              <a:extLst>
                <a:ext uri="{FF2B5EF4-FFF2-40B4-BE49-F238E27FC236}">
                  <a16:creationId xmlns:a16="http://schemas.microsoft.com/office/drawing/2014/main" id="{C96DFFC3-3557-4094-88A7-BCABC4406C5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2" name="Group 31" descr="Small circle with number 2 inside  indicating step 2">
            <a:extLst>
              <a:ext uri="{FF2B5EF4-FFF2-40B4-BE49-F238E27FC236}">
                <a16:creationId xmlns:a16="http://schemas.microsoft.com/office/drawing/2014/main" id="{4999F67C-0452-465E-A1BD-2E2C41FB2590}"/>
              </a:ext>
            </a:extLst>
          </p:cNvPr>
          <p:cNvGrpSpPr/>
          <p:nvPr/>
        </p:nvGrpSpPr>
        <p:grpSpPr bwMode="blackWhite">
          <a:xfrm>
            <a:off x="10106323" y="4688621"/>
            <a:ext cx="558179" cy="409838"/>
            <a:chOff x="6953426" y="711274"/>
            <a:chExt cx="558179" cy="409838"/>
          </a:xfrm>
        </p:grpSpPr>
        <p:sp>
          <p:nvSpPr>
            <p:cNvPr id="36" name="Oval 35" descr="Small circle">
              <a:extLst>
                <a:ext uri="{FF2B5EF4-FFF2-40B4-BE49-F238E27FC236}">
                  <a16:creationId xmlns:a16="http://schemas.microsoft.com/office/drawing/2014/main" id="{121197FB-60CE-4780-B8BE-8BB457C561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 descr="Number 2">
              <a:extLst>
                <a:ext uri="{FF2B5EF4-FFF2-40B4-BE49-F238E27FC236}">
                  <a16:creationId xmlns:a16="http://schemas.microsoft.com/office/drawing/2014/main" id="{5B57F09D-ED4A-4442-911C-9596CEAFBEF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8" name="Group 37" descr="Small circle with number 3 inside  indicating step 3">
            <a:extLst>
              <a:ext uri="{FF2B5EF4-FFF2-40B4-BE49-F238E27FC236}">
                <a16:creationId xmlns:a16="http://schemas.microsoft.com/office/drawing/2014/main" id="{A2F80F18-3DC1-426E-96D0-DA4F2240E71C}"/>
              </a:ext>
            </a:extLst>
          </p:cNvPr>
          <p:cNvGrpSpPr/>
          <p:nvPr/>
        </p:nvGrpSpPr>
        <p:grpSpPr bwMode="blackWhite">
          <a:xfrm>
            <a:off x="5955887" y="5866207"/>
            <a:ext cx="558179" cy="409838"/>
            <a:chOff x="6953426" y="711274"/>
            <a:chExt cx="558179" cy="409838"/>
          </a:xfrm>
        </p:grpSpPr>
        <p:sp>
          <p:nvSpPr>
            <p:cNvPr id="39" name="Oval 38" descr="Small circle">
              <a:extLst>
                <a:ext uri="{FF2B5EF4-FFF2-40B4-BE49-F238E27FC236}">
                  <a16:creationId xmlns:a16="http://schemas.microsoft.com/office/drawing/2014/main" id="{6FD390EF-3C15-452C-A4BB-854A0174939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 descr="Number 3">
              <a:extLst>
                <a:ext uri="{FF2B5EF4-FFF2-40B4-BE49-F238E27FC236}">
                  <a16:creationId xmlns:a16="http://schemas.microsoft.com/office/drawing/2014/main" id="{8ABC511E-9716-48FF-BAE0-449B3F04A2F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1.2 Hypotheses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C60B6D21-3CB7-4235-9D8E-242753CC2805}"/>
              </a:ext>
            </a:extLst>
          </p:cNvPr>
          <p:cNvSpPr txBox="1">
            <a:spLocks/>
          </p:cNvSpPr>
          <p:nvPr/>
        </p:nvSpPr>
        <p:spPr>
          <a:xfrm>
            <a:off x="674625" y="1683910"/>
            <a:ext cx="7097775" cy="4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cps21_genderid: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hypothesized that women are more likely to participate in voting than men.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 sign: Positive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cps21_education: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hypothesized that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Voting also tends to increase with rising levels of education.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Expected sign: Positive.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cps21_turnout_2019: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hypothesized that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 voters are likely to vote Again.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sign: Positive strongly; high degree.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 descr="Small circle with number 1 inside  indicating step 1">
            <a:extLst>
              <a:ext uri="{FF2B5EF4-FFF2-40B4-BE49-F238E27FC236}">
                <a16:creationId xmlns:a16="http://schemas.microsoft.com/office/drawing/2014/main" id="{8F85015D-6D45-4BF3-A7D2-D2CDA52EC2E2}"/>
              </a:ext>
            </a:extLst>
          </p:cNvPr>
          <p:cNvGrpSpPr/>
          <p:nvPr/>
        </p:nvGrpSpPr>
        <p:grpSpPr bwMode="blackWhite">
          <a:xfrm>
            <a:off x="121501" y="1753359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6B938D97-2417-43AB-9975-E7BB6B0E5C8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1">
              <a:extLst>
                <a:ext uri="{FF2B5EF4-FFF2-40B4-BE49-F238E27FC236}">
                  <a16:creationId xmlns:a16="http://schemas.microsoft.com/office/drawing/2014/main" id="{1E7BD77D-B9D2-492C-B2C5-B79AAA62766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1" name="Group 10" descr="Small circle with number 2 inside  indicating step 2">
            <a:extLst>
              <a:ext uri="{FF2B5EF4-FFF2-40B4-BE49-F238E27FC236}">
                <a16:creationId xmlns:a16="http://schemas.microsoft.com/office/drawing/2014/main" id="{0F7FE443-4E51-42BF-99AB-1542FA5FC46D}"/>
              </a:ext>
            </a:extLst>
          </p:cNvPr>
          <p:cNvGrpSpPr/>
          <p:nvPr/>
        </p:nvGrpSpPr>
        <p:grpSpPr bwMode="blackWhite">
          <a:xfrm>
            <a:off x="121501" y="2975324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>
              <a:extLst>
                <a:ext uri="{FF2B5EF4-FFF2-40B4-BE49-F238E27FC236}">
                  <a16:creationId xmlns:a16="http://schemas.microsoft.com/office/drawing/2014/main" id="{0038BFD8-DEC9-406C-B200-85A19CA2851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2">
              <a:extLst>
                <a:ext uri="{FF2B5EF4-FFF2-40B4-BE49-F238E27FC236}">
                  <a16:creationId xmlns:a16="http://schemas.microsoft.com/office/drawing/2014/main" id="{2ECEDE77-FF00-4462-8453-7380DED3DE6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A7A00043-B351-46DB-BD7F-307379BE2750}"/>
              </a:ext>
            </a:extLst>
          </p:cNvPr>
          <p:cNvGrpSpPr/>
          <p:nvPr/>
        </p:nvGrpSpPr>
        <p:grpSpPr bwMode="blackWhite">
          <a:xfrm>
            <a:off x="121501" y="4189363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BA1906DD-A733-4F01-A4B0-E7A9712DC83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E29D9F00-D455-4C41-81DF-1773FE18FB4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1026" name="Picture 2" descr="An image representing the variables cps21_genderid, cps21_education, and cps21_turnout_2019 with their expected signs">
            <a:extLst>
              <a:ext uri="{FF2B5EF4-FFF2-40B4-BE49-F238E27FC236}">
                <a16:creationId xmlns:a16="http://schemas.microsoft.com/office/drawing/2014/main" id="{8E23EB14-A53D-41C7-9064-026F3FFD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75" y="1769649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69208"/>
            <a:ext cx="10977395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1.3 Run a logistic regression analysis and report Stata output.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E9A7B-FA38-40B9-A437-DF66A948E301}"/>
              </a:ext>
            </a:extLst>
          </p:cNvPr>
          <p:cNvSpPr txBox="1"/>
          <p:nvPr/>
        </p:nvSpPr>
        <p:spPr>
          <a:xfrm>
            <a:off x="811884" y="1460351"/>
            <a:ext cx="2597426" cy="36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Regression Equation: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74A3-D330-46A4-BDED-86956B36CAA1}"/>
              </a:ext>
            </a:extLst>
          </p:cNvPr>
          <p:cNvSpPr txBox="1"/>
          <p:nvPr/>
        </p:nvSpPr>
        <p:spPr>
          <a:xfrm>
            <a:off x="811884" y="2329737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Where:</a:t>
            </a:r>
            <a:endParaRPr lang="en-US" dirty="0"/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26E76905-7D28-4E2E-BDDF-7E4C7C1930D5}"/>
              </a:ext>
            </a:extLst>
          </p:cNvPr>
          <p:cNvSpPr txBox="1">
            <a:spLocks/>
          </p:cNvSpPr>
          <p:nvPr/>
        </p:nvSpPr>
        <p:spPr>
          <a:xfrm>
            <a:off x="811884" y="2758568"/>
            <a:ext cx="5164845" cy="2960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vote_binary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dependent variable.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2.833: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intercept.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0.070: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Coefficient for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cps21_genderid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indicating its impact on Y.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0.215: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Coefficient for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cps21_education,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indicating a positive influence on Y.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0.0049: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Coefficient for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cps21_province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showing a minimal influence on Y.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-1.353: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Coefficient for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cps21_turnout_2019,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indicating a significant negative influence on Y.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2A736FAA-D73F-40CA-91EF-71F1F0B2C263}"/>
              </a:ext>
            </a:extLst>
          </p:cNvPr>
          <p:cNvSpPr txBox="1">
            <a:spLocks/>
          </p:cNvSpPr>
          <p:nvPr/>
        </p:nvSpPr>
        <p:spPr>
          <a:xfrm>
            <a:off x="811884" y="1877307"/>
            <a:ext cx="10436845" cy="94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logit(Y)=2.833+0.070(cps21_genderid)+0.215(cps21_education)+0.0049(cps21_province)−1.353(cps21_turnout_2019)+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17781-166A-4101-B4B7-A4E2B528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29" y="2659642"/>
            <a:ext cx="6029739" cy="31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559" y="422202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1.4 Interpret the coefficients and model statistics.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C60B6D21-3CB7-4235-9D8E-242753CC2805}"/>
              </a:ext>
            </a:extLst>
          </p:cNvPr>
          <p:cNvSpPr txBox="1">
            <a:spLocks/>
          </p:cNvSpPr>
          <p:nvPr/>
        </p:nvSpPr>
        <p:spPr>
          <a:xfrm>
            <a:off x="793105" y="1482954"/>
            <a:ext cx="10605790" cy="4886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gender variable (cps21_genderid):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odds ratio = 1.073, &lt; p 0.05. There is no influence of gender where the probability of voting is concerned.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 (cps21_education):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Odds ratio = 1.24, p &lt; 0.01. The results show that raising the level of education by one unit raises the probability of a likely voter by 24%.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province (cps21_province):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Odds ratio =1.00, &lt; p 0.05. The results illustrate province of residence does not affect the probability of voting.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Past Turnout (cps21_turnout_2019):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Odds ratio = 0.26, &lt; p 0.01. 69% of 2019 non-voters will not vote again because they have no interest in the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Fit: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LR chi-square value of 1552.72, &lt; p 0.01. Shows that the model is correct.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 R²: 0.165, meaning the given model accounts for 16.5% of the voting propensity variability.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 descr="Small circle with number 1 inside  indicating step 1">
            <a:extLst>
              <a:ext uri="{FF2B5EF4-FFF2-40B4-BE49-F238E27FC236}">
                <a16:creationId xmlns:a16="http://schemas.microsoft.com/office/drawing/2014/main" id="{8F85015D-6D45-4BF3-A7D2-D2CDA52EC2E2}"/>
              </a:ext>
            </a:extLst>
          </p:cNvPr>
          <p:cNvGrpSpPr/>
          <p:nvPr/>
        </p:nvGrpSpPr>
        <p:grpSpPr bwMode="blackWhite">
          <a:xfrm>
            <a:off x="224258" y="1452855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6B938D97-2417-43AB-9975-E7BB6B0E5C8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1">
              <a:extLst>
                <a:ext uri="{FF2B5EF4-FFF2-40B4-BE49-F238E27FC236}">
                  <a16:creationId xmlns:a16="http://schemas.microsoft.com/office/drawing/2014/main" id="{1E7BD77D-B9D2-492C-B2C5-B79AAA62766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7" name="Group 16" descr="Small circle with number 1 inside  indicating step 1">
            <a:extLst>
              <a:ext uri="{FF2B5EF4-FFF2-40B4-BE49-F238E27FC236}">
                <a16:creationId xmlns:a16="http://schemas.microsoft.com/office/drawing/2014/main" id="{30364EC5-72B1-42B0-832E-2BAEF0A0D9C0}"/>
              </a:ext>
            </a:extLst>
          </p:cNvPr>
          <p:cNvGrpSpPr/>
          <p:nvPr/>
        </p:nvGrpSpPr>
        <p:grpSpPr bwMode="blackWhite">
          <a:xfrm>
            <a:off x="234926" y="2450174"/>
            <a:ext cx="558179" cy="409838"/>
            <a:chOff x="6953426" y="711274"/>
            <a:chExt cx="558179" cy="409838"/>
          </a:xfrm>
        </p:grpSpPr>
        <p:sp>
          <p:nvSpPr>
            <p:cNvPr id="18" name="Oval 17" descr="Small circle">
              <a:extLst>
                <a:ext uri="{FF2B5EF4-FFF2-40B4-BE49-F238E27FC236}">
                  <a16:creationId xmlns:a16="http://schemas.microsoft.com/office/drawing/2014/main" id="{67F7BE8A-986B-4FDB-89D3-35FA89159CD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1">
              <a:extLst>
                <a:ext uri="{FF2B5EF4-FFF2-40B4-BE49-F238E27FC236}">
                  <a16:creationId xmlns:a16="http://schemas.microsoft.com/office/drawing/2014/main" id="{FFFE1DAE-B7AF-4D20-8160-CF046F8276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0" name="Group 19" descr="Small circle with number 1 inside  indicating step 1">
            <a:extLst>
              <a:ext uri="{FF2B5EF4-FFF2-40B4-BE49-F238E27FC236}">
                <a16:creationId xmlns:a16="http://schemas.microsoft.com/office/drawing/2014/main" id="{C9FC8A58-3B76-4C76-A542-7B56E430D98C}"/>
              </a:ext>
            </a:extLst>
          </p:cNvPr>
          <p:cNvGrpSpPr/>
          <p:nvPr/>
        </p:nvGrpSpPr>
        <p:grpSpPr bwMode="blackWhite">
          <a:xfrm>
            <a:off x="211006" y="3429000"/>
            <a:ext cx="558179" cy="409838"/>
            <a:chOff x="6953426" y="711274"/>
            <a:chExt cx="558179" cy="409838"/>
          </a:xfrm>
        </p:grpSpPr>
        <p:sp>
          <p:nvSpPr>
            <p:cNvPr id="21" name="Oval 20" descr="Small circle">
              <a:extLst>
                <a:ext uri="{FF2B5EF4-FFF2-40B4-BE49-F238E27FC236}">
                  <a16:creationId xmlns:a16="http://schemas.microsoft.com/office/drawing/2014/main" id="{125C2233-78E3-405A-9BB3-877C6027F4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 descr="Number 1">
              <a:extLst>
                <a:ext uri="{FF2B5EF4-FFF2-40B4-BE49-F238E27FC236}">
                  <a16:creationId xmlns:a16="http://schemas.microsoft.com/office/drawing/2014/main" id="{0308CDBE-52FB-4176-84FE-33B7EDFFF08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23" name="Group 22" descr="Small circle with number 1 inside  indicating step 1">
            <a:extLst>
              <a:ext uri="{FF2B5EF4-FFF2-40B4-BE49-F238E27FC236}">
                <a16:creationId xmlns:a16="http://schemas.microsoft.com/office/drawing/2014/main" id="{38BC91EA-C502-4776-8A3D-830BA3FF4339}"/>
              </a:ext>
            </a:extLst>
          </p:cNvPr>
          <p:cNvGrpSpPr/>
          <p:nvPr/>
        </p:nvGrpSpPr>
        <p:grpSpPr bwMode="blackWhite">
          <a:xfrm>
            <a:off x="212528" y="431831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>
              <a:extLst>
                <a:ext uri="{FF2B5EF4-FFF2-40B4-BE49-F238E27FC236}">
                  <a16:creationId xmlns:a16="http://schemas.microsoft.com/office/drawing/2014/main" id="{0014A411-C044-48E0-A6E9-C809AECB350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 descr="Number 1">
              <a:extLst>
                <a:ext uri="{FF2B5EF4-FFF2-40B4-BE49-F238E27FC236}">
                  <a16:creationId xmlns:a16="http://schemas.microsoft.com/office/drawing/2014/main" id="{0FE310C2-2EDA-4211-A438-B8B90888BA1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38D077-FB0E-4B71-AF87-BD5767D9817E}"/>
              </a:ext>
            </a:extLst>
          </p:cNvPr>
          <p:cNvSpPr txBox="1"/>
          <p:nvPr/>
        </p:nvSpPr>
        <p:spPr>
          <a:xfrm>
            <a:off x="3038061" y="32476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2487" y="537478"/>
            <a:ext cx="10605790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1.5 If you have access to any data you want, what other variables will you include in your regression equation? Why?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C60B6D21-3CB7-4235-9D8E-242753CC2805}"/>
              </a:ext>
            </a:extLst>
          </p:cNvPr>
          <p:cNvSpPr txBox="1">
            <a:spLocks/>
          </p:cNvSpPr>
          <p:nvPr/>
        </p:nvSpPr>
        <p:spPr>
          <a:xfrm>
            <a:off x="840828" y="1213090"/>
            <a:ext cx="10605790" cy="488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additional data was available, the following variables would enhance the model: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Political Interest: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quantifies an individual's political activity, which can be used to determine the voting intent.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Level: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 determines one’s level of volunteering and his or her likelihood of voting.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Consumption: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news sources watched can serve as an indicator of an individual's exposure to political information.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 Affiliation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Shows the intensity of political party identification, which is highly related to the propensity to vote.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 descr="Small circle with number 1 inside  indicating step 1">
            <a:extLst>
              <a:ext uri="{FF2B5EF4-FFF2-40B4-BE49-F238E27FC236}">
                <a16:creationId xmlns:a16="http://schemas.microsoft.com/office/drawing/2014/main" id="{8F85015D-6D45-4BF3-A7D2-D2CDA52EC2E2}"/>
              </a:ext>
            </a:extLst>
          </p:cNvPr>
          <p:cNvGrpSpPr/>
          <p:nvPr/>
        </p:nvGrpSpPr>
        <p:grpSpPr bwMode="blackWhite">
          <a:xfrm>
            <a:off x="273872" y="1987969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6B938D97-2417-43AB-9975-E7BB6B0E5C8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1">
              <a:extLst>
                <a:ext uri="{FF2B5EF4-FFF2-40B4-BE49-F238E27FC236}">
                  <a16:creationId xmlns:a16="http://schemas.microsoft.com/office/drawing/2014/main" id="{1E7BD77D-B9D2-492C-B2C5-B79AAA62766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7" name="Group 16" descr="Small circle with number 1 inside  indicating step 1">
            <a:extLst>
              <a:ext uri="{FF2B5EF4-FFF2-40B4-BE49-F238E27FC236}">
                <a16:creationId xmlns:a16="http://schemas.microsoft.com/office/drawing/2014/main" id="{30364EC5-72B1-42B0-832E-2BAEF0A0D9C0}"/>
              </a:ext>
            </a:extLst>
          </p:cNvPr>
          <p:cNvGrpSpPr/>
          <p:nvPr/>
        </p:nvGrpSpPr>
        <p:grpSpPr bwMode="blackWhite">
          <a:xfrm>
            <a:off x="273872" y="2743949"/>
            <a:ext cx="558179" cy="409838"/>
            <a:chOff x="6953426" y="711274"/>
            <a:chExt cx="558179" cy="409838"/>
          </a:xfrm>
        </p:grpSpPr>
        <p:sp>
          <p:nvSpPr>
            <p:cNvPr id="18" name="Oval 17" descr="Small circle">
              <a:extLst>
                <a:ext uri="{FF2B5EF4-FFF2-40B4-BE49-F238E27FC236}">
                  <a16:creationId xmlns:a16="http://schemas.microsoft.com/office/drawing/2014/main" id="{67F7BE8A-986B-4FDB-89D3-35FA89159CD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1">
              <a:extLst>
                <a:ext uri="{FF2B5EF4-FFF2-40B4-BE49-F238E27FC236}">
                  <a16:creationId xmlns:a16="http://schemas.microsoft.com/office/drawing/2014/main" id="{FFFE1DAE-B7AF-4D20-8160-CF046F8276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0" name="Group 19" descr="Small circle with number 1 inside  indicating step 1">
            <a:extLst>
              <a:ext uri="{FF2B5EF4-FFF2-40B4-BE49-F238E27FC236}">
                <a16:creationId xmlns:a16="http://schemas.microsoft.com/office/drawing/2014/main" id="{C9FC8A58-3B76-4C76-A542-7B56E430D98C}"/>
              </a:ext>
            </a:extLst>
          </p:cNvPr>
          <p:cNvGrpSpPr/>
          <p:nvPr/>
        </p:nvGrpSpPr>
        <p:grpSpPr bwMode="blackWhite">
          <a:xfrm>
            <a:off x="251227" y="3622190"/>
            <a:ext cx="558179" cy="409838"/>
            <a:chOff x="6953426" y="711274"/>
            <a:chExt cx="558179" cy="409838"/>
          </a:xfrm>
        </p:grpSpPr>
        <p:sp>
          <p:nvSpPr>
            <p:cNvPr id="21" name="Oval 20" descr="Small circle">
              <a:extLst>
                <a:ext uri="{FF2B5EF4-FFF2-40B4-BE49-F238E27FC236}">
                  <a16:creationId xmlns:a16="http://schemas.microsoft.com/office/drawing/2014/main" id="{125C2233-78E3-405A-9BB3-877C6027F4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 descr="Number 1">
              <a:extLst>
                <a:ext uri="{FF2B5EF4-FFF2-40B4-BE49-F238E27FC236}">
                  <a16:creationId xmlns:a16="http://schemas.microsoft.com/office/drawing/2014/main" id="{0308CDBE-52FB-4176-84FE-33B7EDFFF08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23" name="Group 22" descr="Small circle with number 1 inside  indicating step 1">
            <a:extLst>
              <a:ext uri="{FF2B5EF4-FFF2-40B4-BE49-F238E27FC236}">
                <a16:creationId xmlns:a16="http://schemas.microsoft.com/office/drawing/2014/main" id="{38BC91EA-C502-4776-8A3D-830BA3FF4339}"/>
              </a:ext>
            </a:extLst>
          </p:cNvPr>
          <p:cNvGrpSpPr/>
          <p:nvPr/>
        </p:nvGrpSpPr>
        <p:grpSpPr bwMode="blackWhite">
          <a:xfrm>
            <a:off x="219806" y="460730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>
              <a:extLst>
                <a:ext uri="{FF2B5EF4-FFF2-40B4-BE49-F238E27FC236}">
                  <a16:creationId xmlns:a16="http://schemas.microsoft.com/office/drawing/2014/main" id="{0014A411-C044-48E0-A6E9-C809AECB350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 descr="Number 1">
              <a:extLst>
                <a:ext uri="{FF2B5EF4-FFF2-40B4-BE49-F238E27FC236}">
                  <a16:creationId xmlns:a16="http://schemas.microsoft.com/office/drawing/2014/main" id="{0FE310C2-2EDA-4211-A438-B8B90888BA1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38D077-FB0E-4B71-AF87-BD5767D9817E}"/>
              </a:ext>
            </a:extLst>
          </p:cNvPr>
          <p:cNvSpPr txBox="1"/>
          <p:nvPr/>
        </p:nvSpPr>
        <p:spPr>
          <a:xfrm>
            <a:off x="3038061" y="32476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57856" y="900088"/>
            <a:ext cx="6876288" cy="6400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9763A-492C-4B9A-AE92-8C17F65D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569660"/>
            <a:ext cx="5217422" cy="3796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4AB1B0-F707-48F6-9098-1B05E3B4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21" y="2569660"/>
            <a:ext cx="5217422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{10C0F60E-8222-4D3F-B315-3943601ADEE0}tf10001108_win32</Template>
  <TotalTime>142</TotalTime>
  <Words>716</Words>
  <Application>Microsoft Office PowerPoint</Application>
  <PresentationFormat>Widescreen</PresentationFormat>
  <Paragraphs>80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Times New Roman</vt:lpstr>
      <vt:lpstr>Custom</vt:lpstr>
      <vt:lpstr>PowerPoint Presentation</vt:lpstr>
      <vt:lpstr>1.1 Correctly specify the dependent and major independent variables.</vt:lpstr>
      <vt:lpstr>1.1 a) Most important independent variables</vt:lpstr>
      <vt:lpstr>1.2 Hypotheses</vt:lpstr>
      <vt:lpstr>1.3 Run a logistic regression analysis and report Stata output.</vt:lpstr>
      <vt:lpstr>1.4 Interpret the coefficients and model statistics.</vt:lpstr>
      <vt:lpstr>1.5 If you have access to any data you want, what other variables will you include in your regression equation? Why?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enok</dc:creator>
  <cp:keywords/>
  <cp:lastModifiedBy>enok</cp:lastModifiedBy>
  <cp:revision>6</cp:revision>
  <dcterms:created xsi:type="dcterms:W3CDTF">2024-11-16T06:51:37Z</dcterms:created>
  <dcterms:modified xsi:type="dcterms:W3CDTF">2024-11-16T10:32:50Z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