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687"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4AB85-47B5-4372-BC81-BA3FBB0EA074}"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A85E0-326A-41BA-A5CB-2AD56AD2DBF8}" type="slidenum">
              <a:rPr lang="en-US" smtClean="0"/>
              <a:t>‹#›</a:t>
            </a:fld>
            <a:endParaRPr lang="en-US"/>
          </a:p>
        </p:txBody>
      </p:sp>
    </p:spTree>
    <p:extLst>
      <p:ext uri="{BB962C8B-B14F-4D97-AF65-F5344CB8AC3E}">
        <p14:creationId xmlns:p14="http://schemas.microsoft.com/office/powerpoint/2010/main" val="168772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A85E0-326A-41BA-A5CB-2AD56AD2DBF8}" type="slidenum">
              <a:rPr lang="en-US" smtClean="0"/>
              <a:t>3</a:t>
            </a:fld>
            <a:endParaRPr lang="en-US"/>
          </a:p>
        </p:txBody>
      </p:sp>
    </p:spTree>
    <p:extLst>
      <p:ext uri="{BB962C8B-B14F-4D97-AF65-F5344CB8AC3E}">
        <p14:creationId xmlns:p14="http://schemas.microsoft.com/office/powerpoint/2010/main" val="304343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Sound: A mix of r &amp; b, pop and soul with great hook lines and crystal clear arrangements. Racial Integration: Motown integration: impacts on a racial integration in mainstream pop music Analyzing the specific period of the Motown industry in the 1970s: Problems: Loss of artists, with artists demanding more control over the music; changes in musical markets.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6A85E0-326A-41BA-A5CB-2AD56AD2DBF8}" type="slidenum">
              <a:rPr lang="en-US" smtClean="0"/>
              <a:t>14</a:t>
            </a:fld>
            <a:endParaRPr lang="en-US"/>
          </a:p>
        </p:txBody>
      </p:sp>
    </p:spTree>
    <p:extLst>
      <p:ext uri="{BB962C8B-B14F-4D97-AF65-F5344CB8AC3E}">
        <p14:creationId xmlns:p14="http://schemas.microsoft.com/office/powerpoint/2010/main" val="10180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412707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326538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202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651375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1080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3638352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1077192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84838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173641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51EDA-6F63-4033-9945-A38CFD49DDA9}"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17432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51EDA-6F63-4033-9945-A38CFD49DDA9}"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35942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51EDA-6F63-4033-9945-A38CFD49DDA9}"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212432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51EDA-6F63-4033-9945-A38CFD49DDA9}"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238251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51EDA-6F63-4033-9945-A38CFD49DDA9}"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421697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051EDA-6F63-4033-9945-A38CFD49DDA9}"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334284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051EDA-6F63-4033-9945-A38CFD49DDA9}"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B27C3-6AEE-4CCF-B8E7-9FAE1ECB3EDA}" type="slidenum">
              <a:rPr lang="en-US" smtClean="0"/>
              <a:t>‹#›</a:t>
            </a:fld>
            <a:endParaRPr lang="en-US"/>
          </a:p>
        </p:txBody>
      </p:sp>
    </p:spTree>
    <p:extLst>
      <p:ext uri="{BB962C8B-B14F-4D97-AF65-F5344CB8AC3E}">
        <p14:creationId xmlns:p14="http://schemas.microsoft.com/office/powerpoint/2010/main" val="21738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051EDA-6F63-4033-9945-A38CFD49DDA9}" type="datetimeFigureOut">
              <a:rPr lang="en-US" smtClean="0"/>
              <a:t>11/12/2024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BB27C3-6AEE-4CCF-B8E7-9FAE1ECB3EDA}" type="slidenum">
              <a:rPr lang="en-US" smtClean="0"/>
              <a:t>‹#›</a:t>
            </a:fld>
            <a:endParaRPr lang="en-US"/>
          </a:p>
        </p:txBody>
      </p:sp>
    </p:spTree>
    <p:extLst>
      <p:ext uri="{BB962C8B-B14F-4D97-AF65-F5344CB8AC3E}">
        <p14:creationId xmlns:p14="http://schemas.microsoft.com/office/powerpoint/2010/main" val="211641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465C33-1FC9-4193-B43B-0D2FA8775C0B}"/>
              </a:ext>
            </a:extLst>
          </p:cNvPr>
          <p:cNvSpPr>
            <a:spLocks noGrp="1"/>
          </p:cNvSpPr>
          <p:nvPr>
            <p:ph type="ctrTitle"/>
          </p:nvPr>
        </p:nvSpPr>
        <p:spPr>
          <a:xfrm>
            <a:off x="2040835" y="938512"/>
            <a:ext cx="6000194" cy="3178680"/>
          </a:xfrm>
        </p:spPr>
        <p:txBody>
          <a:bodyPr/>
          <a:lstStyle/>
          <a:p>
            <a:r>
              <a:rPr lang="en-US" sz="11500" b="1"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Motown</a:t>
            </a:r>
            <a:endParaRPr lang="en-US" sz="16600" dirty="0"/>
          </a:p>
        </p:txBody>
      </p:sp>
      <p:sp>
        <p:nvSpPr>
          <p:cNvPr id="5" name="Subtitle 2">
            <a:extLst>
              <a:ext uri="{FF2B5EF4-FFF2-40B4-BE49-F238E27FC236}">
                <a16:creationId xmlns:a16="http://schemas.microsoft.com/office/drawing/2014/main" id="{A4E4D815-7C40-4E82-B08A-2B5C67BF7041}"/>
              </a:ext>
            </a:extLst>
          </p:cNvPr>
          <p:cNvSpPr>
            <a:spLocks noGrp="1"/>
          </p:cNvSpPr>
          <p:nvPr>
            <p:ph type="subTitle" idx="1"/>
          </p:nvPr>
        </p:nvSpPr>
        <p:spPr>
          <a:xfrm>
            <a:off x="4796369" y="3958166"/>
            <a:ext cx="4231056" cy="1388534"/>
          </a:xfrm>
        </p:spPr>
        <p:txBody>
          <a:bodyPr/>
          <a:lstStyle/>
          <a:p>
            <a:pPr algn="ctr"/>
            <a:r>
              <a:rPr lang="en-US" sz="2000" dirty="0">
                <a:solidFill>
                  <a:schemeClr val="tx1"/>
                </a:solidFill>
                <a:latin typeface="Times New Roman" panose="02020603050405020304" pitchFamily="18" charset="0"/>
                <a:cs typeface="Times New Roman" panose="02020603050405020304" pitchFamily="18" charset="0"/>
              </a:rPr>
              <a:t>By: Student Name</a:t>
            </a:r>
          </a:p>
          <a:p>
            <a:endParaRPr lang="en-US" dirty="0"/>
          </a:p>
        </p:txBody>
      </p:sp>
    </p:spTree>
    <p:extLst>
      <p:ext uri="{BB962C8B-B14F-4D97-AF65-F5344CB8AC3E}">
        <p14:creationId xmlns:p14="http://schemas.microsoft.com/office/powerpoint/2010/main" val="162109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54B5-9FD3-4B75-B92E-ED4F42C3E26C}"/>
              </a:ext>
            </a:extLst>
          </p:cNvPr>
          <p:cNvSpPr>
            <a:spLocks noGrp="1"/>
          </p:cNvSpPr>
          <p:nvPr>
            <p:ph type="title"/>
          </p:nvPr>
        </p:nvSpPr>
        <p:spPr>
          <a:xfrm>
            <a:off x="505884" y="514924"/>
            <a:ext cx="3854528" cy="1278466"/>
          </a:xfrm>
        </p:spPr>
        <p:txBody>
          <a:bodyPr>
            <a:normAutofit/>
          </a:bodyPr>
          <a:lstStyle/>
          <a:p>
            <a:r>
              <a:rPr lang="en-US" sz="2800" b="1" dirty="0">
                <a:effectLst/>
                <a:latin typeface="Times New Roman" panose="02020603050405020304" pitchFamily="18" charset="0"/>
                <a:ea typeface="Calibri" panose="020F0502020204030204" pitchFamily="34" charset="0"/>
              </a:rPr>
              <a:t>Legacy and Memorials </a:t>
            </a:r>
            <a:endParaRPr lang="en-US" sz="3200" dirty="0"/>
          </a:p>
        </p:txBody>
      </p:sp>
      <p:sp>
        <p:nvSpPr>
          <p:cNvPr id="4" name="Text Placeholder 3">
            <a:extLst>
              <a:ext uri="{FF2B5EF4-FFF2-40B4-BE49-F238E27FC236}">
                <a16:creationId xmlns:a16="http://schemas.microsoft.com/office/drawing/2014/main" id="{3D6869D4-1A3F-4848-867E-F484F02C6DA3}"/>
              </a:ext>
            </a:extLst>
          </p:cNvPr>
          <p:cNvSpPr>
            <a:spLocks noGrp="1"/>
          </p:cNvSpPr>
          <p:nvPr>
            <p:ph type="body" sz="half" idx="2"/>
          </p:nvPr>
        </p:nvSpPr>
        <p:spPr>
          <a:xfrm>
            <a:off x="505884" y="2114551"/>
            <a:ext cx="5590116" cy="4228526"/>
          </a:xfrm>
        </p:spPr>
        <p:txBody>
          <a:bodyPr>
            <a:normAutofit/>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Museum founded in Detroit also tells the history and experience Motown left behind and the changes it brought into the society.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recent films, Dream girls and tribute shows all over the world, Motown’s presence is eminent.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influences are also preserver today with artists mentioning Motown as their source of inspiration.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194" name="Picture 2" descr="Guide to the Motown Museum, a Must-Visit for Music Fans">
            <a:extLst>
              <a:ext uri="{FF2B5EF4-FFF2-40B4-BE49-F238E27FC236}">
                <a16:creationId xmlns:a16="http://schemas.microsoft.com/office/drawing/2014/main" id="{DB97A964-DE46-455B-9F54-A5816D000E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0657" y="2114551"/>
            <a:ext cx="5495459" cy="316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8A21-9B10-4702-9EF6-42DD0FCAFF0A}"/>
              </a:ext>
            </a:extLst>
          </p:cNvPr>
          <p:cNvSpPr>
            <a:spLocks noGrp="1"/>
          </p:cNvSpPr>
          <p:nvPr>
            <p:ph type="title"/>
          </p:nvPr>
        </p:nvSpPr>
        <p:spPr>
          <a:xfrm>
            <a:off x="677334" y="1447800"/>
            <a:ext cx="8596668" cy="1320800"/>
          </a:xfrm>
        </p:spPr>
        <p:txBody>
          <a:bodyPr>
            <a:normAutofit/>
          </a:bodyPr>
          <a:lstStyle/>
          <a:p>
            <a:pPr algn="ctr"/>
            <a:r>
              <a:rPr lang="en-US" sz="2800" b="1" dirty="0">
                <a:effectLst/>
                <a:latin typeface="Times New Roman" panose="02020603050405020304" pitchFamily="18" charset="0"/>
                <a:ea typeface="Calibri" panose="020F0502020204030204" pitchFamily="34" charset="0"/>
              </a:rPr>
              <a:t>Fun Fact – The Move to LA</a:t>
            </a:r>
            <a:endParaRPr lang="en-US" sz="4800" dirty="0"/>
          </a:p>
        </p:txBody>
      </p:sp>
      <p:sp>
        <p:nvSpPr>
          <p:cNvPr id="3" name="Content Placeholder 2">
            <a:extLst>
              <a:ext uri="{FF2B5EF4-FFF2-40B4-BE49-F238E27FC236}">
                <a16:creationId xmlns:a16="http://schemas.microsoft.com/office/drawing/2014/main" id="{88E160B5-4ECC-44B5-9300-2F054E9CAF7B}"/>
              </a:ext>
            </a:extLst>
          </p:cNvPr>
          <p:cNvSpPr>
            <a:spLocks noGrp="1"/>
          </p:cNvSpPr>
          <p:nvPr>
            <p:ph idx="1"/>
          </p:nvPr>
        </p:nvSpPr>
        <p:spPr>
          <a:xfrm>
            <a:off x="677334" y="2320464"/>
            <a:ext cx="8596668" cy="3880773"/>
          </a:xfrm>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early 1970s Berry Gordy relocated Motown from Detroit to Los Angeles in the hope of diversifying into new fields in the entertainment industry.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Such transition was a turning point in the label’s development history and began paying more attention to the film and television industry.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23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1D02-9F47-4EAE-85B0-402ED0ED103D}"/>
              </a:ext>
            </a:extLst>
          </p:cNvPr>
          <p:cNvSpPr>
            <a:spLocks noGrp="1"/>
          </p:cNvSpPr>
          <p:nvPr>
            <p:ph type="title"/>
          </p:nvPr>
        </p:nvSpPr>
        <p:spPr>
          <a:xfrm>
            <a:off x="886884" y="1257300"/>
            <a:ext cx="8596668" cy="1320800"/>
          </a:xfrm>
        </p:spPr>
        <p:txBody>
          <a:bodyPr>
            <a:normAutofit fontScale="90000"/>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Problems and Reversal in the 1970s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3" name="Content Placeholder 2">
            <a:extLst>
              <a:ext uri="{FF2B5EF4-FFF2-40B4-BE49-F238E27FC236}">
                <a16:creationId xmlns:a16="http://schemas.microsoft.com/office/drawing/2014/main" id="{C6B805D4-2C1E-4080-A32F-99019C0F6927}"/>
              </a:ext>
            </a:extLst>
          </p:cNvPr>
          <p:cNvSpPr>
            <a:spLocks noGrp="1"/>
          </p:cNvSpPr>
          <p:nvPr>
            <p:ph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During the 1970’s Motown began to experience some internal problems, problems with artists and management personnel.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of them included Michael Jackson – The Jackson 5, and Diana Ross who all faded off and this was the main reason that made Motown lose its dominance.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 music trends and creative freedom problems effectively brought the company down in the traditional music business.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533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54B7-132B-4E9E-BA72-1DB122BA0832}"/>
              </a:ext>
            </a:extLst>
          </p:cNvPr>
          <p:cNvSpPr>
            <a:spLocks noGrp="1"/>
          </p:cNvSpPr>
          <p:nvPr>
            <p:ph type="title"/>
          </p:nvPr>
        </p:nvSpPr>
        <p:spPr>
          <a:xfrm>
            <a:off x="441360" y="1462089"/>
            <a:ext cx="8596668" cy="1320800"/>
          </a:xfrm>
        </p:spPr>
        <p:txBody>
          <a:bodyPr/>
          <a:lstStyle/>
          <a:p>
            <a:pPr algn="ct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4F5C28B-35D2-409B-8EB5-AF61EBDA0457}"/>
              </a:ext>
            </a:extLst>
          </p:cNvPr>
          <p:cNvSpPr>
            <a:spLocks noGrp="1"/>
          </p:cNvSpPr>
          <p:nvPr>
            <p:ph idx="1"/>
          </p:nvPr>
        </p:nvSpPr>
        <p:spPr>
          <a:xfrm>
            <a:off x="677334" y="2122489"/>
            <a:ext cx="7571316" cy="4125911"/>
          </a:xfrm>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today is still an important foundation of America’s musical legacy, which expanded the frontiers of pop, rhythm and blues and soul. can music history, reshaping  pop, R&amp;B, and soul.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cultural value of the label remains up to date in inspiring artists, musicians and fan base across the world. Nevertheless, Motown’s creativity along other social aspects can still be felt to 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79943FD-379F-40EF-B652-3A10A0941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702" y="1162050"/>
            <a:ext cx="3583632" cy="4841212"/>
          </a:xfrm>
          <a:prstGeom prst="rect">
            <a:avLst/>
          </a:prstGeom>
        </p:spPr>
      </p:pic>
    </p:spTree>
    <p:extLst>
      <p:ext uri="{BB962C8B-B14F-4D97-AF65-F5344CB8AC3E}">
        <p14:creationId xmlns:p14="http://schemas.microsoft.com/office/powerpoint/2010/main" val="86021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FC5F-F5AF-40AF-8D82-5CECE84DFA98}"/>
              </a:ext>
            </a:extLst>
          </p:cNvPr>
          <p:cNvSpPr>
            <a:spLocks noGrp="1"/>
          </p:cNvSpPr>
          <p:nvPr>
            <p:ph type="title"/>
          </p:nvPr>
        </p:nvSpPr>
        <p:spPr>
          <a:xfrm>
            <a:off x="414321" y="1500189"/>
            <a:ext cx="8596668" cy="1320800"/>
          </a:xfrm>
        </p:spPr>
        <p:txBody>
          <a:bodyPr/>
          <a:lstStyle/>
          <a:p>
            <a:pPr algn="ctr"/>
            <a:r>
              <a:rPr lang="en-US" dirty="0"/>
              <a:t>Q&amp;A</a:t>
            </a:r>
          </a:p>
        </p:txBody>
      </p:sp>
      <p:sp>
        <p:nvSpPr>
          <p:cNvPr id="3" name="Content Placeholder 2">
            <a:extLst>
              <a:ext uri="{FF2B5EF4-FFF2-40B4-BE49-F238E27FC236}">
                <a16:creationId xmlns:a16="http://schemas.microsoft.com/office/drawing/2014/main" id="{7B20CB33-883E-41D5-A989-8BFDC9E231DC}"/>
              </a:ext>
            </a:extLst>
          </p:cNvPr>
          <p:cNvSpPr>
            <a:spLocks noGrp="1"/>
          </p:cNvSpPr>
          <p:nvPr>
            <p:ph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What was Motown Sound and how did it impact the music mainstream?.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What there was about Motown that made it change the manner in which music was racially integrated in the 1960s?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and its various records could be looked at in terms of what difficulties were encountered throughout the 1970s, and how these impacted on Motown.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193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F419F-E3DD-46AA-A231-2612DACEC050}"/>
              </a:ext>
            </a:extLst>
          </p:cNvPr>
          <p:cNvSpPr txBox="1"/>
          <p:nvPr/>
        </p:nvSpPr>
        <p:spPr>
          <a:xfrm>
            <a:off x="533400" y="2619068"/>
            <a:ext cx="9144000" cy="2585323"/>
          </a:xfrm>
          <a:prstGeom prst="rect">
            <a:avLst/>
          </a:prstGeom>
          <a:noFill/>
        </p:spPr>
        <p:txBody>
          <a:bodyPr wrap="square" rtlCol="0">
            <a:spAutoFit/>
          </a:bodyPr>
          <a:lstStyle/>
          <a:p>
            <a:pPr marL="457200" marR="0" indent="-457200">
              <a:lnSpc>
                <a:spcPct val="200000"/>
              </a:lnSpc>
              <a:spcBef>
                <a:spcPts val="0"/>
              </a:spcBef>
              <a:spcAft>
                <a:spcPts val="0"/>
              </a:spcAft>
              <a:buClr>
                <a:srgbClr val="00B050"/>
              </a:buClr>
              <a:buFont typeface="Wingdings" panose="05000000000000000000" pitchFamily="2" charset="2"/>
              <a:buChar char="Ø"/>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Coddington, Amy. "A “Fresh New Music Mix” for the 1980s: Broadcasting Multiculturalism on Crossover Radio."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Journal of the Society for American Music</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15.1 (2021): 30-59.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buClr>
                <a:srgbClr val="00B050"/>
              </a:buClr>
              <a:buFont typeface="Wingdings" panose="05000000000000000000" pitchFamily="2" charset="2"/>
              <a:buChar char="Ø"/>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Ratledge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Alyssa, et al. "Motor City Momentum: Three Years of the Detroit Promise Path Program for Community College Students."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MDRC</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(2021).88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rgbClr val="00B050"/>
              </a:buClr>
              <a:buFont typeface="Wingdings" panose="05000000000000000000" pitchFamily="2" charset="2"/>
              <a:buChar char="Ø"/>
            </a:pPr>
            <a:endParaRPr lang="en-US" dirty="0"/>
          </a:p>
        </p:txBody>
      </p:sp>
      <p:sp>
        <p:nvSpPr>
          <p:cNvPr id="3" name="Title 1">
            <a:extLst>
              <a:ext uri="{FF2B5EF4-FFF2-40B4-BE49-F238E27FC236}">
                <a16:creationId xmlns:a16="http://schemas.microsoft.com/office/drawing/2014/main" id="{1E223A65-07A3-418E-9EA7-79F57CB67222}"/>
              </a:ext>
            </a:extLst>
          </p:cNvPr>
          <p:cNvSpPr txBox="1">
            <a:spLocks/>
          </p:cNvSpPr>
          <p:nvPr/>
        </p:nvSpPr>
        <p:spPr>
          <a:xfrm>
            <a:off x="807066" y="149061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ctr">
              <a:lnSpc>
                <a:spcPct val="200000"/>
              </a:lnSpc>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Works Cited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44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DEA2-DC7D-4496-973E-92FE16253B6C}"/>
              </a:ext>
            </a:extLst>
          </p:cNvPr>
          <p:cNvSpPr>
            <a:spLocks noGrp="1"/>
          </p:cNvSpPr>
          <p:nvPr>
            <p:ph type="title"/>
          </p:nvPr>
        </p:nvSpPr>
        <p:spPr>
          <a:xfrm>
            <a:off x="677334" y="1286570"/>
            <a:ext cx="3854528" cy="1278466"/>
          </a:xfrm>
        </p:spPr>
        <p:txBody>
          <a:bodyPr>
            <a:normAutofit/>
          </a:bodyPr>
          <a:lstStyle/>
          <a:p>
            <a:r>
              <a:rPr lang="en-US" sz="2400" b="1" dirty="0">
                <a:effectLst/>
                <a:latin typeface="Times New Roman" panose="02020603050405020304" pitchFamily="18" charset="0"/>
                <a:ea typeface="Calibri" panose="020F0502020204030204" pitchFamily="34" charset="0"/>
              </a:rPr>
              <a:t>Introduction to Motown</a:t>
            </a:r>
            <a:endParaRPr lang="en-US" sz="2800" dirty="0"/>
          </a:p>
        </p:txBody>
      </p:sp>
      <p:sp>
        <p:nvSpPr>
          <p:cNvPr id="4" name="Text Placeholder 3">
            <a:extLst>
              <a:ext uri="{FF2B5EF4-FFF2-40B4-BE49-F238E27FC236}">
                <a16:creationId xmlns:a16="http://schemas.microsoft.com/office/drawing/2014/main" id="{3C6A11E0-A826-424C-97AF-BD30B94F37E9}"/>
              </a:ext>
            </a:extLst>
          </p:cNvPr>
          <p:cNvSpPr>
            <a:spLocks noGrp="1"/>
          </p:cNvSpPr>
          <p:nvPr>
            <p:ph type="body" sz="half" idx="2"/>
          </p:nvPr>
        </p:nvSpPr>
        <p:spPr>
          <a:xfrm>
            <a:off x="677334" y="2777069"/>
            <a:ext cx="4202848" cy="3703244"/>
          </a:xfrm>
        </p:spPr>
        <p:txBody>
          <a:bodyPr>
            <a:normAutofit fontScale="85000" lnSpcReduction="10000"/>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Formed in July 1959 by Berry Gordy Jr., in Detroit. The revolutionized music industry through a fusion of sou, pop and R&amp;B.959 in Detroit.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Revolutionized the music industry by blending sou, pop, and R&amp;B.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Revolutionized America’s music, and inspired many musicians and musical styles.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26" name="Picture 2" descr="Berry Gordy Jr">
            <a:extLst>
              <a:ext uri="{FF2B5EF4-FFF2-40B4-BE49-F238E27FC236}">
                <a16:creationId xmlns:a16="http://schemas.microsoft.com/office/drawing/2014/main" id="{1614C0CF-5B86-4DB4-B557-98D7CCEDF6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0182" y="1473323"/>
            <a:ext cx="4861431" cy="388819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B67A8AE2-4C50-4805-B92C-09938138B59B}"/>
              </a:ext>
            </a:extLst>
          </p:cNvPr>
          <p:cNvSpPr txBox="1">
            <a:spLocks/>
          </p:cNvSpPr>
          <p:nvPr/>
        </p:nvSpPr>
        <p:spPr>
          <a:xfrm>
            <a:off x="5368604" y="5107716"/>
            <a:ext cx="4202848" cy="81319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nSpc>
                <a:spcPct val="200000"/>
              </a:lnSpc>
              <a:spcBef>
                <a:spcPts val="0"/>
              </a:spcBef>
            </a:pPr>
            <a:r>
              <a:rPr lang="en-US" sz="1800" dirty="0">
                <a:latin typeface="Times New Roman" panose="02020603050405020304" pitchFamily="18" charset="0"/>
                <a:ea typeface="Calibri" panose="020F0502020204030204" pitchFamily="34" charset="0"/>
                <a:cs typeface="Times New Roman" panose="02020603050405020304" pitchFamily="18" charset="0"/>
              </a:rPr>
              <a:t>Founder of Motown Berry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Goedy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jr</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567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F5C939-CF1D-47EB-937F-FEAC2B91F8E7}"/>
              </a:ext>
            </a:extLst>
          </p:cNvPr>
          <p:cNvSpPr>
            <a:spLocks noGrp="1"/>
          </p:cNvSpPr>
          <p:nvPr>
            <p:ph type="body" sz="half" idx="2"/>
          </p:nvPr>
        </p:nvSpPr>
        <p:spPr>
          <a:xfrm>
            <a:off x="330753" y="1709902"/>
            <a:ext cx="4559299" cy="4624637"/>
          </a:xfrm>
        </p:spPr>
        <p:txBody>
          <a:bodyPr>
            <a:normAutofit/>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started in Detroit Michigan they called it the Motor City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Ratledge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et al. 88)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Gordy original dream was to produce music for blacks and whites at the same time, or what most commonly known today as the crossover appeal.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was dubbed the “Sound of Young America.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8C90AEA-E7D9-4E4E-91F8-F96A3F49FDD0}"/>
              </a:ext>
            </a:extLst>
          </p:cNvPr>
          <p:cNvSpPr txBox="1"/>
          <p:nvPr/>
        </p:nvSpPr>
        <p:spPr>
          <a:xfrm>
            <a:off x="4890052" y="5751443"/>
            <a:ext cx="2955235" cy="583096"/>
          </a:xfrm>
          <a:prstGeom prst="rect">
            <a:avLst/>
          </a:prstGeom>
          <a:noFill/>
        </p:spPr>
        <p:txBody>
          <a:bodyPr wrap="square" rtlCol="0">
            <a:spAutoFit/>
          </a:bodyPr>
          <a:lstStyle/>
          <a:p>
            <a:endParaRPr lang="en-US" dirty="0"/>
          </a:p>
        </p:txBody>
      </p:sp>
      <p:sp>
        <p:nvSpPr>
          <p:cNvPr id="14" name="Title 1">
            <a:extLst>
              <a:ext uri="{FF2B5EF4-FFF2-40B4-BE49-F238E27FC236}">
                <a16:creationId xmlns:a16="http://schemas.microsoft.com/office/drawing/2014/main" id="{F43E5BDF-2A45-4F97-9C15-2730E5AA9C73}"/>
              </a:ext>
            </a:extLst>
          </p:cNvPr>
          <p:cNvSpPr txBox="1">
            <a:spLocks/>
          </p:cNvSpPr>
          <p:nvPr/>
        </p:nvSpPr>
        <p:spPr>
          <a:xfrm>
            <a:off x="330753" y="431436"/>
            <a:ext cx="3854528" cy="1278466"/>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effectLst/>
                <a:latin typeface="Times New Roman" panose="02020603050405020304" pitchFamily="18" charset="0"/>
                <a:ea typeface="Calibri" panose="020F0502020204030204" pitchFamily="34" charset="0"/>
              </a:rPr>
              <a:t>The Birth of Motown </a:t>
            </a:r>
            <a:endParaRPr lang="en-US" sz="4000" dirty="0"/>
          </a:p>
        </p:txBody>
      </p:sp>
      <p:pic>
        <p:nvPicPr>
          <p:cNvPr id="2056" name="Picture 8" descr="Motown Museum (@Motown_Museum) / X">
            <a:extLst>
              <a:ext uri="{FF2B5EF4-FFF2-40B4-BE49-F238E27FC236}">
                <a16:creationId xmlns:a16="http://schemas.microsoft.com/office/drawing/2014/main" id="{AE370D65-4ED1-4AF2-B4D0-7C4481484A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55820" y="523461"/>
            <a:ext cx="4981989" cy="498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21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D837-F3BE-447D-B068-AC36B336F045}"/>
              </a:ext>
            </a:extLst>
          </p:cNvPr>
          <p:cNvSpPr>
            <a:spLocks noGrp="1"/>
          </p:cNvSpPr>
          <p:nvPr>
            <p:ph type="title"/>
          </p:nvPr>
        </p:nvSpPr>
        <p:spPr>
          <a:xfrm>
            <a:off x="1039284" y="771331"/>
            <a:ext cx="8371416" cy="1114259"/>
          </a:xfrm>
        </p:spPr>
        <p:txBody>
          <a:bodyPr>
            <a:normAutofit/>
          </a:bodyPr>
          <a:lstStyle/>
          <a:p>
            <a:r>
              <a:rPr lang="en-US" sz="2800" b="1" dirty="0">
                <a:effectLst/>
                <a:latin typeface="Times New Roman" panose="02020603050405020304" pitchFamily="18" charset="0"/>
                <a:ea typeface="Calibri" panose="020F0502020204030204" pitchFamily="34" charset="0"/>
              </a:rPr>
              <a:t>Functions of Motown in Changing Racial Relations </a:t>
            </a:r>
            <a:endParaRPr lang="en-US" sz="3200" dirty="0"/>
          </a:p>
        </p:txBody>
      </p:sp>
      <p:sp>
        <p:nvSpPr>
          <p:cNvPr id="4" name="Text Placeholder 3">
            <a:extLst>
              <a:ext uri="{FF2B5EF4-FFF2-40B4-BE49-F238E27FC236}">
                <a16:creationId xmlns:a16="http://schemas.microsoft.com/office/drawing/2014/main" id="{AF78EF68-2AE0-4033-916F-0AB6FDB57FA9}"/>
              </a:ext>
            </a:extLst>
          </p:cNvPr>
          <p:cNvSpPr>
            <a:spLocks noGrp="1"/>
          </p:cNvSpPr>
          <p:nvPr>
            <p:ph type="body" sz="half" idx="2"/>
          </p:nvPr>
        </p:nvSpPr>
        <p:spPr>
          <a:xfrm>
            <a:off x="334434" y="2038350"/>
            <a:ext cx="6656916" cy="4972050"/>
          </a:xfrm>
        </p:spPr>
        <p:txBody>
          <a:bodyPr>
            <a:normAutofit/>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Essential to shattering racial integration barriers on main stream music scene during 1960s (</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Coddington 47)</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Offered a number of successes to African-American artists in a country that was racially segregated.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 events in musical racial desegregation.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Placeholder 7">
            <a:extLst>
              <a:ext uri="{FF2B5EF4-FFF2-40B4-BE49-F238E27FC236}">
                <a16:creationId xmlns:a16="http://schemas.microsoft.com/office/drawing/2014/main" id="{3609F95A-6E89-498A-B729-72AD960FE29B}"/>
              </a:ext>
            </a:extLst>
          </p:cNvPr>
          <p:cNvPicPr>
            <a:picLocks noChangeAspect="1"/>
          </p:cNvPicPr>
          <p:nvPr/>
        </p:nvPicPr>
        <p:blipFill rotWithShape="1">
          <a:blip r:embed="rId2">
            <a:extLst>
              <a:ext uri="{28A0092B-C50C-407E-A947-70E740481C1C}">
                <a14:useLocalDpi xmlns:a14="http://schemas.microsoft.com/office/drawing/2010/main" val="0"/>
              </a:ext>
            </a:extLst>
          </a:blip>
          <a:srcRect t="7582" b="17118"/>
          <a:stretch/>
        </p:blipFill>
        <p:spPr bwMode="auto">
          <a:xfrm>
            <a:off x="6882342" y="2343869"/>
            <a:ext cx="5056716" cy="25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74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DD28-CCE0-45FC-9EDF-446D5560717D}"/>
              </a:ext>
            </a:extLst>
          </p:cNvPr>
          <p:cNvSpPr>
            <a:spLocks noGrp="1"/>
          </p:cNvSpPr>
          <p:nvPr>
            <p:ph type="title"/>
          </p:nvPr>
        </p:nvSpPr>
        <p:spPr>
          <a:xfrm>
            <a:off x="2241473" y="412754"/>
            <a:ext cx="5723466" cy="1278466"/>
          </a:xfrm>
        </p:spPr>
        <p:txBody>
          <a:bodyPr>
            <a:normAutofit/>
          </a:bodyPr>
          <a:lstStyle/>
          <a:p>
            <a:r>
              <a:rPr lang="en-US" sz="3600" b="1" dirty="0">
                <a:effectLst/>
                <a:latin typeface="Times New Roman" panose="02020603050405020304" pitchFamily="18" charset="0"/>
                <a:ea typeface="Calibri" panose="020F0502020204030204" pitchFamily="34" charset="0"/>
              </a:rPr>
              <a:t>Key Figures in Motown </a:t>
            </a:r>
            <a:endParaRPr lang="en-US" sz="4000" dirty="0"/>
          </a:p>
        </p:txBody>
      </p:sp>
      <p:sp>
        <p:nvSpPr>
          <p:cNvPr id="4" name="Text Placeholder 3">
            <a:extLst>
              <a:ext uri="{FF2B5EF4-FFF2-40B4-BE49-F238E27FC236}">
                <a16:creationId xmlns:a16="http://schemas.microsoft.com/office/drawing/2014/main" id="{65EFDD0D-9FCD-4F43-B631-E31495CB7AD4}"/>
              </a:ext>
            </a:extLst>
          </p:cNvPr>
          <p:cNvSpPr>
            <a:spLocks noGrp="1"/>
          </p:cNvSpPr>
          <p:nvPr>
            <p:ph type="body" sz="half" idx="2"/>
          </p:nvPr>
        </p:nvSpPr>
        <p:spPr>
          <a:xfrm>
            <a:off x="229460" y="2273003"/>
            <a:ext cx="6171340" cy="4432597"/>
          </a:xfrm>
        </p:spPr>
        <p:txBody>
          <a:bodyPr>
            <a:normAutofit/>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Berry Gordy Jr.: The man who founded Motown and was the main force in its success.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Stevie Wonder, Marvin Gaye, Diana Ross &amp; The Supremes, The Temptations, Smokey Robinson: Legendary singers who really made Motown famous.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2" descr="The Motown Story - Motown Records at Randy's Rodeo">
            <a:extLst>
              <a:ext uri="{FF2B5EF4-FFF2-40B4-BE49-F238E27FC236}">
                <a16:creationId xmlns:a16="http://schemas.microsoft.com/office/drawing/2014/main" id="{9C1FEF3F-0F98-4905-B2A2-EF184E5C4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239" y="2643720"/>
            <a:ext cx="5366301" cy="321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82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DD8-F117-4D24-8F31-8CF2A299A283}"/>
              </a:ext>
            </a:extLst>
          </p:cNvPr>
          <p:cNvSpPr>
            <a:spLocks noGrp="1"/>
          </p:cNvSpPr>
          <p:nvPr>
            <p:ph type="title"/>
          </p:nvPr>
        </p:nvSpPr>
        <p:spPr>
          <a:xfrm>
            <a:off x="846855" y="4232593"/>
            <a:ext cx="8596667" cy="566738"/>
          </a:xfrm>
        </p:spPr>
        <p:txBody>
          <a:bodyPr>
            <a:normAutofit fontScale="90000"/>
          </a:bodyPr>
          <a:lstStyle/>
          <a:p>
            <a:pPr algn="ctr"/>
            <a:r>
              <a:rPr lang="en-US" sz="3200" b="1" dirty="0">
                <a:effectLst/>
                <a:latin typeface="Times New Roman" panose="02020603050405020304" pitchFamily="18" charset="0"/>
                <a:ea typeface="Calibri" panose="020F0502020204030204" pitchFamily="34" charset="0"/>
              </a:rPr>
              <a:t>The Motown Sound</a:t>
            </a:r>
            <a:endParaRPr lang="en-US" sz="4000" dirty="0"/>
          </a:p>
        </p:txBody>
      </p:sp>
      <p:sp>
        <p:nvSpPr>
          <p:cNvPr id="4" name="Text Placeholder 3">
            <a:extLst>
              <a:ext uri="{FF2B5EF4-FFF2-40B4-BE49-F238E27FC236}">
                <a16:creationId xmlns:a16="http://schemas.microsoft.com/office/drawing/2014/main" id="{172EE58C-3FB1-4282-8A0C-1936E21C0CC0}"/>
              </a:ext>
            </a:extLst>
          </p:cNvPr>
          <p:cNvSpPr>
            <a:spLocks noGrp="1"/>
          </p:cNvSpPr>
          <p:nvPr>
            <p:ph type="body" sz="half" idx="2"/>
          </p:nvPr>
        </p:nvSpPr>
        <p:spPr>
          <a:xfrm>
            <a:off x="677334" y="4799331"/>
            <a:ext cx="8596667" cy="1633302"/>
          </a:xfrm>
        </p:spPr>
        <p:txBody>
          <a:bodyPr>
            <a:normAutofit fontScale="92500" lnSpcReduction="10000"/>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product line of rhythm and blues, soul, and pop music.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Famous for their chorus lines, and drum and bass lines beats, and then perfected vocals.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They produced great pieces of work that I would consider classics.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Content Placeholder 5">
            <a:extLst>
              <a:ext uri="{FF2B5EF4-FFF2-40B4-BE49-F238E27FC236}">
                <a16:creationId xmlns:a16="http://schemas.microsoft.com/office/drawing/2014/main" id="{D60D1F59-049C-464B-9932-A8795F106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548" y="171450"/>
            <a:ext cx="5549279" cy="4203998"/>
          </a:xfrm>
          <a:prstGeom prst="rect">
            <a:avLst/>
          </a:prstGeom>
        </p:spPr>
      </p:pic>
    </p:spTree>
    <p:extLst>
      <p:ext uri="{BB962C8B-B14F-4D97-AF65-F5344CB8AC3E}">
        <p14:creationId xmlns:p14="http://schemas.microsoft.com/office/powerpoint/2010/main" val="29736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5897-1A28-4D85-BD8F-0DE4AAA1228F}"/>
              </a:ext>
            </a:extLst>
          </p:cNvPr>
          <p:cNvSpPr>
            <a:spLocks noGrp="1"/>
          </p:cNvSpPr>
          <p:nvPr>
            <p:ph type="title"/>
          </p:nvPr>
        </p:nvSpPr>
        <p:spPr>
          <a:xfrm>
            <a:off x="677334" y="857249"/>
            <a:ext cx="3854528" cy="1278466"/>
          </a:xfrm>
        </p:spPr>
        <p:txBody>
          <a:bodyPr>
            <a:normAutofit/>
          </a:bodyPr>
          <a:lstStyle/>
          <a:p>
            <a:r>
              <a:rPr lang="en-US" sz="2800" b="1" dirty="0">
                <a:effectLst/>
                <a:latin typeface="Times New Roman" panose="02020603050405020304" pitchFamily="18" charset="0"/>
                <a:ea typeface="Calibri" panose="020F0502020204030204" pitchFamily="34" charset="0"/>
              </a:rPr>
              <a:t>Contemporary show and Impact</a:t>
            </a:r>
            <a:endParaRPr lang="en-US" sz="3200" dirty="0"/>
          </a:p>
        </p:txBody>
      </p:sp>
      <p:sp>
        <p:nvSpPr>
          <p:cNvPr id="4" name="Text Placeholder 3">
            <a:extLst>
              <a:ext uri="{FF2B5EF4-FFF2-40B4-BE49-F238E27FC236}">
                <a16:creationId xmlns:a16="http://schemas.microsoft.com/office/drawing/2014/main" id="{900DB628-E07C-46F0-93E7-3A2A68254267}"/>
              </a:ext>
            </a:extLst>
          </p:cNvPr>
          <p:cNvSpPr>
            <a:spLocks noGrp="1"/>
          </p:cNvSpPr>
          <p:nvPr>
            <p:ph type="body" sz="half" idx="2"/>
          </p:nvPr>
        </p:nvSpPr>
        <p:spPr>
          <a:xfrm>
            <a:off x="677333" y="2135715"/>
            <a:ext cx="5950595" cy="4588935"/>
          </a:xfrm>
        </p:spPr>
        <p:txBody>
          <a:bodyPr>
            <a:normAutofit/>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also had songwriting and production crews a novelty and had some of the brightest talents like Holland-Dozier-Holland.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important to note that Motown played a significant contribution to the emergence of such genres as disco, hip-hop, and the modern pop.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Its sound help to set the manner in which popular music production sound at that period of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122" name="Picture 2" descr="The Miracle of Motown: Ten Commercial Lessons from the Hit Factory — Jim  Carroll's Blog">
            <a:extLst>
              <a:ext uri="{FF2B5EF4-FFF2-40B4-BE49-F238E27FC236}">
                <a16:creationId xmlns:a16="http://schemas.microsoft.com/office/drawing/2014/main" id="{59CEDA0C-62AB-411D-A8E4-3FFC5D5774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27928" y="2135715"/>
            <a:ext cx="4886738" cy="312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5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67D911-E885-4D0A-9C4A-9C322B031828}"/>
              </a:ext>
            </a:extLst>
          </p:cNvPr>
          <p:cNvSpPr txBox="1">
            <a:spLocks/>
          </p:cNvSpPr>
          <p:nvPr/>
        </p:nvSpPr>
        <p:spPr>
          <a:xfrm>
            <a:off x="448735" y="980660"/>
            <a:ext cx="5704416" cy="1278466"/>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effectLst/>
                <a:latin typeface="Times New Roman" panose="02020603050405020304" pitchFamily="18" charset="0"/>
                <a:ea typeface="Calibri" panose="020F0502020204030204" pitchFamily="34" charset="0"/>
              </a:rPr>
              <a:t>The Motown Hit Factory</a:t>
            </a:r>
            <a:endParaRPr lang="en-US" sz="4800" dirty="0"/>
          </a:p>
        </p:txBody>
      </p:sp>
      <p:sp>
        <p:nvSpPr>
          <p:cNvPr id="5" name="Text Placeholder 3">
            <a:extLst>
              <a:ext uri="{FF2B5EF4-FFF2-40B4-BE49-F238E27FC236}">
                <a16:creationId xmlns:a16="http://schemas.microsoft.com/office/drawing/2014/main" id="{D3ACEF8C-4002-41BC-B228-4C3226758713}"/>
              </a:ext>
            </a:extLst>
          </p:cNvPr>
          <p:cNvSpPr txBox="1">
            <a:spLocks/>
          </p:cNvSpPr>
          <p:nvPr/>
        </p:nvSpPr>
        <p:spPr>
          <a:xfrm>
            <a:off x="258235" y="2039821"/>
            <a:ext cx="6561666" cy="4588935"/>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Motown Company dubbed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Hitsville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U.S.A. studio in Detroit a base for official production of many records that yielded high ratings.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concept of assembling the artists like the famous Motown ‘Assembly Line’, led to intense creation of presenting all possible music hits as fast as possible.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 productions: My Girl by The Temptations, Stop! These include: “In The Name Of Love” by The Supremes, “What’s Going On” by Marvin Gaye and others.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50" name="Picture 6" descr="Motown Collected 2 – Music On Vinyl">
            <a:extLst>
              <a:ext uri="{FF2B5EF4-FFF2-40B4-BE49-F238E27FC236}">
                <a16:creationId xmlns:a16="http://schemas.microsoft.com/office/drawing/2014/main" id="{EBCDC318-C0B1-4BB0-B992-225A41D73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1" y="1457739"/>
            <a:ext cx="4665129" cy="466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0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4E7D92-18A2-4940-AFBD-05029EAE7DDA}"/>
              </a:ext>
            </a:extLst>
          </p:cNvPr>
          <p:cNvSpPr txBox="1">
            <a:spLocks/>
          </p:cNvSpPr>
          <p:nvPr/>
        </p:nvSpPr>
        <p:spPr>
          <a:xfrm>
            <a:off x="3821812" y="2937250"/>
            <a:ext cx="5704416" cy="1278466"/>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effectLst/>
                <a:latin typeface="Times New Roman" panose="02020603050405020304" pitchFamily="18" charset="0"/>
                <a:ea typeface="Calibri" panose="020F0502020204030204" pitchFamily="34" charset="0"/>
              </a:rPr>
              <a:t>Cultural Impact</a:t>
            </a:r>
            <a:endParaRPr lang="en-US" sz="6600" dirty="0"/>
          </a:p>
        </p:txBody>
      </p:sp>
      <p:sp>
        <p:nvSpPr>
          <p:cNvPr id="5" name="Text Placeholder 3">
            <a:extLst>
              <a:ext uri="{FF2B5EF4-FFF2-40B4-BE49-F238E27FC236}">
                <a16:creationId xmlns:a16="http://schemas.microsoft.com/office/drawing/2014/main" id="{59B61DC9-BDAC-4311-AD4F-06B617E19463}"/>
              </a:ext>
            </a:extLst>
          </p:cNvPr>
          <p:cNvSpPr txBox="1">
            <a:spLocks/>
          </p:cNvSpPr>
          <p:nvPr/>
        </p:nvSpPr>
        <p:spPr>
          <a:xfrm>
            <a:off x="944034" y="3364263"/>
            <a:ext cx="7933265" cy="360827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Motown music represented black achievement and integration of the white public with blacks.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artists became popular in mainstream pop charts, estimated and accepted like The Supremes and later Marvin Gaye.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essence, Motown’s influence span herbal products, fashion and even dance and popular culture.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2" descr="Detroit, Michigan 1960s - Snapshots of History - Quora">
            <a:extLst>
              <a:ext uri="{FF2B5EF4-FFF2-40B4-BE49-F238E27FC236}">
                <a16:creationId xmlns:a16="http://schemas.microsoft.com/office/drawing/2014/main" id="{2D109FA5-F04F-4998-A985-D0E9482BB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551" y="411131"/>
            <a:ext cx="3450454" cy="23786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otown, Detroit, and Fordism in the 1960s">
            <a:extLst>
              <a:ext uri="{FF2B5EF4-FFF2-40B4-BE49-F238E27FC236}">
                <a16:creationId xmlns:a16="http://schemas.microsoft.com/office/drawing/2014/main" id="{2600F462-C984-408E-82FC-3E08E93E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034" y="411132"/>
            <a:ext cx="3171512" cy="2378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917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TotalTime>
  <Words>970</Words>
  <Application>Microsoft Office PowerPoint</Application>
  <PresentationFormat>Widescreen</PresentationFormat>
  <Paragraphs>58</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Motown</vt:lpstr>
      <vt:lpstr>Introduction to Motown</vt:lpstr>
      <vt:lpstr>PowerPoint Presentation</vt:lpstr>
      <vt:lpstr>Functions of Motown in Changing Racial Relations </vt:lpstr>
      <vt:lpstr>Key Figures in Motown </vt:lpstr>
      <vt:lpstr>The Motown Sound</vt:lpstr>
      <vt:lpstr>Contemporary show and Impact</vt:lpstr>
      <vt:lpstr>PowerPoint Presentation</vt:lpstr>
      <vt:lpstr>PowerPoint Presentation</vt:lpstr>
      <vt:lpstr>Legacy and Memorials </vt:lpstr>
      <vt:lpstr>Fun Fact – The Move to LA</vt:lpstr>
      <vt:lpstr>Problems and Reversal in the 1970s  </vt:lpstr>
      <vt:lpstr>Conclusion </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Motown</dc:title>
  <dc:creator>enok</dc:creator>
  <cp:lastModifiedBy>enok</cp:lastModifiedBy>
  <cp:revision>3</cp:revision>
  <dcterms:created xsi:type="dcterms:W3CDTF">2024-11-11T22:15:55Z</dcterms:created>
  <dcterms:modified xsi:type="dcterms:W3CDTF">2024-11-12T01:11:29Z</dcterms:modified>
</cp:coreProperties>
</file>