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embeddedFontLst>
    <p:embeddedFont>
      <p:font typeface="Montserrat"/>
      <p:regular r:id="rId41"/>
      <p:bold r:id="rId42"/>
      <p:italic r:id="rId43"/>
      <p:boldItalic r:id="rId44"/>
    </p:embeddedFont>
    <p:embeddedFont>
      <p:font typeface="Montserrat Medium"/>
      <p:regular r:id="rId45"/>
      <p:bold r:id="rId46"/>
      <p:italic r:id="rId47"/>
      <p:boldItalic r:id="rId48"/>
    </p:embeddedFont>
    <p:embeddedFont>
      <p:font typeface="Montserrat Light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font" Target="fonts/Montserrat-bold.fntdata"/><Relationship Id="rId41" Type="http://schemas.openxmlformats.org/officeDocument/2006/relationships/font" Target="fonts/Montserrat-regular.fntdata"/><Relationship Id="rId44" Type="http://schemas.openxmlformats.org/officeDocument/2006/relationships/font" Target="fonts/Montserrat-boldItalic.fntdata"/><Relationship Id="rId43" Type="http://schemas.openxmlformats.org/officeDocument/2006/relationships/font" Target="fonts/Montserrat-italic.fntdata"/><Relationship Id="rId46" Type="http://schemas.openxmlformats.org/officeDocument/2006/relationships/font" Target="fonts/MontserratMedium-bold.fntdata"/><Relationship Id="rId45" Type="http://schemas.openxmlformats.org/officeDocument/2006/relationships/font" Target="fonts/MontserratMedium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ontserratMedium-boldItalic.fntdata"/><Relationship Id="rId47" Type="http://schemas.openxmlformats.org/officeDocument/2006/relationships/font" Target="fonts/MontserratMedium-italic.fntdata"/><Relationship Id="rId49" Type="http://schemas.openxmlformats.org/officeDocument/2006/relationships/font" Target="fonts/MontserratLigh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MontserratLight-italic.fntdata"/><Relationship Id="rId50" Type="http://schemas.openxmlformats.org/officeDocument/2006/relationships/font" Target="fonts/MontserratLight-bold.fntdata"/><Relationship Id="rId52" Type="http://schemas.openxmlformats.org/officeDocument/2006/relationships/font" Target="fonts/MontserratLigh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fb953b8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fb953b8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fb953b8ec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fb953b8ec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4cd7cd98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4cd7cd98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4cd7cd98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4cd7cd98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4cd7cd98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4cd7cd98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4cd7cd98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4cd7cd98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fb953b8ec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fb953b8ec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4cd7cd9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4cd7cd9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fb953b8ec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7fb953b8ec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fb953b8ec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fb953b8ec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52aa67f1e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752aa67f1e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fb953b8e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fb953b8e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752aa67f1e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752aa67f1e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752aa67f1e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752aa67f1e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52aa67f1e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752aa67f1e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52aa67f1e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752aa67f1e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752aa67f1e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752aa67f1e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752aa67f1e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752aa67f1e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752aa67f1e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752aa67f1e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752aa67f1e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752aa67f1e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84fc53ff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84fc53ff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84fc53ff2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84fc53ff2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fb953b8e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fb953b8e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74cd7cd98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74cd7cd98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74cd7cd986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74cd7cd986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74cd7cd986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74cd7cd986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7fb953b8ec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7fb953b8ec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7fb953b8ec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7fb953b8ec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7fb953b8e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7fb953b8e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4cd7cd98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4cd7cd98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52aa67f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52aa67f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52aa67f1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52aa67f1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6e5f8a0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6e5f8a0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6e5f8a0a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6e5f8a0a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4cd7cd986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4cd7cd986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2.png"/><Relationship Id="rId4" Type="http://schemas.openxmlformats.org/officeDocument/2006/relationships/image" Target="../media/image1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2.png"/><Relationship Id="rId4" Type="http://schemas.openxmlformats.org/officeDocument/2006/relationships/image" Target="../media/image2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Relationship Id="rId5" Type="http://schemas.openxmlformats.org/officeDocument/2006/relationships/hyperlink" Target="https://vk.com/aimiptlab" TargetMode="External"/><Relationship Id="rId6" Type="http://schemas.openxmlformats.org/officeDocument/2006/relationships/image" Target="../media/image14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6EE8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34839"/>
            <a:ext cx="9144000" cy="32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371850" y="4442725"/>
            <a:ext cx="24003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2020</a:t>
            </a:r>
            <a:endParaRPr sz="2000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0" y="3083396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Открытая лаборатория искусственного интеллекта МФТИ</a:t>
            </a:r>
            <a:endParaRPr sz="2000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cxnSp>
        <p:nvCxnSpPr>
          <p:cNvPr id="57" name="Google Shape;57;p13"/>
          <p:cNvCxnSpPr/>
          <p:nvPr/>
        </p:nvCxnSpPr>
        <p:spPr>
          <a:xfrm>
            <a:off x="704250" y="2861090"/>
            <a:ext cx="7696800" cy="16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Точность и полнота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8" name="Google Shape;148;p22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" name="Google Shape;149;p22"/>
          <p:cNvSpPr txBox="1"/>
          <p:nvPr/>
        </p:nvSpPr>
        <p:spPr>
          <a:xfrm>
            <a:off x="8450025" y="4690375"/>
            <a:ext cx="541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endParaRPr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2"/>
          <p:cNvPicPr preferRelativeResize="0"/>
          <p:nvPr/>
        </p:nvPicPr>
        <p:blipFill rotWithShape="1">
          <a:blip r:embed="rId4">
            <a:alphaModFix/>
          </a:blip>
          <a:srcRect b="0" l="0" r="51316" t="3091"/>
          <a:stretch/>
        </p:blipFill>
        <p:spPr>
          <a:xfrm>
            <a:off x="152400" y="1327775"/>
            <a:ext cx="4303200" cy="256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Точность и полнота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7" name="Google Shape;157;p23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" name="Google Shape;158;p23"/>
          <p:cNvSpPr txBox="1"/>
          <p:nvPr/>
        </p:nvSpPr>
        <p:spPr>
          <a:xfrm>
            <a:off x="8450025" y="4690375"/>
            <a:ext cx="541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endParaRPr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3"/>
          <p:cNvPicPr preferRelativeResize="0"/>
          <p:nvPr/>
        </p:nvPicPr>
        <p:blipFill rotWithShape="1">
          <a:blip r:embed="rId4">
            <a:alphaModFix/>
          </a:blip>
          <a:srcRect b="0" l="0" r="28713" t="2600"/>
          <a:stretch/>
        </p:blipFill>
        <p:spPr>
          <a:xfrm>
            <a:off x="152400" y="1314875"/>
            <a:ext cx="6301300" cy="258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Точность и полнота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6" name="Google Shape;166;p24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" name="Google Shape;167;p24"/>
          <p:cNvSpPr txBox="1"/>
          <p:nvPr/>
        </p:nvSpPr>
        <p:spPr>
          <a:xfrm>
            <a:off x="8450025" y="4690375"/>
            <a:ext cx="541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endParaRPr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68" name="Google Shape;16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4"/>
          <p:cNvSpPr txBox="1"/>
          <p:nvPr/>
        </p:nvSpPr>
        <p:spPr>
          <a:xfrm>
            <a:off x="756550" y="1433200"/>
            <a:ext cx="7693500" cy="21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Точность</a:t>
            </a:r>
            <a:r>
              <a:rPr b="1" lang="ru" sz="18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ru" sz="1800">
                <a:solidFill>
                  <a:srgbClr val="006EE8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(precision)</a:t>
            </a:r>
            <a:r>
              <a:rPr b="1" lang="ru" sz="18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— </a:t>
            </a:r>
            <a:r>
              <a:rPr b="1" lang="ru" sz="18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величина, которая показывает, какую долю объектов, распознанных как объекты положительного класса мы предсказали верно</a:t>
            </a:r>
            <a:r>
              <a:rPr b="1" lang="ru" sz="18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18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ru" sz="18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Вычисляется, как отношение правильных положительных ответов к сумме </a:t>
            </a:r>
            <a:r>
              <a:rPr b="1" lang="ru" sz="18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правильных положительных ответов и ложноположительных.</a:t>
            </a:r>
            <a:endParaRPr sz="18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24"/>
          <p:cNvSpPr/>
          <p:nvPr/>
        </p:nvSpPr>
        <p:spPr>
          <a:xfrm>
            <a:off x="842275" y="935050"/>
            <a:ext cx="1420500" cy="447900"/>
          </a:xfrm>
          <a:prstGeom prst="rect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4"/>
          <p:cNvSpPr txBox="1"/>
          <p:nvPr/>
        </p:nvSpPr>
        <p:spPr>
          <a:xfrm>
            <a:off x="842275" y="935044"/>
            <a:ext cx="60156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2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Определение 2</a:t>
            </a:r>
            <a:endParaRPr sz="120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Точность и полнота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7" name="Google Shape;177;p25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" name="Google Shape;178;p25"/>
          <p:cNvSpPr txBox="1"/>
          <p:nvPr/>
        </p:nvSpPr>
        <p:spPr>
          <a:xfrm>
            <a:off x="8450025" y="4690375"/>
            <a:ext cx="541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endParaRPr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79" name="Google Shape;17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5"/>
          <p:cNvPicPr preferRelativeResize="0"/>
          <p:nvPr/>
        </p:nvPicPr>
        <p:blipFill rotWithShape="1">
          <a:blip r:embed="rId4">
            <a:alphaModFix/>
          </a:blip>
          <a:srcRect b="0" l="0" r="0" t="3091"/>
          <a:stretch/>
        </p:blipFill>
        <p:spPr>
          <a:xfrm>
            <a:off x="152400" y="1327775"/>
            <a:ext cx="8839200" cy="256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Точность и полнота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6" name="Google Shape;186;p26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" name="Google Shape;187;p26"/>
          <p:cNvSpPr txBox="1"/>
          <p:nvPr/>
        </p:nvSpPr>
        <p:spPr>
          <a:xfrm>
            <a:off x="8450025" y="4690375"/>
            <a:ext cx="541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endParaRPr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88" name="Google Shape;18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6"/>
          <p:cNvSpPr txBox="1"/>
          <p:nvPr/>
        </p:nvSpPr>
        <p:spPr>
          <a:xfrm>
            <a:off x="756550" y="1433200"/>
            <a:ext cx="77985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ru" sz="18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Полнота</a:t>
            </a:r>
            <a:r>
              <a:rPr b="1" lang="ru" sz="18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ru" sz="1800">
                <a:solidFill>
                  <a:srgbClr val="006EE8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(recall)</a:t>
            </a:r>
            <a:r>
              <a:rPr b="1" lang="ru" sz="18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— величина, которая показывает, какую долю объектов, реально принадлежащих к положительному классу, мы нашли. Вычисляется, как отношение правильных положительных ответов к сумме </a:t>
            </a:r>
            <a:r>
              <a:rPr b="1" lang="ru" sz="18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правильных положительных ответов и неправильных отрицательных</a:t>
            </a:r>
            <a:endParaRPr sz="18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" name="Google Shape;190;p26"/>
          <p:cNvSpPr/>
          <p:nvPr/>
        </p:nvSpPr>
        <p:spPr>
          <a:xfrm>
            <a:off x="842275" y="935050"/>
            <a:ext cx="1420500" cy="447900"/>
          </a:xfrm>
          <a:prstGeom prst="rect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6"/>
          <p:cNvSpPr txBox="1"/>
          <p:nvPr/>
        </p:nvSpPr>
        <p:spPr>
          <a:xfrm>
            <a:off x="842275" y="935044"/>
            <a:ext cx="60156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2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Определение 3</a:t>
            </a:r>
            <a:endParaRPr sz="120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Точность и полнота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7" name="Google Shape;197;p27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" name="Google Shape;198;p27"/>
          <p:cNvSpPr txBox="1"/>
          <p:nvPr/>
        </p:nvSpPr>
        <p:spPr>
          <a:xfrm>
            <a:off x="8450025" y="4690375"/>
            <a:ext cx="541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endParaRPr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99" name="Google Shape;19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775" y="1221668"/>
            <a:ext cx="8096250" cy="31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Точность и полнота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6" name="Google Shape;206;p28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7" name="Google Shape;207;p28"/>
          <p:cNvSpPr txBox="1"/>
          <p:nvPr/>
        </p:nvSpPr>
        <p:spPr>
          <a:xfrm>
            <a:off x="8450025" y="4690375"/>
            <a:ext cx="541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endParaRPr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08" name="Google Shape;20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8"/>
          <p:cNvSpPr/>
          <p:nvPr/>
        </p:nvSpPr>
        <p:spPr>
          <a:xfrm>
            <a:off x="842275" y="2278450"/>
            <a:ext cx="5559900" cy="636900"/>
          </a:xfrm>
          <a:prstGeom prst="rect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8"/>
          <p:cNvSpPr txBox="1"/>
          <p:nvPr/>
        </p:nvSpPr>
        <p:spPr>
          <a:xfrm>
            <a:off x="842275" y="2306644"/>
            <a:ext cx="60156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Когда полнота важнее точности?</a:t>
            </a:r>
            <a:endParaRPr sz="240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6" name="Google Shape;216;p29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" name="Google Shape;217;p29"/>
          <p:cNvSpPr txBox="1"/>
          <p:nvPr/>
        </p:nvSpPr>
        <p:spPr>
          <a:xfrm>
            <a:off x="8450025" y="4690375"/>
            <a:ext cx="541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endParaRPr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18" name="Google Shape;21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5525" y="1125893"/>
            <a:ext cx="5067300" cy="31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F1-мера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5" name="Google Shape;225;p30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6" name="Google Shape;226;p30"/>
          <p:cNvSpPr txBox="1"/>
          <p:nvPr/>
        </p:nvSpPr>
        <p:spPr>
          <a:xfrm>
            <a:off x="8450025" y="4690375"/>
            <a:ext cx="541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endParaRPr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27" name="Google Shape;22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6100" y="1422675"/>
            <a:ext cx="4721325" cy="300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1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Скалярное произведение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4" name="Google Shape;234;p31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5" name="Google Shape;235;p31"/>
          <p:cNvSpPr txBox="1"/>
          <p:nvPr/>
        </p:nvSpPr>
        <p:spPr>
          <a:xfrm>
            <a:off x="8450025" y="4690375"/>
            <a:ext cx="541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endParaRPr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36" name="Google Shape;23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1"/>
          <p:cNvSpPr txBox="1"/>
          <p:nvPr/>
        </p:nvSpPr>
        <p:spPr>
          <a:xfrm>
            <a:off x="3210900" y="1434325"/>
            <a:ext cx="3093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/>
              <a:t>X</a:t>
            </a:r>
            <a:endParaRPr b="1" sz="1700"/>
          </a:p>
        </p:txBody>
      </p:sp>
      <p:sp>
        <p:nvSpPr>
          <p:cNvPr id="238" name="Google Shape;238;p31"/>
          <p:cNvSpPr txBox="1"/>
          <p:nvPr/>
        </p:nvSpPr>
        <p:spPr>
          <a:xfrm>
            <a:off x="4405175" y="1392225"/>
            <a:ext cx="3657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/>
              <a:t>=</a:t>
            </a:r>
            <a:endParaRPr b="1" sz="1800"/>
          </a:p>
        </p:txBody>
      </p:sp>
      <p:sp>
        <p:nvSpPr>
          <p:cNvPr id="239" name="Google Shape;239;p31"/>
          <p:cNvSpPr txBox="1"/>
          <p:nvPr/>
        </p:nvSpPr>
        <p:spPr>
          <a:xfrm>
            <a:off x="4770875" y="1351575"/>
            <a:ext cx="41685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W0</a:t>
            </a: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×X0 + 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W1</a:t>
            </a: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X1 + W2×X2 + W3</a:t>
            </a: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×X3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31"/>
          <p:cNvSpPr/>
          <p:nvPr/>
        </p:nvSpPr>
        <p:spPr>
          <a:xfrm>
            <a:off x="1511425" y="1327725"/>
            <a:ext cx="541500" cy="53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W1</a:t>
            </a:r>
            <a:endParaRPr/>
          </a:p>
        </p:txBody>
      </p:sp>
      <p:sp>
        <p:nvSpPr>
          <p:cNvPr id="241" name="Google Shape;241;p31"/>
          <p:cNvSpPr/>
          <p:nvPr/>
        </p:nvSpPr>
        <p:spPr>
          <a:xfrm>
            <a:off x="969925" y="1327725"/>
            <a:ext cx="541500" cy="53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 W0</a:t>
            </a:r>
            <a:endParaRPr/>
          </a:p>
        </p:txBody>
      </p:sp>
      <p:sp>
        <p:nvSpPr>
          <p:cNvPr id="242" name="Google Shape;242;p31"/>
          <p:cNvSpPr/>
          <p:nvPr/>
        </p:nvSpPr>
        <p:spPr>
          <a:xfrm>
            <a:off x="2030775" y="1327725"/>
            <a:ext cx="541500" cy="53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W2</a:t>
            </a:r>
            <a:endParaRPr/>
          </a:p>
        </p:txBody>
      </p:sp>
      <p:sp>
        <p:nvSpPr>
          <p:cNvPr id="243" name="Google Shape;243;p31"/>
          <p:cNvSpPr/>
          <p:nvPr/>
        </p:nvSpPr>
        <p:spPr>
          <a:xfrm>
            <a:off x="2503425" y="1327725"/>
            <a:ext cx="541500" cy="53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W3</a:t>
            </a:r>
            <a:endParaRPr/>
          </a:p>
        </p:txBody>
      </p:sp>
      <p:sp>
        <p:nvSpPr>
          <p:cNvPr id="244" name="Google Shape;244;p31"/>
          <p:cNvSpPr/>
          <p:nvPr/>
        </p:nvSpPr>
        <p:spPr>
          <a:xfrm>
            <a:off x="3637150" y="1327725"/>
            <a:ext cx="541500" cy="53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 X0</a:t>
            </a:r>
            <a:endParaRPr/>
          </a:p>
        </p:txBody>
      </p:sp>
      <p:sp>
        <p:nvSpPr>
          <p:cNvPr id="245" name="Google Shape;245;p31"/>
          <p:cNvSpPr/>
          <p:nvPr/>
        </p:nvSpPr>
        <p:spPr>
          <a:xfrm>
            <a:off x="3637150" y="1843425"/>
            <a:ext cx="541500" cy="53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 X1</a:t>
            </a:r>
            <a:endParaRPr/>
          </a:p>
        </p:txBody>
      </p:sp>
      <p:sp>
        <p:nvSpPr>
          <p:cNvPr id="246" name="Google Shape;246;p31"/>
          <p:cNvSpPr/>
          <p:nvPr/>
        </p:nvSpPr>
        <p:spPr>
          <a:xfrm>
            <a:off x="3637150" y="2375925"/>
            <a:ext cx="541500" cy="53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 X2</a:t>
            </a:r>
            <a:endParaRPr/>
          </a:p>
        </p:txBody>
      </p:sp>
      <p:sp>
        <p:nvSpPr>
          <p:cNvPr id="247" name="Google Shape;247;p31"/>
          <p:cNvSpPr/>
          <p:nvPr/>
        </p:nvSpPr>
        <p:spPr>
          <a:xfrm>
            <a:off x="3637150" y="2908425"/>
            <a:ext cx="541500" cy="53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 X3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6EE8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2816700" y="1097601"/>
            <a:ext cx="6015600" cy="23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ru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Задачи машинного обучения</a:t>
            </a:r>
            <a:endParaRPr b="1" sz="4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3979" y="4570888"/>
            <a:ext cx="1250201" cy="4479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/>
          <p:nvPr/>
        </p:nvCxnSpPr>
        <p:spPr>
          <a:xfrm>
            <a:off x="2908600" y="1097590"/>
            <a:ext cx="5699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2908600" y="554915"/>
            <a:ext cx="60156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Занятие 2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032693" y="3644934"/>
            <a:ext cx="60156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Григорий Рашков</a:t>
            </a:r>
            <a:endParaRPr b="1"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сотрудник лаборатории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4">
            <a:alphaModFix/>
          </a:blip>
          <a:srcRect b="0" l="30153" r="27129" t="0"/>
          <a:stretch/>
        </p:blipFill>
        <p:spPr>
          <a:xfrm>
            <a:off x="0" y="0"/>
            <a:ext cx="24982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Скалярное произведение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3" name="Google Shape;253;p32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4" name="Google Shape;254;p32"/>
          <p:cNvSpPr txBox="1"/>
          <p:nvPr/>
        </p:nvSpPr>
        <p:spPr>
          <a:xfrm>
            <a:off x="8450025" y="4690375"/>
            <a:ext cx="541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endParaRPr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55" name="Google Shape;25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2"/>
          <p:cNvSpPr txBox="1"/>
          <p:nvPr/>
        </p:nvSpPr>
        <p:spPr>
          <a:xfrm>
            <a:off x="3210900" y="1434325"/>
            <a:ext cx="3093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/>
              <a:t>X</a:t>
            </a:r>
            <a:endParaRPr b="1" sz="1700"/>
          </a:p>
        </p:txBody>
      </p:sp>
      <p:sp>
        <p:nvSpPr>
          <p:cNvPr id="257" name="Google Shape;257;p32"/>
          <p:cNvSpPr txBox="1"/>
          <p:nvPr/>
        </p:nvSpPr>
        <p:spPr>
          <a:xfrm>
            <a:off x="4405175" y="1392225"/>
            <a:ext cx="3657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/>
              <a:t>=</a:t>
            </a:r>
            <a:endParaRPr b="1" sz="1800"/>
          </a:p>
        </p:txBody>
      </p:sp>
      <p:sp>
        <p:nvSpPr>
          <p:cNvPr id="258" name="Google Shape;258;p32"/>
          <p:cNvSpPr txBox="1"/>
          <p:nvPr/>
        </p:nvSpPr>
        <p:spPr>
          <a:xfrm>
            <a:off x="4770875" y="1351575"/>
            <a:ext cx="41685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W0</a:t>
            </a: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×X0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32"/>
          <p:cNvSpPr/>
          <p:nvPr/>
        </p:nvSpPr>
        <p:spPr>
          <a:xfrm>
            <a:off x="1435225" y="1327725"/>
            <a:ext cx="541500" cy="53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W1</a:t>
            </a:r>
            <a:endParaRPr/>
          </a:p>
        </p:txBody>
      </p:sp>
      <p:sp>
        <p:nvSpPr>
          <p:cNvPr id="260" name="Google Shape;260;p32"/>
          <p:cNvSpPr/>
          <p:nvPr/>
        </p:nvSpPr>
        <p:spPr>
          <a:xfrm>
            <a:off x="893725" y="1327725"/>
            <a:ext cx="541500" cy="532500"/>
          </a:xfrm>
          <a:prstGeom prst="rect">
            <a:avLst/>
          </a:prstGeom>
          <a:solidFill>
            <a:srgbClr val="006E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1" name="Google Shape;261;p32"/>
          <p:cNvSpPr/>
          <p:nvPr/>
        </p:nvSpPr>
        <p:spPr>
          <a:xfrm>
            <a:off x="1954575" y="1327725"/>
            <a:ext cx="541500" cy="53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W2</a:t>
            </a:r>
            <a:endParaRPr/>
          </a:p>
        </p:txBody>
      </p:sp>
      <p:sp>
        <p:nvSpPr>
          <p:cNvPr id="262" name="Google Shape;262;p32"/>
          <p:cNvSpPr/>
          <p:nvPr/>
        </p:nvSpPr>
        <p:spPr>
          <a:xfrm>
            <a:off x="2503425" y="1327725"/>
            <a:ext cx="541500" cy="53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W3</a:t>
            </a:r>
            <a:endParaRPr/>
          </a:p>
        </p:txBody>
      </p:sp>
      <p:sp>
        <p:nvSpPr>
          <p:cNvPr id="263" name="Google Shape;263;p32"/>
          <p:cNvSpPr/>
          <p:nvPr/>
        </p:nvSpPr>
        <p:spPr>
          <a:xfrm>
            <a:off x="3637150" y="1327725"/>
            <a:ext cx="541500" cy="5325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4" name="Google Shape;264;p32"/>
          <p:cNvSpPr/>
          <p:nvPr/>
        </p:nvSpPr>
        <p:spPr>
          <a:xfrm>
            <a:off x="3637150" y="1843425"/>
            <a:ext cx="541500" cy="53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 X1</a:t>
            </a:r>
            <a:endParaRPr/>
          </a:p>
        </p:txBody>
      </p:sp>
      <p:sp>
        <p:nvSpPr>
          <p:cNvPr id="265" name="Google Shape;265;p32"/>
          <p:cNvSpPr/>
          <p:nvPr/>
        </p:nvSpPr>
        <p:spPr>
          <a:xfrm>
            <a:off x="3637150" y="2375925"/>
            <a:ext cx="541500" cy="53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 X2</a:t>
            </a:r>
            <a:endParaRPr/>
          </a:p>
        </p:txBody>
      </p:sp>
      <p:sp>
        <p:nvSpPr>
          <p:cNvPr id="266" name="Google Shape;266;p32"/>
          <p:cNvSpPr/>
          <p:nvPr/>
        </p:nvSpPr>
        <p:spPr>
          <a:xfrm>
            <a:off x="3637150" y="2908425"/>
            <a:ext cx="541500" cy="53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 X3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3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Скалярное произведение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72" name="Google Shape;272;p33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3" name="Google Shape;273;p33"/>
          <p:cNvSpPr txBox="1"/>
          <p:nvPr/>
        </p:nvSpPr>
        <p:spPr>
          <a:xfrm>
            <a:off x="8450025" y="4690375"/>
            <a:ext cx="541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endParaRPr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74" name="Google Shape;27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3"/>
          <p:cNvSpPr txBox="1"/>
          <p:nvPr/>
        </p:nvSpPr>
        <p:spPr>
          <a:xfrm>
            <a:off x="3210900" y="1434325"/>
            <a:ext cx="3093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/>
              <a:t>X</a:t>
            </a:r>
            <a:endParaRPr b="1" sz="1700"/>
          </a:p>
        </p:txBody>
      </p:sp>
      <p:sp>
        <p:nvSpPr>
          <p:cNvPr id="276" name="Google Shape;276;p33"/>
          <p:cNvSpPr txBox="1"/>
          <p:nvPr/>
        </p:nvSpPr>
        <p:spPr>
          <a:xfrm>
            <a:off x="4405175" y="1392225"/>
            <a:ext cx="3657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/>
              <a:t>=</a:t>
            </a:r>
            <a:endParaRPr b="1" sz="1800"/>
          </a:p>
        </p:txBody>
      </p:sp>
      <p:sp>
        <p:nvSpPr>
          <p:cNvPr id="277" name="Google Shape;277;p33"/>
          <p:cNvSpPr txBox="1"/>
          <p:nvPr/>
        </p:nvSpPr>
        <p:spPr>
          <a:xfrm>
            <a:off x="4770875" y="1351575"/>
            <a:ext cx="41685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W0</a:t>
            </a: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×X0</a:t>
            </a: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+ W1</a:t>
            </a: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X1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33"/>
          <p:cNvSpPr/>
          <p:nvPr/>
        </p:nvSpPr>
        <p:spPr>
          <a:xfrm>
            <a:off x="1435225" y="1327725"/>
            <a:ext cx="541500" cy="532500"/>
          </a:xfrm>
          <a:prstGeom prst="rect">
            <a:avLst/>
          </a:prstGeom>
          <a:solidFill>
            <a:srgbClr val="006E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9" name="Google Shape;279;p33"/>
          <p:cNvSpPr/>
          <p:nvPr/>
        </p:nvSpPr>
        <p:spPr>
          <a:xfrm>
            <a:off x="893725" y="1327725"/>
            <a:ext cx="541500" cy="53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 W0</a:t>
            </a:r>
            <a:endParaRPr/>
          </a:p>
        </p:txBody>
      </p:sp>
      <p:sp>
        <p:nvSpPr>
          <p:cNvPr id="280" name="Google Shape;280;p33"/>
          <p:cNvSpPr/>
          <p:nvPr/>
        </p:nvSpPr>
        <p:spPr>
          <a:xfrm>
            <a:off x="1954575" y="1327725"/>
            <a:ext cx="541500" cy="53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W2</a:t>
            </a:r>
            <a:endParaRPr/>
          </a:p>
        </p:txBody>
      </p:sp>
      <p:sp>
        <p:nvSpPr>
          <p:cNvPr id="281" name="Google Shape;281;p33"/>
          <p:cNvSpPr/>
          <p:nvPr/>
        </p:nvSpPr>
        <p:spPr>
          <a:xfrm>
            <a:off x="2503425" y="1327725"/>
            <a:ext cx="541500" cy="53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W3</a:t>
            </a:r>
            <a:endParaRPr/>
          </a:p>
        </p:txBody>
      </p:sp>
      <p:sp>
        <p:nvSpPr>
          <p:cNvPr id="282" name="Google Shape;282;p33"/>
          <p:cNvSpPr/>
          <p:nvPr/>
        </p:nvSpPr>
        <p:spPr>
          <a:xfrm>
            <a:off x="3637150" y="1327725"/>
            <a:ext cx="541500" cy="53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 X0</a:t>
            </a:r>
            <a:endParaRPr/>
          </a:p>
        </p:txBody>
      </p:sp>
      <p:sp>
        <p:nvSpPr>
          <p:cNvPr id="283" name="Google Shape;283;p33"/>
          <p:cNvSpPr/>
          <p:nvPr/>
        </p:nvSpPr>
        <p:spPr>
          <a:xfrm>
            <a:off x="3637150" y="1843425"/>
            <a:ext cx="541500" cy="5325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X1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4" name="Google Shape;284;p33"/>
          <p:cNvSpPr/>
          <p:nvPr/>
        </p:nvSpPr>
        <p:spPr>
          <a:xfrm>
            <a:off x="3637150" y="2375925"/>
            <a:ext cx="541500" cy="53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 X2</a:t>
            </a:r>
            <a:endParaRPr/>
          </a:p>
        </p:txBody>
      </p:sp>
      <p:sp>
        <p:nvSpPr>
          <p:cNvPr id="285" name="Google Shape;285;p33"/>
          <p:cNvSpPr/>
          <p:nvPr/>
        </p:nvSpPr>
        <p:spPr>
          <a:xfrm>
            <a:off x="3637150" y="2908425"/>
            <a:ext cx="541500" cy="53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 X3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4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Скалярное произведение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91" name="Google Shape;291;p34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2" name="Google Shape;292;p34"/>
          <p:cNvSpPr txBox="1"/>
          <p:nvPr/>
        </p:nvSpPr>
        <p:spPr>
          <a:xfrm>
            <a:off x="8450025" y="4690375"/>
            <a:ext cx="541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endParaRPr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93" name="Google Shape;29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4"/>
          <p:cNvSpPr txBox="1"/>
          <p:nvPr/>
        </p:nvSpPr>
        <p:spPr>
          <a:xfrm>
            <a:off x="3210900" y="1434325"/>
            <a:ext cx="3093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/>
              <a:t>X</a:t>
            </a:r>
            <a:endParaRPr b="1" sz="1700"/>
          </a:p>
        </p:txBody>
      </p:sp>
      <p:sp>
        <p:nvSpPr>
          <p:cNvPr id="295" name="Google Shape;295;p34"/>
          <p:cNvSpPr txBox="1"/>
          <p:nvPr/>
        </p:nvSpPr>
        <p:spPr>
          <a:xfrm>
            <a:off x="4405175" y="1392225"/>
            <a:ext cx="3657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/>
              <a:t>=</a:t>
            </a:r>
            <a:endParaRPr b="1" sz="1800"/>
          </a:p>
        </p:txBody>
      </p:sp>
      <p:sp>
        <p:nvSpPr>
          <p:cNvPr id="296" name="Google Shape;296;p34"/>
          <p:cNvSpPr txBox="1"/>
          <p:nvPr/>
        </p:nvSpPr>
        <p:spPr>
          <a:xfrm>
            <a:off x="4770875" y="1351575"/>
            <a:ext cx="41685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W0</a:t>
            </a: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×X0 + W1×X1 </a:t>
            </a: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+ W2×X2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p34"/>
          <p:cNvSpPr/>
          <p:nvPr/>
        </p:nvSpPr>
        <p:spPr>
          <a:xfrm>
            <a:off x="1435225" y="1327725"/>
            <a:ext cx="541500" cy="53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W1</a:t>
            </a:r>
            <a:endParaRPr/>
          </a:p>
        </p:txBody>
      </p:sp>
      <p:sp>
        <p:nvSpPr>
          <p:cNvPr id="298" name="Google Shape;298;p34"/>
          <p:cNvSpPr/>
          <p:nvPr/>
        </p:nvSpPr>
        <p:spPr>
          <a:xfrm>
            <a:off x="893725" y="1327725"/>
            <a:ext cx="541500" cy="53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 W0</a:t>
            </a:r>
            <a:endParaRPr/>
          </a:p>
        </p:txBody>
      </p:sp>
      <p:sp>
        <p:nvSpPr>
          <p:cNvPr id="299" name="Google Shape;299;p34"/>
          <p:cNvSpPr/>
          <p:nvPr/>
        </p:nvSpPr>
        <p:spPr>
          <a:xfrm>
            <a:off x="1954575" y="1327725"/>
            <a:ext cx="541500" cy="532500"/>
          </a:xfrm>
          <a:prstGeom prst="rect">
            <a:avLst/>
          </a:prstGeom>
          <a:solidFill>
            <a:srgbClr val="006E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0" name="Google Shape;300;p34"/>
          <p:cNvSpPr/>
          <p:nvPr/>
        </p:nvSpPr>
        <p:spPr>
          <a:xfrm>
            <a:off x="2503425" y="1327725"/>
            <a:ext cx="541500" cy="53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W3</a:t>
            </a:r>
            <a:endParaRPr/>
          </a:p>
        </p:txBody>
      </p:sp>
      <p:sp>
        <p:nvSpPr>
          <p:cNvPr id="301" name="Google Shape;301;p34"/>
          <p:cNvSpPr/>
          <p:nvPr/>
        </p:nvSpPr>
        <p:spPr>
          <a:xfrm>
            <a:off x="3637150" y="1327725"/>
            <a:ext cx="541500" cy="53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 X0</a:t>
            </a:r>
            <a:endParaRPr/>
          </a:p>
        </p:txBody>
      </p:sp>
      <p:sp>
        <p:nvSpPr>
          <p:cNvPr id="302" name="Google Shape;302;p34"/>
          <p:cNvSpPr/>
          <p:nvPr/>
        </p:nvSpPr>
        <p:spPr>
          <a:xfrm>
            <a:off x="3637150" y="1843425"/>
            <a:ext cx="541500" cy="53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 X1</a:t>
            </a:r>
            <a:endParaRPr/>
          </a:p>
        </p:txBody>
      </p:sp>
      <p:sp>
        <p:nvSpPr>
          <p:cNvPr id="303" name="Google Shape;303;p34"/>
          <p:cNvSpPr/>
          <p:nvPr/>
        </p:nvSpPr>
        <p:spPr>
          <a:xfrm>
            <a:off x="3637150" y="2375925"/>
            <a:ext cx="541500" cy="5325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X2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4" name="Google Shape;304;p34"/>
          <p:cNvSpPr/>
          <p:nvPr/>
        </p:nvSpPr>
        <p:spPr>
          <a:xfrm>
            <a:off x="3637150" y="2908425"/>
            <a:ext cx="541500" cy="53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 X3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5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Скалярное произведение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10" name="Google Shape;310;p35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1" name="Google Shape;311;p35"/>
          <p:cNvSpPr txBox="1"/>
          <p:nvPr/>
        </p:nvSpPr>
        <p:spPr>
          <a:xfrm>
            <a:off x="8450025" y="4690375"/>
            <a:ext cx="541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endParaRPr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312" name="Google Shape;31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5"/>
          <p:cNvSpPr txBox="1"/>
          <p:nvPr/>
        </p:nvSpPr>
        <p:spPr>
          <a:xfrm>
            <a:off x="3210900" y="1434325"/>
            <a:ext cx="3093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/>
              <a:t>X</a:t>
            </a:r>
            <a:endParaRPr b="1" sz="1700"/>
          </a:p>
        </p:txBody>
      </p:sp>
      <p:sp>
        <p:nvSpPr>
          <p:cNvPr id="314" name="Google Shape;314;p35"/>
          <p:cNvSpPr txBox="1"/>
          <p:nvPr/>
        </p:nvSpPr>
        <p:spPr>
          <a:xfrm>
            <a:off x="4405175" y="1392225"/>
            <a:ext cx="3657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/>
              <a:t>=</a:t>
            </a:r>
            <a:endParaRPr b="1" sz="1800"/>
          </a:p>
        </p:txBody>
      </p:sp>
      <p:sp>
        <p:nvSpPr>
          <p:cNvPr id="315" name="Google Shape;315;p35"/>
          <p:cNvSpPr txBox="1"/>
          <p:nvPr/>
        </p:nvSpPr>
        <p:spPr>
          <a:xfrm>
            <a:off x="4770875" y="1351575"/>
            <a:ext cx="41685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W0</a:t>
            </a: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×X0 + W1×X1 + W2×X2 </a:t>
            </a: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+ W3×X3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6" name="Google Shape;316;p35"/>
          <p:cNvSpPr/>
          <p:nvPr/>
        </p:nvSpPr>
        <p:spPr>
          <a:xfrm>
            <a:off x="1435225" y="1327725"/>
            <a:ext cx="541500" cy="53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W1</a:t>
            </a:r>
            <a:endParaRPr/>
          </a:p>
        </p:txBody>
      </p:sp>
      <p:sp>
        <p:nvSpPr>
          <p:cNvPr id="317" name="Google Shape;317;p35"/>
          <p:cNvSpPr/>
          <p:nvPr/>
        </p:nvSpPr>
        <p:spPr>
          <a:xfrm>
            <a:off x="893725" y="1327725"/>
            <a:ext cx="541500" cy="53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 W0</a:t>
            </a:r>
            <a:endParaRPr/>
          </a:p>
        </p:txBody>
      </p:sp>
      <p:sp>
        <p:nvSpPr>
          <p:cNvPr id="318" name="Google Shape;318;p35"/>
          <p:cNvSpPr/>
          <p:nvPr/>
        </p:nvSpPr>
        <p:spPr>
          <a:xfrm>
            <a:off x="1954575" y="1327725"/>
            <a:ext cx="541500" cy="53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W2</a:t>
            </a:r>
            <a:endParaRPr/>
          </a:p>
        </p:txBody>
      </p:sp>
      <p:sp>
        <p:nvSpPr>
          <p:cNvPr id="319" name="Google Shape;319;p35"/>
          <p:cNvSpPr/>
          <p:nvPr/>
        </p:nvSpPr>
        <p:spPr>
          <a:xfrm>
            <a:off x="2503425" y="1327725"/>
            <a:ext cx="541500" cy="532500"/>
          </a:xfrm>
          <a:prstGeom prst="rect">
            <a:avLst/>
          </a:prstGeom>
          <a:solidFill>
            <a:srgbClr val="006E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0" name="Google Shape;320;p35"/>
          <p:cNvSpPr/>
          <p:nvPr/>
        </p:nvSpPr>
        <p:spPr>
          <a:xfrm>
            <a:off x="3637150" y="1327725"/>
            <a:ext cx="541500" cy="53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 X0</a:t>
            </a:r>
            <a:endParaRPr/>
          </a:p>
        </p:txBody>
      </p:sp>
      <p:sp>
        <p:nvSpPr>
          <p:cNvPr id="321" name="Google Shape;321;p35"/>
          <p:cNvSpPr/>
          <p:nvPr/>
        </p:nvSpPr>
        <p:spPr>
          <a:xfrm>
            <a:off x="3637150" y="1843425"/>
            <a:ext cx="541500" cy="53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 X1</a:t>
            </a:r>
            <a:endParaRPr/>
          </a:p>
        </p:txBody>
      </p:sp>
      <p:sp>
        <p:nvSpPr>
          <p:cNvPr id="322" name="Google Shape;322;p35"/>
          <p:cNvSpPr/>
          <p:nvPr/>
        </p:nvSpPr>
        <p:spPr>
          <a:xfrm>
            <a:off x="3637150" y="2375925"/>
            <a:ext cx="541500" cy="53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 X2</a:t>
            </a:r>
            <a:endParaRPr/>
          </a:p>
        </p:txBody>
      </p:sp>
      <p:sp>
        <p:nvSpPr>
          <p:cNvPr id="323" name="Google Shape;323;p35"/>
          <p:cNvSpPr/>
          <p:nvPr/>
        </p:nvSpPr>
        <p:spPr>
          <a:xfrm>
            <a:off x="3637150" y="2908425"/>
            <a:ext cx="541500" cy="5325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X3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6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Активность нулевого нейрона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29" name="Google Shape;329;p36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0" name="Google Shape;330;p36"/>
          <p:cNvSpPr txBox="1"/>
          <p:nvPr/>
        </p:nvSpPr>
        <p:spPr>
          <a:xfrm>
            <a:off x="8450025" y="4690375"/>
            <a:ext cx="541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endParaRPr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331" name="Google Shape;33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36"/>
          <p:cNvSpPr txBox="1"/>
          <p:nvPr/>
        </p:nvSpPr>
        <p:spPr>
          <a:xfrm>
            <a:off x="3287100" y="1586725"/>
            <a:ext cx="3093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/>
              <a:t>X</a:t>
            </a:r>
            <a:endParaRPr b="1" sz="1700"/>
          </a:p>
        </p:txBody>
      </p:sp>
      <p:sp>
        <p:nvSpPr>
          <p:cNvPr id="333" name="Google Shape;333;p36"/>
          <p:cNvSpPr txBox="1"/>
          <p:nvPr/>
        </p:nvSpPr>
        <p:spPr>
          <a:xfrm>
            <a:off x="4252775" y="1572975"/>
            <a:ext cx="3657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00"/>
              <a:t>=</a:t>
            </a:r>
            <a:endParaRPr b="1" sz="2100"/>
          </a:p>
        </p:txBody>
      </p:sp>
      <p:sp>
        <p:nvSpPr>
          <p:cNvPr id="334" name="Google Shape;334;p36"/>
          <p:cNvSpPr/>
          <p:nvPr/>
        </p:nvSpPr>
        <p:spPr>
          <a:xfrm>
            <a:off x="392700" y="1450425"/>
            <a:ext cx="708000" cy="696300"/>
          </a:xfrm>
          <a:prstGeom prst="rect">
            <a:avLst/>
          </a:prstGeom>
          <a:solidFill>
            <a:srgbClr val="006E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W00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5" name="Google Shape;335;p36"/>
          <p:cNvSpPr/>
          <p:nvPr/>
        </p:nvSpPr>
        <p:spPr>
          <a:xfrm>
            <a:off x="3637150" y="1327725"/>
            <a:ext cx="541500" cy="5325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X0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6" name="Google Shape;336;p36"/>
          <p:cNvSpPr/>
          <p:nvPr/>
        </p:nvSpPr>
        <p:spPr>
          <a:xfrm>
            <a:off x="3637150" y="1843425"/>
            <a:ext cx="541500" cy="5325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X1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7" name="Google Shape;337;p36"/>
          <p:cNvSpPr/>
          <p:nvPr/>
        </p:nvSpPr>
        <p:spPr>
          <a:xfrm>
            <a:off x="3637150" y="2375925"/>
            <a:ext cx="541500" cy="5325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X2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8" name="Google Shape;338;p36"/>
          <p:cNvSpPr/>
          <p:nvPr/>
        </p:nvSpPr>
        <p:spPr>
          <a:xfrm>
            <a:off x="3637150" y="2908425"/>
            <a:ext cx="541500" cy="5325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X3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9" name="Google Shape;339;p36"/>
          <p:cNvSpPr/>
          <p:nvPr/>
        </p:nvSpPr>
        <p:spPr>
          <a:xfrm>
            <a:off x="1100700" y="1450425"/>
            <a:ext cx="708000" cy="696300"/>
          </a:xfrm>
          <a:prstGeom prst="rect">
            <a:avLst/>
          </a:prstGeom>
          <a:solidFill>
            <a:srgbClr val="006E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W01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0" name="Google Shape;340;p36"/>
          <p:cNvSpPr/>
          <p:nvPr/>
        </p:nvSpPr>
        <p:spPr>
          <a:xfrm>
            <a:off x="1801800" y="1450425"/>
            <a:ext cx="708000" cy="696300"/>
          </a:xfrm>
          <a:prstGeom prst="rect">
            <a:avLst/>
          </a:prstGeom>
          <a:solidFill>
            <a:srgbClr val="006E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W02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1" name="Google Shape;341;p36"/>
          <p:cNvSpPr/>
          <p:nvPr/>
        </p:nvSpPr>
        <p:spPr>
          <a:xfrm>
            <a:off x="2509800" y="1450425"/>
            <a:ext cx="708000" cy="696300"/>
          </a:xfrm>
          <a:prstGeom prst="rect">
            <a:avLst/>
          </a:prstGeom>
          <a:solidFill>
            <a:srgbClr val="006E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W03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2" name="Google Shape;342;p36"/>
          <p:cNvSpPr/>
          <p:nvPr/>
        </p:nvSpPr>
        <p:spPr>
          <a:xfrm>
            <a:off x="4689925" y="1572975"/>
            <a:ext cx="4214100" cy="451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W00×X0 + W01×X1 + W02×X2 + W03×X3</a:t>
            </a: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7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Активность первого нейрона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48" name="Google Shape;348;p37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9" name="Google Shape;349;p37"/>
          <p:cNvSpPr txBox="1"/>
          <p:nvPr/>
        </p:nvSpPr>
        <p:spPr>
          <a:xfrm>
            <a:off x="8450025" y="4690375"/>
            <a:ext cx="541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endParaRPr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350" name="Google Shape;35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7"/>
          <p:cNvSpPr txBox="1"/>
          <p:nvPr/>
        </p:nvSpPr>
        <p:spPr>
          <a:xfrm>
            <a:off x="3287100" y="2120125"/>
            <a:ext cx="3093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/>
              <a:t>X</a:t>
            </a:r>
            <a:endParaRPr b="1" sz="1700"/>
          </a:p>
        </p:txBody>
      </p:sp>
      <p:sp>
        <p:nvSpPr>
          <p:cNvPr id="352" name="Google Shape;352;p37"/>
          <p:cNvSpPr txBox="1"/>
          <p:nvPr/>
        </p:nvSpPr>
        <p:spPr>
          <a:xfrm>
            <a:off x="4252775" y="2106375"/>
            <a:ext cx="3657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00"/>
              <a:t>=</a:t>
            </a:r>
            <a:endParaRPr b="1" sz="2100"/>
          </a:p>
        </p:txBody>
      </p:sp>
      <p:sp>
        <p:nvSpPr>
          <p:cNvPr id="353" name="Google Shape;353;p37"/>
          <p:cNvSpPr/>
          <p:nvPr/>
        </p:nvSpPr>
        <p:spPr>
          <a:xfrm>
            <a:off x="392700" y="1983825"/>
            <a:ext cx="708000" cy="696300"/>
          </a:xfrm>
          <a:prstGeom prst="rect">
            <a:avLst/>
          </a:prstGeom>
          <a:solidFill>
            <a:srgbClr val="006E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W10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4" name="Google Shape;354;p37"/>
          <p:cNvSpPr/>
          <p:nvPr/>
        </p:nvSpPr>
        <p:spPr>
          <a:xfrm>
            <a:off x="3637150" y="1327725"/>
            <a:ext cx="541500" cy="5325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X0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5" name="Google Shape;355;p37"/>
          <p:cNvSpPr/>
          <p:nvPr/>
        </p:nvSpPr>
        <p:spPr>
          <a:xfrm>
            <a:off x="3637150" y="1843425"/>
            <a:ext cx="541500" cy="5325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X1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6" name="Google Shape;356;p37"/>
          <p:cNvSpPr/>
          <p:nvPr/>
        </p:nvSpPr>
        <p:spPr>
          <a:xfrm>
            <a:off x="3637150" y="2375925"/>
            <a:ext cx="541500" cy="5325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X2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7" name="Google Shape;357;p37"/>
          <p:cNvSpPr/>
          <p:nvPr/>
        </p:nvSpPr>
        <p:spPr>
          <a:xfrm>
            <a:off x="3637150" y="2908425"/>
            <a:ext cx="541500" cy="5325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X3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8" name="Google Shape;358;p37"/>
          <p:cNvSpPr/>
          <p:nvPr/>
        </p:nvSpPr>
        <p:spPr>
          <a:xfrm>
            <a:off x="1100700" y="1983825"/>
            <a:ext cx="708000" cy="696300"/>
          </a:xfrm>
          <a:prstGeom prst="rect">
            <a:avLst/>
          </a:prstGeom>
          <a:solidFill>
            <a:srgbClr val="006E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W11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9" name="Google Shape;359;p37"/>
          <p:cNvSpPr/>
          <p:nvPr/>
        </p:nvSpPr>
        <p:spPr>
          <a:xfrm>
            <a:off x="1801800" y="1983825"/>
            <a:ext cx="708000" cy="696300"/>
          </a:xfrm>
          <a:prstGeom prst="rect">
            <a:avLst/>
          </a:prstGeom>
          <a:solidFill>
            <a:srgbClr val="006E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W12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0" name="Google Shape;360;p37"/>
          <p:cNvSpPr/>
          <p:nvPr/>
        </p:nvSpPr>
        <p:spPr>
          <a:xfrm>
            <a:off x="2509800" y="1983825"/>
            <a:ext cx="708000" cy="696300"/>
          </a:xfrm>
          <a:prstGeom prst="rect">
            <a:avLst/>
          </a:prstGeom>
          <a:solidFill>
            <a:srgbClr val="006E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W13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1" name="Google Shape;361;p37"/>
          <p:cNvSpPr/>
          <p:nvPr/>
        </p:nvSpPr>
        <p:spPr>
          <a:xfrm>
            <a:off x="4689925" y="2106375"/>
            <a:ext cx="4214100" cy="451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W10×X0 + W11×X1 + W12×X2 + W13×X3</a:t>
            </a: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8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Активность второго нейрона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67" name="Google Shape;367;p38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8" name="Google Shape;368;p38"/>
          <p:cNvSpPr txBox="1"/>
          <p:nvPr/>
        </p:nvSpPr>
        <p:spPr>
          <a:xfrm>
            <a:off x="8450025" y="4690375"/>
            <a:ext cx="541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endParaRPr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369" name="Google Shape;36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38"/>
          <p:cNvSpPr txBox="1"/>
          <p:nvPr/>
        </p:nvSpPr>
        <p:spPr>
          <a:xfrm>
            <a:off x="3287100" y="2653525"/>
            <a:ext cx="3093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/>
              <a:t>X</a:t>
            </a:r>
            <a:endParaRPr b="1" sz="1700"/>
          </a:p>
        </p:txBody>
      </p:sp>
      <p:sp>
        <p:nvSpPr>
          <p:cNvPr id="371" name="Google Shape;371;p38"/>
          <p:cNvSpPr txBox="1"/>
          <p:nvPr/>
        </p:nvSpPr>
        <p:spPr>
          <a:xfrm>
            <a:off x="4252775" y="2639775"/>
            <a:ext cx="3657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00"/>
              <a:t>=</a:t>
            </a:r>
            <a:endParaRPr b="1" sz="2100"/>
          </a:p>
        </p:txBody>
      </p:sp>
      <p:sp>
        <p:nvSpPr>
          <p:cNvPr id="372" name="Google Shape;372;p38"/>
          <p:cNvSpPr/>
          <p:nvPr/>
        </p:nvSpPr>
        <p:spPr>
          <a:xfrm>
            <a:off x="392700" y="2517225"/>
            <a:ext cx="708000" cy="696300"/>
          </a:xfrm>
          <a:prstGeom prst="rect">
            <a:avLst/>
          </a:prstGeom>
          <a:solidFill>
            <a:srgbClr val="006E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W20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3" name="Google Shape;373;p38"/>
          <p:cNvSpPr/>
          <p:nvPr/>
        </p:nvSpPr>
        <p:spPr>
          <a:xfrm>
            <a:off x="3637150" y="1327725"/>
            <a:ext cx="541500" cy="5325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X0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4" name="Google Shape;374;p38"/>
          <p:cNvSpPr/>
          <p:nvPr/>
        </p:nvSpPr>
        <p:spPr>
          <a:xfrm>
            <a:off x="3637150" y="1843425"/>
            <a:ext cx="541500" cy="5325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X1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5" name="Google Shape;375;p38"/>
          <p:cNvSpPr/>
          <p:nvPr/>
        </p:nvSpPr>
        <p:spPr>
          <a:xfrm>
            <a:off x="3637150" y="2375925"/>
            <a:ext cx="541500" cy="5325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X2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6" name="Google Shape;376;p38"/>
          <p:cNvSpPr/>
          <p:nvPr/>
        </p:nvSpPr>
        <p:spPr>
          <a:xfrm>
            <a:off x="3637150" y="2908425"/>
            <a:ext cx="541500" cy="5325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X3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7" name="Google Shape;377;p38"/>
          <p:cNvSpPr/>
          <p:nvPr/>
        </p:nvSpPr>
        <p:spPr>
          <a:xfrm>
            <a:off x="1100700" y="2517225"/>
            <a:ext cx="708000" cy="696300"/>
          </a:xfrm>
          <a:prstGeom prst="rect">
            <a:avLst/>
          </a:prstGeom>
          <a:solidFill>
            <a:srgbClr val="006E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W21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8" name="Google Shape;378;p38"/>
          <p:cNvSpPr/>
          <p:nvPr/>
        </p:nvSpPr>
        <p:spPr>
          <a:xfrm>
            <a:off x="1801800" y="2517225"/>
            <a:ext cx="708000" cy="696300"/>
          </a:xfrm>
          <a:prstGeom prst="rect">
            <a:avLst/>
          </a:prstGeom>
          <a:solidFill>
            <a:srgbClr val="006E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W22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9" name="Google Shape;379;p38"/>
          <p:cNvSpPr/>
          <p:nvPr/>
        </p:nvSpPr>
        <p:spPr>
          <a:xfrm>
            <a:off x="2509800" y="2517225"/>
            <a:ext cx="708000" cy="696300"/>
          </a:xfrm>
          <a:prstGeom prst="rect">
            <a:avLst/>
          </a:prstGeom>
          <a:solidFill>
            <a:srgbClr val="006E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W23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0" name="Google Shape;380;p38"/>
          <p:cNvSpPr/>
          <p:nvPr/>
        </p:nvSpPr>
        <p:spPr>
          <a:xfrm>
            <a:off x="4689925" y="2639775"/>
            <a:ext cx="4214100" cy="451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W20×X0 + W21×X1 + W22×X2 + W23×X3</a:t>
            </a: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9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Активность всех нейронов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86" name="Google Shape;386;p39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7" name="Google Shape;387;p39"/>
          <p:cNvSpPr txBox="1"/>
          <p:nvPr/>
        </p:nvSpPr>
        <p:spPr>
          <a:xfrm>
            <a:off x="8450025" y="4690375"/>
            <a:ext cx="541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endParaRPr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388" name="Google Shape;38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39"/>
          <p:cNvSpPr txBox="1"/>
          <p:nvPr/>
        </p:nvSpPr>
        <p:spPr>
          <a:xfrm>
            <a:off x="4251438" y="2155975"/>
            <a:ext cx="3657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00"/>
              <a:t>=</a:t>
            </a:r>
            <a:endParaRPr b="1" sz="2100"/>
          </a:p>
        </p:txBody>
      </p:sp>
      <p:sp>
        <p:nvSpPr>
          <p:cNvPr id="390" name="Google Shape;390;p39"/>
          <p:cNvSpPr/>
          <p:nvPr/>
        </p:nvSpPr>
        <p:spPr>
          <a:xfrm>
            <a:off x="392700" y="2729725"/>
            <a:ext cx="708000" cy="696300"/>
          </a:xfrm>
          <a:prstGeom prst="rect">
            <a:avLst/>
          </a:prstGeom>
          <a:solidFill>
            <a:srgbClr val="006E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W00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91" name="Google Shape;391;p39"/>
          <p:cNvSpPr/>
          <p:nvPr/>
        </p:nvSpPr>
        <p:spPr>
          <a:xfrm>
            <a:off x="3637150" y="1327725"/>
            <a:ext cx="541500" cy="5325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X0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92" name="Google Shape;392;p39"/>
          <p:cNvSpPr/>
          <p:nvPr/>
        </p:nvSpPr>
        <p:spPr>
          <a:xfrm>
            <a:off x="3637150" y="1843425"/>
            <a:ext cx="541500" cy="5325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X1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93" name="Google Shape;393;p39"/>
          <p:cNvSpPr/>
          <p:nvPr/>
        </p:nvSpPr>
        <p:spPr>
          <a:xfrm>
            <a:off x="3637150" y="2375925"/>
            <a:ext cx="541500" cy="5325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X2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94" name="Google Shape;394;p39"/>
          <p:cNvSpPr/>
          <p:nvPr/>
        </p:nvSpPr>
        <p:spPr>
          <a:xfrm>
            <a:off x="3637150" y="2908425"/>
            <a:ext cx="541500" cy="5325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X3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95" name="Google Shape;395;p39"/>
          <p:cNvSpPr/>
          <p:nvPr/>
        </p:nvSpPr>
        <p:spPr>
          <a:xfrm>
            <a:off x="1100700" y="2729725"/>
            <a:ext cx="708000" cy="696300"/>
          </a:xfrm>
          <a:prstGeom prst="rect">
            <a:avLst/>
          </a:prstGeom>
          <a:solidFill>
            <a:srgbClr val="006E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W01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96" name="Google Shape;396;p39"/>
          <p:cNvSpPr/>
          <p:nvPr/>
        </p:nvSpPr>
        <p:spPr>
          <a:xfrm>
            <a:off x="1808700" y="2729725"/>
            <a:ext cx="708000" cy="696300"/>
          </a:xfrm>
          <a:prstGeom prst="rect">
            <a:avLst/>
          </a:prstGeom>
          <a:solidFill>
            <a:srgbClr val="006E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W02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97" name="Google Shape;397;p39"/>
          <p:cNvSpPr/>
          <p:nvPr/>
        </p:nvSpPr>
        <p:spPr>
          <a:xfrm>
            <a:off x="2509800" y="2729725"/>
            <a:ext cx="708000" cy="696300"/>
          </a:xfrm>
          <a:prstGeom prst="rect">
            <a:avLst/>
          </a:prstGeom>
          <a:solidFill>
            <a:srgbClr val="006E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W03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98" name="Google Shape;398;p39"/>
          <p:cNvSpPr/>
          <p:nvPr/>
        </p:nvSpPr>
        <p:spPr>
          <a:xfrm>
            <a:off x="4692600" y="2563575"/>
            <a:ext cx="4214100" cy="451200"/>
          </a:xfrm>
          <a:prstGeom prst="rect">
            <a:avLst/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W20×X0 + W21×X1 + W22×X2 + W23×X3</a:t>
            </a: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99" name="Google Shape;399;p39"/>
          <p:cNvSpPr txBox="1"/>
          <p:nvPr/>
        </p:nvSpPr>
        <p:spPr>
          <a:xfrm>
            <a:off x="3287100" y="2169725"/>
            <a:ext cx="3093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/>
              <a:t>X</a:t>
            </a:r>
            <a:endParaRPr b="1" sz="1700"/>
          </a:p>
        </p:txBody>
      </p:sp>
      <p:sp>
        <p:nvSpPr>
          <p:cNvPr id="400" name="Google Shape;400;p39"/>
          <p:cNvSpPr/>
          <p:nvPr/>
        </p:nvSpPr>
        <p:spPr>
          <a:xfrm>
            <a:off x="1100700" y="2033425"/>
            <a:ext cx="708000" cy="696300"/>
          </a:xfrm>
          <a:prstGeom prst="rect">
            <a:avLst/>
          </a:prstGeom>
          <a:solidFill>
            <a:srgbClr val="006E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W01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1" name="Google Shape;401;p39"/>
          <p:cNvSpPr/>
          <p:nvPr/>
        </p:nvSpPr>
        <p:spPr>
          <a:xfrm>
            <a:off x="1801800" y="2033425"/>
            <a:ext cx="708000" cy="696300"/>
          </a:xfrm>
          <a:prstGeom prst="rect">
            <a:avLst/>
          </a:prstGeom>
          <a:solidFill>
            <a:srgbClr val="006E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W02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2" name="Google Shape;402;p39"/>
          <p:cNvSpPr/>
          <p:nvPr/>
        </p:nvSpPr>
        <p:spPr>
          <a:xfrm>
            <a:off x="2509800" y="2033425"/>
            <a:ext cx="708000" cy="696300"/>
          </a:xfrm>
          <a:prstGeom prst="rect">
            <a:avLst/>
          </a:prstGeom>
          <a:solidFill>
            <a:srgbClr val="006E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W03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3" name="Google Shape;403;p39"/>
          <p:cNvSpPr/>
          <p:nvPr/>
        </p:nvSpPr>
        <p:spPr>
          <a:xfrm>
            <a:off x="392700" y="2033425"/>
            <a:ext cx="708000" cy="696300"/>
          </a:xfrm>
          <a:prstGeom prst="rect">
            <a:avLst/>
          </a:prstGeom>
          <a:solidFill>
            <a:srgbClr val="006E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W01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4" name="Google Shape;404;p39"/>
          <p:cNvSpPr/>
          <p:nvPr/>
        </p:nvSpPr>
        <p:spPr>
          <a:xfrm>
            <a:off x="1100700" y="1335413"/>
            <a:ext cx="708000" cy="696300"/>
          </a:xfrm>
          <a:prstGeom prst="rect">
            <a:avLst/>
          </a:prstGeom>
          <a:solidFill>
            <a:srgbClr val="006E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W01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5" name="Google Shape;405;p39"/>
          <p:cNvSpPr/>
          <p:nvPr/>
        </p:nvSpPr>
        <p:spPr>
          <a:xfrm>
            <a:off x="1801800" y="1335413"/>
            <a:ext cx="708000" cy="696300"/>
          </a:xfrm>
          <a:prstGeom prst="rect">
            <a:avLst/>
          </a:prstGeom>
          <a:solidFill>
            <a:srgbClr val="006E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W02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6" name="Google Shape;406;p39"/>
          <p:cNvSpPr/>
          <p:nvPr/>
        </p:nvSpPr>
        <p:spPr>
          <a:xfrm>
            <a:off x="2509800" y="1335413"/>
            <a:ext cx="708000" cy="696300"/>
          </a:xfrm>
          <a:prstGeom prst="rect">
            <a:avLst/>
          </a:prstGeom>
          <a:solidFill>
            <a:srgbClr val="006E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W03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7" name="Google Shape;407;p39"/>
          <p:cNvSpPr/>
          <p:nvPr/>
        </p:nvSpPr>
        <p:spPr>
          <a:xfrm>
            <a:off x="392700" y="1335413"/>
            <a:ext cx="708000" cy="696300"/>
          </a:xfrm>
          <a:prstGeom prst="rect">
            <a:avLst/>
          </a:prstGeom>
          <a:solidFill>
            <a:srgbClr val="006E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W01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8" name="Google Shape;408;p39"/>
          <p:cNvSpPr/>
          <p:nvPr/>
        </p:nvSpPr>
        <p:spPr>
          <a:xfrm>
            <a:off x="4692600" y="1748375"/>
            <a:ext cx="4214100" cy="451200"/>
          </a:xfrm>
          <a:prstGeom prst="rect">
            <a:avLst/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W00×X0 + W01×X1 + W02×X2 + W03×X3</a:t>
            </a: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9" name="Google Shape;409;p39"/>
          <p:cNvSpPr/>
          <p:nvPr/>
        </p:nvSpPr>
        <p:spPr>
          <a:xfrm>
            <a:off x="4689925" y="2155975"/>
            <a:ext cx="4214100" cy="451200"/>
          </a:xfrm>
          <a:prstGeom prst="rect">
            <a:avLst/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W10×X0 + W11×X1 + W12×X2 + W13×X3</a:t>
            </a: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0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Линейный слой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15" name="Google Shape;415;p40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6" name="Google Shape;416;p40"/>
          <p:cNvSpPr txBox="1"/>
          <p:nvPr/>
        </p:nvSpPr>
        <p:spPr>
          <a:xfrm>
            <a:off x="8450025" y="4690375"/>
            <a:ext cx="541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endParaRPr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417" name="Google Shape;41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40"/>
          <p:cNvSpPr/>
          <p:nvPr/>
        </p:nvSpPr>
        <p:spPr>
          <a:xfrm>
            <a:off x="675050" y="808125"/>
            <a:ext cx="636900" cy="636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19" name="Google Shape;419;p40"/>
          <p:cNvCxnSpPr>
            <a:stCxn id="418" idx="6"/>
            <a:endCxn id="420" idx="2"/>
          </p:cNvCxnSpPr>
          <p:nvPr/>
        </p:nvCxnSpPr>
        <p:spPr>
          <a:xfrm>
            <a:off x="1311950" y="1126575"/>
            <a:ext cx="862200" cy="76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1" name="Google Shape;421;p40"/>
          <p:cNvSpPr/>
          <p:nvPr/>
        </p:nvSpPr>
        <p:spPr>
          <a:xfrm>
            <a:off x="675050" y="1701675"/>
            <a:ext cx="636900" cy="636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22" name="Google Shape;422;p40"/>
          <p:cNvCxnSpPr>
            <a:stCxn id="421" idx="6"/>
            <a:endCxn id="420" idx="2"/>
          </p:cNvCxnSpPr>
          <p:nvPr/>
        </p:nvCxnSpPr>
        <p:spPr>
          <a:xfrm flipH="1" rot="10800000">
            <a:off x="1311950" y="1887225"/>
            <a:ext cx="862200" cy="13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3" name="Google Shape;423;p40"/>
          <p:cNvSpPr/>
          <p:nvPr/>
        </p:nvSpPr>
        <p:spPr>
          <a:xfrm>
            <a:off x="675050" y="808125"/>
            <a:ext cx="636900" cy="6369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4" name="Google Shape;424;p40"/>
          <p:cNvSpPr/>
          <p:nvPr/>
        </p:nvSpPr>
        <p:spPr>
          <a:xfrm>
            <a:off x="675050" y="1701675"/>
            <a:ext cx="636900" cy="6369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5" name="Google Shape;425;p40"/>
          <p:cNvSpPr/>
          <p:nvPr/>
        </p:nvSpPr>
        <p:spPr>
          <a:xfrm>
            <a:off x="675050" y="2586575"/>
            <a:ext cx="636900" cy="636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26" name="Google Shape;426;p40"/>
          <p:cNvCxnSpPr>
            <a:stCxn id="425" idx="6"/>
            <a:endCxn id="420" idx="2"/>
          </p:cNvCxnSpPr>
          <p:nvPr/>
        </p:nvCxnSpPr>
        <p:spPr>
          <a:xfrm flipH="1" rot="10800000">
            <a:off x="1311950" y="1887425"/>
            <a:ext cx="862200" cy="101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7" name="Google Shape;427;p40"/>
          <p:cNvSpPr/>
          <p:nvPr/>
        </p:nvSpPr>
        <p:spPr>
          <a:xfrm>
            <a:off x="675050" y="2586575"/>
            <a:ext cx="636900" cy="6369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8" name="Google Shape;428;p40"/>
          <p:cNvSpPr/>
          <p:nvPr/>
        </p:nvSpPr>
        <p:spPr>
          <a:xfrm>
            <a:off x="675050" y="3471475"/>
            <a:ext cx="636900" cy="636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29" name="Google Shape;429;p40"/>
          <p:cNvCxnSpPr>
            <a:stCxn id="428" idx="6"/>
            <a:endCxn id="420" idx="2"/>
          </p:cNvCxnSpPr>
          <p:nvPr/>
        </p:nvCxnSpPr>
        <p:spPr>
          <a:xfrm flipH="1" rot="10800000">
            <a:off x="1311950" y="1887325"/>
            <a:ext cx="862200" cy="190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0" name="Google Shape;430;p40"/>
          <p:cNvSpPr/>
          <p:nvPr/>
        </p:nvSpPr>
        <p:spPr>
          <a:xfrm>
            <a:off x="675050" y="3471475"/>
            <a:ext cx="636900" cy="6369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1" name="Google Shape;431;p40"/>
          <p:cNvSpPr/>
          <p:nvPr/>
        </p:nvSpPr>
        <p:spPr>
          <a:xfrm>
            <a:off x="675050" y="4356375"/>
            <a:ext cx="636900" cy="636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32" name="Google Shape;432;p40"/>
          <p:cNvCxnSpPr>
            <a:stCxn id="431" idx="6"/>
            <a:endCxn id="420" idx="2"/>
          </p:cNvCxnSpPr>
          <p:nvPr/>
        </p:nvCxnSpPr>
        <p:spPr>
          <a:xfrm flipH="1" rot="10800000">
            <a:off x="1311950" y="1887225"/>
            <a:ext cx="862200" cy="278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3" name="Google Shape;433;p40"/>
          <p:cNvSpPr/>
          <p:nvPr/>
        </p:nvSpPr>
        <p:spPr>
          <a:xfrm>
            <a:off x="675050" y="4356375"/>
            <a:ext cx="636900" cy="6369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4" name="Google Shape;434;p40"/>
          <p:cNvSpPr/>
          <p:nvPr/>
        </p:nvSpPr>
        <p:spPr>
          <a:xfrm>
            <a:off x="2174038" y="1568900"/>
            <a:ext cx="636900" cy="636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35" name="Google Shape;435;p40"/>
          <p:cNvCxnSpPr>
            <a:stCxn id="434" idx="6"/>
          </p:cNvCxnSpPr>
          <p:nvPr/>
        </p:nvCxnSpPr>
        <p:spPr>
          <a:xfrm>
            <a:off x="2810938" y="1887350"/>
            <a:ext cx="2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0" name="Google Shape;420;p40"/>
          <p:cNvSpPr/>
          <p:nvPr/>
        </p:nvSpPr>
        <p:spPr>
          <a:xfrm>
            <a:off x="2174038" y="1568900"/>
            <a:ext cx="636900" cy="636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6" name="Google Shape;436;p40"/>
          <p:cNvSpPr/>
          <p:nvPr/>
        </p:nvSpPr>
        <p:spPr>
          <a:xfrm>
            <a:off x="2173963" y="2522425"/>
            <a:ext cx="636900" cy="636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37" name="Google Shape;437;p40"/>
          <p:cNvCxnSpPr>
            <a:stCxn id="436" idx="6"/>
          </p:cNvCxnSpPr>
          <p:nvPr/>
        </p:nvCxnSpPr>
        <p:spPr>
          <a:xfrm>
            <a:off x="2810863" y="2840875"/>
            <a:ext cx="2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8" name="Google Shape;438;p40"/>
          <p:cNvSpPr/>
          <p:nvPr/>
        </p:nvSpPr>
        <p:spPr>
          <a:xfrm>
            <a:off x="2173963" y="2522425"/>
            <a:ext cx="636900" cy="636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9" name="Google Shape;439;p40"/>
          <p:cNvSpPr/>
          <p:nvPr/>
        </p:nvSpPr>
        <p:spPr>
          <a:xfrm>
            <a:off x="2173963" y="3475950"/>
            <a:ext cx="636900" cy="636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0" name="Google Shape;440;p40"/>
          <p:cNvCxnSpPr>
            <a:stCxn id="439" idx="6"/>
          </p:cNvCxnSpPr>
          <p:nvPr/>
        </p:nvCxnSpPr>
        <p:spPr>
          <a:xfrm>
            <a:off x="2810863" y="3794400"/>
            <a:ext cx="2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1" name="Google Shape;441;p40"/>
          <p:cNvSpPr/>
          <p:nvPr/>
        </p:nvSpPr>
        <p:spPr>
          <a:xfrm>
            <a:off x="2173963" y="3475950"/>
            <a:ext cx="636900" cy="6369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2" name="Google Shape;442;p40"/>
          <p:cNvCxnSpPr>
            <a:stCxn id="423" idx="6"/>
            <a:endCxn id="438" idx="2"/>
          </p:cNvCxnSpPr>
          <p:nvPr/>
        </p:nvCxnSpPr>
        <p:spPr>
          <a:xfrm>
            <a:off x="1311950" y="1126575"/>
            <a:ext cx="861900" cy="171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3" name="Google Shape;443;p40"/>
          <p:cNvCxnSpPr>
            <a:stCxn id="423" idx="6"/>
            <a:endCxn id="441" idx="2"/>
          </p:cNvCxnSpPr>
          <p:nvPr/>
        </p:nvCxnSpPr>
        <p:spPr>
          <a:xfrm>
            <a:off x="1311950" y="1126575"/>
            <a:ext cx="861900" cy="266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4" name="Google Shape;444;p40"/>
          <p:cNvCxnSpPr>
            <a:stCxn id="424" idx="6"/>
            <a:endCxn id="438" idx="2"/>
          </p:cNvCxnSpPr>
          <p:nvPr/>
        </p:nvCxnSpPr>
        <p:spPr>
          <a:xfrm>
            <a:off x="1311950" y="2020125"/>
            <a:ext cx="861900" cy="82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5" name="Google Shape;445;p40"/>
          <p:cNvCxnSpPr>
            <a:stCxn id="424" idx="6"/>
            <a:endCxn id="441" idx="2"/>
          </p:cNvCxnSpPr>
          <p:nvPr/>
        </p:nvCxnSpPr>
        <p:spPr>
          <a:xfrm>
            <a:off x="1311950" y="2020125"/>
            <a:ext cx="861900" cy="177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6" name="Google Shape;446;p40"/>
          <p:cNvCxnSpPr>
            <a:stCxn id="427" idx="6"/>
            <a:endCxn id="441" idx="2"/>
          </p:cNvCxnSpPr>
          <p:nvPr/>
        </p:nvCxnSpPr>
        <p:spPr>
          <a:xfrm>
            <a:off x="1311950" y="2905025"/>
            <a:ext cx="861900" cy="88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7" name="Google Shape;447;p40"/>
          <p:cNvCxnSpPr>
            <a:stCxn id="427" idx="6"/>
            <a:endCxn id="438" idx="2"/>
          </p:cNvCxnSpPr>
          <p:nvPr/>
        </p:nvCxnSpPr>
        <p:spPr>
          <a:xfrm flipH="1" rot="10800000">
            <a:off x="1311950" y="2840825"/>
            <a:ext cx="861900" cy="6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8" name="Google Shape;448;p40"/>
          <p:cNvCxnSpPr>
            <a:stCxn id="430" idx="6"/>
            <a:endCxn id="438" idx="2"/>
          </p:cNvCxnSpPr>
          <p:nvPr/>
        </p:nvCxnSpPr>
        <p:spPr>
          <a:xfrm flipH="1" rot="10800000">
            <a:off x="1311950" y="2841025"/>
            <a:ext cx="861900" cy="94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9" name="Google Shape;449;p40"/>
          <p:cNvCxnSpPr>
            <a:stCxn id="430" idx="6"/>
            <a:endCxn id="441" idx="2"/>
          </p:cNvCxnSpPr>
          <p:nvPr/>
        </p:nvCxnSpPr>
        <p:spPr>
          <a:xfrm>
            <a:off x="1311950" y="3789925"/>
            <a:ext cx="861900" cy="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0" name="Google Shape;450;p40"/>
          <p:cNvCxnSpPr>
            <a:stCxn id="433" idx="6"/>
            <a:endCxn id="438" idx="2"/>
          </p:cNvCxnSpPr>
          <p:nvPr/>
        </p:nvCxnSpPr>
        <p:spPr>
          <a:xfrm flipH="1" rot="10800000">
            <a:off x="1311950" y="2840925"/>
            <a:ext cx="861900" cy="183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1" name="Google Shape;451;p40"/>
          <p:cNvCxnSpPr>
            <a:stCxn id="433" idx="6"/>
            <a:endCxn id="441" idx="2"/>
          </p:cNvCxnSpPr>
          <p:nvPr/>
        </p:nvCxnSpPr>
        <p:spPr>
          <a:xfrm flipH="1" rot="10800000">
            <a:off x="1311950" y="3794325"/>
            <a:ext cx="861900" cy="8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2" name="Google Shape;452;p40"/>
          <p:cNvSpPr/>
          <p:nvPr/>
        </p:nvSpPr>
        <p:spPr>
          <a:xfrm>
            <a:off x="4174075" y="2684850"/>
            <a:ext cx="708000" cy="696300"/>
          </a:xfrm>
          <a:prstGeom prst="rect">
            <a:avLst/>
          </a:prstGeom>
          <a:solidFill>
            <a:srgbClr val="006E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W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20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53" name="Google Shape;453;p40"/>
          <p:cNvSpPr/>
          <p:nvPr/>
        </p:nvSpPr>
        <p:spPr>
          <a:xfrm>
            <a:off x="8116975" y="1316675"/>
            <a:ext cx="541500" cy="5325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54" name="Google Shape;454;p40"/>
          <p:cNvSpPr/>
          <p:nvPr/>
        </p:nvSpPr>
        <p:spPr>
          <a:xfrm>
            <a:off x="8116975" y="1832375"/>
            <a:ext cx="541500" cy="5325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55" name="Google Shape;455;p40"/>
          <p:cNvSpPr/>
          <p:nvPr/>
        </p:nvSpPr>
        <p:spPr>
          <a:xfrm>
            <a:off x="8116975" y="2364875"/>
            <a:ext cx="541500" cy="5325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56" name="Google Shape;456;p40"/>
          <p:cNvSpPr/>
          <p:nvPr/>
        </p:nvSpPr>
        <p:spPr>
          <a:xfrm>
            <a:off x="8116975" y="2897375"/>
            <a:ext cx="541500" cy="5325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57" name="Google Shape;457;p40"/>
          <p:cNvSpPr/>
          <p:nvPr/>
        </p:nvSpPr>
        <p:spPr>
          <a:xfrm>
            <a:off x="4882075" y="2684850"/>
            <a:ext cx="708000" cy="696300"/>
          </a:xfrm>
          <a:prstGeom prst="rect">
            <a:avLst/>
          </a:prstGeom>
          <a:solidFill>
            <a:srgbClr val="006E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W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21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58" name="Google Shape;458;p40"/>
          <p:cNvSpPr/>
          <p:nvPr/>
        </p:nvSpPr>
        <p:spPr>
          <a:xfrm>
            <a:off x="5590075" y="2684850"/>
            <a:ext cx="708000" cy="696300"/>
          </a:xfrm>
          <a:prstGeom prst="rect">
            <a:avLst/>
          </a:prstGeom>
          <a:solidFill>
            <a:srgbClr val="006E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W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22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59" name="Google Shape;459;p40"/>
          <p:cNvSpPr/>
          <p:nvPr/>
        </p:nvSpPr>
        <p:spPr>
          <a:xfrm>
            <a:off x="6291175" y="2684850"/>
            <a:ext cx="708000" cy="696300"/>
          </a:xfrm>
          <a:prstGeom prst="rect">
            <a:avLst/>
          </a:prstGeom>
          <a:solidFill>
            <a:srgbClr val="006E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W</a:t>
            </a: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23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460" name="Google Shape;460;p40"/>
          <p:cNvSpPr txBox="1"/>
          <p:nvPr/>
        </p:nvSpPr>
        <p:spPr>
          <a:xfrm>
            <a:off x="7766925" y="2158675"/>
            <a:ext cx="3093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/>
              <a:t>X</a:t>
            </a:r>
            <a:endParaRPr b="1" sz="1700"/>
          </a:p>
        </p:txBody>
      </p:sp>
      <p:sp>
        <p:nvSpPr>
          <p:cNvPr id="461" name="Google Shape;461;p40"/>
          <p:cNvSpPr/>
          <p:nvPr/>
        </p:nvSpPr>
        <p:spPr>
          <a:xfrm>
            <a:off x="4882075" y="1988550"/>
            <a:ext cx="708000" cy="696300"/>
          </a:xfrm>
          <a:prstGeom prst="rect">
            <a:avLst/>
          </a:prstGeom>
          <a:solidFill>
            <a:srgbClr val="006E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W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11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62" name="Google Shape;462;p40"/>
          <p:cNvSpPr/>
          <p:nvPr/>
        </p:nvSpPr>
        <p:spPr>
          <a:xfrm>
            <a:off x="5583175" y="1988550"/>
            <a:ext cx="708000" cy="696300"/>
          </a:xfrm>
          <a:prstGeom prst="rect">
            <a:avLst/>
          </a:prstGeom>
          <a:solidFill>
            <a:srgbClr val="006E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W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12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63" name="Google Shape;463;p40"/>
          <p:cNvSpPr/>
          <p:nvPr/>
        </p:nvSpPr>
        <p:spPr>
          <a:xfrm>
            <a:off x="6291175" y="1988550"/>
            <a:ext cx="708000" cy="696300"/>
          </a:xfrm>
          <a:prstGeom prst="rect">
            <a:avLst/>
          </a:prstGeom>
          <a:solidFill>
            <a:srgbClr val="006E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W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13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64" name="Google Shape;464;p40"/>
          <p:cNvSpPr/>
          <p:nvPr/>
        </p:nvSpPr>
        <p:spPr>
          <a:xfrm>
            <a:off x="4174075" y="1988550"/>
            <a:ext cx="708000" cy="696300"/>
          </a:xfrm>
          <a:prstGeom prst="rect">
            <a:avLst/>
          </a:prstGeom>
          <a:solidFill>
            <a:srgbClr val="006E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W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65" name="Google Shape;465;p40"/>
          <p:cNvSpPr/>
          <p:nvPr/>
        </p:nvSpPr>
        <p:spPr>
          <a:xfrm>
            <a:off x="4882075" y="1290538"/>
            <a:ext cx="708000" cy="696300"/>
          </a:xfrm>
          <a:prstGeom prst="rect">
            <a:avLst/>
          </a:prstGeom>
          <a:solidFill>
            <a:srgbClr val="006E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W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66" name="Google Shape;466;p40"/>
          <p:cNvSpPr/>
          <p:nvPr/>
        </p:nvSpPr>
        <p:spPr>
          <a:xfrm>
            <a:off x="5583175" y="1290538"/>
            <a:ext cx="708000" cy="696300"/>
          </a:xfrm>
          <a:prstGeom prst="rect">
            <a:avLst/>
          </a:prstGeom>
          <a:solidFill>
            <a:srgbClr val="006E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W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67" name="Google Shape;467;p40"/>
          <p:cNvSpPr/>
          <p:nvPr/>
        </p:nvSpPr>
        <p:spPr>
          <a:xfrm>
            <a:off x="6291175" y="1290538"/>
            <a:ext cx="708000" cy="696300"/>
          </a:xfrm>
          <a:prstGeom prst="rect">
            <a:avLst/>
          </a:prstGeom>
          <a:solidFill>
            <a:srgbClr val="006E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W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68" name="Google Shape;468;p40"/>
          <p:cNvSpPr/>
          <p:nvPr/>
        </p:nvSpPr>
        <p:spPr>
          <a:xfrm>
            <a:off x="4174075" y="1290538"/>
            <a:ext cx="708000" cy="696300"/>
          </a:xfrm>
          <a:prstGeom prst="rect">
            <a:avLst/>
          </a:prstGeom>
          <a:solidFill>
            <a:srgbClr val="006E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W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00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69" name="Google Shape;469;p40"/>
          <p:cNvSpPr/>
          <p:nvPr/>
        </p:nvSpPr>
        <p:spPr>
          <a:xfrm>
            <a:off x="8116975" y="3413075"/>
            <a:ext cx="541500" cy="5325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70" name="Google Shape;470;p40"/>
          <p:cNvSpPr/>
          <p:nvPr/>
        </p:nvSpPr>
        <p:spPr>
          <a:xfrm>
            <a:off x="6992275" y="2685700"/>
            <a:ext cx="708000" cy="696300"/>
          </a:xfrm>
          <a:prstGeom prst="rect">
            <a:avLst/>
          </a:prstGeom>
          <a:solidFill>
            <a:srgbClr val="006E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W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24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71" name="Google Shape;471;p40"/>
          <p:cNvSpPr/>
          <p:nvPr/>
        </p:nvSpPr>
        <p:spPr>
          <a:xfrm>
            <a:off x="6992275" y="1989400"/>
            <a:ext cx="708000" cy="696300"/>
          </a:xfrm>
          <a:prstGeom prst="rect">
            <a:avLst/>
          </a:prstGeom>
          <a:solidFill>
            <a:srgbClr val="006E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W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14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72" name="Google Shape;472;p40"/>
          <p:cNvSpPr/>
          <p:nvPr/>
        </p:nvSpPr>
        <p:spPr>
          <a:xfrm>
            <a:off x="6992275" y="1291388"/>
            <a:ext cx="708000" cy="696300"/>
          </a:xfrm>
          <a:prstGeom prst="rect">
            <a:avLst/>
          </a:prstGeom>
          <a:solidFill>
            <a:srgbClr val="006E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W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73" name="Google Shape;473;p40"/>
          <p:cNvSpPr txBox="1"/>
          <p:nvPr/>
        </p:nvSpPr>
        <p:spPr>
          <a:xfrm flipH="1" rot="5400000">
            <a:off x="2306425" y="2576725"/>
            <a:ext cx="20925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выходы слоя</a:t>
            </a:r>
            <a:endParaRPr sz="2400"/>
          </a:p>
        </p:txBody>
      </p:sp>
      <p:sp>
        <p:nvSpPr>
          <p:cNvPr id="474" name="Google Shape;474;p40"/>
          <p:cNvSpPr txBox="1"/>
          <p:nvPr/>
        </p:nvSpPr>
        <p:spPr>
          <a:xfrm flipH="1" rot="5400000">
            <a:off x="-588300" y="2611025"/>
            <a:ext cx="19884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входы слоя</a:t>
            </a:r>
            <a:endParaRPr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1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Линейный слой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80" name="Google Shape;480;p41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1" name="Google Shape;481;p41"/>
          <p:cNvSpPr txBox="1"/>
          <p:nvPr/>
        </p:nvSpPr>
        <p:spPr>
          <a:xfrm>
            <a:off x="8450025" y="4690375"/>
            <a:ext cx="541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endParaRPr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482" name="Google Shape;48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41"/>
          <p:cNvSpPr/>
          <p:nvPr/>
        </p:nvSpPr>
        <p:spPr>
          <a:xfrm>
            <a:off x="291338" y="3071115"/>
            <a:ext cx="683400" cy="672000"/>
          </a:xfrm>
          <a:prstGeom prst="rect">
            <a:avLst/>
          </a:prstGeom>
          <a:solidFill>
            <a:srgbClr val="006E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W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20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84" name="Google Shape;484;p41"/>
          <p:cNvSpPr/>
          <p:nvPr/>
        </p:nvSpPr>
        <p:spPr>
          <a:xfrm>
            <a:off x="4096419" y="1750761"/>
            <a:ext cx="522600" cy="5139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85" name="Google Shape;485;p41"/>
          <p:cNvSpPr/>
          <p:nvPr/>
        </p:nvSpPr>
        <p:spPr>
          <a:xfrm>
            <a:off x="4096419" y="2248436"/>
            <a:ext cx="522600" cy="5139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86" name="Google Shape;486;p41"/>
          <p:cNvSpPr/>
          <p:nvPr/>
        </p:nvSpPr>
        <p:spPr>
          <a:xfrm>
            <a:off x="4096419" y="2762324"/>
            <a:ext cx="522600" cy="5139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87" name="Google Shape;487;p41"/>
          <p:cNvSpPr/>
          <p:nvPr/>
        </p:nvSpPr>
        <p:spPr>
          <a:xfrm>
            <a:off x="4096419" y="3276211"/>
            <a:ext cx="522600" cy="5139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88" name="Google Shape;488;p41"/>
          <p:cNvSpPr/>
          <p:nvPr/>
        </p:nvSpPr>
        <p:spPr>
          <a:xfrm>
            <a:off x="974590" y="3071115"/>
            <a:ext cx="683400" cy="672000"/>
          </a:xfrm>
          <a:prstGeom prst="rect">
            <a:avLst/>
          </a:prstGeom>
          <a:solidFill>
            <a:srgbClr val="006E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W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21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89" name="Google Shape;489;p41"/>
          <p:cNvSpPr/>
          <p:nvPr/>
        </p:nvSpPr>
        <p:spPr>
          <a:xfrm>
            <a:off x="1657843" y="3071115"/>
            <a:ext cx="683400" cy="672000"/>
          </a:xfrm>
          <a:prstGeom prst="rect">
            <a:avLst/>
          </a:prstGeom>
          <a:solidFill>
            <a:srgbClr val="006E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W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22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90" name="Google Shape;490;p41"/>
          <p:cNvSpPr/>
          <p:nvPr/>
        </p:nvSpPr>
        <p:spPr>
          <a:xfrm>
            <a:off x="2334437" y="3071115"/>
            <a:ext cx="683400" cy="672000"/>
          </a:xfrm>
          <a:prstGeom prst="rect">
            <a:avLst/>
          </a:prstGeom>
          <a:solidFill>
            <a:srgbClr val="006E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W</a:t>
            </a: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23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491" name="Google Shape;491;p41"/>
          <p:cNvSpPr txBox="1"/>
          <p:nvPr/>
        </p:nvSpPr>
        <p:spPr>
          <a:xfrm>
            <a:off x="3758605" y="2563331"/>
            <a:ext cx="298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/>
              <a:t>X</a:t>
            </a:r>
            <a:endParaRPr b="1" sz="1700"/>
          </a:p>
        </p:txBody>
      </p:sp>
      <p:sp>
        <p:nvSpPr>
          <p:cNvPr id="492" name="Google Shape;492;p41"/>
          <p:cNvSpPr/>
          <p:nvPr/>
        </p:nvSpPr>
        <p:spPr>
          <a:xfrm>
            <a:off x="974590" y="2399152"/>
            <a:ext cx="683400" cy="672000"/>
          </a:xfrm>
          <a:prstGeom prst="rect">
            <a:avLst/>
          </a:prstGeom>
          <a:solidFill>
            <a:srgbClr val="006E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W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11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93" name="Google Shape;493;p41"/>
          <p:cNvSpPr/>
          <p:nvPr/>
        </p:nvSpPr>
        <p:spPr>
          <a:xfrm>
            <a:off x="1651184" y="2399152"/>
            <a:ext cx="683400" cy="672000"/>
          </a:xfrm>
          <a:prstGeom prst="rect">
            <a:avLst/>
          </a:prstGeom>
          <a:solidFill>
            <a:srgbClr val="006E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W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12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94" name="Google Shape;494;p41"/>
          <p:cNvSpPr/>
          <p:nvPr/>
        </p:nvSpPr>
        <p:spPr>
          <a:xfrm>
            <a:off x="2334437" y="2399152"/>
            <a:ext cx="683400" cy="672000"/>
          </a:xfrm>
          <a:prstGeom prst="rect">
            <a:avLst/>
          </a:prstGeom>
          <a:solidFill>
            <a:srgbClr val="006E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W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13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95" name="Google Shape;495;p41"/>
          <p:cNvSpPr/>
          <p:nvPr/>
        </p:nvSpPr>
        <p:spPr>
          <a:xfrm>
            <a:off x="291338" y="2399152"/>
            <a:ext cx="683400" cy="672000"/>
          </a:xfrm>
          <a:prstGeom prst="rect">
            <a:avLst/>
          </a:prstGeom>
          <a:solidFill>
            <a:srgbClr val="006E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W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96" name="Google Shape;496;p41"/>
          <p:cNvSpPr/>
          <p:nvPr/>
        </p:nvSpPr>
        <p:spPr>
          <a:xfrm>
            <a:off x="974590" y="1725538"/>
            <a:ext cx="683400" cy="672000"/>
          </a:xfrm>
          <a:prstGeom prst="rect">
            <a:avLst/>
          </a:prstGeom>
          <a:solidFill>
            <a:srgbClr val="006E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W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97" name="Google Shape;497;p41"/>
          <p:cNvSpPr/>
          <p:nvPr/>
        </p:nvSpPr>
        <p:spPr>
          <a:xfrm>
            <a:off x="1651184" y="1725538"/>
            <a:ext cx="683400" cy="672000"/>
          </a:xfrm>
          <a:prstGeom prst="rect">
            <a:avLst/>
          </a:prstGeom>
          <a:solidFill>
            <a:srgbClr val="006E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W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98" name="Google Shape;498;p41"/>
          <p:cNvSpPr/>
          <p:nvPr/>
        </p:nvSpPr>
        <p:spPr>
          <a:xfrm>
            <a:off x="2334437" y="1725538"/>
            <a:ext cx="683400" cy="672000"/>
          </a:xfrm>
          <a:prstGeom prst="rect">
            <a:avLst/>
          </a:prstGeom>
          <a:solidFill>
            <a:srgbClr val="006E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W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99" name="Google Shape;499;p41"/>
          <p:cNvSpPr/>
          <p:nvPr/>
        </p:nvSpPr>
        <p:spPr>
          <a:xfrm>
            <a:off x="291338" y="1725538"/>
            <a:ext cx="683400" cy="672000"/>
          </a:xfrm>
          <a:prstGeom prst="rect">
            <a:avLst/>
          </a:prstGeom>
          <a:solidFill>
            <a:srgbClr val="006E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W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00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500" name="Google Shape;500;p41"/>
          <p:cNvSpPr/>
          <p:nvPr/>
        </p:nvSpPr>
        <p:spPr>
          <a:xfrm>
            <a:off x="4096419" y="3773886"/>
            <a:ext cx="522600" cy="5139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501" name="Google Shape;501;p41"/>
          <p:cNvSpPr/>
          <p:nvPr/>
        </p:nvSpPr>
        <p:spPr>
          <a:xfrm>
            <a:off x="3011031" y="3071935"/>
            <a:ext cx="683400" cy="672000"/>
          </a:xfrm>
          <a:prstGeom prst="rect">
            <a:avLst/>
          </a:prstGeom>
          <a:solidFill>
            <a:srgbClr val="006E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W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24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502" name="Google Shape;502;p41"/>
          <p:cNvSpPr/>
          <p:nvPr/>
        </p:nvSpPr>
        <p:spPr>
          <a:xfrm>
            <a:off x="3011031" y="2399973"/>
            <a:ext cx="683400" cy="672000"/>
          </a:xfrm>
          <a:prstGeom prst="rect">
            <a:avLst/>
          </a:prstGeom>
          <a:solidFill>
            <a:srgbClr val="006E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W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14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503" name="Google Shape;503;p41"/>
          <p:cNvSpPr/>
          <p:nvPr/>
        </p:nvSpPr>
        <p:spPr>
          <a:xfrm>
            <a:off x="3011031" y="1726358"/>
            <a:ext cx="683400" cy="672000"/>
          </a:xfrm>
          <a:prstGeom prst="rect">
            <a:avLst/>
          </a:prstGeom>
          <a:solidFill>
            <a:srgbClr val="006E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W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504" name="Google Shape;504;p41"/>
          <p:cNvSpPr/>
          <p:nvPr/>
        </p:nvSpPr>
        <p:spPr>
          <a:xfrm>
            <a:off x="5072063" y="2968813"/>
            <a:ext cx="3780600" cy="435600"/>
          </a:xfrm>
          <a:prstGeom prst="rect">
            <a:avLst/>
          </a:prstGeom>
          <a:solidFill>
            <a:srgbClr val="0097A7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ru" sz="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20</a:t>
            </a:r>
            <a:r>
              <a:rPr lang="ru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×X</a:t>
            </a:r>
            <a:r>
              <a:rPr lang="ru" sz="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ru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+ W</a:t>
            </a:r>
            <a:r>
              <a:rPr lang="ru" sz="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21</a:t>
            </a:r>
            <a:r>
              <a:rPr lang="ru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×X</a:t>
            </a:r>
            <a:r>
              <a:rPr lang="ru" sz="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 </a:t>
            </a:r>
            <a:r>
              <a:rPr lang="ru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+ W</a:t>
            </a:r>
            <a:r>
              <a:rPr lang="ru" sz="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22</a:t>
            </a:r>
            <a:r>
              <a:rPr lang="ru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×X</a:t>
            </a:r>
            <a:r>
              <a:rPr lang="ru" sz="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ru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+ W</a:t>
            </a:r>
            <a:r>
              <a:rPr lang="ru" sz="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23</a:t>
            </a:r>
            <a:r>
              <a:rPr lang="ru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×X</a:t>
            </a:r>
            <a:r>
              <a:rPr lang="ru" sz="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3 </a:t>
            </a:r>
            <a:r>
              <a:rPr lang="ru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+ W</a:t>
            </a:r>
            <a:r>
              <a:rPr lang="ru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24</a:t>
            </a:r>
            <a:r>
              <a:rPr lang="ru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×X</a:t>
            </a:r>
            <a:r>
              <a:rPr lang="ru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505" name="Google Shape;505;p41"/>
          <p:cNvSpPr/>
          <p:nvPr/>
        </p:nvSpPr>
        <p:spPr>
          <a:xfrm>
            <a:off x="5072063" y="2182088"/>
            <a:ext cx="3780600" cy="435600"/>
          </a:xfrm>
          <a:prstGeom prst="rect">
            <a:avLst/>
          </a:prstGeom>
          <a:solidFill>
            <a:srgbClr val="0097A7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ru" sz="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00</a:t>
            </a:r>
            <a:r>
              <a:rPr lang="ru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×X</a:t>
            </a:r>
            <a:r>
              <a:rPr lang="ru" sz="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ru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+ W</a:t>
            </a:r>
            <a:r>
              <a:rPr lang="ru" sz="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r>
              <a:rPr lang="ru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×X</a:t>
            </a:r>
            <a:r>
              <a:rPr lang="ru" sz="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ru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+ W</a:t>
            </a:r>
            <a:r>
              <a:rPr lang="ru" sz="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r>
              <a:rPr lang="ru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×X</a:t>
            </a:r>
            <a:r>
              <a:rPr lang="ru" sz="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ru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+ W</a:t>
            </a:r>
            <a:r>
              <a:rPr lang="ru" sz="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r>
              <a:rPr lang="ru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×X</a:t>
            </a:r>
            <a:r>
              <a:rPr lang="ru" sz="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+ W</a:t>
            </a:r>
            <a:r>
              <a:rPr lang="ru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  <a:r>
              <a:rPr lang="ru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×X</a:t>
            </a:r>
            <a:r>
              <a:rPr lang="ru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506" name="Google Shape;506;p41"/>
          <p:cNvSpPr/>
          <p:nvPr/>
        </p:nvSpPr>
        <p:spPr>
          <a:xfrm>
            <a:off x="5069462" y="2575463"/>
            <a:ext cx="3780600" cy="435600"/>
          </a:xfrm>
          <a:prstGeom prst="rect">
            <a:avLst/>
          </a:prstGeom>
          <a:solidFill>
            <a:srgbClr val="0097A7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ru" sz="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r>
            <a:r>
              <a:rPr lang="ru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×X</a:t>
            </a:r>
            <a:r>
              <a:rPr lang="ru" sz="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ru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+ W</a:t>
            </a: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11</a:t>
            </a:r>
            <a:r>
              <a:rPr lang="ru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×X</a:t>
            </a:r>
            <a:r>
              <a:rPr lang="ru" sz="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 </a:t>
            </a:r>
            <a:r>
              <a:rPr lang="ru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+ W</a:t>
            </a:r>
            <a:r>
              <a:rPr lang="ru" sz="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12</a:t>
            </a:r>
            <a:r>
              <a:rPr lang="ru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×X</a:t>
            </a:r>
            <a:r>
              <a:rPr lang="ru" sz="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ru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+ W</a:t>
            </a:r>
            <a:r>
              <a:rPr lang="ru" sz="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13</a:t>
            </a:r>
            <a:r>
              <a:rPr lang="ru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×X</a:t>
            </a:r>
            <a:r>
              <a:rPr lang="ru" sz="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ru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+ W</a:t>
            </a:r>
            <a:r>
              <a:rPr lang="ru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14</a:t>
            </a:r>
            <a:r>
              <a:rPr lang="ru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×X</a:t>
            </a:r>
            <a:r>
              <a:rPr lang="ru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7" name="Google Shape;507;p41"/>
          <p:cNvSpPr txBox="1"/>
          <p:nvPr/>
        </p:nvSpPr>
        <p:spPr>
          <a:xfrm>
            <a:off x="4662675" y="2509188"/>
            <a:ext cx="3657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00"/>
              <a:t>=</a:t>
            </a:r>
            <a:endParaRPr b="1" sz="2100"/>
          </a:p>
        </p:txBody>
      </p:sp>
      <p:sp>
        <p:nvSpPr>
          <p:cNvPr id="508" name="Google Shape;508;p41"/>
          <p:cNvSpPr txBox="1"/>
          <p:nvPr/>
        </p:nvSpPr>
        <p:spPr>
          <a:xfrm flipH="1">
            <a:off x="5913500" y="1152564"/>
            <a:ext cx="20925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выходы слоя</a:t>
            </a:r>
            <a:endParaRPr sz="2400"/>
          </a:p>
        </p:txBody>
      </p:sp>
      <p:sp>
        <p:nvSpPr>
          <p:cNvPr id="509" name="Google Shape;509;p41"/>
          <p:cNvSpPr txBox="1"/>
          <p:nvPr/>
        </p:nvSpPr>
        <p:spPr>
          <a:xfrm flipH="1">
            <a:off x="3474738" y="1153425"/>
            <a:ext cx="19884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входы слоя</a:t>
            </a:r>
            <a:endParaRPr sz="2400"/>
          </a:p>
        </p:txBody>
      </p:sp>
      <p:sp>
        <p:nvSpPr>
          <p:cNvPr id="510" name="Google Shape;510;p41"/>
          <p:cNvSpPr txBox="1"/>
          <p:nvPr/>
        </p:nvSpPr>
        <p:spPr>
          <a:xfrm flipH="1">
            <a:off x="673663" y="1153013"/>
            <a:ext cx="24381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матрица весов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Задача классификации 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" name="Google Shape;74;p15"/>
          <p:cNvSpPr txBox="1"/>
          <p:nvPr/>
        </p:nvSpPr>
        <p:spPr>
          <a:xfrm>
            <a:off x="8450025" y="4690375"/>
            <a:ext cx="541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endParaRPr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600" y="860100"/>
            <a:ext cx="7440875" cy="418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2"/>
          <p:cNvSpPr txBox="1"/>
          <p:nvPr>
            <p:ph idx="1" type="body"/>
          </p:nvPr>
        </p:nvSpPr>
        <p:spPr>
          <a:xfrm>
            <a:off x="756550" y="1433200"/>
            <a:ext cx="7617300" cy="12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Матрица</a:t>
            </a:r>
            <a:r>
              <a:rPr b="1" lang="ru">
                <a:solidFill>
                  <a:srgbClr val="1155CC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ru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— математический объект, записываемый в виде прямоугольной таблицы, элементы которой находятся на пересечении ее строк и столбцов. </a:t>
            </a:r>
            <a:endParaRPr b="1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6" name="Google Shape;516;p42"/>
          <p:cNvSpPr txBox="1"/>
          <p:nvPr/>
        </p:nvSpPr>
        <p:spPr>
          <a:xfrm>
            <a:off x="8450025" y="4690375"/>
            <a:ext cx="541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2</a:t>
            </a:r>
            <a:endParaRPr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17" name="Google Shape;517;p42"/>
          <p:cNvSpPr/>
          <p:nvPr/>
        </p:nvSpPr>
        <p:spPr>
          <a:xfrm>
            <a:off x="842275" y="935050"/>
            <a:ext cx="1420500" cy="447900"/>
          </a:xfrm>
          <a:prstGeom prst="rect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42"/>
          <p:cNvSpPr txBox="1"/>
          <p:nvPr>
            <p:ph idx="1" type="body"/>
          </p:nvPr>
        </p:nvSpPr>
        <p:spPr>
          <a:xfrm>
            <a:off x="842275" y="935044"/>
            <a:ext cx="60156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2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Определение 1</a:t>
            </a:r>
            <a:endParaRPr sz="120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3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Матрица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24" name="Google Shape;524;p43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5" name="Google Shape;525;p43"/>
          <p:cNvSpPr txBox="1"/>
          <p:nvPr/>
        </p:nvSpPr>
        <p:spPr>
          <a:xfrm>
            <a:off x="8450025" y="4690375"/>
            <a:ext cx="541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endParaRPr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526" name="Google Shape;52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3363" y="1447801"/>
            <a:ext cx="3917275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4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Умножение матрицы на столбец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33" name="Google Shape;533;p44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4" name="Google Shape;534;p44"/>
          <p:cNvSpPr txBox="1"/>
          <p:nvPr/>
        </p:nvSpPr>
        <p:spPr>
          <a:xfrm>
            <a:off x="8450025" y="4690375"/>
            <a:ext cx="541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endParaRPr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535" name="Google Shape;53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9250" y="1982943"/>
            <a:ext cx="59055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45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Softmax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42" name="Google Shape;542;p45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3" name="Google Shape;543;p45"/>
          <p:cNvSpPr txBox="1"/>
          <p:nvPr/>
        </p:nvSpPr>
        <p:spPr>
          <a:xfrm>
            <a:off x="8450025" y="4690375"/>
            <a:ext cx="541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endParaRPr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544" name="Google Shape;54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0" y="907043"/>
            <a:ext cx="7620000" cy="38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6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Softmax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51" name="Google Shape;551;p46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2" name="Google Shape;552;p46"/>
          <p:cNvSpPr txBox="1"/>
          <p:nvPr/>
        </p:nvSpPr>
        <p:spPr>
          <a:xfrm>
            <a:off x="8450025" y="4690375"/>
            <a:ext cx="541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endParaRPr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553" name="Google Shape;55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8250" y="1504750"/>
            <a:ext cx="3006875" cy="261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6EE8"/>
        </a:solidFill>
      </p:bgPr>
    </p:bg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7"/>
          <p:cNvSpPr txBox="1"/>
          <p:nvPr>
            <p:ph idx="1" type="body"/>
          </p:nvPr>
        </p:nvSpPr>
        <p:spPr>
          <a:xfrm>
            <a:off x="238373" y="1579650"/>
            <a:ext cx="4396200" cy="23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ru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Спасибо за внимание!</a:t>
            </a:r>
            <a:endParaRPr b="1" sz="4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60" name="Google Shape;56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875" y="199075"/>
            <a:ext cx="1069586" cy="371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1" name="Google Shape;561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9185" y="239513"/>
            <a:ext cx="810691" cy="29049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2" name="Google Shape;562;p47"/>
          <p:cNvCxnSpPr/>
          <p:nvPr/>
        </p:nvCxnSpPr>
        <p:spPr>
          <a:xfrm>
            <a:off x="5970196" y="2998675"/>
            <a:ext cx="18300" cy="3157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3" name="Google Shape;563;p47"/>
          <p:cNvSpPr txBox="1"/>
          <p:nvPr/>
        </p:nvSpPr>
        <p:spPr>
          <a:xfrm>
            <a:off x="6330179" y="2894799"/>
            <a:ext cx="4339200" cy="11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support@bitronicslab.com</a:t>
            </a:r>
            <a:endParaRPr sz="100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www.bitronicslab.com</a:t>
            </a:r>
            <a:endParaRPr sz="100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vk.com/</a:t>
            </a:r>
            <a:r>
              <a:rPr lang="ru" sz="1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bitronicslab</a:t>
            </a:r>
            <a:endParaRPr sz="100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highlight>
                <a:srgbClr val="073763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highlight>
                <a:srgbClr val="073763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564" name="Google Shape;564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81909" y="2759576"/>
            <a:ext cx="652840" cy="656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4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81908" y="3045958"/>
            <a:ext cx="652840" cy="65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4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81913" y="3382326"/>
            <a:ext cx="652840" cy="606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Задача классификации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2" name="Google Shape;82;p16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" name="Google Shape;83;p16"/>
          <p:cNvSpPr txBox="1"/>
          <p:nvPr/>
        </p:nvSpPr>
        <p:spPr>
          <a:xfrm>
            <a:off x="8450025" y="4690375"/>
            <a:ext cx="541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endParaRPr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756550" y="1433200"/>
            <a:ext cx="7693500" cy="21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ru" sz="18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Задача классификации — задача, в которой нужно отнести исследуемый объект к одному из классов.</a:t>
            </a:r>
            <a:endParaRPr sz="18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842275" y="935050"/>
            <a:ext cx="1420500" cy="447900"/>
          </a:xfrm>
          <a:prstGeom prst="rect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842275" y="935044"/>
            <a:ext cx="60156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2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Определение 1</a:t>
            </a:r>
            <a:endParaRPr sz="120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Линейное разделение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3" name="Google Shape;93;p17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" name="Google Shape;94;p17"/>
          <p:cNvSpPr txBox="1"/>
          <p:nvPr/>
        </p:nvSpPr>
        <p:spPr>
          <a:xfrm>
            <a:off x="8450025" y="4690375"/>
            <a:ext cx="541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endParaRPr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8700" y="920468"/>
            <a:ext cx="4125107" cy="4125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Опорные вектора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2" name="Google Shape;102;p18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18"/>
          <p:cNvSpPr txBox="1"/>
          <p:nvPr/>
        </p:nvSpPr>
        <p:spPr>
          <a:xfrm>
            <a:off x="8450025" y="4690375"/>
            <a:ext cx="541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endParaRPr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9450" y="814418"/>
            <a:ext cx="4125106" cy="4125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Опорные вектора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1" name="Google Shape;111;p19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Google Shape;112;p19"/>
          <p:cNvSpPr txBox="1"/>
          <p:nvPr/>
        </p:nvSpPr>
        <p:spPr>
          <a:xfrm>
            <a:off x="8450025" y="4690375"/>
            <a:ext cx="541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endParaRPr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 rotWithShape="1">
          <a:blip r:embed="rId4">
            <a:alphaModFix/>
          </a:blip>
          <a:srcRect b="0" l="0" r="47123" t="0"/>
          <a:stretch/>
        </p:blipFill>
        <p:spPr>
          <a:xfrm>
            <a:off x="1585650" y="854425"/>
            <a:ext cx="4154698" cy="36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Ядерные опорные вектора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0" name="Google Shape;120;p20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" name="Google Shape;121;p20"/>
          <p:cNvSpPr txBox="1"/>
          <p:nvPr/>
        </p:nvSpPr>
        <p:spPr>
          <a:xfrm>
            <a:off x="8450025" y="4690375"/>
            <a:ext cx="541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endParaRPr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865993"/>
            <a:ext cx="7857248" cy="3671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Обучение нейросети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9" name="Google Shape;129;p21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" name="Google Shape;130;p21"/>
          <p:cNvSpPr txBox="1"/>
          <p:nvPr/>
        </p:nvSpPr>
        <p:spPr>
          <a:xfrm>
            <a:off x="8450025" y="4690375"/>
            <a:ext cx="541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endParaRPr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" name="Google Shape;132;p21"/>
          <p:cNvCxnSpPr/>
          <p:nvPr/>
        </p:nvCxnSpPr>
        <p:spPr>
          <a:xfrm rot="10800000">
            <a:off x="1373950" y="1475525"/>
            <a:ext cx="0" cy="230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21"/>
          <p:cNvCxnSpPr/>
          <p:nvPr/>
        </p:nvCxnSpPr>
        <p:spPr>
          <a:xfrm>
            <a:off x="1387725" y="3764550"/>
            <a:ext cx="444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" name="Google Shape;134;p21"/>
          <p:cNvSpPr/>
          <p:nvPr/>
        </p:nvSpPr>
        <p:spPr>
          <a:xfrm>
            <a:off x="1773825" y="1928802"/>
            <a:ext cx="3654250" cy="1451075"/>
          </a:xfrm>
          <a:custGeom>
            <a:rect b="b" l="l" r="r" t="t"/>
            <a:pathLst>
              <a:path extrusionOk="0" h="58043" w="146170">
                <a:moveTo>
                  <a:pt x="0" y="29855"/>
                </a:moveTo>
                <a:cubicBezTo>
                  <a:pt x="3126" y="24891"/>
                  <a:pt x="12135" y="-482"/>
                  <a:pt x="18754" y="69"/>
                </a:cubicBezTo>
                <a:cubicBezTo>
                  <a:pt x="25373" y="621"/>
                  <a:pt x="33463" y="25534"/>
                  <a:pt x="39714" y="33164"/>
                </a:cubicBezTo>
                <a:cubicBezTo>
                  <a:pt x="45965" y="40794"/>
                  <a:pt x="50562" y="46311"/>
                  <a:pt x="56262" y="45851"/>
                </a:cubicBezTo>
                <a:cubicBezTo>
                  <a:pt x="61962" y="45391"/>
                  <a:pt x="66650" y="28568"/>
                  <a:pt x="73912" y="30406"/>
                </a:cubicBezTo>
                <a:cubicBezTo>
                  <a:pt x="81175" y="32245"/>
                  <a:pt x="90276" y="53481"/>
                  <a:pt x="99837" y="56882"/>
                </a:cubicBezTo>
                <a:cubicBezTo>
                  <a:pt x="109398" y="60284"/>
                  <a:pt x="123555" y="55044"/>
                  <a:pt x="131277" y="50815"/>
                </a:cubicBezTo>
                <a:cubicBezTo>
                  <a:pt x="138999" y="46586"/>
                  <a:pt x="143688" y="34728"/>
                  <a:pt x="146170" y="3151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5" name="Google Shape;135;p21"/>
          <p:cNvSpPr txBox="1"/>
          <p:nvPr/>
        </p:nvSpPr>
        <p:spPr>
          <a:xfrm flipH="1" rot="-5400000">
            <a:off x="821950" y="1599575"/>
            <a:ext cx="1104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 (ошибка)</a:t>
            </a:r>
            <a:endParaRPr/>
          </a:p>
        </p:txBody>
      </p:sp>
      <p:sp>
        <p:nvSpPr>
          <p:cNvPr id="136" name="Google Shape;136;p21"/>
          <p:cNvSpPr txBox="1"/>
          <p:nvPr/>
        </p:nvSpPr>
        <p:spPr>
          <a:xfrm>
            <a:off x="4572000" y="3833875"/>
            <a:ext cx="15450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𝜃 (параметр)</a:t>
            </a:r>
            <a:endParaRPr/>
          </a:p>
        </p:txBody>
      </p:sp>
      <p:cxnSp>
        <p:nvCxnSpPr>
          <p:cNvPr id="137" name="Google Shape;137;p21"/>
          <p:cNvCxnSpPr/>
          <p:nvPr/>
        </p:nvCxnSpPr>
        <p:spPr>
          <a:xfrm>
            <a:off x="4394900" y="2736275"/>
            <a:ext cx="13800" cy="53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" name="Google Shape;138;p21"/>
          <p:cNvSpPr txBox="1"/>
          <p:nvPr/>
        </p:nvSpPr>
        <p:spPr>
          <a:xfrm>
            <a:off x="3948525" y="2224695"/>
            <a:ext cx="187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глобальный минимум</a:t>
            </a:r>
            <a:endParaRPr/>
          </a:p>
        </p:txBody>
      </p:sp>
      <p:cxnSp>
        <p:nvCxnSpPr>
          <p:cNvPr id="139" name="Google Shape;139;p21"/>
          <p:cNvCxnSpPr/>
          <p:nvPr/>
        </p:nvCxnSpPr>
        <p:spPr>
          <a:xfrm>
            <a:off x="4388150" y="3367700"/>
            <a:ext cx="2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40" name="Google Shape;140;p21"/>
          <p:cNvCxnSpPr/>
          <p:nvPr/>
        </p:nvCxnSpPr>
        <p:spPr>
          <a:xfrm flipH="1" rot="10800000">
            <a:off x="3702350" y="2756000"/>
            <a:ext cx="174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41" name="Google Shape;141;p21"/>
          <p:cNvSpPr txBox="1"/>
          <p:nvPr/>
        </p:nvSpPr>
        <p:spPr>
          <a:xfrm>
            <a:off x="3095325" y="1467050"/>
            <a:ext cx="1545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текущее положение</a:t>
            </a:r>
            <a:endParaRPr/>
          </a:p>
        </p:txBody>
      </p:sp>
      <p:cxnSp>
        <p:nvCxnSpPr>
          <p:cNvPr id="142" name="Google Shape;142;p21"/>
          <p:cNvCxnSpPr/>
          <p:nvPr/>
        </p:nvCxnSpPr>
        <p:spPr>
          <a:xfrm>
            <a:off x="3733250" y="2111025"/>
            <a:ext cx="13800" cy="53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