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9c923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9c923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8b27e8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8b27e8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9c9234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9c923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f9c9234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f9c9234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9c9234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9c9234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9c92347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9c92347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8b27e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8b27e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9c9234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9c9234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38b27e8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38b27e8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8b27e8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8b27e8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8b27e8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8b27e8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10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hyperlink" Target="https://vk.com/aimiptlab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4839"/>
            <a:ext cx="91440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71850" y="4442725"/>
            <a:ext cx="2400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2020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083396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Открытая лаборатория искусственного интеллекта МФТИ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704250" y="2861090"/>
            <a:ext cx="7696800" cy="1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002" y="1753400"/>
            <a:ext cx="7770872" cy="1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38373" y="1579650"/>
            <a:ext cx="43962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199075"/>
            <a:ext cx="1069586" cy="3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185" y="239513"/>
            <a:ext cx="810691" cy="290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3"/>
          <p:cNvCxnSpPr/>
          <p:nvPr/>
        </p:nvCxnSpPr>
        <p:spPr>
          <a:xfrm>
            <a:off x="5970196" y="2998675"/>
            <a:ext cx="18300" cy="315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3"/>
          <p:cNvSpPr txBox="1"/>
          <p:nvPr/>
        </p:nvSpPr>
        <p:spPr>
          <a:xfrm>
            <a:off x="6330179" y="2894799"/>
            <a:ext cx="4339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support@bitronicslab.com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vk.com/</a:t>
            </a: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bitronicslab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highlight>
                  <a:srgbClr val="07376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инстаграмм</a:t>
            </a:r>
            <a:endParaRPr sz="1000">
              <a:solidFill>
                <a:srgbClr val="FFFFFF"/>
              </a:solidFill>
              <a:highlight>
                <a:srgbClr val="07376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highlight>
                  <a:srgbClr val="07376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телефон</a:t>
            </a:r>
            <a:endParaRPr sz="1000">
              <a:solidFill>
                <a:srgbClr val="FFFFFF"/>
              </a:solidFill>
              <a:highlight>
                <a:srgbClr val="07376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916" y="3992866"/>
            <a:ext cx="652840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1909" y="2759576"/>
            <a:ext cx="652840" cy="65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1908" y="3045958"/>
            <a:ext cx="652840" cy="65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1913" y="3382326"/>
            <a:ext cx="652840" cy="60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2144" y="3696145"/>
            <a:ext cx="632382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16700" y="1097601"/>
            <a:ext cx="60156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искусственных нейронов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979" y="4570888"/>
            <a:ext cx="1250201" cy="44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2908600" y="1097590"/>
            <a:ext cx="5699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908600" y="554915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1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908593" y="3700084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Григорий Рашков</a:t>
            </a:r>
            <a:r>
              <a:rPr b="1"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сотрудник лаборатории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30153" r="27129" t="0"/>
          <a:stretch/>
        </p:blipFill>
        <p:spPr>
          <a:xfrm>
            <a:off x="0" y="0"/>
            <a:ext cx="2498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Глобальный минимум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 rot="10800000">
            <a:off x="1373950" y="1475525"/>
            <a:ext cx="0" cy="23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1387725" y="3764550"/>
            <a:ext cx="44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1773825" y="1928802"/>
            <a:ext cx="3654250" cy="1451075"/>
          </a:xfrm>
          <a:custGeom>
            <a:rect b="b" l="l" r="r" t="t"/>
            <a:pathLst>
              <a:path extrusionOk="0" h="58043" w="146170">
                <a:moveTo>
                  <a:pt x="0" y="29855"/>
                </a:moveTo>
                <a:cubicBezTo>
                  <a:pt x="3126" y="24891"/>
                  <a:pt x="12135" y="-482"/>
                  <a:pt x="18754" y="69"/>
                </a:cubicBezTo>
                <a:cubicBezTo>
                  <a:pt x="25373" y="621"/>
                  <a:pt x="33463" y="25534"/>
                  <a:pt x="39714" y="33164"/>
                </a:cubicBezTo>
                <a:cubicBezTo>
                  <a:pt x="45965" y="40794"/>
                  <a:pt x="50562" y="46311"/>
                  <a:pt x="56262" y="45851"/>
                </a:cubicBezTo>
                <a:cubicBezTo>
                  <a:pt x="61962" y="45391"/>
                  <a:pt x="66650" y="28568"/>
                  <a:pt x="73912" y="30406"/>
                </a:cubicBezTo>
                <a:cubicBezTo>
                  <a:pt x="81175" y="32245"/>
                  <a:pt x="90276" y="53481"/>
                  <a:pt x="99837" y="56882"/>
                </a:cubicBezTo>
                <a:cubicBezTo>
                  <a:pt x="109398" y="60284"/>
                  <a:pt x="123555" y="55044"/>
                  <a:pt x="131277" y="50815"/>
                </a:cubicBezTo>
                <a:cubicBezTo>
                  <a:pt x="138999" y="46586"/>
                  <a:pt x="143688" y="34728"/>
                  <a:pt x="146170" y="3151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5"/>
          <p:cNvSpPr txBox="1"/>
          <p:nvPr/>
        </p:nvSpPr>
        <p:spPr>
          <a:xfrm flipH="1" rot="-5400000">
            <a:off x="821950" y="1599575"/>
            <a:ext cx="110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 (ошибка)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572000" y="3833875"/>
            <a:ext cx="1545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𝜃</a:t>
            </a:r>
            <a:r>
              <a:rPr lang="ru"/>
              <a:t> (параметр)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4394900" y="2736275"/>
            <a:ext cx="138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3948525" y="2224695"/>
            <a:ext cx="187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глобальный минимум</a:t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4388150" y="3367700"/>
            <a:ext cx="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4" name="Google Shape;84;p15"/>
          <p:cNvCxnSpPr/>
          <p:nvPr/>
        </p:nvCxnSpPr>
        <p:spPr>
          <a:xfrm flipH="1" rot="10800000">
            <a:off x="3702350" y="2756000"/>
            <a:ext cx="17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5" name="Google Shape;85;p15"/>
          <p:cNvSpPr txBox="1"/>
          <p:nvPr/>
        </p:nvSpPr>
        <p:spPr>
          <a:xfrm>
            <a:off x="3095325" y="1467050"/>
            <a:ext cx="154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текущее положение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>
            <a:off x="3733250" y="2111025"/>
            <a:ext cx="138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375" y="1370793"/>
            <a:ext cx="54292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Производная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975" y="824618"/>
            <a:ext cx="5859527" cy="412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34339" l="0" r="0" t="20483"/>
          <a:stretch/>
        </p:blipFill>
        <p:spPr>
          <a:xfrm>
            <a:off x="2184688" y="1609875"/>
            <a:ext cx="4774625" cy="1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Производная от сигмоиды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66771" l="0" r="53005" t="0"/>
          <a:stretch/>
        </p:blipFill>
        <p:spPr>
          <a:xfrm>
            <a:off x="2799975" y="1610625"/>
            <a:ext cx="3827775" cy="12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Производная от сигмоиды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575" y="920468"/>
            <a:ext cx="5374073" cy="412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Многомерный случай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375" y="1150043"/>
            <a:ext cx="31432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