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99455E-2EFE-42E0-96BE-7469E52D9B38}">
  <a:tblStyle styleId="{F699455E-2EFE-42E0-96BE-7469E52D9B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b9e4cd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b9e4cd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b9e4cd3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b9e4cd3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b9e4cd33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b9e4cd3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b9e4cd3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b9e4cd3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3b9e4cd3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3b9e4cd3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b9e4cd3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b9e4cd3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3b9e4cd3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3b9e4cd3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3b9e4cd3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3b9e4cd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b9e4cd3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b9e4cd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3b9e4cd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3b9e4cd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b9e4cd3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b9e4cd3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b9e4cd3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b9e4cd3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b9e4cd3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b9e4cd3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b9e4cd3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b9e4cd3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b9e4cd3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3b9e4cd3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3b9e4cd3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3b9e4cd3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b9e4cd3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3b9e4cd3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hyperlink" Target="https://vk.com/aimiptlab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4839"/>
            <a:ext cx="91440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71850" y="4442725"/>
            <a:ext cx="2400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2020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083396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Открытая лаборатория искусственного интеллекта МФТИ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704250" y="2861090"/>
            <a:ext cx="7696800" cy="1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XOR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22"/>
          <p:cNvGraphicFramePr/>
          <p:nvPr/>
        </p:nvGraphicFramePr>
        <p:xfrm>
          <a:off x="639125" y="14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{F699455E-2EFE-42E0-96BE-7469E52D9B38}</a:tableStyleId>
              </a:tblPr>
              <a:tblGrid>
                <a:gridCol w="852575"/>
                <a:gridCol w="797975"/>
                <a:gridCol w="1029925"/>
              </a:tblGrid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XOR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XOR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3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3610425" y="1424150"/>
            <a:ext cx="5203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X1*W1+X2*W2+ … +Xn*Wn </a:t>
            </a: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−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B &gt; 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5653475" y="2253300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5653475" y="3091075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653475" y="4053475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050100" y="2177100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/>
          </a:p>
        </p:txBody>
      </p:sp>
      <p:sp>
        <p:nvSpPr>
          <p:cNvPr id="182" name="Google Shape;182;p23"/>
          <p:cNvSpPr txBox="1"/>
          <p:nvPr/>
        </p:nvSpPr>
        <p:spPr>
          <a:xfrm>
            <a:off x="7050100" y="3019900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/>
          </a:p>
        </p:txBody>
      </p:sp>
      <p:sp>
        <p:nvSpPr>
          <p:cNvPr id="183" name="Google Shape;183;p23"/>
          <p:cNvSpPr txBox="1"/>
          <p:nvPr/>
        </p:nvSpPr>
        <p:spPr>
          <a:xfrm>
            <a:off x="7050100" y="3953275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/>
          </a:p>
        </p:txBody>
      </p:sp>
      <p:graphicFrame>
        <p:nvGraphicFramePr>
          <p:cNvPr id="184" name="Google Shape;184;p23"/>
          <p:cNvGraphicFramePr/>
          <p:nvPr/>
        </p:nvGraphicFramePr>
        <p:xfrm>
          <a:off x="639125" y="14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{F699455E-2EFE-42E0-96BE-7469E52D9B38}</a:tableStyleId>
              </a:tblPr>
              <a:tblGrid>
                <a:gridCol w="852575"/>
                <a:gridCol w="797975"/>
                <a:gridCol w="1029925"/>
              </a:tblGrid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XOR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XOR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4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4075050" y="1655850"/>
            <a:ext cx="9939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96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XOR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" name="Google Shape;199;p2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2" name="Google Shape;202;p25"/>
          <p:cNvGraphicFramePr/>
          <p:nvPr/>
        </p:nvGraphicFramePr>
        <p:xfrm>
          <a:off x="639125" y="14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{F699455E-2EFE-42E0-96BE-7469E52D9B38}</a:tableStyleId>
              </a:tblPr>
              <a:tblGrid>
                <a:gridCol w="750250"/>
                <a:gridCol w="702200"/>
                <a:gridCol w="906325"/>
                <a:gridCol w="906325"/>
                <a:gridCol w="906325"/>
              </a:tblGrid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XOR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</a:t>
                      </a:r>
                      <a:endParaRPr sz="2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</a:t>
                      </a:r>
                      <a:endParaRPr sz="2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XOR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2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26"/>
          <p:cNvGraphicFramePr/>
          <p:nvPr/>
        </p:nvGraphicFramePr>
        <p:xfrm>
          <a:off x="639125" y="14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{F699455E-2EFE-42E0-96BE-7469E52D9B38}</a:tableStyleId>
              </a:tblPr>
              <a:tblGrid>
                <a:gridCol w="750250"/>
                <a:gridCol w="702200"/>
                <a:gridCol w="906325"/>
                <a:gridCol w="906325"/>
                <a:gridCol w="906325"/>
              </a:tblGrid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XOR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</a:t>
                      </a:r>
                      <a:endParaRPr sz="2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</a:t>
                      </a:r>
                      <a:endParaRPr sz="2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" name="Google Shape;212;p26"/>
          <p:cNvSpPr/>
          <p:nvPr/>
        </p:nvSpPr>
        <p:spPr>
          <a:xfrm>
            <a:off x="5151401" y="2673267"/>
            <a:ext cx="664800" cy="6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5985300" y="2673275"/>
            <a:ext cx="2929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XOR = OR </a:t>
            </a: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−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XOR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9" name="Google Shape;219;p2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7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525" y="920468"/>
            <a:ext cx="6758952" cy="412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Архитектура перцептрона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8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200" y="1213475"/>
            <a:ext cx="4199450" cy="2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238373" y="1579650"/>
            <a:ext cx="43962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5" y="199075"/>
            <a:ext cx="1069586" cy="3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185" y="239513"/>
            <a:ext cx="810691" cy="290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9"/>
          <p:cNvCxnSpPr/>
          <p:nvPr/>
        </p:nvCxnSpPr>
        <p:spPr>
          <a:xfrm>
            <a:off x="5970196" y="2998675"/>
            <a:ext cx="18300" cy="315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9"/>
          <p:cNvSpPr txBox="1"/>
          <p:nvPr/>
        </p:nvSpPr>
        <p:spPr>
          <a:xfrm>
            <a:off x="6330179" y="2894799"/>
            <a:ext cx="4339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support@bitronicslab.com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vk.com/</a:t>
            </a: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bitronicslab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highlight>
                  <a:srgbClr val="07376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инстаграмм</a:t>
            </a:r>
            <a:endParaRPr sz="1000">
              <a:solidFill>
                <a:srgbClr val="FFFFFF"/>
              </a:solidFill>
              <a:highlight>
                <a:srgbClr val="07376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highlight>
                  <a:srgbClr val="07376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телефон</a:t>
            </a:r>
            <a:endParaRPr sz="1000">
              <a:solidFill>
                <a:srgbClr val="FFFFFF"/>
              </a:solidFill>
              <a:highlight>
                <a:srgbClr val="07376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1916" y="3992866"/>
            <a:ext cx="652840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1909" y="2759576"/>
            <a:ext cx="652840" cy="65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1908" y="3045958"/>
            <a:ext cx="652840" cy="65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1913" y="3382326"/>
            <a:ext cx="652840" cy="60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2144" y="3696145"/>
            <a:ext cx="632382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16700" y="1097601"/>
            <a:ext cx="60156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Многослойный перцептрон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979" y="4570888"/>
            <a:ext cx="1250201" cy="44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2908600" y="1097590"/>
            <a:ext cx="5699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908600" y="554915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1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032693" y="2872709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Григорий Рашков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сотрудник лаборатории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30153" r="27129" t="0"/>
          <a:stretch/>
        </p:blipFill>
        <p:spPr>
          <a:xfrm>
            <a:off x="0" y="0"/>
            <a:ext cx="2498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5"/>
          <p:cNvGraphicFramePr/>
          <p:nvPr/>
        </p:nvGraphicFramePr>
        <p:xfrm>
          <a:off x="639125" y="14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{F699455E-2EFE-42E0-96BE-7469E52D9B38}</a:tableStyleId>
              </a:tblPr>
              <a:tblGrid>
                <a:gridCol w="852575"/>
                <a:gridCol w="797975"/>
                <a:gridCol w="1029925"/>
              </a:tblGrid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610425" y="1424150"/>
            <a:ext cx="5203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X1*W1+X2*W2+ … +Xn*Wn </a:t>
            </a: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−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B &gt; 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639125" y="14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{F699455E-2EFE-42E0-96BE-7469E52D9B38}</a:tableStyleId>
              </a:tblPr>
              <a:tblGrid>
                <a:gridCol w="852575"/>
                <a:gridCol w="797975"/>
                <a:gridCol w="1029925"/>
              </a:tblGrid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610425" y="1424150"/>
            <a:ext cx="5203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X1*W1+X2*W2+ … +Xn*Wn </a:t>
            </a: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−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B &gt; 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653475" y="2253300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653475" y="3091075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5653475" y="4053475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050100" y="2177100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/>
          </a:p>
        </p:txBody>
      </p:sp>
      <p:sp>
        <p:nvSpPr>
          <p:cNvPr id="100" name="Google Shape;100;p17"/>
          <p:cNvSpPr txBox="1"/>
          <p:nvPr/>
        </p:nvSpPr>
        <p:spPr>
          <a:xfrm>
            <a:off x="7050100" y="3019900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/>
          </a:p>
        </p:txBody>
      </p:sp>
      <p:sp>
        <p:nvSpPr>
          <p:cNvPr id="101" name="Google Shape;101;p17"/>
          <p:cNvSpPr txBox="1"/>
          <p:nvPr/>
        </p:nvSpPr>
        <p:spPr>
          <a:xfrm>
            <a:off x="7050100" y="3953275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/>
          </a:p>
        </p:txBody>
      </p:sp>
      <p:graphicFrame>
        <p:nvGraphicFramePr>
          <p:cNvPr id="102" name="Google Shape;102;p17"/>
          <p:cNvGraphicFramePr/>
          <p:nvPr/>
        </p:nvGraphicFramePr>
        <p:xfrm>
          <a:off x="639125" y="14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{F699455E-2EFE-42E0-96BE-7469E52D9B38}</a:tableStyleId>
              </a:tblPr>
              <a:tblGrid>
                <a:gridCol w="852575"/>
                <a:gridCol w="797975"/>
                <a:gridCol w="1029925"/>
              </a:tblGrid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610425" y="1424150"/>
            <a:ext cx="5203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X1*W1+X2*W2+ … +Xn*Wn </a:t>
            </a: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−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B &gt; 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653475" y="2253300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653475" y="3091075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5653475" y="4053475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7050100" y="2177100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600"/>
          </a:p>
        </p:txBody>
      </p:sp>
      <p:sp>
        <p:nvSpPr>
          <p:cNvPr id="116" name="Google Shape;116;p18"/>
          <p:cNvSpPr txBox="1"/>
          <p:nvPr/>
        </p:nvSpPr>
        <p:spPr>
          <a:xfrm>
            <a:off x="7050100" y="3019900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600"/>
          </a:p>
        </p:txBody>
      </p:sp>
      <p:sp>
        <p:nvSpPr>
          <p:cNvPr id="117" name="Google Shape;117;p18"/>
          <p:cNvSpPr txBox="1"/>
          <p:nvPr/>
        </p:nvSpPr>
        <p:spPr>
          <a:xfrm>
            <a:off x="7050100" y="3953275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600"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639125" y="14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{F699455E-2EFE-42E0-96BE-7469E52D9B38}</a:tableStyleId>
              </a:tblPr>
              <a:tblGrid>
                <a:gridCol w="852575"/>
                <a:gridCol w="797975"/>
                <a:gridCol w="1029925"/>
              </a:tblGrid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19"/>
          <p:cNvGraphicFramePr/>
          <p:nvPr/>
        </p:nvGraphicFramePr>
        <p:xfrm>
          <a:off x="639125" y="14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{F699455E-2EFE-42E0-96BE-7469E52D9B38}</a:tableStyleId>
              </a:tblPr>
              <a:tblGrid>
                <a:gridCol w="852575"/>
                <a:gridCol w="797975"/>
                <a:gridCol w="1029925"/>
              </a:tblGrid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0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3610425" y="1424150"/>
            <a:ext cx="5203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X1*W1+X2*W2+ … +Xn*Wn </a:t>
            </a: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−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B &gt; 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53475" y="2253300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5653475" y="3091075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5653475" y="4053475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7050100" y="2177100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/>
          </a:p>
        </p:txBody>
      </p:sp>
      <p:sp>
        <p:nvSpPr>
          <p:cNvPr id="141" name="Google Shape;141;p20"/>
          <p:cNvSpPr txBox="1"/>
          <p:nvPr/>
        </p:nvSpPr>
        <p:spPr>
          <a:xfrm>
            <a:off x="7050100" y="3019900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/>
          </a:p>
        </p:txBody>
      </p:sp>
      <p:sp>
        <p:nvSpPr>
          <p:cNvPr id="142" name="Google Shape;142;p20"/>
          <p:cNvSpPr txBox="1"/>
          <p:nvPr/>
        </p:nvSpPr>
        <p:spPr>
          <a:xfrm>
            <a:off x="7050100" y="3953275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/>
          </a:p>
        </p:txBody>
      </p:sp>
      <p:graphicFrame>
        <p:nvGraphicFramePr>
          <p:cNvPr id="143" name="Google Shape;143;p20"/>
          <p:cNvGraphicFramePr/>
          <p:nvPr/>
        </p:nvGraphicFramePr>
        <p:xfrm>
          <a:off x="639125" y="14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{F699455E-2EFE-42E0-96BE-7469E52D9B38}</a:tableStyleId>
              </a:tblPr>
              <a:tblGrid>
                <a:gridCol w="852575"/>
                <a:gridCol w="797975"/>
                <a:gridCol w="1029925"/>
              </a:tblGrid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" name="Google Shape;149;p2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3610425" y="1424150"/>
            <a:ext cx="5203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X1*W1+X2*W2+ … +Xn*Wn </a:t>
            </a: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−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 B &gt; 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653475" y="2253300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653475" y="3091075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5653475" y="4053475"/>
            <a:ext cx="717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7050100" y="2177100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600"/>
          </a:p>
        </p:txBody>
      </p:sp>
      <p:sp>
        <p:nvSpPr>
          <p:cNvPr id="157" name="Google Shape;157;p21"/>
          <p:cNvSpPr txBox="1"/>
          <p:nvPr/>
        </p:nvSpPr>
        <p:spPr>
          <a:xfrm>
            <a:off x="7050100" y="3019900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600"/>
          </a:p>
        </p:txBody>
      </p:sp>
      <p:sp>
        <p:nvSpPr>
          <p:cNvPr id="158" name="Google Shape;158;p21"/>
          <p:cNvSpPr txBox="1"/>
          <p:nvPr/>
        </p:nvSpPr>
        <p:spPr>
          <a:xfrm>
            <a:off x="7050100" y="3953275"/>
            <a:ext cx="4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3600"/>
          </a:p>
        </p:txBody>
      </p:sp>
      <p:graphicFrame>
        <p:nvGraphicFramePr>
          <p:cNvPr id="159" name="Google Shape;159;p21"/>
          <p:cNvGraphicFramePr/>
          <p:nvPr/>
        </p:nvGraphicFramePr>
        <p:xfrm>
          <a:off x="639125" y="14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{F699455E-2EFE-42E0-96BE-7469E52D9B38}</a:tableStyleId>
              </a:tblPr>
              <a:tblGrid>
                <a:gridCol w="852575"/>
                <a:gridCol w="797975"/>
                <a:gridCol w="1029925"/>
              </a:tblGrid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