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25889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25889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be6827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be6827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be6827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be6827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be68273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be68273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6827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6827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be6827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be6827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25889b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825889b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25889bb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25889bb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1be6827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1be6827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be68273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be68273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be6827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be6827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825889b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825889b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1be68273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1be68273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f3d93053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f3d9305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f3d9305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f3d9305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f3d9305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f3d9305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f3d9305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f3d9305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825889bb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825889bb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825889bb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825889bb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be68273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be68273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be6827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be6827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3d9305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3d9305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25889b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25889b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25889bb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25889b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3d9305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3d9305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be682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be682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gif"/><Relationship Id="rId5" Type="http://schemas.openxmlformats.org/officeDocument/2006/relationships/hyperlink" Target="https://commons.wikimedia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4.gif"/><Relationship Id="rId5" Type="http://schemas.openxmlformats.org/officeDocument/2006/relationships/hyperlink" Target="https://commons.wikimedia.org/" TargetMode="External"/><Relationship Id="rId6" Type="http://schemas.openxmlformats.org/officeDocument/2006/relationships/image" Target="../media/image1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6.gif"/><Relationship Id="rId5" Type="http://schemas.openxmlformats.org/officeDocument/2006/relationships/hyperlink" Target="https://commons.wikimedia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4839"/>
            <a:ext cx="9144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71850" y="4442725"/>
            <a:ext cx="2400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2020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083396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Открытая лаборатория искусственного интеллекта МФТИ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704250" y="2861090"/>
            <a:ext cx="7696800" cy="1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out_channels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kernel_size,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padding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padding_mode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out_channels — количество выходный каналов сверточного слоя, то есть количество различных фильтров, которые будут применены к изображению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Сверточный слой в pytorch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out_channels, 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kernel_size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padding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padding_mode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22" y="2488221"/>
            <a:ext cx="5042528" cy="23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Сверточный слой в pytorch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out_channels, kernel_size, 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padding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padding_mode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52743" l="0" r="0" t="0"/>
          <a:stretch/>
        </p:blipFill>
        <p:spPr>
          <a:xfrm>
            <a:off x="311700" y="2702699"/>
            <a:ext cx="3829050" cy="22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52745"/>
          <a:stretch/>
        </p:blipFill>
        <p:spPr>
          <a:xfrm>
            <a:off x="4738675" y="2702700"/>
            <a:ext cx="3829050" cy="22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Сверточный слой в pytorch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" name="Google Shape;151;p2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out_channels, kernel_size,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padding_mode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50600" t="8883"/>
          <a:stretch/>
        </p:blipFill>
        <p:spPr>
          <a:xfrm>
            <a:off x="411950" y="2433475"/>
            <a:ext cx="3088500" cy="25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2893225" y="2428875"/>
            <a:ext cx="607200" cy="3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Сверточный слой в pytorch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out_channels, kernel_size,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padding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padding_mode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0" y="2505079"/>
            <a:ext cx="76454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dilation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ilation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500" y="865993"/>
            <a:ext cx="3628991" cy="412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44000" y="4548175"/>
            <a:ext cx="300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https://commons.wikimedia.org/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075" y="842168"/>
            <a:ext cx="3767394" cy="41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144000" y="4831475"/>
            <a:ext cx="300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https://commons.wikimedia.org/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525" y="973781"/>
            <a:ext cx="3723555" cy="359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out_channels, kernel_size,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ru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padding_mode</a:t>
            </a:r>
            <a:r>
              <a:rPr lang="ru">
                <a:solidFill>
                  <a:srgbClr val="005CC5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50600" t="8883"/>
          <a:stretch/>
        </p:blipFill>
        <p:spPr>
          <a:xfrm>
            <a:off x="411950" y="2433475"/>
            <a:ext cx="3088500" cy="25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/>
          <p:nvPr/>
        </p:nvSpPr>
        <p:spPr>
          <a:xfrm>
            <a:off x="2893225" y="2428875"/>
            <a:ext cx="607200" cy="3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6144000" y="2428875"/>
            <a:ext cx="30000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'constant'</a:t>
            </a:r>
            <a:endParaRPr sz="18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'reflect'</a:t>
            </a:r>
            <a:endParaRPr sz="18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'replicate'</a:t>
            </a:r>
            <a:endParaRPr sz="18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'circular</a:t>
            </a:r>
            <a:r>
              <a:rPr lang="ru" sz="95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out_channels, kernel_size,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ru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padding_mode</a:t>
            </a:r>
            <a:r>
              <a:rPr lang="ru">
                <a:solidFill>
                  <a:srgbClr val="005CC5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50600" t="8883"/>
          <a:stretch/>
        </p:blipFill>
        <p:spPr>
          <a:xfrm>
            <a:off x="411950" y="2433475"/>
            <a:ext cx="3088500" cy="25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2893225" y="2428875"/>
            <a:ext cx="607200" cy="3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6144000" y="2428875"/>
            <a:ext cx="30000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'constant'</a:t>
            </a:r>
            <a:endParaRPr sz="1800">
              <a:solidFill>
                <a:srgbClr val="262626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'reflect'</a:t>
            </a:r>
            <a:endParaRPr sz="18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'replicate'</a:t>
            </a:r>
            <a:endParaRPr sz="18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'circular</a:t>
            </a:r>
            <a:r>
              <a:rPr lang="ru" sz="95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out_channels, kernel_size,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ru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padding_mode</a:t>
            </a:r>
            <a:r>
              <a:rPr lang="ru">
                <a:solidFill>
                  <a:srgbClr val="005CC5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2893225" y="2428875"/>
            <a:ext cx="607200" cy="3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6144000" y="2428875"/>
            <a:ext cx="30000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'constant'</a:t>
            </a:r>
            <a:endParaRPr sz="18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latin typeface="Consolas"/>
                <a:ea typeface="Consolas"/>
                <a:cs typeface="Consolas"/>
                <a:sym typeface="Consolas"/>
              </a:rPr>
              <a:t>'reflect'</a:t>
            </a:r>
            <a:endParaRPr sz="18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'replicate'</a:t>
            </a:r>
            <a:endParaRPr sz="1800">
              <a:solidFill>
                <a:srgbClr val="262626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'circular</a:t>
            </a:r>
            <a:r>
              <a:rPr lang="ru" sz="95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25" y="2750475"/>
            <a:ext cx="3632450" cy="19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3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566225" y="1097600"/>
            <a:ext cx="62661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Сверточные слои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979" y="4570888"/>
            <a:ext cx="1250201" cy="44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2908600" y="1097590"/>
            <a:ext cx="5699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908600" y="554915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6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908593" y="3700084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Григорий Рашков, 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сотрудник лаборатории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30153" r="27129" t="0"/>
          <a:stretch/>
        </p:blipFill>
        <p:spPr>
          <a:xfrm>
            <a:off x="0" y="0"/>
            <a:ext cx="2498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out_channels, kernel_size,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ru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padding_mode</a:t>
            </a:r>
            <a:r>
              <a:rPr lang="ru">
                <a:solidFill>
                  <a:srgbClr val="005CC5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2893225" y="2428875"/>
            <a:ext cx="607200" cy="3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6144000" y="2428875"/>
            <a:ext cx="30000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'constant'</a:t>
            </a:r>
            <a:endParaRPr sz="18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'reflect'</a:t>
            </a:r>
            <a:endParaRPr sz="1800">
              <a:solidFill>
                <a:srgbClr val="262626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'replicate'</a:t>
            </a:r>
            <a:endParaRPr sz="18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'circular</a:t>
            </a:r>
            <a:r>
              <a:rPr lang="ru" sz="950">
                <a:solidFill>
                  <a:srgbClr val="6C6C6D"/>
                </a:solidFill>
                <a:highlight>
                  <a:srgbClr val="F3F4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8863"/>
            <a:ext cx="59626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3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21845" l="16854" r="12389" t="42160"/>
          <a:stretch/>
        </p:blipFill>
        <p:spPr>
          <a:xfrm>
            <a:off x="311700" y="1172525"/>
            <a:ext cx="8133576" cy="232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Сверточный слой в pytorch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1" name="Google Shape;241;p3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00" y="1324550"/>
            <a:ext cx="5870151" cy="33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MaxPooling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9" name="Google Shape;249;p3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0" name="Google Shape;2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torch.nn.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MaxPool2d</a:t>
            </a:r>
            <a:r>
              <a:rPr lang="ru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ru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kernel_size</a:t>
            </a:r>
            <a:r>
              <a:rPr lang="ru">
                <a:solidFill>
                  <a:srgbClr val="262626"/>
                </a:solidFill>
              </a:rPr>
              <a:t>, </a:t>
            </a:r>
            <a:r>
              <a:rPr i="1" lang="ru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stride=None</a:t>
            </a:r>
            <a:r>
              <a:rPr lang="ru">
                <a:solidFill>
                  <a:srgbClr val="262626"/>
                </a:solidFill>
              </a:rPr>
              <a:t>, </a:t>
            </a:r>
            <a:r>
              <a:rPr i="1" lang="ru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padding=0</a:t>
            </a:r>
            <a:r>
              <a:rPr lang="ru">
                <a:solidFill>
                  <a:srgbClr val="262626"/>
                </a:solidFill>
              </a:rPr>
              <a:t>, </a:t>
            </a:r>
            <a:r>
              <a:rPr i="1" lang="ru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dilation=1</a:t>
            </a:r>
            <a:r>
              <a:rPr lang="ru">
                <a:solidFill>
                  <a:srgbClr val="262626"/>
                </a:solidFill>
              </a:rPr>
              <a:t>,    </a:t>
            </a:r>
            <a:r>
              <a:rPr i="1" lang="ru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return_indices=False</a:t>
            </a:r>
            <a:r>
              <a:rPr lang="ru">
                <a:solidFill>
                  <a:srgbClr val="262626"/>
                </a:solidFill>
              </a:rPr>
              <a:t>, </a:t>
            </a:r>
            <a:r>
              <a:rPr i="1" lang="ru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ceil_mode=False</a:t>
            </a:r>
            <a:r>
              <a:rPr lang="ru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MaxPooling в pytorch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7" name="Google Shape;257;p3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5" y="1277275"/>
            <a:ext cx="6166475" cy="25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AveragePooling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5" name="Google Shape;265;p3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Свертки через матрицы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2" name="Google Shape;272;p3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75" y="876718"/>
            <a:ext cx="7442987" cy="41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ConvTranspose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0" name="Google Shape;280;p3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865993"/>
            <a:ext cx="4880596" cy="41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50" y="1097750"/>
            <a:ext cx="33337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Слои зрительной коры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150"/>
            <a:ext cx="4325175" cy="30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Перцептивные поля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196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Свертки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Свертки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175" y="1092218"/>
            <a:ext cx="28003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29350" y="4548175"/>
            <a:ext cx="300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https://commons.wikimedia.org/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Свертки через матрицы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75" y="876718"/>
            <a:ext cx="7442987" cy="41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in_channels, out_channels, kernel_size,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padding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padding_mode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Сверточный слой в pytorch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ru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Conv2d</a:t>
            </a:r>
            <a:r>
              <a:rPr lang="ru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24292E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in_channels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out_channels, kernel_size, stride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padding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dilation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groups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=1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bias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=True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padding_mode</a:t>
            </a:r>
            <a:r>
              <a:rPr lang="ru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'zeros'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25" y="2410425"/>
            <a:ext cx="2698050" cy="21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Сверточный слой в pytorch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