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"/>
      <p:regular r:id="rId24"/>
      <p:bold r:id="rId25"/>
      <p:italic r:id="rId26"/>
      <p:boldItalic r:id="rId27"/>
    </p:embeddedFont>
    <p:embeddedFont>
      <p:font typeface="Montserrat Medium"/>
      <p:regular r:id="rId28"/>
      <p:bold r:id="rId29"/>
      <p:italic r:id="rId30"/>
      <p:boldItalic r:id="rId31"/>
    </p:embeddedFont>
    <p:embeddedFont>
      <p:font typeface="Montserrat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italic.fntdata"/><Relationship Id="rId25" Type="http://schemas.openxmlformats.org/officeDocument/2006/relationships/font" Target="fonts/Montserrat-bold.fntdata"/><Relationship Id="rId28" Type="http://schemas.openxmlformats.org/officeDocument/2006/relationships/font" Target="fonts/MontserratMedium-regular.fntdata"/><Relationship Id="rId27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Medium-boldItalic.fntdata"/><Relationship Id="rId30" Type="http://schemas.openxmlformats.org/officeDocument/2006/relationships/font" Target="fonts/MontserratMedium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b916ec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b916ec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80598c24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80598c24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7299f8d3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7299f8d3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0598c24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0598c24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fb916ec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fb916ec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0598c240a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0598c240a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0598c240a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0598c240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80598c240a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80598c240a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87299f8d3d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87299f8d3d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fb916ec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fb916ec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7fb916ec2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7fb916ec2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b916ec2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b916ec2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0598c240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0598c240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0598c240a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0598c240a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7299f8d3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7299f8d3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0598c240a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0598c240a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80598c240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80598c240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80598c240a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80598c240a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://www.youtube.com/watch?v=OWzkRD6MjYI" TargetMode="External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hyperlink" Target="https://vk.com/aimiptlab" TargetMode="External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34839"/>
            <a:ext cx="9144000" cy="327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371850" y="4442725"/>
            <a:ext cx="24003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2020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0" y="3083396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Открытая лаборатория искусственного интеллекта МФТИ</a:t>
            </a:r>
            <a:endParaRPr sz="2000">
              <a:solidFill>
                <a:srgbClr val="FFFFFF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704250" y="2861090"/>
            <a:ext cx="7696800" cy="16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Adam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5" name="Google Shape;165;p22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653650" y="1003600"/>
            <a:ext cx="7254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Соединяем идеи SGD+momentum и RMSProp — ставим скользящую среднюю не только в знаменатель, но и в числитель </a:t>
            </a:r>
            <a:endParaRPr/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4">
            <a:alphaModFix/>
          </a:blip>
          <a:srcRect b="31524" l="0" r="0" t="12885"/>
          <a:stretch/>
        </p:blipFill>
        <p:spPr>
          <a:xfrm>
            <a:off x="2515925" y="2032925"/>
            <a:ext cx="4112150" cy="210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581025" y="4133200"/>
            <a:ext cx="7254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Часто хорошо работает с параметрами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𝛽1 — 0.9, 𝛽2 — 0.999, learning rate — 0.0001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Adam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3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78" name="Google Shape;17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3"/>
          <p:cNvSpPr txBox="1"/>
          <p:nvPr/>
        </p:nvSpPr>
        <p:spPr>
          <a:xfrm>
            <a:off x="581025" y="4133200"/>
            <a:ext cx="72546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Часто хорошо работает с параметрами 𝛽1 — 0.9, 𝛽2 — 0.999, learning rate — 0.0001 </a:t>
            </a:r>
            <a:endParaRPr/>
          </a:p>
        </p:txBody>
      </p:sp>
      <p:sp>
        <p:nvSpPr>
          <p:cNvPr id="180" name="Google Shape;180;p23"/>
          <p:cNvSpPr txBox="1"/>
          <p:nvPr/>
        </p:nvSpPr>
        <p:spPr>
          <a:xfrm>
            <a:off x="850750" y="2392000"/>
            <a:ext cx="6870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optim.Adam(params, lr=0.0001, betas(0.9, 0.999))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Оптимизации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6" name="Google Shape;186;p24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4" title="Visual Gradient Descen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43150" y="857243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BatchNormalization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5" name="Google Shape;195;p2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6" name="Google Shape;1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5"/>
          <p:cNvCxnSpPr/>
          <p:nvPr/>
        </p:nvCxnSpPr>
        <p:spPr>
          <a:xfrm>
            <a:off x="1062600" y="2230375"/>
            <a:ext cx="23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5"/>
          <p:cNvCxnSpPr/>
          <p:nvPr/>
        </p:nvCxnSpPr>
        <p:spPr>
          <a:xfrm rot="10800000">
            <a:off x="2000300" y="1058200"/>
            <a:ext cx="0" cy="20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9" name="Google Shape;199;p25"/>
          <p:cNvCxnSpPr/>
          <p:nvPr/>
        </p:nvCxnSpPr>
        <p:spPr>
          <a:xfrm>
            <a:off x="1060850" y="2218125"/>
            <a:ext cx="95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 flipH="1" rot="10800000">
            <a:off x="2003825" y="1173375"/>
            <a:ext cx="1066200" cy="106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/>
          <p:nvPr/>
        </p:nvSpPr>
        <p:spPr>
          <a:xfrm>
            <a:off x="29896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17704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3038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4562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21514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16180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3132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BatchNormalization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3" name="Google Shape;213;p2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26"/>
          <p:cNvCxnSpPr/>
          <p:nvPr/>
        </p:nvCxnSpPr>
        <p:spPr>
          <a:xfrm>
            <a:off x="1062600" y="2230375"/>
            <a:ext cx="23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6"/>
          <p:cNvCxnSpPr/>
          <p:nvPr/>
        </p:nvCxnSpPr>
        <p:spPr>
          <a:xfrm rot="10800000">
            <a:off x="2000300" y="1058200"/>
            <a:ext cx="0" cy="20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1060850" y="2218125"/>
            <a:ext cx="95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26"/>
          <p:cNvCxnSpPr/>
          <p:nvPr/>
        </p:nvCxnSpPr>
        <p:spPr>
          <a:xfrm flipH="1" rot="10800000">
            <a:off x="2003825" y="1173375"/>
            <a:ext cx="1066200" cy="106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6"/>
          <p:cNvSpPr/>
          <p:nvPr/>
        </p:nvSpPr>
        <p:spPr>
          <a:xfrm>
            <a:off x="29896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7704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23038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/>
          <p:nvPr/>
        </p:nvSpPr>
        <p:spPr>
          <a:xfrm>
            <a:off x="24562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6"/>
          <p:cNvSpPr/>
          <p:nvPr/>
        </p:nvSpPr>
        <p:spPr>
          <a:xfrm>
            <a:off x="21514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16180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/>
          <p:nvPr/>
        </p:nvSpPr>
        <p:spPr>
          <a:xfrm>
            <a:off x="13132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4361250" y="1433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6"/>
          <p:cNvSpPr txBox="1"/>
          <p:nvPr/>
        </p:nvSpPr>
        <p:spPr>
          <a:xfrm>
            <a:off x="4522000" y="1282175"/>
            <a:ext cx="351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“положительные” примеры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4361250" y="18121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4522000" y="1660775"/>
            <a:ext cx="351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“отрицательные” примеры</a:t>
            </a:r>
            <a:endParaRPr/>
          </a:p>
        </p:txBody>
      </p:sp>
      <p:cxnSp>
        <p:nvCxnSpPr>
          <p:cNvPr id="230" name="Google Shape;230;p26"/>
          <p:cNvCxnSpPr/>
          <p:nvPr/>
        </p:nvCxnSpPr>
        <p:spPr>
          <a:xfrm rot="10800000">
            <a:off x="3081925" y="2282425"/>
            <a:ext cx="482100" cy="6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6"/>
          <p:cNvSpPr txBox="1"/>
          <p:nvPr/>
        </p:nvSpPr>
        <p:spPr>
          <a:xfrm>
            <a:off x="3521150" y="2807475"/>
            <a:ext cx="3133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пример, </a:t>
            </a:r>
            <a:r>
              <a:rPr lang="ru"/>
              <a:t>для которого</a:t>
            </a:r>
            <a:r>
              <a:rPr lang="ru"/>
              <a:t> слишком большой градиент</a:t>
            </a:r>
            <a:endParaRPr/>
          </a:p>
        </p:txBody>
      </p:sp>
      <p:sp>
        <p:nvSpPr>
          <p:cNvPr id="232" name="Google Shape;232;p26"/>
          <p:cNvSpPr txBox="1"/>
          <p:nvPr/>
        </p:nvSpPr>
        <p:spPr>
          <a:xfrm>
            <a:off x="929850" y="3442075"/>
            <a:ext cx="3133200" cy="4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примеры, на которых сеть не учится</a:t>
            </a:r>
            <a:endParaRPr/>
          </a:p>
        </p:txBody>
      </p:sp>
      <p:cxnSp>
        <p:nvCxnSpPr>
          <p:cNvPr id="233" name="Google Shape;233;p26"/>
          <p:cNvCxnSpPr>
            <a:endCxn id="220" idx="5"/>
          </p:cNvCxnSpPr>
          <p:nvPr/>
        </p:nvCxnSpPr>
        <p:spPr>
          <a:xfrm flipH="1" rot="10800000">
            <a:off x="1800076" y="2264151"/>
            <a:ext cx="39000" cy="11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6"/>
          <p:cNvCxnSpPr>
            <a:endCxn id="224" idx="7"/>
          </p:cNvCxnSpPr>
          <p:nvPr/>
        </p:nvCxnSpPr>
        <p:spPr>
          <a:xfrm rot="10800000">
            <a:off x="1686676" y="2207299"/>
            <a:ext cx="92100" cy="12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endCxn id="225" idx="1"/>
          </p:cNvCxnSpPr>
          <p:nvPr/>
        </p:nvCxnSpPr>
        <p:spPr>
          <a:xfrm rot="10800000">
            <a:off x="1325024" y="2207299"/>
            <a:ext cx="464400" cy="12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BatchNormalization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41" name="Google Shape;241;p2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27"/>
          <p:cNvCxnSpPr/>
          <p:nvPr/>
        </p:nvCxnSpPr>
        <p:spPr>
          <a:xfrm>
            <a:off x="1062600" y="2230375"/>
            <a:ext cx="23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7"/>
          <p:cNvCxnSpPr/>
          <p:nvPr/>
        </p:nvCxnSpPr>
        <p:spPr>
          <a:xfrm rot="10800000">
            <a:off x="2000300" y="1058200"/>
            <a:ext cx="0" cy="209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7"/>
          <p:cNvCxnSpPr/>
          <p:nvPr/>
        </p:nvCxnSpPr>
        <p:spPr>
          <a:xfrm>
            <a:off x="1060850" y="2218125"/>
            <a:ext cx="95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7"/>
          <p:cNvCxnSpPr/>
          <p:nvPr/>
        </p:nvCxnSpPr>
        <p:spPr>
          <a:xfrm flipH="1" rot="10800000">
            <a:off x="2003825" y="1173375"/>
            <a:ext cx="1066200" cy="106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7"/>
          <p:cNvSpPr/>
          <p:nvPr/>
        </p:nvSpPr>
        <p:spPr>
          <a:xfrm>
            <a:off x="25324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7"/>
          <p:cNvSpPr/>
          <p:nvPr/>
        </p:nvSpPr>
        <p:spPr>
          <a:xfrm>
            <a:off x="18466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7"/>
          <p:cNvSpPr/>
          <p:nvPr/>
        </p:nvSpPr>
        <p:spPr>
          <a:xfrm>
            <a:off x="22276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7"/>
          <p:cNvSpPr/>
          <p:nvPr/>
        </p:nvSpPr>
        <p:spPr>
          <a:xfrm>
            <a:off x="2380050" y="2195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7"/>
          <p:cNvSpPr/>
          <p:nvPr/>
        </p:nvSpPr>
        <p:spPr>
          <a:xfrm>
            <a:off x="20752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16942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7"/>
          <p:cNvSpPr/>
          <p:nvPr/>
        </p:nvSpPr>
        <p:spPr>
          <a:xfrm>
            <a:off x="1541850" y="21955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7"/>
          <p:cNvSpPr/>
          <p:nvPr/>
        </p:nvSpPr>
        <p:spPr>
          <a:xfrm>
            <a:off x="4361250" y="1433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7"/>
          <p:cNvSpPr txBox="1"/>
          <p:nvPr/>
        </p:nvSpPr>
        <p:spPr>
          <a:xfrm>
            <a:off x="4522000" y="1282175"/>
            <a:ext cx="351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“положительные” примеры</a:t>
            </a:r>
            <a:endParaRPr/>
          </a:p>
        </p:txBody>
      </p:sp>
      <p:sp>
        <p:nvSpPr>
          <p:cNvPr id="256" name="Google Shape;256;p27"/>
          <p:cNvSpPr/>
          <p:nvPr/>
        </p:nvSpPr>
        <p:spPr>
          <a:xfrm>
            <a:off x="4361250" y="18121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4522000" y="1660775"/>
            <a:ext cx="351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“отрицательные” примеры</a:t>
            </a:r>
            <a:endParaRPr/>
          </a:p>
        </p:txBody>
      </p:sp>
      <p:sp>
        <p:nvSpPr>
          <p:cNvPr id="258" name="Google Shape;258;p27"/>
          <p:cNvSpPr txBox="1"/>
          <p:nvPr/>
        </p:nvSpPr>
        <p:spPr>
          <a:xfrm>
            <a:off x="786050" y="3387000"/>
            <a:ext cx="47325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x = (x - 𝜇)/𝜎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после вычитания из всех значений среднего и деления на дисперсию примеров с большими градиентами стало меньше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BatchNormalization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64" name="Google Shape;264;p2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5" name="Google Shape;2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6" name="Google Shape;266;p28"/>
          <p:cNvCxnSpPr/>
          <p:nvPr/>
        </p:nvCxnSpPr>
        <p:spPr>
          <a:xfrm>
            <a:off x="1062600" y="2230375"/>
            <a:ext cx="2399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8"/>
          <p:cNvCxnSpPr/>
          <p:nvPr/>
        </p:nvCxnSpPr>
        <p:spPr>
          <a:xfrm rot="10800000">
            <a:off x="2000450" y="1058350"/>
            <a:ext cx="14100" cy="165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28"/>
          <p:cNvCxnSpPr/>
          <p:nvPr/>
        </p:nvCxnSpPr>
        <p:spPr>
          <a:xfrm>
            <a:off x="1060850" y="2218125"/>
            <a:ext cx="954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" name="Google Shape;269;p28"/>
          <p:cNvCxnSpPr/>
          <p:nvPr/>
        </p:nvCxnSpPr>
        <p:spPr>
          <a:xfrm flipH="1" rot="10800000">
            <a:off x="2003825" y="1173375"/>
            <a:ext cx="1066200" cy="1066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0" name="Google Shape;270;p28"/>
          <p:cNvSpPr/>
          <p:nvPr/>
        </p:nvSpPr>
        <p:spPr>
          <a:xfrm>
            <a:off x="2957633" y="2195525"/>
            <a:ext cx="717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8"/>
          <p:cNvSpPr/>
          <p:nvPr/>
        </p:nvSpPr>
        <p:spPr>
          <a:xfrm>
            <a:off x="2346753" y="2195525"/>
            <a:ext cx="717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2686131" y="2195525"/>
            <a:ext cx="717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2821882" y="2195525"/>
            <a:ext cx="717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2550379" y="2195525"/>
            <a:ext cx="717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2211001" y="2195525"/>
            <a:ext cx="717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2075250" y="2195525"/>
            <a:ext cx="717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"/>
          <p:cNvSpPr/>
          <p:nvPr/>
        </p:nvSpPr>
        <p:spPr>
          <a:xfrm>
            <a:off x="4361250" y="1433525"/>
            <a:ext cx="80400" cy="80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8"/>
          <p:cNvSpPr txBox="1"/>
          <p:nvPr/>
        </p:nvSpPr>
        <p:spPr>
          <a:xfrm>
            <a:off x="4522000" y="1282175"/>
            <a:ext cx="351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“положительные” примеры</a:t>
            </a:r>
            <a:endParaRPr/>
          </a:p>
        </p:txBody>
      </p:sp>
      <p:sp>
        <p:nvSpPr>
          <p:cNvPr id="279" name="Google Shape;279;p28"/>
          <p:cNvSpPr/>
          <p:nvPr/>
        </p:nvSpPr>
        <p:spPr>
          <a:xfrm>
            <a:off x="4361250" y="1812125"/>
            <a:ext cx="80400" cy="80400"/>
          </a:xfrm>
          <a:prstGeom prst="ellipse">
            <a:avLst/>
          </a:prstGeom>
          <a:solidFill>
            <a:srgbClr val="006E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"/>
          <p:cNvSpPr txBox="1"/>
          <p:nvPr/>
        </p:nvSpPr>
        <p:spPr>
          <a:xfrm>
            <a:off x="4522000" y="1660775"/>
            <a:ext cx="35190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“отрицательные” примеры</a:t>
            </a:r>
            <a:endParaRPr/>
          </a:p>
        </p:txBody>
      </p:sp>
      <p:pic>
        <p:nvPicPr>
          <p:cNvPr id="281" name="Google Shape;281;p28"/>
          <p:cNvPicPr preferRelativeResize="0"/>
          <p:nvPr/>
        </p:nvPicPr>
        <p:blipFill rotWithShape="1">
          <a:blip r:embed="rId4">
            <a:alphaModFix/>
          </a:blip>
          <a:srcRect b="0" l="0" r="40223" t="28392"/>
          <a:stretch/>
        </p:blipFill>
        <p:spPr>
          <a:xfrm>
            <a:off x="1759675" y="2806900"/>
            <a:ext cx="2467576" cy="20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8"/>
          <p:cNvSpPr txBox="1"/>
          <p:nvPr/>
        </p:nvSpPr>
        <p:spPr>
          <a:xfrm>
            <a:off x="4361250" y="3225375"/>
            <a:ext cx="35679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Параметры 𝛾 и 𝛽 — обучаемые, чтобы слой нормализации подстраивался под слой активации перед которым он стоит для более быстрого обучения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BatchNormalization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89" name="Google Shape;2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29"/>
          <p:cNvSpPr txBox="1"/>
          <p:nvPr/>
        </p:nvSpPr>
        <p:spPr>
          <a:xfrm>
            <a:off x="2689625" y="1693050"/>
            <a:ext cx="400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nn.BatchNorm2d(</a:t>
            </a:r>
            <a:r>
              <a:rPr i="1" lang="ru" sz="1800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rPr>
              <a:t>num_features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29"/>
          <p:cNvSpPr txBox="1"/>
          <p:nvPr/>
        </p:nvSpPr>
        <p:spPr>
          <a:xfrm>
            <a:off x="691950" y="2711050"/>
            <a:ext cx="77601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BatchNorm считается по каждому каналу (например, выходу нейрона в слое перед ним) отдельно.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 txBox="1"/>
          <p:nvPr>
            <p:ph idx="1" type="body"/>
          </p:nvPr>
        </p:nvSpPr>
        <p:spPr>
          <a:xfrm>
            <a:off x="238373" y="1579650"/>
            <a:ext cx="4396200" cy="23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7" name="Google Shape;2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75" y="199075"/>
            <a:ext cx="1069586" cy="371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185" y="239513"/>
            <a:ext cx="810691" cy="2904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9" name="Google Shape;299;p30"/>
          <p:cNvCxnSpPr/>
          <p:nvPr/>
        </p:nvCxnSpPr>
        <p:spPr>
          <a:xfrm>
            <a:off x="5970196" y="2998675"/>
            <a:ext cx="18300" cy="315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0" name="Google Shape;300;p30"/>
          <p:cNvSpPr txBox="1"/>
          <p:nvPr/>
        </p:nvSpPr>
        <p:spPr>
          <a:xfrm>
            <a:off x="6330179" y="2894799"/>
            <a:ext cx="43392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support@bitronicslab.com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www.bitronicslab.com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FFFFFF"/>
                </a:solidFill>
                <a:uFill>
                  <a:noFill/>
                </a:uFill>
                <a:latin typeface="Montserrat Medium"/>
                <a:ea typeface="Montserrat Medium"/>
                <a:cs typeface="Montserrat Medium"/>
                <a:sym typeface="Montserrat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vk.com/</a:t>
            </a:r>
            <a:r>
              <a:rPr lang="ru" sz="100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bitronicslab</a:t>
            </a:r>
            <a:endParaRPr sz="100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highlight>
                <a:srgbClr val="073763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1909" y="2759576"/>
            <a:ext cx="652840" cy="656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1908" y="3045958"/>
            <a:ext cx="652840" cy="659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81913" y="3382326"/>
            <a:ext cx="652840" cy="606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6EE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2816700" y="1097601"/>
            <a:ext cx="6015600" cy="23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Оптимизации нейронных сетей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979" y="4570888"/>
            <a:ext cx="1250201" cy="4479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14"/>
          <p:cNvCxnSpPr/>
          <p:nvPr/>
        </p:nvCxnSpPr>
        <p:spPr>
          <a:xfrm>
            <a:off x="2908600" y="1097590"/>
            <a:ext cx="5699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2908600" y="554915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Занятие 7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032693" y="3644934"/>
            <a:ext cx="6015600" cy="44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Григорий Рашков</a:t>
            </a:r>
            <a:endParaRPr b="1"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сотрудник лаборатории</a:t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4">
            <a:alphaModFix/>
          </a:blip>
          <a:srcRect b="0" l="30153" r="27129" t="0"/>
          <a:stretch/>
        </p:blipFill>
        <p:spPr>
          <a:xfrm>
            <a:off x="0" y="0"/>
            <a:ext cx="2498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SGD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425" y="865993"/>
            <a:ext cx="7612591" cy="4125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SGD + Momentum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642950" y="1060850"/>
            <a:ext cx="3600300" cy="21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= w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V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= V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at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a = (F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тяжести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F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трения 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+ N)/m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проекции на ось движения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a = (mg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𝜂V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+ 0)/m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825600" y="1165875"/>
            <a:ext cx="26259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t/m = 1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(g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𝜂V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g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(1 - 𝜂)t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42950" y="1060850"/>
            <a:ext cx="1579200" cy="417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4825600" y="2286400"/>
            <a:ext cx="2118000" cy="417900"/>
          </a:xfrm>
          <a:prstGeom prst="rect">
            <a:avLst/>
          </a:prstGeom>
          <a:noFill/>
          <a:ln cap="flat" cmpd="sng" w="9525">
            <a:solidFill>
              <a:srgbClr val="006E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" name="Google Shape;89;p16"/>
          <p:cNvCxnSpPr/>
          <p:nvPr/>
        </p:nvCxnSpPr>
        <p:spPr>
          <a:xfrm flipH="1" rot="10800000">
            <a:off x="2618925" y="3632700"/>
            <a:ext cx="1007100" cy="124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3626175" y="3654025"/>
            <a:ext cx="1596600" cy="115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4161975" y="3558775"/>
            <a:ext cx="636900" cy="636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6"/>
          <p:cNvCxnSpPr/>
          <p:nvPr/>
        </p:nvCxnSpPr>
        <p:spPr>
          <a:xfrm>
            <a:off x="4922825" y="3868350"/>
            <a:ext cx="72870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6"/>
          <p:cNvCxnSpPr/>
          <p:nvPr/>
        </p:nvCxnSpPr>
        <p:spPr>
          <a:xfrm flipH="1" rot="10800000">
            <a:off x="4500575" y="3471800"/>
            <a:ext cx="2829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4475025" y="3867025"/>
            <a:ext cx="10800" cy="76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6"/>
          <p:cNvCxnSpPr/>
          <p:nvPr/>
        </p:nvCxnSpPr>
        <p:spPr>
          <a:xfrm rot="10800000">
            <a:off x="4076125" y="3568350"/>
            <a:ext cx="396600" cy="30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3534200" y="3086100"/>
            <a:ext cx="9405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трения</a:t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3770875" y="4557225"/>
            <a:ext cx="10071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тяжести</a:t>
            </a:r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777975" y="3223250"/>
            <a:ext cx="396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5222775" y="3707425"/>
            <a:ext cx="396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SGD + Momentum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5" name="Google Shape;105;p17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8492875" y="470942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642950" y="1060850"/>
            <a:ext cx="36003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= w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- V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89375" y="1607450"/>
            <a:ext cx="2625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g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(1 - 𝜂)t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642950" y="2098250"/>
            <a:ext cx="5625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параметр модели в момент времени 0 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642950" y="3559238"/>
            <a:ext cx="8054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скорость изменения этого параметра в момент времени 1 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642950" y="2580488"/>
            <a:ext cx="53040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параметр модели в момент времени </a:t>
            </a:r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642950" y="3078325"/>
            <a:ext cx="80547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— скорость изменения этого параметра в момент времени 0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689375" y="4040175"/>
            <a:ext cx="56256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— потенциал ошибки, dE/dt</a:t>
            </a:r>
            <a:endParaRPr sz="2000"/>
          </a:p>
        </p:txBody>
      </p:sp>
      <p:sp>
        <p:nvSpPr>
          <p:cNvPr id="115" name="Google Shape;115;p17"/>
          <p:cNvSpPr txBox="1"/>
          <p:nvPr/>
        </p:nvSpPr>
        <p:spPr>
          <a:xfrm>
            <a:off x="3332550" y="1607438"/>
            <a:ext cx="26259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g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+ 𝛽V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89375" y="4521100"/>
            <a:ext cx="20967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 — learning rate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SGD + Momentum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2" name="Google Shape;122;p18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" name="Google Shape;123;p18"/>
          <p:cNvSpPr txBox="1"/>
          <p:nvPr/>
        </p:nvSpPr>
        <p:spPr>
          <a:xfrm>
            <a:off x="8492875" y="470942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850750" y="2392000"/>
            <a:ext cx="68709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optim.SGD(params, lr, momentum=0)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Скользящая средняя (EMA)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31" name="Google Shape;131;p19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19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9"/>
          <p:cNvSpPr txBox="1"/>
          <p:nvPr/>
        </p:nvSpPr>
        <p:spPr>
          <a:xfrm>
            <a:off x="1939525" y="1607350"/>
            <a:ext cx="3782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EMA(w)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= (1 -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𝛽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)w</a:t>
            </a:r>
            <a:r>
              <a:rPr lang="ru" sz="1200"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ru" sz="1800">
                <a:latin typeface="Montserrat"/>
                <a:ea typeface="Montserrat"/>
                <a:cs typeface="Montserrat"/>
                <a:sym typeface="Montserrat"/>
              </a:rPr>
              <a:t> + 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𝛽EMA(w)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t-1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8950" y="2348525"/>
            <a:ext cx="3242562" cy="23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RMSProp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1" name="Google Shape;141;p20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" name="Google Shape;142;p20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2046675" y="1596625"/>
            <a:ext cx="3782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(dE/dt)/EMA(w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1414450" y="2143225"/>
            <a:ext cx="6172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 случае батча в знаменателе корень из суммы квадратов 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EMA 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2121675" y="3026250"/>
            <a:ext cx="37827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= 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(dE/dt)/RMS(w</a:t>
            </a:r>
            <a:r>
              <a:rPr lang="ru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</a:t>
            </a: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1414450" y="3640325"/>
            <a:ext cx="6172200" cy="9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Смысл в том, чтобы медленнее двигаться по направлению, вдоль которого часто меняется знак градиента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/>
          <p:nvPr/>
        </p:nvSpPr>
        <p:spPr>
          <a:xfrm>
            <a:off x="143998" y="70750"/>
            <a:ext cx="68709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006EE8"/>
                </a:solidFill>
                <a:latin typeface="Montserrat"/>
                <a:ea typeface="Montserrat"/>
                <a:cs typeface="Montserrat"/>
                <a:sym typeface="Montserrat"/>
              </a:rPr>
              <a:t>RMSProp</a:t>
            </a:r>
            <a:endParaRPr b="1" sz="3000">
              <a:solidFill>
                <a:srgbClr val="006EE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3" name="Google Shape;153;p21"/>
          <p:cNvCxnSpPr/>
          <p:nvPr/>
        </p:nvCxnSpPr>
        <p:spPr>
          <a:xfrm flipH="1" rot="10800000">
            <a:off x="229350" y="704293"/>
            <a:ext cx="8685300" cy="9300"/>
          </a:xfrm>
          <a:prstGeom prst="straightConnector1">
            <a:avLst/>
          </a:prstGeom>
          <a:noFill/>
          <a:ln cap="flat" cmpd="sng" w="19050">
            <a:solidFill>
              <a:srgbClr val="006E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21"/>
          <p:cNvSpPr txBox="1"/>
          <p:nvPr/>
        </p:nvSpPr>
        <p:spPr>
          <a:xfrm>
            <a:off x="8450025" y="4690375"/>
            <a:ext cx="541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>
              <a:solidFill>
                <a:srgbClr val="434343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4475" y="122888"/>
            <a:ext cx="1486375" cy="53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1"/>
          <p:cNvPicPr preferRelativeResize="0"/>
          <p:nvPr/>
        </p:nvPicPr>
        <p:blipFill rotWithShape="1">
          <a:blip r:embed="rId4">
            <a:alphaModFix/>
          </a:blip>
          <a:srcRect b="76744" l="5179" r="7040" t="5173"/>
          <a:stretch/>
        </p:blipFill>
        <p:spPr>
          <a:xfrm>
            <a:off x="2520475" y="1532375"/>
            <a:ext cx="3632600" cy="6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5">
            <a:alphaModFix/>
          </a:blip>
          <a:srcRect b="36892" l="0" r="0" t="40827"/>
          <a:stretch/>
        </p:blipFill>
        <p:spPr>
          <a:xfrm>
            <a:off x="2603880" y="2421774"/>
            <a:ext cx="3358646" cy="6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 txBox="1"/>
          <p:nvPr/>
        </p:nvSpPr>
        <p:spPr>
          <a:xfrm>
            <a:off x="2862900" y="943000"/>
            <a:ext cx="3048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другая запись формулы </a:t>
            </a: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936475" y="3827875"/>
            <a:ext cx="43035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optim.RMSProp(params, lr, alpha)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