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4" r:id="rId7"/>
    <p:sldId id="261" r:id="rId8"/>
    <p:sldId id="262"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362DF6-A9F5-A4EB-B919-BAB5C24172A2}" v="17" dt="2024-05-07T02:05:52.325"/>
    <p1510:client id="{48A263D1-2579-C004-C890-21132DF58370}" v="294" dt="2024-05-06T22:41:53.375"/>
    <p1510:client id="{601419FE-9079-868F-D5F8-A2744781C732}" v="18" dt="2024-05-06T05:24:08.099"/>
    <p1510:client id="{63730FDF-B9A3-A360-80ED-E6E67A8C2744}" v="332" dt="2024-05-06T11:48:11.015"/>
    <p1510:client id="{8B8BA0DC-9BA3-736F-985B-A85251740C54}" v="6" dt="2024-05-06T19:19:48.322"/>
    <p1510:client id="{A2A6343E-EFD6-3619-4E3C-F3E27C9B6972}" v="644" dt="2024-05-07T01:18:11.096"/>
    <p1510:client id="{D66AFABA-7E00-5EBB-79CC-09BF99A2B209}" v="2628" dt="2024-05-07T01:23:29.595"/>
    <p1510:client id="{EBCA475F-D4A2-0541-BC78-E48EBB7DEAEF}" v="2383" dt="2024-05-07T02:03:27.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2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11290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201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35413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7074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3522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89191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44326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419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52907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3443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0693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5823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35947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9481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30555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70096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73060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7/16/2024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8151636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Artificial Intelligence: The New Tool For Cybersecurity in Finance</a:t>
            </a:r>
          </a:p>
        </p:txBody>
      </p:sp>
      <p:sp>
        <p:nvSpPr>
          <p:cNvPr id="3" name="Subtitle 2"/>
          <p:cNvSpPr>
            <a:spLocks noGrp="1"/>
          </p:cNvSpPr>
          <p:nvPr>
            <p:ph type="subTitle" idx="1"/>
          </p:nvPr>
        </p:nvSpPr>
        <p:spPr/>
        <p:txBody>
          <a:bodyPr vert="horz" lIns="91440" tIns="45720" rIns="91440" bIns="45720" rtlCol="0" anchor="t">
            <a:normAutofit/>
          </a:bodyPr>
          <a:lstStyle/>
          <a:p>
            <a:r>
              <a:rPr lang="en-US"/>
              <a:t>By: Michael Reifer, Calvin </a:t>
            </a:r>
            <a:r>
              <a:rPr lang="en-US" err="1"/>
              <a:t>Basier</a:t>
            </a:r>
            <a:r>
              <a:rPr lang="en-US"/>
              <a:t>, and David Oliseh</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4E3F-1F6A-7228-A829-DC2D979775F0}"/>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73C56FD4-F845-E586-9634-05CE7367D298}"/>
              </a:ext>
            </a:extLst>
          </p:cNvPr>
          <p:cNvSpPr>
            <a:spLocks noGrp="1"/>
          </p:cNvSpPr>
          <p:nvPr>
            <p:ph idx="1"/>
          </p:nvPr>
        </p:nvSpPr>
        <p:spPr>
          <a:xfrm>
            <a:off x="942889" y="1995236"/>
            <a:ext cx="10560134" cy="3795964"/>
          </a:xfrm>
        </p:spPr>
        <p:txBody>
          <a:bodyPr>
            <a:normAutofit/>
          </a:bodyPr>
          <a:lstStyle/>
          <a:p>
            <a:r>
              <a:rPr lang="en-US"/>
              <a:t>AI driven cybersecurity methods help defense by allowing for more automation (this will not remove the needs for humans) in cybersecurity for finance</a:t>
            </a:r>
          </a:p>
          <a:p>
            <a:pPr>
              <a:buClr>
                <a:srgbClr val="1287C3"/>
              </a:buClr>
            </a:pPr>
            <a:r>
              <a:rPr lang="en-US"/>
              <a:t>AI driven attack methods are harder to combat, and they find specific weaknesses in a financial organization's cybersecurity</a:t>
            </a:r>
          </a:p>
          <a:p>
            <a:pPr>
              <a:buClr>
                <a:srgbClr val="1287C3"/>
              </a:buClr>
            </a:pPr>
            <a:r>
              <a:rPr lang="en-US"/>
              <a:t>New methods will continue to be developed (on both ends) </a:t>
            </a:r>
          </a:p>
          <a:p>
            <a:pPr>
              <a:buClr>
                <a:srgbClr val="1287C3"/>
              </a:buClr>
            </a:pPr>
            <a:r>
              <a:rPr lang="en-US"/>
              <a:t>Key take away: is AI is exceptional at detecting Credit card fraud (anomaly detection)</a:t>
            </a:r>
          </a:p>
          <a:p>
            <a:pPr>
              <a:buClr>
                <a:srgbClr val="1287C3"/>
              </a:buClr>
            </a:pPr>
            <a:endParaRPr lang="en-US"/>
          </a:p>
        </p:txBody>
      </p:sp>
    </p:spTree>
    <p:extLst>
      <p:ext uri="{BB962C8B-B14F-4D97-AF65-F5344CB8AC3E}">
        <p14:creationId xmlns:p14="http://schemas.microsoft.com/office/powerpoint/2010/main" val="119457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723-EED0-A2F6-50E5-4E1110ED9453}"/>
              </a:ext>
            </a:extLst>
          </p:cNvPr>
          <p:cNvSpPr>
            <a:spLocks noGrp="1"/>
          </p:cNvSpPr>
          <p:nvPr>
            <p:ph type="title"/>
          </p:nvPr>
        </p:nvSpPr>
        <p:spPr>
          <a:xfrm>
            <a:off x="1273758" y="1018"/>
            <a:ext cx="10018713" cy="1752599"/>
          </a:xfrm>
        </p:spPr>
        <p:txBody>
          <a:bodyPr/>
          <a:lstStyle/>
          <a:p>
            <a:r>
              <a:rPr lang="en-US"/>
              <a:t>Introduction </a:t>
            </a:r>
          </a:p>
        </p:txBody>
      </p:sp>
      <p:sp>
        <p:nvSpPr>
          <p:cNvPr id="3" name="Content Placeholder 2">
            <a:extLst>
              <a:ext uri="{FF2B5EF4-FFF2-40B4-BE49-F238E27FC236}">
                <a16:creationId xmlns:a16="http://schemas.microsoft.com/office/drawing/2014/main" id="{C287F2CA-75AC-5B52-3FA4-218B923E0233}"/>
              </a:ext>
            </a:extLst>
          </p:cNvPr>
          <p:cNvSpPr>
            <a:spLocks noGrp="1"/>
          </p:cNvSpPr>
          <p:nvPr>
            <p:ph idx="1"/>
          </p:nvPr>
        </p:nvSpPr>
        <p:spPr>
          <a:xfrm>
            <a:off x="1273757" y="2115102"/>
            <a:ext cx="10018713" cy="3124201"/>
          </a:xfrm>
        </p:spPr>
        <p:txBody>
          <a:bodyPr vert="horz" lIns="91440" tIns="45720" rIns="91440" bIns="45720" rtlCol="0" anchor="ctr">
            <a:noAutofit/>
          </a:bodyPr>
          <a:lstStyle/>
          <a:p>
            <a:r>
              <a:rPr lang="en-US" sz="2800">
                <a:latin typeface="Corbel"/>
                <a:cs typeface="Times New Roman"/>
              </a:rPr>
              <a:t>The growth of artificial intelligence over the past couple of years has sparked new ideas for cybersecurity. </a:t>
            </a:r>
            <a:endParaRPr lang="en-US">
              <a:latin typeface="Corbel"/>
              <a:cs typeface="Times New Roman"/>
            </a:endParaRPr>
          </a:p>
          <a:p>
            <a:pPr>
              <a:buClr>
                <a:srgbClr val="1287C3"/>
              </a:buClr>
            </a:pPr>
            <a:r>
              <a:rPr lang="en-US" sz="2800">
                <a:latin typeface="Corbel"/>
                <a:cs typeface="Times New Roman"/>
              </a:rPr>
              <a:t>AI-driven cyber-attacks in the financial world are becoming a less costly option for criminals.</a:t>
            </a:r>
            <a:endParaRPr lang="en-US">
              <a:latin typeface="Corbel"/>
              <a:cs typeface="Times New Roman"/>
            </a:endParaRPr>
          </a:p>
          <a:p>
            <a:pPr>
              <a:buClr>
                <a:srgbClr val="1287C3"/>
              </a:buClr>
            </a:pPr>
            <a:r>
              <a:rPr lang="en-US" sz="2800">
                <a:latin typeface="Corbel"/>
                <a:cs typeface="Times New Roman"/>
              </a:rPr>
              <a:t>Many financial organizations are switching towards the use of AI driven cybersecurity for defense methods. This switch is needed to combat the constant change of attacks in the finance sector.</a:t>
            </a:r>
          </a:p>
          <a:p>
            <a:pPr>
              <a:buClr>
                <a:srgbClr val="1287C3"/>
              </a:buClr>
            </a:pPr>
            <a:r>
              <a:rPr lang="en-US" sz="2800">
                <a:latin typeface="Corbel"/>
                <a:cs typeface="Times New Roman"/>
              </a:rPr>
              <a:t>This has allowed new methods for criminals or hackers to use AI to attack financial organizations.</a:t>
            </a:r>
          </a:p>
        </p:txBody>
      </p:sp>
    </p:spTree>
    <p:extLst>
      <p:ext uri="{BB962C8B-B14F-4D97-AF65-F5344CB8AC3E}">
        <p14:creationId xmlns:p14="http://schemas.microsoft.com/office/powerpoint/2010/main" val="2759337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E928-9C4D-5D41-E204-402963971D6A}"/>
              </a:ext>
            </a:extLst>
          </p:cNvPr>
          <p:cNvSpPr>
            <a:spLocks noGrp="1"/>
          </p:cNvSpPr>
          <p:nvPr>
            <p:ph type="title"/>
          </p:nvPr>
        </p:nvSpPr>
        <p:spPr>
          <a:xfrm>
            <a:off x="1484311" y="685800"/>
            <a:ext cx="10018713" cy="1752599"/>
          </a:xfrm>
        </p:spPr>
        <p:txBody>
          <a:bodyPr>
            <a:normAutofit/>
          </a:bodyPr>
          <a:lstStyle/>
          <a:p>
            <a:r>
              <a:rPr lang="en-US"/>
              <a:t>Introduction</a:t>
            </a:r>
          </a:p>
        </p:txBody>
      </p:sp>
      <p:pic>
        <p:nvPicPr>
          <p:cNvPr id="4" name="Picture 3" descr="A graph with numbers and lines&#10;&#10;Description automatically generated">
            <a:extLst>
              <a:ext uri="{FF2B5EF4-FFF2-40B4-BE49-F238E27FC236}">
                <a16:creationId xmlns:a16="http://schemas.microsoft.com/office/drawing/2014/main" id="{EE968885-BC5A-F6A2-D3FF-771B0F992BF8}"/>
              </a:ext>
            </a:extLst>
          </p:cNvPr>
          <p:cNvPicPr>
            <a:picLocks noChangeAspect="1"/>
          </p:cNvPicPr>
          <p:nvPr/>
        </p:nvPicPr>
        <p:blipFill>
          <a:blip r:embed="rId3"/>
          <a:stretch>
            <a:fillRect/>
          </a:stretch>
        </p:blipFill>
        <p:spPr>
          <a:xfrm>
            <a:off x="1652155" y="2747024"/>
            <a:ext cx="3959211" cy="304034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ADEF52BC-F4DB-94C4-E585-8753982A4CC8}"/>
              </a:ext>
            </a:extLst>
          </p:cNvPr>
          <p:cNvSpPr>
            <a:spLocks noGrp="1"/>
          </p:cNvSpPr>
          <p:nvPr>
            <p:ph idx="1"/>
          </p:nvPr>
        </p:nvSpPr>
        <p:spPr>
          <a:xfrm>
            <a:off x="6099312" y="2183016"/>
            <a:ext cx="5855744" cy="3597466"/>
          </a:xfrm>
        </p:spPr>
        <p:txBody>
          <a:bodyPr vert="horz" lIns="91440" tIns="45720" rIns="91440" bIns="45720" rtlCol="0" anchor="t">
            <a:noAutofit/>
          </a:bodyPr>
          <a:lstStyle/>
          <a:p>
            <a:pPr>
              <a:lnSpc>
                <a:spcPct val="90000"/>
              </a:lnSpc>
            </a:pPr>
            <a:r>
              <a:rPr lang="en-US" sz="2800"/>
              <a:t>From the new technology more and more publications are being released on how artificial intelligence can be used for cybersecurity in finance. </a:t>
            </a:r>
          </a:p>
          <a:p>
            <a:pPr>
              <a:lnSpc>
                <a:spcPct val="90000"/>
              </a:lnSpc>
              <a:buClr>
                <a:srgbClr val="1287C3"/>
              </a:buClr>
            </a:pPr>
            <a:r>
              <a:rPr lang="en-US" sz="2800"/>
              <a:t>In this presentation we will summarize our findings on attack/defense AI-methods used for/against cybersecurity in finance. </a:t>
            </a:r>
          </a:p>
        </p:txBody>
      </p:sp>
    </p:spTree>
    <p:extLst>
      <p:ext uri="{BB962C8B-B14F-4D97-AF65-F5344CB8AC3E}">
        <p14:creationId xmlns:p14="http://schemas.microsoft.com/office/powerpoint/2010/main" val="72706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B242-1CF7-DDE3-CD3F-8CDE94F473A6}"/>
              </a:ext>
            </a:extLst>
          </p:cNvPr>
          <p:cNvSpPr>
            <a:spLocks noGrp="1"/>
          </p:cNvSpPr>
          <p:nvPr>
            <p:ph type="title"/>
          </p:nvPr>
        </p:nvSpPr>
        <p:spPr/>
        <p:txBody>
          <a:bodyPr/>
          <a:lstStyle/>
          <a:p>
            <a:r>
              <a:rPr lang="en-US"/>
              <a:t>Ai-Based Cyber Attacks Against Finance</a:t>
            </a:r>
          </a:p>
        </p:txBody>
      </p:sp>
      <p:sp>
        <p:nvSpPr>
          <p:cNvPr id="3" name="Content Placeholder 2">
            <a:extLst>
              <a:ext uri="{FF2B5EF4-FFF2-40B4-BE49-F238E27FC236}">
                <a16:creationId xmlns:a16="http://schemas.microsoft.com/office/drawing/2014/main" id="{05A14017-6998-FB5B-9388-06CDA9E508B2}"/>
              </a:ext>
            </a:extLst>
          </p:cNvPr>
          <p:cNvSpPr>
            <a:spLocks noGrp="1"/>
          </p:cNvSpPr>
          <p:nvPr>
            <p:ph idx="1"/>
          </p:nvPr>
        </p:nvSpPr>
        <p:spPr>
          <a:xfrm>
            <a:off x="1484310" y="2113471"/>
            <a:ext cx="10018713" cy="4425351"/>
          </a:xfrm>
        </p:spPr>
        <p:txBody>
          <a:bodyPr/>
          <a:lstStyle/>
          <a:p>
            <a:r>
              <a:rPr lang="en-US"/>
              <a:t>As the world continues to change and Ai is more widely used, the usage of Ai threats increases as well. Despite our advancements in defenses, we must be aware of the attacks as well. Today we'll summarize some of the findings.</a:t>
            </a:r>
          </a:p>
          <a:p>
            <a:pPr>
              <a:buClr>
                <a:srgbClr val="1287C3"/>
              </a:buClr>
            </a:pPr>
            <a:r>
              <a:rPr lang="en-US"/>
              <a:t>AI Cyber Attacks come in a multitude of different forms the ones I'll be focusing on are:</a:t>
            </a:r>
          </a:p>
          <a:p>
            <a:pPr marL="457200" lvl="1" indent="0">
              <a:buClr>
                <a:srgbClr val="1287C3"/>
              </a:buClr>
              <a:buNone/>
            </a:pPr>
            <a:r>
              <a:rPr lang="en-US"/>
              <a:t>Adversarial Attacks On Machine Learning Models</a:t>
            </a:r>
          </a:p>
          <a:p>
            <a:pPr marL="457200" lvl="1" indent="0">
              <a:buNone/>
            </a:pPr>
            <a:r>
              <a:rPr lang="en-US"/>
              <a:t>Ai Social Engineering Attacks</a:t>
            </a:r>
          </a:p>
          <a:p>
            <a:pPr marL="457200" lvl="1" indent="0">
              <a:buNone/>
            </a:pPr>
            <a:r>
              <a:rPr lang="en-US"/>
              <a:t>And Ai-Malware</a:t>
            </a:r>
          </a:p>
          <a:p>
            <a:pPr marL="457200" lvl="1" indent="0">
              <a:buNone/>
            </a:pPr>
            <a:endParaRPr lang="en-US"/>
          </a:p>
        </p:txBody>
      </p:sp>
    </p:spTree>
    <p:extLst>
      <p:ext uri="{BB962C8B-B14F-4D97-AF65-F5344CB8AC3E}">
        <p14:creationId xmlns:p14="http://schemas.microsoft.com/office/powerpoint/2010/main" val="4075941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26E41-5472-BD0A-8E92-2AA643D08E7B}"/>
              </a:ext>
            </a:extLst>
          </p:cNvPr>
          <p:cNvSpPr>
            <a:spLocks noGrp="1"/>
          </p:cNvSpPr>
          <p:nvPr>
            <p:ph type="title"/>
          </p:nvPr>
        </p:nvSpPr>
        <p:spPr/>
        <p:txBody>
          <a:bodyPr/>
          <a:lstStyle/>
          <a:p>
            <a:r>
              <a:rPr lang="en-US"/>
              <a:t>Ai-Based Cyber Attacks Against Finance(Cont.)</a:t>
            </a:r>
          </a:p>
        </p:txBody>
      </p:sp>
      <p:sp>
        <p:nvSpPr>
          <p:cNvPr id="3" name="Content Placeholder 2">
            <a:extLst>
              <a:ext uri="{FF2B5EF4-FFF2-40B4-BE49-F238E27FC236}">
                <a16:creationId xmlns:a16="http://schemas.microsoft.com/office/drawing/2014/main" id="{916B399E-60DE-52B9-9893-0161ABF19A1C}"/>
              </a:ext>
            </a:extLst>
          </p:cNvPr>
          <p:cNvSpPr>
            <a:spLocks noGrp="1"/>
          </p:cNvSpPr>
          <p:nvPr>
            <p:ph idx="1"/>
          </p:nvPr>
        </p:nvSpPr>
        <p:spPr>
          <a:xfrm>
            <a:off x="1484310" y="1962509"/>
            <a:ext cx="10018713" cy="5137030"/>
          </a:xfrm>
        </p:spPr>
        <p:txBody>
          <a:bodyPr>
            <a:normAutofit fontScale="77500" lnSpcReduction="20000"/>
          </a:bodyPr>
          <a:lstStyle/>
          <a:p>
            <a:r>
              <a:rPr lang="en-US" b="1"/>
              <a:t>Adversarial Attacks on ML:</a:t>
            </a:r>
            <a:endParaRPr lang="en-US"/>
          </a:p>
          <a:p>
            <a:pPr lvl="1">
              <a:buClr>
                <a:srgbClr val="1287C3"/>
              </a:buClr>
              <a:buFont typeface="Courier New"/>
              <a:buChar char="o"/>
            </a:pPr>
            <a:r>
              <a:rPr lang="en-US" sz="2800"/>
              <a:t>Adversarial Machine learning is a subset of machine learning dedicated to attacking models.</a:t>
            </a:r>
          </a:p>
          <a:p>
            <a:pPr lvl="1">
              <a:buClr>
                <a:srgbClr val="1287C3"/>
              </a:buClr>
              <a:buFont typeface="Courier New"/>
              <a:buChar char="o"/>
            </a:pPr>
            <a:r>
              <a:rPr lang="en-US" sz="2800"/>
              <a:t>AML attacks can be categorized as </a:t>
            </a:r>
            <a:r>
              <a:rPr lang="en-US" sz="2800" b="1"/>
              <a:t>Poisoning, Evasion, Extraction.</a:t>
            </a:r>
            <a:endParaRPr lang="en-US" sz="2800"/>
          </a:p>
          <a:p>
            <a:pPr lvl="1">
              <a:buClr>
                <a:srgbClr val="1287C3"/>
              </a:buClr>
              <a:buFont typeface="Courier New"/>
              <a:buChar char="o"/>
            </a:pPr>
            <a:r>
              <a:rPr lang="en-US" sz="2800" b="1"/>
              <a:t>Poisoning Attacks:</a:t>
            </a:r>
            <a:r>
              <a:rPr lang="en-US" sz="2800"/>
              <a:t> An attack on the machine learning model with the goal of influencing the model in its training phase. This causes the model to learn incorrectly making it develop a bias</a:t>
            </a:r>
          </a:p>
          <a:p>
            <a:pPr lvl="1">
              <a:buClr>
                <a:srgbClr val="1287C3"/>
              </a:buClr>
            </a:pPr>
            <a:r>
              <a:rPr lang="en-US" sz="2800" b="1"/>
              <a:t>Evasion Attacks: </a:t>
            </a:r>
            <a:r>
              <a:rPr lang="en-US" sz="2800"/>
              <a:t>An attack on pre-trained machine learning model where the data is altered to cause misclassifications</a:t>
            </a:r>
          </a:p>
          <a:p>
            <a:pPr lvl="1">
              <a:buClr>
                <a:srgbClr val="1287C3"/>
              </a:buClr>
            </a:pPr>
            <a:r>
              <a:rPr lang="en-US" sz="2800" b="1"/>
              <a:t>Extraction Attacks: </a:t>
            </a:r>
            <a:r>
              <a:rPr lang="en-US" sz="2800"/>
              <a:t>An attack aimed to steal confidential information about the machine learning model.</a:t>
            </a:r>
            <a:br>
              <a:rPr lang="en-US"/>
            </a:br>
            <a:br>
              <a:rPr lang="en-US"/>
            </a:br>
            <a:br>
              <a:rPr lang="en-US"/>
            </a:br>
            <a:br>
              <a:rPr lang="en-US"/>
            </a:br>
            <a:br>
              <a:rPr lang="en-US"/>
            </a:br>
            <a:br>
              <a:rPr lang="en-US"/>
            </a:br>
            <a:br>
              <a:rPr lang="en-US"/>
            </a:br>
            <a:endParaRPr lang="en-US" sz="2400"/>
          </a:p>
        </p:txBody>
      </p:sp>
    </p:spTree>
    <p:extLst>
      <p:ext uri="{BB962C8B-B14F-4D97-AF65-F5344CB8AC3E}">
        <p14:creationId xmlns:p14="http://schemas.microsoft.com/office/powerpoint/2010/main" val="2493343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F7FA-0B1A-32DB-C920-B3E7DC547E19}"/>
              </a:ext>
            </a:extLst>
          </p:cNvPr>
          <p:cNvSpPr>
            <a:spLocks noGrp="1"/>
          </p:cNvSpPr>
          <p:nvPr>
            <p:ph type="title"/>
          </p:nvPr>
        </p:nvSpPr>
        <p:spPr>
          <a:xfrm>
            <a:off x="1484311" y="484517"/>
            <a:ext cx="10018713" cy="1752599"/>
          </a:xfrm>
        </p:spPr>
        <p:txBody>
          <a:bodyPr/>
          <a:lstStyle/>
          <a:p>
            <a:r>
              <a:rPr lang="en-US"/>
              <a:t>Ai-Based Cyber Attacks Against Finance(Cont.)</a:t>
            </a:r>
          </a:p>
          <a:p>
            <a:endParaRPr lang="en-US"/>
          </a:p>
        </p:txBody>
      </p:sp>
      <p:sp>
        <p:nvSpPr>
          <p:cNvPr id="3" name="Content Placeholder 2">
            <a:extLst>
              <a:ext uri="{FF2B5EF4-FFF2-40B4-BE49-F238E27FC236}">
                <a16:creationId xmlns:a16="http://schemas.microsoft.com/office/drawing/2014/main" id="{1435C367-6664-FC4C-1D3C-7BBD60B5BCA5}"/>
              </a:ext>
            </a:extLst>
          </p:cNvPr>
          <p:cNvSpPr>
            <a:spLocks noGrp="1"/>
          </p:cNvSpPr>
          <p:nvPr>
            <p:ph idx="1"/>
          </p:nvPr>
        </p:nvSpPr>
        <p:spPr>
          <a:xfrm>
            <a:off x="1484310" y="1804358"/>
            <a:ext cx="10018713" cy="4863860"/>
          </a:xfrm>
        </p:spPr>
        <p:txBody>
          <a:bodyPr>
            <a:normAutofit/>
          </a:bodyPr>
          <a:lstStyle/>
          <a:p>
            <a:pPr>
              <a:buClr>
                <a:srgbClr val="1287C3"/>
              </a:buClr>
            </a:pPr>
            <a:r>
              <a:rPr lang="en-US" sz="2000"/>
              <a:t>Ai-Malware Attacks:</a:t>
            </a:r>
            <a:br>
              <a:rPr lang="en-US" sz="2000"/>
            </a:br>
            <a:r>
              <a:rPr lang="en-US" sz="2000"/>
              <a:t>Malware is malicious software or programs with the intention of altering disrupting and destroying critical components.</a:t>
            </a:r>
          </a:p>
          <a:p>
            <a:pPr>
              <a:buClr>
                <a:srgbClr val="1287C3"/>
              </a:buClr>
            </a:pPr>
            <a:r>
              <a:rPr lang="en-US" sz="2000"/>
              <a:t>Ai based Malware is emerging utilizing Ai in a variety of different ways</a:t>
            </a:r>
          </a:p>
          <a:p>
            <a:pPr>
              <a:buClr>
                <a:srgbClr val="1287C3"/>
              </a:buClr>
            </a:pPr>
            <a:r>
              <a:rPr lang="en-US" sz="2000"/>
              <a:t>Self-propagation, Evolution, Etc.</a:t>
            </a:r>
          </a:p>
          <a:p>
            <a:pPr>
              <a:buClr>
                <a:srgbClr val="1287C3"/>
              </a:buClr>
            </a:pPr>
            <a:r>
              <a:rPr lang="en-US" sz="2000"/>
              <a:t>One method is through code obfuscation via evolutionary Packers. Packers normally conceal malware from anti-viruses and IDS(Intrusion dection systems), by compressing or encrypting malware within code. Evolutionary packers streamline the process by removing the need for packers' software and building in the malware itself evolutionary packers streamline the process.</a:t>
            </a:r>
          </a:p>
          <a:p>
            <a:pPr marL="0" indent="0">
              <a:buClr>
                <a:srgbClr val="1287C3"/>
              </a:buClr>
              <a:buNone/>
            </a:pPr>
            <a:endParaRPr lang="en-US"/>
          </a:p>
        </p:txBody>
      </p:sp>
    </p:spTree>
    <p:extLst>
      <p:ext uri="{BB962C8B-B14F-4D97-AF65-F5344CB8AC3E}">
        <p14:creationId xmlns:p14="http://schemas.microsoft.com/office/powerpoint/2010/main" val="3688914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7" name="Rectangle 16">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BCB13D-EACC-04E7-9A5F-70AA28C176ED}"/>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4800"/>
              <a:t>Ai-Based Cyber Defense In Finance</a:t>
            </a:r>
          </a:p>
        </p:txBody>
      </p:sp>
      <p:grpSp>
        <p:nvGrpSpPr>
          <p:cNvPr id="19" name="Group 18">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0"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2"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3"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4"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5"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7"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Robot">
            <a:extLst>
              <a:ext uri="{FF2B5EF4-FFF2-40B4-BE49-F238E27FC236}">
                <a16:creationId xmlns:a16="http://schemas.microsoft.com/office/drawing/2014/main" id="{1168B6A4-AC86-8C62-0562-93290097AA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05585" y="1011765"/>
            <a:ext cx="4546708" cy="4546708"/>
          </a:xfrm>
          <a:prstGeom prst="rect">
            <a:avLst/>
          </a:prstGeom>
        </p:spPr>
      </p:pic>
    </p:spTree>
    <p:extLst>
      <p:ext uri="{BB962C8B-B14F-4D97-AF65-F5344CB8AC3E}">
        <p14:creationId xmlns:p14="http://schemas.microsoft.com/office/powerpoint/2010/main" val="305105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4BF8-EB34-D34C-4686-FA70F7117637}"/>
              </a:ext>
            </a:extLst>
          </p:cNvPr>
          <p:cNvSpPr>
            <a:spLocks noGrp="1"/>
          </p:cNvSpPr>
          <p:nvPr>
            <p:ph type="title"/>
          </p:nvPr>
        </p:nvSpPr>
        <p:spPr>
          <a:xfrm>
            <a:off x="1484312" y="685801"/>
            <a:ext cx="9376193" cy="1014662"/>
          </a:xfrm>
        </p:spPr>
        <p:txBody>
          <a:bodyPr>
            <a:normAutofit fontScale="90000"/>
          </a:bodyPr>
          <a:lstStyle/>
          <a:p>
            <a:r>
              <a:rPr lang="en-US"/>
              <a:t>Ai-Based Cyber Defense In Finance</a:t>
            </a:r>
            <a:br>
              <a:rPr lang="en-US"/>
            </a:br>
            <a:endParaRPr lang="en-US"/>
          </a:p>
        </p:txBody>
      </p:sp>
      <p:sp>
        <p:nvSpPr>
          <p:cNvPr id="3" name="Content Placeholder 2">
            <a:extLst>
              <a:ext uri="{FF2B5EF4-FFF2-40B4-BE49-F238E27FC236}">
                <a16:creationId xmlns:a16="http://schemas.microsoft.com/office/drawing/2014/main" id="{8DEFF4F7-A444-4390-AD2F-56B221B8B162}"/>
              </a:ext>
            </a:extLst>
          </p:cNvPr>
          <p:cNvSpPr>
            <a:spLocks noGrp="1"/>
          </p:cNvSpPr>
          <p:nvPr>
            <p:ph idx="1"/>
          </p:nvPr>
        </p:nvSpPr>
        <p:spPr>
          <a:xfrm>
            <a:off x="688976" y="1975185"/>
            <a:ext cx="10814047" cy="4267200"/>
          </a:xfrm>
        </p:spPr>
        <p:txBody>
          <a:bodyPr>
            <a:normAutofit/>
          </a:bodyPr>
          <a:lstStyle/>
          <a:p>
            <a:r>
              <a:rPr lang="en-US" sz="2000" b="1">
                <a:latin typeface="Corbel"/>
                <a:cs typeface="Times New Roman"/>
              </a:rPr>
              <a:t>ANNs</a:t>
            </a:r>
            <a:r>
              <a:rPr lang="en-US" sz="2000">
                <a:latin typeface="Corbel"/>
                <a:cs typeface="Times New Roman"/>
              </a:rPr>
              <a:t>: They are made up of  different biological neural networks that allows them to  be able detect credit fraud, risk management and credit scoring. They also have the ability to learn from date and be able to tell potential threats</a:t>
            </a:r>
          </a:p>
          <a:p>
            <a:r>
              <a:rPr lang="en-US" sz="2000" b="1">
                <a:latin typeface="Corbel"/>
                <a:cs typeface="Times New Roman"/>
              </a:rPr>
              <a:t>Network intrusion detection using deep learning</a:t>
            </a:r>
            <a:r>
              <a:rPr lang="en-US" sz="2000">
                <a:latin typeface="Corbel"/>
                <a:cs typeface="Times New Roman"/>
              </a:rPr>
              <a:t>: there are different deep learning techniques like convolutional neural networks  CNNs and  recurrent neural networks RNNs. They are made to be able to identify and detect any network intrusion.</a:t>
            </a:r>
          </a:p>
          <a:p>
            <a:pPr lvl="1"/>
            <a:r>
              <a:rPr lang="en-US" b="1">
                <a:latin typeface="Corbel"/>
                <a:cs typeface="Times New Roman"/>
              </a:rPr>
              <a:t>CNNs</a:t>
            </a:r>
            <a:r>
              <a:rPr lang="en-US">
                <a:latin typeface="Corbel"/>
                <a:cs typeface="Times New Roman"/>
              </a:rPr>
              <a:t>- they are mainly used to capture fraud detection and any changes in a transactional data, they are able to look at large data efficiently </a:t>
            </a:r>
            <a:endParaRPr lang="en-US">
              <a:latin typeface="Corbel"/>
              <a:cs typeface="Times New Roman" panose="02020603050405020304" pitchFamily="18" charset="0"/>
            </a:endParaRPr>
          </a:p>
          <a:p>
            <a:pPr lvl="1"/>
            <a:r>
              <a:rPr lang="en-US" b="1">
                <a:latin typeface="Corbel"/>
                <a:cs typeface="Times New Roman"/>
              </a:rPr>
              <a:t>RNNs</a:t>
            </a:r>
            <a:r>
              <a:rPr lang="en-US">
                <a:latin typeface="Corbel"/>
                <a:cs typeface="Times New Roman"/>
              </a:rPr>
              <a:t> – these are used to track data that goes back in time like stock prices, they can really help in risk management where companies in finance can use the date to be able to make future decisions</a:t>
            </a:r>
          </a:p>
          <a:p>
            <a:pPr lvl="1"/>
            <a:endParaRPr lang="en-US" sz="14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endParaRPr lang="en-US" sz="2800"/>
          </a:p>
        </p:txBody>
      </p:sp>
    </p:spTree>
    <p:extLst>
      <p:ext uri="{BB962C8B-B14F-4D97-AF65-F5344CB8AC3E}">
        <p14:creationId xmlns:p14="http://schemas.microsoft.com/office/powerpoint/2010/main" val="359586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17100A-799F-B25D-BC13-88A9EADE78A9}"/>
              </a:ext>
            </a:extLst>
          </p:cNvPr>
          <p:cNvSpPr>
            <a:spLocks noGrp="1"/>
          </p:cNvSpPr>
          <p:nvPr>
            <p:ph type="title"/>
          </p:nvPr>
        </p:nvSpPr>
        <p:spPr/>
        <p:txBody>
          <a:bodyPr/>
          <a:lstStyle/>
          <a:p>
            <a:r>
              <a:rPr lang="en-US"/>
              <a:t>Ai-Based Cyber Defense In Finance</a:t>
            </a:r>
          </a:p>
        </p:txBody>
      </p:sp>
      <p:sp>
        <p:nvSpPr>
          <p:cNvPr id="6" name="Content Placeholder 5">
            <a:extLst>
              <a:ext uri="{FF2B5EF4-FFF2-40B4-BE49-F238E27FC236}">
                <a16:creationId xmlns:a16="http://schemas.microsoft.com/office/drawing/2014/main" id="{B2DFCE03-18B8-7C48-9536-9F6FBBDC7212}"/>
              </a:ext>
            </a:extLst>
          </p:cNvPr>
          <p:cNvSpPr>
            <a:spLocks noGrp="1"/>
          </p:cNvSpPr>
          <p:nvPr>
            <p:ph idx="1"/>
          </p:nvPr>
        </p:nvSpPr>
        <p:spPr>
          <a:xfrm>
            <a:off x="1384047" y="2436394"/>
            <a:ext cx="10018713" cy="3124201"/>
          </a:xfrm>
        </p:spPr>
        <p:txBody>
          <a:bodyPr>
            <a:normAutofit/>
          </a:bodyPr>
          <a:lstStyle/>
          <a:p>
            <a:r>
              <a:rPr lang="en-US" sz="2000" b="1"/>
              <a:t>Generative adversarial networks</a:t>
            </a:r>
            <a:r>
              <a:rPr lang="en-US" sz="2000"/>
              <a:t> – they are made up of a generator and also a discriminator network. Regarding finance  they can help make financial data better by being able to contribute to the deep learning techniques </a:t>
            </a:r>
          </a:p>
          <a:p>
            <a:r>
              <a:rPr lang="en-US" sz="2000" b="1"/>
              <a:t>XAI based techniques</a:t>
            </a:r>
            <a:r>
              <a:rPr lang="en-US" sz="2000"/>
              <a:t>-  they help understand the AI decision making and be able to predict what the outcomes would be. They are also helpful into identifying the strengths and the weaknesses in the AI </a:t>
            </a:r>
          </a:p>
          <a:p>
            <a:endParaRPr lang="en-US" sz="1600"/>
          </a:p>
        </p:txBody>
      </p:sp>
    </p:spTree>
    <p:extLst>
      <p:ext uri="{BB962C8B-B14F-4D97-AF65-F5344CB8AC3E}">
        <p14:creationId xmlns:p14="http://schemas.microsoft.com/office/powerpoint/2010/main" val="23395184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755</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Corbel</vt:lpstr>
      <vt:lpstr>Courier New</vt:lpstr>
      <vt:lpstr>Times New Roman</vt:lpstr>
      <vt:lpstr>Parallax</vt:lpstr>
      <vt:lpstr>Artificial Intelligence: The New Tool For Cybersecurity in Finance</vt:lpstr>
      <vt:lpstr>Introduction </vt:lpstr>
      <vt:lpstr>Introduction</vt:lpstr>
      <vt:lpstr>Ai-Based Cyber Attacks Against Finance</vt:lpstr>
      <vt:lpstr>Ai-Based Cyber Attacks Against Finance(Cont.)</vt:lpstr>
      <vt:lpstr>Ai-Based Cyber Attacks Against Finance(Cont.) </vt:lpstr>
      <vt:lpstr>Ai-Based Cyber Defense In Finance</vt:lpstr>
      <vt:lpstr>Ai-Based Cyber Defense In Finance </vt:lpstr>
      <vt:lpstr>Ai-Based Cyber Defense In Finance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dc:creator>
  <cp:lastModifiedBy>Reifer, Michael</cp:lastModifiedBy>
  <cp:revision>2</cp:revision>
  <dcterms:created xsi:type="dcterms:W3CDTF">2024-05-05T11:38:05Z</dcterms:created>
  <dcterms:modified xsi:type="dcterms:W3CDTF">2024-07-16T14:37:33Z</dcterms:modified>
</cp:coreProperties>
</file>