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68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31" autoAdjust="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6320D-981C-4B89-9E49-F436774B8EAE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A0938-B44D-4D84-AD32-F56AA4D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3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ALSO:</a:t>
            </a:r>
          </a:p>
          <a:p>
            <a:r>
              <a:rPr lang="en-US" dirty="0" smtClean="0"/>
              <a:t>db.py</a:t>
            </a:r>
          </a:p>
          <a:p>
            <a:r>
              <a:rPr lang="en-US" dirty="0" smtClean="0"/>
              <a:t>app.js</a:t>
            </a:r>
          </a:p>
          <a:p>
            <a:r>
              <a:rPr lang="en-US" dirty="0" smtClean="0"/>
              <a:t>Demo:</a:t>
            </a:r>
            <a:r>
              <a:rPr lang="en-US" baseline="0" dirty="0" smtClean="0"/>
              <a:t> http://104.236.199.115:3000/</a:t>
            </a:r>
          </a:p>
          <a:p>
            <a:r>
              <a:rPr lang="en-US" baseline="0" dirty="0" err="1" smtClean="0"/>
              <a:t>Bitbucket</a:t>
            </a:r>
            <a:r>
              <a:rPr lang="en-US" baseline="0" dirty="0" smtClean="0"/>
              <a:t> docs for REST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A0938-B44D-4D84-AD32-F56AA4D897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</a:p>
          <a:p>
            <a:r>
              <a:rPr lang="en-US" dirty="0" smtClean="0"/>
              <a:t>Database built on MySQL</a:t>
            </a:r>
          </a:p>
          <a:p>
            <a:r>
              <a:rPr lang="en-US" dirty="0" smtClean="0"/>
              <a:t>Structure</a:t>
            </a:r>
            <a:r>
              <a:rPr lang="en-US" baseline="0" dirty="0" smtClean="0"/>
              <a:t> on next slide</a:t>
            </a:r>
          </a:p>
          <a:p>
            <a:r>
              <a:rPr lang="en-US" baseline="0" dirty="0" smtClean="0"/>
              <a:t>Yahoo Finance API used to get stock info</a:t>
            </a:r>
          </a:p>
          <a:p>
            <a:r>
              <a:rPr lang="en-US" baseline="0" dirty="0" smtClean="0"/>
              <a:t>Stock names and tickers are grabbed from NASDAQ then prices and info grabbed from Yahoo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A0938-B44D-4D84-AD32-F56AA4D897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9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script grabs all the stocks</a:t>
            </a:r>
            <a:r>
              <a:rPr lang="en-US" baseline="0" dirty="0" smtClean="0"/>
              <a:t> from Nasdaq</a:t>
            </a:r>
          </a:p>
          <a:p>
            <a:r>
              <a:rPr lang="en-US" baseline="0" dirty="0" smtClean="0"/>
              <a:t>Prices and data are grabbed from yahoo </a:t>
            </a:r>
            <a:r>
              <a:rPr lang="en-US" baseline="0" dirty="0" err="1" smtClean="0"/>
              <a:t>api</a:t>
            </a:r>
            <a:endParaRPr lang="en-US" baseline="0" dirty="0" smtClean="0"/>
          </a:p>
          <a:p>
            <a:r>
              <a:rPr lang="en-US" baseline="0" dirty="0" smtClean="0"/>
              <a:t>Highlight one way data flow</a:t>
            </a:r>
          </a:p>
          <a:p>
            <a:r>
              <a:rPr lang="en-US" baseline="0" dirty="0" smtClean="0"/>
              <a:t>Python script demo</a:t>
            </a:r>
          </a:p>
          <a:p>
            <a:r>
              <a:rPr lang="en-US" baseline="0" dirty="0" smtClean="0"/>
              <a:t>Robert talks about python script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A0938-B44D-4D84-AD32-F56AA4D897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8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Written in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representational state transfer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bitbucket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Utilizes a CRUD interface (Create, Read, Update, Delete)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serves up HTML pages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App.js demo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McCoy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talks about Node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A0938-B44D-4D84-AD32-F56AA4D897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0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Frontend interface</a:t>
            </a:r>
          </a:p>
          <a:p>
            <a:r>
              <a:rPr lang="en-US" dirty="0" err="1" smtClean="0"/>
              <a:t>Utilizies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ajax</a:t>
            </a:r>
            <a:r>
              <a:rPr lang="en-US" baseline="0" dirty="0" smtClean="0"/>
              <a:t> calls to read and write data</a:t>
            </a:r>
          </a:p>
          <a:p>
            <a:r>
              <a:rPr lang="en-US" baseline="0" dirty="0" smtClean="0"/>
              <a:t>Frontend built on Twitter bootstrap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A0938-B44D-4D84-AD32-F56AA4D897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 talks</a:t>
            </a:r>
            <a:r>
              <a:rPr lang="en-US" baseline="0" dirty="0" smtClean="0"/>
              <a:t> about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A0938-B44D-4D84-AD32-F56AA4D897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69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A0938-B44D-4D84-AD32-F56AA4D897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EBBC-5979-4681-A73E-8A16172F674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0FCC-4F8C-497C-89A6-D39C1F9F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4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EBBC-5979-4681-A73E-8A16172F674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0FCC-4F8C-497C-89A6-D39C1F9F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EBBC-5979-4681-A73E-8A16172F674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0FCC-4F8C-497C-89A6-D39C1F9F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EBBC-5979-4681-A73E-8A16172F674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0FCC-4F8C-497C-89A6-D39C1F9F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EBBC-5979-4681-A73E-8A16172F674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0FCC-4F8C-497C-89A6-D39C1F9F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2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EBBC-5979-4681-A73E-8A16172F674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0FCC-4F8C-497C-89A6-D39C1F9F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4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EBBC-5979-4681-A73E-8A16172F674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0FCC-4F8C-497C-89A6-D39C1F9F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EBBC-5979-4681-A73E-8A16172F674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0FCC-4F8C-497C-89A6-D39C1F9F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EBBC-5979-4681-A73E-8A16172F674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0FCC-4F8C-497C-89A6-D39C1F9F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EBBC-5979-4681-A73E-8A16172F674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0FCC-4F8C-497C-89A6-D39C1F9F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EBBC-5979-4681-A73E-8A16172F674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0FCC-4F8C-497C-89A6-D39C1F9F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EBBC-5979-4681-A73E-8A16172F674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60FCC-4F8C-497C-89A6-D39C1F9F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04.236.199.115:300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Market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151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5 – Database Management</a:t>
            </a:r>
          </a:p>
          <a:p>
            <a:r>
              <a:rPr lang="en-US" dirty="0" smtClean="0"/>
              <a:t>12/3/2015</a:t>
            </a:r>
          </a:p>
          <a:p>
            <a:endParaRPr lang="en-US" dirty="0"/>
          </a:p>
          <a:p>
            <a:r>
              <a:rPr lang="en-US" dirty="0" smtClean="0"/>
              <a:t>Matthew McCoy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Schiliro</a:t>
            </a:r>
            <a:endParaRPr lang="en-US" dirty="0" smtClean="0"/>
          </a:p>
          <a:p>
            <a:r>
              <a:rPr lang="en-US" dirty="0" smtClean="0"/>
              <a:t>Matthew </a:t>
            </a:r>
            <a:r>
              <a:rPr lang="en-US" dirty="0" err="1" smtClean="0"/>
              <a:t>Haneburger</a:t>
            </a:r>
            <a:endParaRPr lang="en-US" dirty="0" smtClean="0"/>
          </a:p>
          <a:p>
            <a:r>
              <a:rPr lang="en-US" dirty="0" smtClean="0"/>
              <a:t>Robert </a:t>
            </a:r>
            <a:r>
              <a:rPr lang="en-US" dirty="0" err="1" smtClean="0"/>
              <a:t>Buice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BCNF/3NF Decomposition Key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960721"/>
              </p:ext>
            </p:extLst>
          </p:nvPr>
        </p:nvGraphicFramePr>
        <p:xfrm>
          <a:off x="1589088" y="1901825"/>
          <a:ext cx="9570077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5940848" imgH="2594995" progId="Word.Document.12">
                  <p:embed/>
                </p:oleObj>
              </mc:Choice>
              <mc:Fallback>
                <p:oleObj name="Document" r:id="rId3" imgW="5940848" imgH="2594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088" y="1901825"/>
                        <a:ext cx="9570077" cy="418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0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935" y="1548606"/>
            <a:ext cx="118312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(A, B, C, D, E, F, G, H, I, J, K, L, M, N, O, P, Q, R, S, T, U, V, W, X, Y)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 = </a:t>
            </a:r>
            <a:r>
              <a:rPr lang="en-US" dirty="0" smtClean="0"/>
              <a:t>{A </a:t>
            </a:r>
            <a:r>
              <a:rPr lang="en-US" dirty="0"/>
              <a:t>-&gt; </a:t>
            </a:r>
            <a:r>
              <a:rPr lang="en-US" dirty="0" smtClean="0"/>
              <a:t>BCDE, F </a:t>
            </a:r>
            <a:r>
              <a:rPr lang="en-US" dirty="0"/>
              <a:t>-&gt; </a:t>
            </a:r>
            <a:r>
              <a:rPr lang="en-US" dirty="0" smtClean="0"/>
              <a:t>GHIJK, L </a:t>
            </a:r>
            <a:r>
              <a:rPr lang="en-US" dirty="0"/>
              <a:t>-&gt; </a:t>
            </a:r>
            <a:r>
              <a:rPr lang="en-US" dirty="0" smtClean="0"/>
              <a:t>MNOPQR, S </a:t>
            </a:r>
            <a:r>
              <a:rPr lang="en-US" dirty="0"/>
              <a:t>-&gt; </a:t>
            </a:r>
            <a:r>
              <a:rPr lang="en-US" dirty="0" smtClean="0"/>
              <a:t>TUV, W </a:t>
            </a:r>
            <a:r>
              <a:rPr lang="en-US" dirty="0"/>
              <a:t>-&gt; </a:t>
            </a:r>
            <a:r>
              <a:rPr lang="en-US" dirty="0" smtClean="0"/>
              <a:t>XY, HNT </a:t>
            </a:r>
            <a:r>
              <a:rPr lang="en-US" dirty="0"/>
              <a:t>-&gt; </a:t>
            </a:r>
            <a:r>
              <a:rPr lang="en-US" dirty="0" smtClean="0"/>
              <a:t>B, GM </a:t>
            </a:r>
            <a:r>
              <a:rPr lang="en-US" dirty="0"/>
              <a:t>-&gt; </a:t>
            </a:r>
            <a:r>
              <a:rPr lang="en-US" dirty="0" smtClean="0"/>
              <a:t>W, IO </a:t>
            </a:r>
            <a:r>
              <a:rPr lang="en-US" dirty="0"/>
              <a:t>-&gt; </a:t>
            </a:r>
            <a:r>
              <a:rPr lang="en-US" dirty="0" smtClean="0"/>
              <a:t>C} 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sz="1400" dirty="0"/>
              <a:t>A+ -&gt; ABCDE 	</a:t>
            </a:r>
            <a:r>
              <a:rPr lang="en-US" sz="1400" dirty="0" smtClean="0"/>
              <a:t>Violation</a:t>
            </a:r>
            <a:endParaRPr lang="en-US" sz="1400" dirty="0"/>
          </a:p>
          <a:p>
            <a:r>
              <a:rPr lang="en-US" sz="1400" dirty="0"/>
              <a:t>F+ -&gt; FGHIJK		Violation</a:t>
            </a:r>
          </a:p>
          <a:p>
            <a:r>
              <a:rPr lang="en-US" sz="1400" dirty="0"/>
              <a:t>L+ -&gt; LMNOPQR	</a:t>
            </a:r>
            <a:r>
              <a:rPr lang="en-US" sz="1400" dirty="0" smtClean="0"/>
              <a:t>Violation</a:t>
            </a:r>
            <a:endParaRPr lang="en-US" sz="1400" dirty="0"/>
          </a:p>
          <a:p>
            <a:r>
              <a:rPr lang="en-US" sz="1400" dirty="0"/>
              <a:t>S+ -&gt; STUV		Violation</a:t>
            </a:r>
          </a:p>
          <a:p>
            <a:r>
              <a:rPr lang="en-US" sz="1400" dirty="0"/>
              <a:t>W+ -&gt; WXY		Violation</a:t>
            </a:r>
          </a:p>
          <a:p>
            <a:r>
              <a:rPr lang="en-US" sz="1400" dirty="0"/>
              <a:t>HNT+ -&gt; HNTB	</a:t>
            </a:r>
            <a:r>
              <a:rPr lang="en-US" sz="1400" dirty="0" smtClean="0"/>
              <a:t>Violation</a:t>
            </a:r>
            <a:endParaRPr lang="en-US" sz="1400" dirty="0"/>
          </a:p>
          <a:p>
            <a:r>
              <a:rPr lang="en-US" sz="1400" dirty="0"/>
              <a:t>GM+ -&gt; GMWXY 	</a:t>
            </a:r>
            <a:r>
              <a:rPr lang="en-US" sz="1400" dirty="0" smtClean="0"/>
              <a:t>Violation</a:t>
            </a:r>
            <a:endParaRPr lang="en-US" sz="1400" dirty="0"/>
          </a:p>
          <a:p>
            <a:r>
              <a:rPr lang="en-US" sz="1400" dirty="0"/>
              <a:t>IO+ -&gt; CIO		Violation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S = {ABCDEFGHIJKLMNOPQRSTUVWXY}		</a:t>
            </a:r>
            <a:r>
              <a:rPr lang="en-US" sz="1400" dirty="0" smtClean="0"/>
              <a:t>start</a:t>
            </a:r>
            <a:endParaRPr lang="en-US" sz="1400" dirty="0"/>
          </a:p>
          <a:p>
            <a:r>
              <a:rPr lang="en-US" sz="1400" dirty="0"/>
              <a:t>S = {AFGHIJKLMNOPQRSTUVWXY, ABCDE} 		</a:t>
            </a:r>
            <a:r>
              <a:rPr lang="en-US" sz="1400" dirty="0" smtClean="0"/>
              <a:t>based </a:t>
            </a:r>
            <a:r>
              <a:rPr lang="en-US" sz="1400" dirty="0"/>
              <a:t>on A -&gt; BCDE</a:t>
            </a:r>
          </a:p>
          <a:p>
            <a:r>
              <a:rPr lang="en-US" sz="1400" dirty="0"/>
              <a:t>S = {AFLMNOPQRSTUVWXY, ABCDE, GHIJK} 		</a:t>
            </a:r>
            <a:r>
              <a:rPr lang="en-US" sz="1400" dirty="0" smtClean="0"/>
              <a:t>based </a:t>
            </a:r>
            <a:r>
              <a:rPr lang="en-US" sz="1400" dirty="0"/>
              <a:t>on F -&gt; GHIJK</a:t>
            </a:r>
          </a:p>
          <a:p>
            <a:r>
              <a:rPr lang="en-US" sz="1400" dirty="0"/>
              <a:t>S = {AFLSTUVWXY, ABCDE, FGHIJK, LMNOPQR}		</a:t>
            </a:r>
            <a:r>
              <a:rPr lang="en-US" sz="1400" dirty="0" smtClean="0"/>
              <a:t>based </a:t>
            </a:r>
            <a:r>
              <a:rPr lang="en-US" sz="1400" dirty="0"/>
              <a:t>on L -&gt; MNOPQR</a:t>
            </a:r>
          </a:p>
          <a:p>
            <a:r>
              <a:rPr lang="en-US" sz="1400" dirty="0"/>
              <a:t>S = {AFLSWXY, ABCDE, FGHIJK, LMNOPQR, STUV}		</a:t>
            </a:r>
            <a:r>
              <a:rPr lang="en-US" sz="1400" dirty="0" smtClean="0"/>
              <a:t>based </a:t>
            </a:r>
            <a:r>
              <a:rPr lang="en-US" sz="1400" dirty="0"/>
              <a:t>on S -&gt; TUV</a:t>
            </a:r>
          </a:p>
          <a:p>
            <a:r>
              <a:rPr lang="en-US" sz="1400" dirty="0"/>
              <a:t>S = {AFLSW, ABCDE, FGHIJK, LMNOPQR, STUV, WXY}	</a:t>
            </a:r>
            <a:r>
              <a:rPr lang="en-US" sz="1400" dirty="0" smtClean="0"/>
              <a:t>based </a:t>
            </a:r>
            <a:r>
              <a:rPr lang="en-US" sz="1400" dirty="0"/>
              <a:t>on W -&gt; XY</a:t>
            </a:r>
          </a:p>
          <a:p>
            <a:r>
              <a:rPr lang="en-US" sz="1400" dirty="0"/>
              <a:t>S = {AFLSW, ACDE, FGHIJK, LMNOPQR, STUV, WXY, HNTB}	</a:t>
            </a:r>
            <a:r>
              <a:rPr lang="en-US" sz="1400" dirty="0" smtClean="0"/>
              <a:t>based </a:t>
            </a:r>
            <a:r>
              <a:rPr lang="en-US" sz="1400" dirty="0"/>
              <a:t>on HNT -&gt; B</a:t>
            </a:r>
          </a:p>
          <a:p>
            <a:r>
              <a:rPr lang="en-US" sz="1400" dirty="0"/>
              <a:t>S = {AFLS, ACDE, FGHIJK, LMNOPQR, </a:t>
            </a:r>
            <a:r>
              <a:rPr lang="en-US" sz="1400" dirty="0" smtClean="0"/>
              <a:t>STUV, HNTB</a:t>
            </a:r>
            <a:r>
              <a:rPr lang="en-US" sz="1400" dirty="0"/>
              <a:t>, GMWXY}	</a:t>
            </a:r>
            <a:r>
              <a:rPr lang="en-US" sz="1400" dirty="0" smtClean="0"/>
              <a:t>based </a:t>
            </a:r>
            <a:r>
              <a:rPr lang="en-US" sz="1400" dirty="0"/>
              <a:t>on GM -&gt; W</a:t>
            </a:r>
          </a:p>
          <a:p>
            <a:r>
              <a:rPr lang="en-US" sz="1400" dirty="0"/>
              <a:t>S = {AFLS, ADE, FGHIJK, LMNOPQR, STUV, </a:t>
            </a:r>
            <a:r>
              <a:rPr lang="en-US" sz="1400" dirty="0" smtClean="0"/>
              <a:t>HNTB</a:t>
            </a:r>
            <a:r>
              <a:rPr lang="en-US" sz="1400" dirty="0"/>
              <a:t>, GMWXY, CIO} 	</a:t>
            </a:r>
            <a:r>
              <a:rPr lang="en-US" sz="1400" dirty="0" smtClean="0"/>
              <a:t>based </a:t>
            </a:r>
            <a:r>
              <a:rPr lang="en-US" sz="1400" dirty="0"/>
              <a:t>on IO -&gt; </a:t>
            </a:r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BCNF Decomposition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00257" y="4189446"/>
            <a:ext cx="3853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 = {AFLS}</a:t>
            </a:r>
          </a:p>
          <a:p>
            <a:r>
              <a:rPr lang="en-US" dirty="0"/>
              <a:t>R2 = {ADE}</a:t>
            </a:r>
          </a:p>
          <a:p>
            <a:r>
              <a:rPr lang="en-US" dirty="0"/>
              <a:t>R3 = {FGHIJK}</a:t>
            </a:r>
          </a:p>
          <a:p>
            <a:r>
              <a:rPr lang="en-US" dirty="0"/>
              <a:t>R4 = {LMNOPQR}</a:t>
            </a:r>
          </a:p>
          <a:p>
            <a:r>
              <a:rPr lang="en-US" dirty="0"/>
              <a:t>R5 = {STUV}</a:t>
            </a:r>
          </a:p>
          <a:p>
            <a:r>
              <a:rPr lang="en-US" dirty="0"/>
              <a:t>R6 = {HNTB}</a:t>
            </a:r>
          </a:p>
          <a:p>
            <a:r>
              <a:rPr lang="en-US" dirty="0"/>
              <a:t>R7 = {GMWXY}</a:t>
            </a:r>
          </a:p>
          <a:p>
            <a:r>
              <a:rPr lang="en-US" dirty="0"/>
              <a:t>R8 = {CIO}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 Synthesis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3935" y="1587500"/>
            <a:ext cx="117099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(A, B, C, D, E, F, G, H, I, J, K, L, M, N, O, P, Q, R, S, T, U, V, W, X, Y, )</a:t>
            </a:r>
          </a:p>
          <a:p>
            <a:r>
              <a:rPr lang="en-US" dirty="0"/>
              <a:t>F = {A-&gt;BCDE, F-&gt;GHIJK, L-&gt;MNOPQR, S-&gt;TUV, W-&gt;XY, HNT-&gt;B, GM-&gt;W, IO-&gt;C}</a:t>
            </a:r>
          </a:p>
          <a:p>
            <a:endParaRPr lang="en-US" dirty="0" smtClean="0"/>
          </a:p>
          <a:p>
            <a:r>
              <a:rPr lang="en-US" sz="1200" dirty="0" smtClean="0"/>
              <a:t>Minimal </a:t>
            </a:r>
            <a:r>
              <a:rPr lang="en-US" sz="1200" dirty="0"/>
              <a:t>Cover</a:t>
            </a:r>
          </a:p>
          <a:p>
            <a:r>
              <a:rPr lang="en-US" sz="1200" dirty="0"/>
              <a:t>A-&gt;B	A-&gt;C	A-&gt;D	A-&gt;E</a:t>
            </a:r>
          </a:p>
          <a:p>
            <a:r>
              <a:rPr lang="en-US" sz="1200" dirty="0"/>
              <a:t>F-&gt;G	F-&gt;H	F-&gt;I	F-&gt;J	F-&gt;K</a:t>
            </a:r>
          </a:p>
          <a:p>
            <a:r>
              <a:rPr lang="en-US" sz="1200" dirty="0"/>
              <a:t>L-&gt;M	L-&gt;N	L-&gt;O	L-&gt;P	L-&gt;Q	L-&gt;R</a:t>
            </a:r>
          </a:p>
          <a:p>
            <a:r>
              <a:rPr lang="en-US" sz="1200" dirty="0"/>
              <a:t>S-&gt;T	S-&gt;U	S-&gt;V</a:t>
            </a:r>
          </a:p>
          <a:p>
            <a:r>
              <a:rPr lang="en-US" sz="1200" dirty="0"/>
              <a:t>W-&gt;X	W-&gt;Y</a:t>
            </a:r>
          </a:p>
          <a:p>
            <a:r>
              <a:rPr lang="en-US" sz="1200" dirty="0"/>
              <a:t>HNT-&gt;B</a:t>
            </a:r>
          </a:p>
          <a:p>
            <a:r>
              <a:rPr lang="en-US" sz="1200" dirty="0"/>
              <a:t>GM-&gt;W</a:t>
            </a:r>
          </a:p>
          <a:p>
            <a:r>
              <a:rPr lang="en-US" sz="1200" dirty="0"/>
              <a:t>IO-&gt;</a:t>
            </a:r>
            <a:r>
              <a:rPr lang="en-US" sz="1200" dirty="0" smtClean="0"/>
              <a:t>C</a:t>
            </a:r>
          </a:p>
          <a:p>
            <a:endParaRPr lang="en-US" sz="1200" dirty="0"/>
          </a:p>
          <a:p>
            <a:r>
              <a:rPr lang="en-US" sz="1200" dirty="0"/>
              <a:t>Test LHS </a:t>
            </a:r>
            <a:r>
              <a:rPr lang="en-US" sz="1200" dirty="0" err="1"/>
              <a:t>Minimality</a:t>
            </a:r>
            <a:endParaRPr lang="en-US" sz="1200" dirty="0"/>
          </a:p>
          <a:p>
            <a:r>
              <a:rPr lang="en-US" sz="1200" dirty="0"/>
              <a:t>HN-&gt;B	HN+=HN </a:t>
            </a:r>
          </a:p>
          <a:p>
            <a:r>
              <a:rPr lang="en-US" sz="1200" dirty="0"/>
              <a:t>HT-&gt;B	HT+=HT</a:t>
            </a:r>
          </a:p>
          <a:p>
            <a:r>
              <a:rPr lang="en-US" sz="1200" dirty="0"/>
              <a:t>NT-&gt;B	NT+=NT</a:t>
            </a:r>
          </a:p>
          <a:p>
            <a:r>
              <a:rPr lang="en-US" sz="1200" dirty="0"/>
              <a:t>	Need HNT-&gt;B</a:t>
            </a:r>
          </a:p>
          <a:p>
            <a:r>
              <a:rPr lang="en-US" sz="1200" dirty="0"/>
              <a:t>G-&gt;W	G+=G</a:t>
            </a:r>
          </a:p>
          <a:p>
            <a:r>
              <a:rPr lang="en-US" sz="1200" dirty="0"/>
              <a:t>M-&gt;W	M+=M</a:t>
            </a:r>
          </a:p>
          <a:p>
            <a:r>
              <a:rPr lang="en-US" sz="1200" dirty="0"/>
              <a:t>	Need GM-&gt;W</a:t>
            </a:r>
          </a:p>
          <a:p>
            <a:r>
              <a:rPr lang="en-US" sz="1200" dirty="0"/>
              <a:t>I-&gt;C	I+=I</a:t>
            </a:r>
          </a:p>
          <a:p>
            <a:r>
              <a:rPr lang="en-US" sz="1200" dirty="0"/>
              <a:t>O-&gt;C	O+=O</a:t>
            </a:r>
          </a:p>
          <a:p>
            <a:r>
              <a:rPr lang="en-US" sz="1200" dirty="0"/>
              <a:t>	Need IO-&gt;</a:t>
            </a:r>
            <a:r>
              <a:rPr lang="en-US" sz="1200" dirty="0" smtClean="0"/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1958" y="3749457"/>
            <a:ext cx="70632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Minimality</a:t>
            </a:r>
            <a:r>
              <a:rPr lang="en-US" sz="1400" dirty="0"/>
              <a:t> of Functional Dependency Set</a:t>
            </a:r>
          </a:p>
          <a:p>
            <a:r>
              <a:rPr lang="en-US" sz="1400" dirty="0"/>
              <a:t>GM+ = GMWXY</a:t>
            </a:r>
          </a:p>
          <a:p>
            <a:r>
              <a:rPr lang="en-US" sz="1400" dirty="0"/>
              <a:t>So we can combine GM and W into GM-&gt;WXY</a:t>
            </a:r>
          </a:p>
          <a:p>
            <a:r>
              <a:rPr lang="en-US" sz="1400" dirty="0"/>
              <a:t>And F becomes {A-&gt;BCDE, F-&gt;GHIJK, L-&gt;MNOPQR, S-&gt;TUV, HNT-&gt;B, GM-&gt;WXY, IO-&gt;C}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 smtClean="0"/>
              <a:t>Relations</a:t>
            </a:r>
            <a:endParaRPr lang="en-US" sz="1400" dirty="0"/>
          </a:p>
          <a:p>
            <a:r>
              <a:rPr lang="en-US" sz="1400" dirty="0"/>
              <a:t>R1 = (ABCDE) – NYSE table</a:t>
            </a:r>
          </a:p>
          <a:p>
            <a:r>
              <a:rPr lang="en-US" sz="1400" dirty="0"/>
              <a:t>R2 = (FGHIJK) – </a:t>
            </a:r>
            <a:r>
              <a:rPr lang="en-US" sz="1400" dirty="0" err="1"/>
              <a:t>UserSold</a:t>
            </a:r>
            <a:r>
              <a:rPr lang="en-US" sz="1400" dirty="0"/>
              <a:t> table</a:t>
            </a:r>
          </a:p>
          <a:p>
            <a:r>
              <a:rPr lang="en-US" sz="1400" dirty="0"/>
              <a:t>R3 = (LMNOPQR) – </a:t>
            </a:r>
            <a:r>
              <a:rPr lang="en-US" sz="1400" dirty="0" err="1"/>
              <a:t>UserStocks</a:t>
            </a:r>
            <a:r>
              <a:rPr lang="en-US" sz="1400" dirty="0"/>
              <a:t> table</a:t>
            </a:r>
          </a:p>
          <a:p>
            <a:r>
              <a:rPr lang="en-US" sz="1400" dirty="0"/>
              <a:t>R4 = (STUV) – </a:t>
            </a:r>
            <a:r>
              <a:rPr lang="en-US" sz="1400" dirty="0" err="1"/>
              <a:t>HistoricalData</a:t>
            </a:r>
            <a:r>
              <a:rPr lang="en-US" sz="1400" dirty="0"/>
              <a:t> table</a:t>
            </a:r>
          </a:p>
          <a:p>
            <a:r>
              <a:rPr lang="en-US" sz="1400" dirty="0"/>
              <a:t>R5 = (HNTB) – Foreign Key table (</a:t>
            </a:r>
            <a:r>
              <a:rPr lang="en-US" sz="1400" dirty="0" err="1"/>
              <a:t>stockticker</a:t>
            </a:r>
            <a:r>
              <a:rPr lang="en-US" sz="1400" dirty="0"/>
              <a:t>) for NYSE, </a:t>
            </a:r>
            <a:r>
              <a:rPr lang="en-US" sz="1400" dirty="0" err="1"/>
              <a:t>UserSold</a:t>
            </a:r>
            <a:r>
              <a:rPr lang="en-US" sz="1400" dirty="0"/>
              <a:t>, </a:t>
            </a:r>
            <a:r>
              <a:rPr lang="en-US" sz="1400" dirty="0" err="1"/>
              <a:t>UserStocks</a:t>
            </a:r>
            <a:r>
              <a:rPr lang="en-US" sz="1400" dirty="0"/>
              <a:t>, and </a:t>
            </a:r>
            <a:r>
              <a:rPr lang="en-US" sz="1400" dirty="0" err="1"/>
              <a:t>HistoricalData</a:t>
            </a:r>
            <a:endParaRPr lang="en-US" sz="1400" dirty="0"/>
          </a:p>
          <a:p>
            <a:r>
              <a:rPr lang="en-US" sz="1400" dirty="0"/>
              <a:t>R6 = (GMWXY) – Users and foreign key table (</a:t>
            </a:r>
            <a:r>
              <a:rPr lang="en-US" sz="1400" dirty="0" err="1"/>
              <a:t>userid</a:t>
            </a:r>
            <a:r>
              <a:rPr lang="en-US" sz="1400" dirty="0"/>
              <a:t>) for </a:t>
            </a:r>
            <a:r>
              <a:rPr lang="en-US" sz="1400" dirty="0" err="1"/>
              <a:t>UserSold</a:t>
            </a:r>
            <a:r>
              <a:rPr lang="en-US" sz="1400" dirty="0"/>
              <a:t> and </a:t>
            </a:r>
            <a:r>
              <a:rPr lang="en-US" sz="1400" dirty="0" err="1"/>
              <a:t>UserStocks</a:t>
            </a:r>
            <a:endParaRPr lang="en-US" sz="1400" dirty="0"/>
          </a:p>
          <a:p>
            <a:r>
              <a:rPr lang="en-US" sz="1400" dirty="0"/>
              <a:t>R7 = (IOC) – Foreign Key table (</a:t>
            </a:r>
            <a:r>
              <a:rPr lang="en-US" sz="1400" dirty="0" err="1"/>
              <a:t>currentprice</a:t>
            </a:r>
            <a:r>
              <a:rPr lang="en-US" sz="1400" dirty="0"/>
              <a:t>) linking NYSE, </a:t>
            </a:r>
            <a:r>
              <a:rPr lang="en-US" sz="1400" dirty="0" err="1"/>
              <a:t>UserSold</a:t>
            </a:r>
            <a:r>
              <a:rPr lang="en-US" sz="1400" dirty="0"/>
              <a:t>, and </a:t>
            </a:r>
            <a:r>
              <a:rPr lang="en-US" sz="1400" dirty="0" err="1"/>
              <a:t>UserStocks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4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104.236.199.115:3000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58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environment for students to learn about the stock market and gain experience buying, selling, and managing stocks.</a:t>
            </a:r>
          </a:p>
          <a:p>
            <a:r>
              <a:rPr lang="en-US" dirty="0" smtClean="0"/>
              <a:t>Show how stocks gain and lose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1463042" y="2269377"/>
            <a:ext cx="1122218" cy="141316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3499660" y="2493819"/>
            <a:ext cx="1720735" cy="106402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br>
              <a:rPr lang="en-US" dirty="0" smtClean="0"/>
            </a:br>
            <a:r>
              <a:rPr lang="en-US" dirty="0" err="1" smtClean="0"/>
              <a:t>Nodejs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85260" y="311727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85260" y="295101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ocument 8"/>
          <p:cNvSpPr/>
          <p:nvPr/>
        </p:nvSpPr>
        <p:spPr>
          <a:xfrm>
            <a:off x="3499660" y="4247805"/>
            <a:ext cx="1720735" cy="1130531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Yahoo Finance 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05100" y="4289370"/>
            <a:ext cx="1438102" cy="104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Script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1"/>
            <a:endCxn id="10" idx="3"/>
          </p:cNvCxnSpPr>
          <p:nvPr/>
        </p:nvCxnSpPr>
        <p:spPr>
          <a:xfrm flipH="1">
            <a:off x="2743202" y="4813071"/>
            <a:ext cx="7564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3" idx="3"/>
          </p:cNvCxnSpPr>
          <p:nvPr/>
        </p:nvCxnSpPr>
        <p:spPr>
          <a:xfrm flipV="1">
            <a:off x="2024151" y="3682541"/>
            <a:ext cx="0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49540" y="2502131"/>
            <a:ext cx="1438102" cy="104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 AJAX Interface</a:t>
            </a:r>
            <a:endParaRPr lang="en-US" dirty="0"/>
          </a:p>
        </p:txBody>
      </p:sp>
      <p:sp>
        <p:nvSpPr>
          <p:cNvPr id="16" name="Flowchart: Display 15"/>
          <p:cNvSpPr/>
          <p:nvPr/>
        </p:nvSpPr>
        <p:spPr>
          <a:xfrm>
            <a:off x="8544101" y="2493820"/>
            <a:ext cx="1614054" cy="105571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Frontend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812581" y="2946863"/>
            <a:ext cx="756459" cy="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776797" y="3103418"/>
            <a:ext cx="773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20395" y="2951020"/>
            <a:ext cx="112914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22912" y="3103420"/>
            <a:ext cx="111856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1463042" y="2269377"/>
            <a:ext cx="1122218" cy="141316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3499660" y="2493819"/>
            <a:ext cx="1720735" cy="106402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br>
              <a:rPr lang="en-US" dirty="0" smtClean="0"/>
            </a:br>
            <a:r>
              <a:rPr lang="en-US" dirty="0" err="1" smtClean="0"/>
              <a:t>Nodejs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85260" y="311727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85260" y="295101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ocument 8"/>
          <p:cNvSpPr/>
          <p:nvPr/>
        </p:nvSpPr>
        <p:spPr>
          <a:xfrm>
            <a:off x="3499660" y="4247805"/>
            <a:ext cx="1720735" cy="1130531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Yahoo Finance 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05100" y="4289370"/>
            <a:ext cx="1438102" cy="104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Script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1"/>
            <a:endCxn id="10" idx="3"/>
          </p:cNvCxnSpPr>
          <p:nvPr/>
        </p:nvCxnSpPr>
        <p:spPr>
          <a:xfrm flipH="1">
            <a:off x="2743202" y="4813071"/>
            <a:ext cx="7564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3" idx="3"/>
          </p:cNvCxnSpPr>
          <p:nvPr/>
        </p:nvCxnSpPr>
        <p:spPr>
          <a:xfrm flipV="1">
            <a:off x="2024151" y="3682541"/>
            <a:ext cx="0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49540" y="2502131"/>
            <a:ext cx="1438102" cy="104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 AJAX Interface</a:t>
            </a:r>
            <a:endParaRPr lang="en-US" dirty="0"/>
          </a:p>
        </p:txBody>
      </p:sp>
      <p:sp>
        <p:nvSpPr>
          <p:cNvPr id="16" name="Flowchart: Display 15"/>
          <p:cNvSpPr/>
          <p:nvPr/>
        </p:nvSpPr>
        <p:spPr>
          <a:xfrm>
            <a:off x="8544101" y="2493820"/>
            <a:ext cx="1614054" cy="105571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Frontend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812581" y="2946863"/>
            <a:ext cx="756459" cy="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776797" y="3103418"/>
            <a:ext cx="773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20395" y="2951020"/>
            <a:ext cx="112914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22912" y="3103420"/>
            <a:ext cx="111856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1463042" y="2269377"/>
            <a:ext cx="1122218" cy="141316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3499660" y="2493819"/>
            <a:ext cx="1720735" cy="106402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br>
              <a:rPr lang="en-US" dirty="0" smtClean="0"/>
            </a:br>
            <a:r>
              <a:rPr lang="en-US" dirty="0" err="1" smtClean="0"/>
              <a:t>Nodejs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85260" y="311727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85260" y="295101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ocument 8"/>
          <p:cNvSpPr/>
          <p:nvPr/>
        </p:nvSpPr>
        <p:spPr>
          <a:xfrm>
            <a:off x="3499660" y="4247805"/>
            <a:ext cx="1720735" cy="1130531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Yahoo Finance 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05100" y="4289370"/>
            <a:ext cx="1438102" cy="10474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Script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1"/>
            <a:endCxn id="10" idx="3"/>
          </p:cNvCxnSpPr>
          <p:nvPr/>
        </p:nvCxnSpPr>
        <p:spPr>
          <a:xfrm flipH="1">
            <a:off x="2743202" y="4813071"/>
            <a:ext cx="7564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3" idx="3"/>
          </p:cNvCxnSpPr>
          <p:nvPr/>
        </p:nvCxnSpPr>
        <p:spPr>
          <a:xfrm flipV="1">
            <a:off x="2024151" y="3682541"/>
            <a:ext cx="0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49540" y="2502131"/>
            <a:ext cx="1438102" cy="104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 AJAX Interface</a:t>
            </a:r>
            <a:endParaRPr lang="en-US" dirty="0"/>
          </a:p>
        </p:txBody>
      </p:sp>
      <p:sp>
        <p:nvSpPr>
          <p:cNvPr id="16" name="Flowchart: Display 15"/>
          <p:cNvSpPr/>
          <p:nvPr/>
        </p:nvSpPr>
        <p:spPr>
          <a:xfrm>
            <a:off x="8544101" y="2493820"/>
            <a:ext cx="1614054" cy="105571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Frontend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812581" y="2946863"/>
            <a:ext cx="756459" cy="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776797" y="3103418"/>
            <a:ext cx="773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20395" y="2951020"/>
            <a:ext cx="112914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22912" y="3103420"/>
            <a:ext cx="111856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1463042" y="2269377"/>
            <a:ext cx="1122218" cy="141316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3499660" y="2493819"/>
            <a:ext cx="1720735" cy="1064029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br>
              <a:rPr lang="en-US" dirty="0" smtClean="0"/>
            </a:br>
            <a:r>
              <a:rPr lang="en-US" dirty="0" err="1" smtClean="0"/>
              <a:t>Nodejs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85260" y="311727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85260" y="295101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ocument 8"/>
          <p:cNvSpPr/>
          <p:nvPr/>
        </p:nvSpPr>
        <p:spPr>
          <a:xfrm>
            <a:off x="3499660" y="4247805"/>
            <a:ext cx="1720735" cy="1130531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Yahoo Finance 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05100" y="4289370"/>
            <a:ext cx="1438102" cy="104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Script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1"/>
            <a:endCxn id="10" idx="3"/>
          </p:cNvCxnSpPr>
          <p:nvPr/>
        </p:nvCxnSpPr>
        <p:spPr>
          <a:xfrm flipH="1">
            <a:off x="2743202" y="4813071"/>
            <a:ext cx="7564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3" idx="3"/>
          </p:cNvCxnSpPr>
          <p:nvPr/>
        </p:nvCxnSpPr>
        <p:spPr>
          <a:xfrm flipV="1">
            <a:off x="2024151" y="3682541"/>
            <a:ext cx="0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49540" y="2502131"/>
            <a:ext cx="1438102" cy="104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 AJAX Interface</a:t>
            </a:r>
            <a:endParaRPr lang="en-US" dirty="0"/>
          </a:p>
        </p:txBody>
      </p:sp>
      <p:sp>
        <p:nvSpPr>
          <p:cNvPr id="16" name="Flowchart: Display 15"/>
          <p:cNvSpPr/>
          <p:nvPr/>
        </p:nvSpPr>
        <p:spPr>
          <a:xfrm>
            <a:off x="8544101" y="2493820"/>
            <a:ext cx="1614054" cy="105571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Frontend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812581" y="2946863"/>
            <a:ext cx="756459" cy="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776797" y="3103418"/>
            <a:ext cx="773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20395" y="2951020"/>
            <a:ext cx="112914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22912" y="3103420"/>
            <a:ext cx="111856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1463042" y="2269377"/>
            <a:ext cx="1122218" cy="141316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3499660" y="2493819"/>
            <a:ext cx="1720735" cy="106402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br>
              <a:rPr lang="en-US" dirty="0" smtClean="0"/>
            </a:br>
            <a:r>
              <a:rPr lang="en-US" dirty="0" err="1" smtClean="0"/>
              <a:t>Nodejs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85260" y="311727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85260" y="295101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ocument 8"/>
          <p:cNvSpPr/>
          <p:nvPr/>
        </p:nvSpPr>
        <p:spPr>
          <a:xfrm>
            <a:off x="3499660" y="4247805"/>
            <a:ext cx="1720735" cy="1130531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Yahoo Finance 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05100" y="4289370"/>
            <a:ext cx="1438102" cy="104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Script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1"/>
            <a:endCxn id="10" idx="3"/>
          </p:cNvCxnSpPr>
          <p:nvPr/>
        </p:nvCxnSpPr>
        <p:spPr>
          <a:xfrm flipH="1">
            <a:off x="2743202" y="4813071"/>
            <a:ext cx="7564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3" idx="3"/>
          </p:cNvCxnSpPr>
          <p:nvPr/>
        </p:nvCxnSpPr>
        <p:spPr>
          <a:xfrm flipV="1">
            <a:off x="2024151" y="3682541"/>
            <a:ext cx="0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49540" y="2502131"/>
            <a:ext cx="1438102" cy="10474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 AJAX Interface</a:t>
            </a:r>
            <a:endParaRPr lang="en-US" dirty="0"/>
          </a:p>
        </p:txBody>
      </p:sp>
      <p:sp>
        <p:nvSpPr>
          <p:cNvPr id="16" name="Flowchart: Display 15"/>
          <p:cNvSpPr/>
          <p:nvPr/>
        </p:nvSpPr>
        <p:spPr>
          <a:xfrm>
            <a:off x="8544101" y="2493820"/>
            <a:ext cx="1614054" cy="1055716"/>
          </a:xfrm>
          <a:prstGeom prst="flowChartDispla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Frontend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812581" y="2946863"/>
            <a:ext cx="756459" cy="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776797" y="3103418"/>
            <a:ext cx="773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20395" y="2951020"/>
            <a:ext cx="112914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22912" y="3103420"/>
            <a:ext cx="111856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7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UML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4" y="1690688"/>
            <a:ext cx="1115383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20" y="1290408"/>
            <a:ext cx="8629961" cy="55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486</Words>
  <Application>Microsoft Office PowerPoint</Application>
  <PresentationFormat>Widescreen</PresentationFormat>
  <Paragraphs>152</Paragraphs>
  <Slides>13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Document</vt:lpstr>
      <vt:lpstr>Stock Market Simulator</vt:lpstr>
      <vt:lpstr>Purpose</vt:lpstr>
      <vt:lpstr>Application Structure</vt:lpstr>
      <vt:lpstr>Application Structure</vt:lpstr>
      <vt:lpstr>Application Structure</vt:lpstr>
      <vt:lpstr>Application Structure</vt:lpstr>
      <vt:lpstr>Application Structure</vt:lpstr>
      <vt:lpstr>Database UML</vt:lpstr>
      <vt:lpstr>Database Schema</vt:lpstr>
      <vt:lpstr>BCNF/3NF Decomposition Key</vt:lpstr>
      <vt:lpstr>PowerPoint Presentation</vt:lpstr>
      <vt:lpstr>3NF Synthesis</vt:lpstr>
      <vt:lpstr>Demo 104.236.199.115:3000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Simulator</dc:title>
  <dc:creator>Matthew McCoy</dc:creator>
  <cp:lastModifiedBy>Matthew McCoy</cp:lastModifiedBy>
  <cp:revision>14</cp:revision>
  <dcterms:created xsi:type="dcterms:W3CDTF">2015-12-02T15:57:34Z</dcterms:created>
  <dcterms:modified xsi:type="dcterms:W3CDTF">2015-12-05T03:48:14Z</dcterms:modified>
</cp:coreProperties>
</file>