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90" r:id="rId4"/>
    <p:sldId id="291" r:id="rId5"/>
    <p:sldId id="292" r:id="rId6"/>
    <p:sldId id="293" r:id="rId7"/>
    <p:sldId id="295" r:id="rId8"/>
    <p:sldId id="263" r:id="rId9"/>
    <p:sldId id="296" r:id="rId10"/>
  </p:sldIdLst>
  <p:sldSz cx="9144000" cy="5143500" type="screen16x9"/>
  <p:notesSz cx="6858000" cy="9144000"/>
  <p:embeddedFontLst>
    <p:embeddedFont>
      <p:font typeface="Sora" panose="020B0604020202020204" charset="0"/>
      <p:regular r:id="rId12"/>
      <p:bold r:id="rId13"/>
    </p:embeddedFont>
    <p:embeddedFont>
      <p:font typeface="Inter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02EE8-74FF-4BA5-9B6E-34473A720B35}">
  <a:tblStyle styleId="{1B402EE8-74FF-4BA5-9B6E-34473A720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16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3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0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7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47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7b8370ea39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7b8370ea39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3d583d5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3d583d5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46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250" y="4770000"/>
            <a:ext cx="414900" cy="3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47850"/>
            <a:ext cx="43680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70500" y="4770000"/>
            <a:ext cx="373500" cy="3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41400" y="-24275"/>
            <a:ext cx="414900" cy="3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8769450" y="-54600"/>
            <a:ext cx="4161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-41250" y="4768021"/>
            <a:ext cx="4161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7" name="Google Shape;147;p15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148" name="Google Shape;148;p15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0" y="-19300"/>
            <a:ext cx="374100" cy="38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0" y="4774588"/>
            <a:ext cx="374100" cy="38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8769900" y="380750"/>
            <a:ext cx="374100" cy="43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190" name="Google Shape;190;p19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1" name="Google Shape;191;p19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192" name="Google Shape;192;p19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2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 rot="10800000" flipH="1">
            <a:off x="-43725" y="-31975"/>
            <a:ext cx="417900" cy="4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 rot="10800000" flipH="1">
            <a:off x="8770500" y="-31850"/>
            <a:ext cx="373500" cy="4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 rot="10800000" flipH="1">
            <a:off x="374200" y="4774425"/>
            <a:ext cx="83973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20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200" name="Google Shape;200;p20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1" name="Google Shape;201;p20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202" name="Google Shape;202;p20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20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20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41250" y="-54600"/>
            <a:ext cx="416100" cy="4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769450" y="4768021"/>
            <a:ext cx="416100" cy="4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37;p4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38" name="Google Shape;38;p4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4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4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0" y="4773225"/>
            <a:ext cx="374400" cy="37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-41250" y="0"/>
            <a:ext cx="415500" cy="3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70" name="Google Shape;70;p7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" name="Google Shape;71;p7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72" name="Google Shape;72;p7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7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7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-43725" y="-31975"/>
            <a:ext cx="417900" cy="4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8770500" y="-31850"/>
            <a:ext cx="373500" cy="4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374200" y="4774425"/>
            <a:ext cx="83973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81" name="Google Shape;81;p8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2" name="Google Shape;82;p8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83" name="Google Shape;83;p8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8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/>
          <p:nvPr/>
        </p:nvSpPr>
        <p:spPr>
          <a:xfrm rot="10800000" flipH="1">
            <a:off x="8770500" y="-31850"/>
            <a:ext cx="373500" cy="4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10800000" flipH="1">
            <a:off x="374200" y="4774425"/>
            <a:ext cx="83973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93" name="Google Shape;93;p9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" name="Google Shape;94;p9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95" name="Google Shape;95;p9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9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9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713225" y="40034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ora"/>
              <a:buNone/>
              <a:defRPr sz="2500" b="1">
                <a:latin typeface="Sora"/>
                <a:ea typeface="Sora"/>
                <a:cs typeface="Sora"/>
                <a:sym typeface="Sor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-41250" y="4770000"/>
            <a:ext cx="414900" cy="3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770500" y="4770000"/>
            <a:ext cx="373500" cy="3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-41400" y="-24275"/>
            <a:ext cx="414900" cy="3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1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107" name="Google Shape;107;p11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" name="Google Shape;108;p11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109" name="Google Shape;109;p11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11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1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>
            <a:off x="0" y="-19300"/>
            <a:ext cx="374100" cy="38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0" y="4774588"/>
            <a:ext cx="374100" cy="38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551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1742900" y="1209050"/>
            <a:ext cx="55329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5870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1742900" y="2440950"/>
            <a:ext cx="55329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8189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1742900" y="3672850"/>
            <a:ext cx="55329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8769900" y="380750"/>
            <a:ext cx="374100" cy="439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-41250" y="-54600"/>
            <a:ext cx="9226500" cy="5232300"/>
            <a:chOff x="-41250" y="-54600"/>
            <a:chExt cx="9226500" cy="5232300"/>
          </a:xfrm>
        </p:grpSpPr>
        <p:cxnSp>
          <p:nvCxnSpPr>
            <p:cNvPr id="125" name="Google Shape;125;p13"/>
            <p:cNvCxnSpPr/>
            <p:nvPr/>
          </p:nvCxnSpPr>
          <p:spPr>
            <a:xfrm>
              <a:off x="373500" y="-546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6" name="Google Shape;126;p13"/>
            <p:cNvGrpSpPr/>
            <p:nvPr/>
          </p:nvGrpSpPr>
          <p:grpSpPr>
            <a:xfrm>
              <a:off x="-41250" y="-54600"/>
              <a:ext cx="9226500" cy="5232300"/>
              <a:chOff x="-41250" y="-54600"/>
              <a:chExt cx="9226500" cy="5232300"/>
            </a:xfrm>
          </p:grpSpPr>
          <p:cxnSp>
            <p:nvCxnSpPr>
              <p:cNvPr id="127" name="Google Shape;127;p13"/>
              <p:cNvCxnSpPr/>
              <p:nvPr/>
            </p:nvCxnSpPr>
            <p:spPr>
              <a:xfrm>
                <a:off x="-41250" y="3746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13"/>
              <p:cNvCxnSpPr/>
              <p:nvPr/>
            </p:nvCxnSpPr>
            <p:spPr>
              <a:xfrm>
                <a:off x="-41250" y="4768850"/>
                <a:ext cx="922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13"/>
              <p:cNvCxnSpPr/>
              <p:nvPr/>
            </p:nvCxnSpPr>
            <p:spPr>
              <a:xfrm>
                <a:off x="8770500" y="-54600"/>
                <a:ext cx="0" cy="523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5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ctrTitle"/>
          </p:nvPr>
        </p:nvSpPr>
        <p:spPr>
          <a:xfrm>
            <a:off x="757218" y="1486688"/>
            <a:ext cx="4583132" cy="226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a-GE" sz="2000"/>
              <a:t>ქუთაისის საზოგადოებრივი ტრანსპორტის მორგება-მოდერნიზება მოქალაქეებისთვის და მერიისთვის </a:t>
            </a:r>
            <a:endParaRPr sz="2000"/>
          </a:p>
        </p:txBody>
      </p:sp>
      <p:grpSp>
        <p:nvGrpSpPr>
          <p:cNvPr id="452" name="Graphic 2" descr="bus icon">
            <a:extLst>
              <a:ext uri="{FF2B5EF4-FFF2-40B4-BE49-F238E27FC236}">
                <a16:creationId xmlns:a16="http://schemas.microsoft.com/office/drawing/2014/main" id="{1D7258BE-58FC-FC41-927A-D63580193C89}"/>
              </a:ext>
            </a:extLst>
          </p:cNvPr>
          <p:cNvGrpSpPr/>
          <p:nvPr/>
        </p:nvGrpSpPr>
        <p:grpSpPr>
          <a:xfrm>
            <a:off x="5794915" y="2803857"/>
            <a:ext cx="2602357" cy="1599814"/>
            <a:chOff x="1120667" y="3448862"/>
            <a:chExt cx="1490599" cy="922020"/>
          </a:xfrm>
        </p:grpSpPr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6ECD3B29-29B6-9344-8666-B80A0FC34D0E}"/>
                </a:ext>
              </a:extLst>
            </p:cNvPr>
            <p:cNvSpPr/>
            <p:nvPr/>
          </p:nvSpPr>
          <p:spPr>
            <a:xfrm>
              <a:off x="1211250" y="3649747"/>
              <a:ext cx="309586" cy="518636"/>
            </a:xfrm>
            <a:custGeom>
              <a:avLst/>
              <a:gdLst>
                <a:gd name="connsiteX0" fmla="*/ 314516 w 309585"/>
                <a:gd name="connsiteY0" fmla="*/ 115 h 518636"/>
                <a:gd name="connsiteX1" fmla="*/ 80836 w 309585"/>
                <a:gd name="connsiteY1" fmla="*/ 115 h 518636"/>
                <a:gd name="connsiteX2" fmla="*/ 0 w 309585"/>
                <a:gd name="connsiteY2" fmla="*/ 81368 h 518636"/>
                <a:gd name="connsiteX3" fmla="*/ 0 w 309585"/>
                <a:gd name="connsiteY3" fmla="*/ 447064 h 518636"/>
                <a:gd name="connsiteX4" fmla="*/ 80836 w 309585"/>
                <a:gd name="connsiteY4" fmla="*/ 528317 h 518636"/>
                <a:gd name="connsiteX5" fmla="*/ 314516 w 309585"/>
                <a:gd name="connsiteY5" fmla="*/ 528317 h 518636"/>
                <a:gd name="connsiteX6" fmla="*/ 314516 w 309585"/>
                <a:gd name="connsiteY6" fmla="*/ 0 h 51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85" h="518636">
                  <a:moveTo>
                    <a:pt x="314516" y="115"/>
                  </a:moveTo>
                  <a:lnTo>
                    <a:pt x="80836" y="115"/>
                  </a:lnTo>
                  <a:cubicBezTo>
                    <a:pt x="36218" y="179"/>
                    <a:pt x="63" y="36520"/>
                    <a:pt x="0" y="81368"/>
                  </a:cubicBezTo>
                  <a:lnTo>
                    <a:pt x="0" y="447064"/>
                  </a:lnTo>
                  <a:cubicBezTo>
                    <a:pt x="63" y="491913"/>
                    <a:pt x="36218" y="528254"/>
                    <a:pt x="80836" y="528317"/>
                  </a:cubicBezTo>
                  <a:lnTo>
                    <a:pt x="314516" y="528317"/>
                  </a:lnTo>
                  <a:cubicBezTo>
                    <a:pt x="192915" y="373420"/>
                    <a:pt x="192915" y="154897"/>
                    <a:pt x="314516" y="0"/>
                  </a:cubicBezTo>
                  <a:close/>
                </a:path>
              </a:pathLst>
            </a:custGeom>
            <a:solidFill>
              <a:schemeClr val="accent4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555ED0F2-7DBF-3A4C-8E7D-9606FC4FF6BA}"/>
                </a:ext>
              </a:extLst>
            </p:cNvPr>
            <p:cNvSpPr/>
            <p:nvPr/>
          </p:nvSpPr>
          <p:spPr>
            <a:xfrm>
              <a:off x="2191605" y="3649862"/>
              <a:ext cx="263721" cy="518636"/>
            </a:xfrm>
            <a:custGeom>
              <a:avLst/>
              <a:gdLst>
                <a:gd name="connsiteX0" fmla="*/ 192173 w 263721"/>
                <a:gd name="connsiteY0" fmla="*/ 0 h 518636"/>
                <a:gd name="connsiteX1" fmla="*/ 0 w 263721"/>
                <a:gd name="connsiteY1" fmla="*/ 0 h 518636"/>
                <a:gd name="connsiteX2" fmla="*/ 0 w 263721"/>
                <a:gd name="connsiteY2" fmla="*/ 528317 h 518636"/>
                <a:gd name="connsiteX3" fmla="*/ 192173 w 263721"/>
                <a:gd name="connsiteY3" fmla="*/ 528317 h 518636"/>
                <a:gd name="connsiteX4" fmla="*/ 273009 w 263721"/>
                <a:gd name="connsiteY4" fmla="*/ 447064 h 518636"/>
                <a:gd name="connsiteX5" fmla="*/ 273009 w 263721"/>
                <a:gd name="connsiteY5" fmla="*/ 81253 h 518636"/>
                <a:gd name="connsiteX6" fmla="*/ 192173 w 263721"/>
                <a:gd name="connsiteY6" fmla="*/ 0 h 51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721" h="518636">
                  <a:moveTo>
                    <a:pt x="192173" y="0"/>
                  </a:moveTo>
                  <a:lnTo>
                    <a:pt x="0" y="0"/>
                  </a:lnTo>
                  <a:cubicBezTo>
                    <a:pt x="121601" y="154897"/>
                    <a:pt x="121601" y="373420"/>
                    <a:pt x="0" y="528317"/>
                  </a:cubicBezTo>
                  <a:lnTo>
                    <a:pt x="192173" y="528317"/>
                  </a:lnTo>
                  <a:cubicBezTo>
                    <a:pt x="236791" y="528254"/>
                    <a:pt x="272946" y="491913"/>
                    <a:pt x="273009" y="447064"/>
                  </a:cubicBezTo>
                  <a:lnTo>
                    <a:pt x="273009" y="81253"/>
                  </a:lnTo>
                  <a:cubicBezTo>
                    <a:pt x="272946" y="36405"/>
                    <a:pt x="236791" y="63"/>
                    <a:pt x="192173" y="0"/>
                  </a:cubicBezTo>
                  <a:close/>
                </a:path>
              </a:pathLst>
            </a:custGeom>
            <a:solidFill>
              <a:schemeClr val="accent4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14D57A20-68D8-D042-8194-DF19D33D1FBA}"/>
                </a:ext>
              </a:extLst>
            </p:cNvPr>
            <p:cNvSpPr/>
            <p:nvPr/>
          </p:nvSpPr>
          <p:spPr>
            <a:xfrm>
              <a:off x="1190954" y="3993776"/>
              <a:ext cx="722367" cy="195929"/>
            </a:xfrm>
            <a:custGeom>
              <a:avLst/>
              <a:gdLst>
                <a:gd name="connsiteX0" fmla="*/ 727756 w 722367"/>
                <a:gd name="connsiteY0" fmla="*/ 203190 h 195929"/>
                <a:gd name="connsiteX1" fmla="*/ 101131 w 722367"/>
                <a:gd name="connsiteY1" fmla="*/ 203190 h 195929"/>
                <a:gd name="connsiteX2" fmla="*/ 0 w 722367"/>
                <a:gd name="connsiteY2" fmla="*/ 101538 h 195929"/>
                <a:gd name="connsiteX3" fmla="*/ 0 w 722367"/>
                <a:gd name="connsiteY3" fmla="*/ 0 h 195929"/>
                <a:gd name="connsiteX4" fmla="*/ 727756 w 722367"/>
                <a:gd name="connsiteY4" fmla="*/ 0 h 19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67" h="195929">
                  <a:moveTo>
                    <a:pt x="727756" y="203190"/>
                  </a:moveTo>
                  <a:lnTo>
                    <a:pt x="101131" y="203190"/>
                  </a:lnTo>
                  <a:cubicBezTo>
                    <a:pt x="45278" y="203190"/>
                    <a:pt x="0" y="157679"/>
                    <a:pt x="0" y="101538"/>
                  </a:cubicBezTo>
                  <a:lnTo>
                    <a:pt x="0" y="0"/>
                  </a:lnTo>
                  <a:lnTo>
                    <a:pt x="727756" y="0"/>
                  </a:lnTo>
                  <a:close/>
                </a:path>
              </a:pathLst>
            </a:custGeom>
            <a:solidFill>
              <a:schemeClr val="accent1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2B89FC5C-574E-0045-86A0-7157899CCEC2}"/>
                </a:ext>
              </a:extLst>
            </p:cNvPr>
            <p:cNvSpPr/>
            <p:nvPr/>
          </p:nvSpPr>
          <p:spPr>
            <a:xfrm>
              <a:off x="2099532" y="3993776"/>
              <a:ext cx="366917" cy="195929"/>
            </a:xfrm>
            <a:custGeom>
              <a:avLst/>
              <a:gdLst>
                <a:gd name="connsiteX0" fmla="*/ 0 w 366916"/>
                <a:gd name="connsiteY0" fmla="*/ 203190 h 195929"/>
                <a:gd name="connsiteX1" fmla="*/ 268537 w 366916"/>
                <a:gd name="connsiteY1" fmla="*/ 203190 h 195929"/>
                <a:gd name="connsiteX2" fmla="*/ 369669 w 366916"/>
                <a:gd name="connsiteY2" fmla="*/ 101538 h 195929"/>
                <a:gd name="connsiteX3" fmla="*/ 369669 w 366916"/>
                <a:gd name="connsiteY3" fmla="*/ 0 h 195929"/>
                <a:gd name="connsiteX4" fmla="*/ 0 w 366916"/>
                <a:gd name="connsiteY4" fmla="*/ 0 h 19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16" h="195929">
                  <a:moveTo>
                    <a:pt x="0" y="203190"/>
                  </a:moveTo>
                  <a:lnTo>
                    <a:pt x="268537" y="203190"/>
                  </a:lnTo>
                  <a:cubicBezTo>
                    <a:pt x="324391" y="203190"/>
                    <a:pt x="369669" y="157679"/>
                    <a:pt x="369669" y="101538"/>
                  </a:cubicBezTo>
                  <a:lnTo>
                    <a:pt x="369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97F910FE-D396-3C48-90CF-824B12BC3F92}"/>
                </a:ext>
              </a:extLst>
            </p:cNvPr>
            <p:cNvSpPr/>
            <p:nvPr/>
          </p:nvSpPr>
          <p:spPr>
            <a:xfrm>
              <a:off x="1170774" y="3607680"/>
              <a:ext cx="1330073" cy="599313"/>
            </a:xfrm>
            <a:custGeom>
              <a:avLst/>
              <a:gdLst>
                <a:gd name="connsiteX0" fmla="*/ 1213004 w 1330072"/>
                <a:gd name="connsiteY0" fmla="*/ 0 h 599313"/>
                <a:gd name="connsiteX1" fmla="*/ 121312 w 1330072"/>
                <a:gd name="connsiteY1" fmla="*/ 0 h 599313"/>
                <a:gd name="connsiteX2" fmla="*/ 0 w 1330072"/>
                <a:gd name="connsiteY2" fmla="*/ 121937 h 599313"/>
                <a:gd name="connsiteX3" fmla="*/ 0 w 1330072"/>
                <a:gd name="connsiteY3" fmla="*/ 487633 h 599313"/>
                <a:gd name="connsiteX4" fmla="*/ 121312 w 1330072"/>
                <a:gd name="connsiteY4" fmla="*/ 609570 h 599313"/>
                <a:gd name="connsiteX5" fmla="*/ 1213004 w 1330072"/>
                <a:gd name="connsiteY5" fmla="*/ 609570 h 599313"/>
                <a:gd name="connsiteX6" fmla="*/ 1334316 w 1330072"/>
                <a:gd name="connsiteY6" fmla="*/ 487633 h 599313"/>
                <a:gd name="connsiteX7" fmla="*/ 1334315 w 1330072"/>
                <a:gd name="connsiteY7" fmla="*/ 121937 h 599313"/>
                <a:gd name="connsiteX8" fmla="*/ 1213004 w 1330072"/>
                <a:gd name="connsiteY8" fmla="*/ 0 h 599313"/>
                <a:gd name="connsiteX9" fmla="*/ 1293840 w 1330072"/>
                <a:gd name="connsiteY9" fmla="*/ 487749 h 599313"/>
                <a:gd name="connsiteX10" fmla="*/ 1213004 w 1330072"/>
                <a:gd name="connsiteY10" fmla="*/ 569002 h 599313"/>
                <a:gd name="connsiteX11" fmla="*/ 121312 w 1330072"/>
                <a:gd name="connsiteY11" fmla="*/ 569002 h 599313"/>
                <a:gd name="connsiteX12" fmla="*/ 40476 w 1330072"/>
                <a:gd name="connsiteY12" fmla="*/ 487749 h 599313"/>
                <a:gd name="connsiteX13" fmla="*/ 40476 w 1330072"/>
                <a:gd name="connsiteY13" fmla="*/ 121937 h 599313"/>
                <a:gd name="connsiteX14" fmla="*/ 121312 w 1330072"/>
                <a:gd name="connsiteY14" fmla="*/ 40684 h 599313"/>
                <a:gd name="connsiteX15" fmla="*/ 1213004 w 1330072"/>
                <a:gd name="connsiteY15" fmla="*/ 40684 h 599313"/>
                <a:gd name="connsiteX16" fmla="*/ 1293840 w 1330072"/>
                <a:gd name="connsiteY16" fmla="*/ 121937 h 59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0072" h="599313">
                  <a:moveTo>
                    <a:pt x="1213004" y="0"/>
                  </a:moveTo>
                  <a:lnTo>
                    <a:pt x="121312" y="0"/>
                  </a:lnTo>
                  <a:cubicBezTo>
                    <a:pt x="54339" y="64"/>
                    <a:pt x="63" y="54619"/>
                    <a:pt x="0" y="121937"/>
                  </a:cubicBezTo>
                  <a:lnTo>
                    <a:pt x="0" y="487633"/>
                  </a:lnTo>
                  <a:cubicBezTo>
                    <a:pt x="63" y="554951"/>
                    <a:pt x="54339" y="609507"/>
                    <a:pt x="121312" y="609570"/>
                  </a:cubicBezTo>
                  <a:lnTo>
                    <a:pt x="1213004" y="609570"/>
                  </a:lnTo>
                  <a:cubicBezTo>
                    <a:pt x="1279976" y="609507"/>
                    <a:pt x="1334252" y="554951"/>
                    <a:pt x="1334316" y="487633"/>
                  </a:cubicBezTo>
                  <a:lnTo>
                    <a:pt x="1334315" y="121937"/>
                  </a:lnTo>
                  <a:cubicBezTo>
                    <a:pt x="1334252" y="54619"/>
                    <a:pt x="1279976" y="64"/>
                    <a:pt x="1213004" y="0"/>
                  </a:cubicBezTo>
                  <a:close/>
                  <a:moveTo>
                    <a:pt x="1293840" y="487749"/>
                  </a:moveTo>
                  <a:cubicBezTo>
                    <a:pt x="1293777" y="532597"/>
                    <a:pt x="1257622" y="568938"/>
                    <a:pt x="1213004" y="569002"/>
                  </a:cubicBezTo>
                  <a:lnTo>
                    <a:pt x="121312" y="569002"/>
                  </a:lnTo>
                  <a:cubicBezTo>
                    <a:pt x="76693" y="568938"/>
                    <a:pt x="40539" y="532597"/>
                    <a:pt x="40476" y="487749"/>
                  </a:cubicBezTo>
                  <a:lnTo>
                    <a:pt x="40476" y="121937"/>
                  </a:lnTo>
                  <a:cubicBezTo>
                    <a:pt x="40539" y="77089"/>
                    <a:pt x="76693" y="40748"/>
                    <a:pt x="121312" y="40684"/>
                  </a:cubicBezTo>
                  <a:lnTo>
                    <a:pt x="1213004" y="40684"/>
                  </a:lnTo>
                  <a:cubicBezTo>
                    <a:pt x="1257622" y="40748"/>
                    <a:pt x="1293777" y="77089"/>
                    <a:pt x="1293840" y="121937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8CEC5B12-52F2-C645-A5E4-55EE39A1BACA}"/>
                </a:ext>
              </a:extLst>
            </p:cNvPr>
            <p:cNvSpPr/>
            <p:nvPr/>
          </p:nvSpPr>
          <p:spPr>
            <a:xfrm>
              <a:off x="2188853" y="4095198"/>
              <a:ext cx="160526" cy="161354"/>
            </a:xfrm>
            <a:custGeom>
              <a:avLst/>
              <a:gdLst>
                <a:gd name="connsiteX0" fmla="*/ 160755 w 160526"/>
                <a:gd name="connsiteY0" fmla="*/ 80792 h 161353"/>
                <a:gd name="connsiteX1" fmla="*/ 80378 w 160526"/>
                <a:gd name="connsiteY1" fmla="*/ 161584 h 161353"/>
                <a:gd name="connsiteX2" fmla="*/ 0 w 160526"/>
                <a:gd name="connsiteY2" fmla="*/ 80792 h 161353"/>
                <a:gd name="connsiteX3" fmla="*/ 80378 w 160526"/>
                <a:gd name="connsiteY3" fmla="*/ 0 h 161353"/>
                <a:gd name="connsiteX4" fmla="*/ 160755 w 160526"/>
                <a:gd name="connsiteY4" fmla="*/ 80792 h 1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6" h="161353">
                  <a:moveTo>
                    <a:pt x="160755" y="80792"/>
                  </a:moveTo>
                  <a:cubicBezTo>
                    <a:pt x="160755" y="125412"/>
                    <a:pt x="124769" y="161584"/>
                    <a:pt x="80378" y="161584"/>
                  </a:cubicBezTo>
                  <a:cubicBezTo>
                    <a:pt x="35986" y="161584"/>
                    <a:pt x="0" y="125412"/>
                    <a:pt x="0" y="80792"/>
                  </a:cubicBezTo>
                  <a:cubicBezTo>
                    <a:pt x="0" y="36172"/>
                    <a:pt x="35986" y="0"/>
                    <a:pt x="80378" y="0"/>
                  </a:cubicBezTo>
                  <a:cubicBezTo>
                    <a:pt x="124769" y="0"/>
                    <a:pt x="160755" y="36172"/>
                    <a:pt x="160755" y="80792"/>
                  </a:cubicBezTo>
                  <a:close/>
                </a:path>
              </a:pathLst>
            </a:custGeom>
            <a:solidFill>
              <a:srgbClr val="FFFFFF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3CD1191E-8210-D042-B6A1-6231B3B32EC5}"/>
                </a:ext>
              </a:extLst>
            </p:cNvPr>
            <p:cNvSpPr/>
            <p:nvPr/>
          </p:nvSpPr>
          <p:spPr>
            <a:xfrm>
              <a:off x="2148492" y="4054514"/>
              <a:ext cx="240789" cy="242030"/>
            </a:xfrm>
            <a:custGeom>
              <a:avLst/>
              <a:gdLst>
                <a:gd name="connsiteX0" fmla="*/ 120739 w 240789"/>
                <a:gd name="connsiteY0" fmla="*/ 40684 h 242030"/>
                <a:gd name="connsiteX1" fmla="*/ 201002 w 240789"/>
                <a:gd name="connsiteY1" fmla="*/ 121361 h 242030"/>
                <a:gd name="connsiteX2" fmla="*/ 120739 w 240789"/>
                <a:gd name="connsiteY2" fmla="*/ 202038 h 242030"/>
                <a:gd name="connsiteX3" fmla="*/ 40475 w 240789"/>
                <a:gd name="connsiteY3" fmla="*/ 121361 h 242030"/>
                <a:gd name="connsiteX4" fmla="*/ 120739 w 240789"/>
                <a:gd name="connsiteY4" fmla="*/ 40684 h 242030"/>
                <a:gd name="connsiteX5" fmla="*/ 120739 w 240789"/>
                <a:gd name="connsiteY5" fmla="*/ 0 h 242030"/>
                <a:gd name="connsiteX6" fmla="*/ 0 w 240789"/>
                <a:gd name="connsiteY6" fmla="*/ 121361 h 242030"/>
                <a:gd name="connsiteX7" fmla="*/ 120739 w 240789"/>
                <a:gd name="connsiteY7" fmla="*/ 242722 h 242030"/>
                <a:gd name="connsiteX8" fmla="*/ 241477 w 240789"/>
                <a:gd name="connsiteY8" fmla="*/ 121476 h 242030"/>
                <a:gd name="connsiteX9" fmla="*/ 120739 w 240789"/>
                <a:gd name="connsiteY9" fmla="*/ 115 h 2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789" h="242030">
                  <a:moveTo>
                    <a:pt x="120739" y="40684"/>
                  </a:moveTo>
                  <a:cubicBezTo>
                    <a:pt x="165067" y="40684"/>
                    <a:pt x="201002" y="76804"/>
                    <a:pt x="201002" y="121361"/>
                  </a:cubicBezTo>
                  <a:cubicBezTo>
                    <a:pt x="201002" y="165917"/>
                    <a:pt x="165067" y="202038"/>
                    <a:pt x="120739" y="202038"/>
                  </a:cubicBezTo>
                  <a:cubicBezTo>
                    <a:pt x="76411" y="202038"/>
                    <a:pt x="40475" y="165917"/>
                    <a:pt x="40475" y="121361"/>
                  </a:cubicBezTo>
                  <a:cubicBezTo>
                    <a:pt x="40475" y="76804"/>
                    <a:pt x="76411" y="40684"/>
                    <a:pt x="120739" y="40684"/>
                  </a:cubicBezTo>
                  <a:moveTo>
                    <a:pt x="120739" y="0"/>
                  </a:moveTo>
                  <a:cubicBezTo>
                    <a:pt x="54056" y="0"/>
                    <a:pt x="0" y="54335"/>
                    <a:pt x="0" y="121361"/>
                  </a:cubicBezTo>
                  <a:cubicBezTo>
                    <a:pt x="0" y="188387"/>
                    <a:pt x="54057" y="242722"/>
                    <a:pt x="120739" y="242722"/>
                  </a:cubicBezTo>
                  <a:cubicBezTo>
                    <a:pt x="187376" y="242722"/>
                    <a:pt x="241414" y="188457"/>
                    <a:pt x="241477" y="121476"/>
                  </a:cubicBezTo>
                  <a:cubicBezTo>
                    <a:pt x="241351" y="54503"/>
                    <a:pt x="187368" y="242"/>
                    <a:pt x="120739" y="115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88AA1D54-732B-CA4C-8837-9A99ADE9D4CF}"/>
                </a:ext>
              </a:extLst>
            </p:cNvPr>
            <p:cNvSpPr/>
            <p:nvPr/>
          </p:nvSpPr>
          <p:spPr>
            <a:xfrm>
              <a:off x="1918711" y="3729617"/>
              <a:ext cx="160526" cy="461010"/>
            </a:xfrm>
            <a:custGeom>
              <a:avLst/>
              <a:gdLst>
                <a:gd name="connsiteX0" fmla="*/ 40475 w 160526"/>
                <a:gd name="connsiteY0" fmla="*/ 0 h 461010"/>
                <a:gd name="connsiteX1" fmla="*/ 121312 w 160526"/>
                <a:gd name="connsiteY1" fmla="*/ 0 h 461010"/>
                <a:gd name="connsiteX2" fmla="*/ 161787 w 160526"/>
                <a:gd name="connsiteY2" fmla="*/ 40684 h 461010"/>
                <a:gd name="connsiteX3" fmla="*/ 161787 w 160526"/>
                <a:gd name="connsiteY3" fmla="*/ 467118 h 461010"/>
                <a:gd name="connsiteX4" fmla="*/ 0 w 160526"/>
                <a:gd name="connsiteY4" fmla="*/ 467118 h 461010"/>
                <a:gd name="connsiteX5" fmla="*/ 0 w 160526"/>
                <a:gd name="connsiteY5" fmla="*/ 40684 h 461010"/>
                <a:gd name="connsiteX6" fmla="*/ 40475 w 160526"/>
                <a:gd name="connsiteY6" fmla="*/ 0 h 46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526" h="461010">
                  <a:moveTo>
                    <a:pt x="40475" y="0"/>
                  </a:moveTo>
                  <a:lnTo>
                    <a:pt x="121312" y="0"/>
                  </a:lnTo>
                  <a:cubicBezTo>
                    <a:pt x="143666" y="0"/>
                    <a:pt x="161787" y="18215"/>
                    <a:pt x="161787" y="40684"/>
                  </a:cubicBezTo>
                  <a:lnTo>
                    <a:pt x="161787" y="467118"/>
                  </a:lnTo>
                  <a:lnTo>
                    <a:pt x="0" y="467118"/>
                  </a:lnTo>
                  <a:lnTo>
                    <a:pt x="0" y="40684"/>
                  </a:lnTo>
                  <a:cubicBezTo>
                    <a:pt x="0" y="18215"/>
                    <a:pt x="18122" y="0"/>
                    <a:pt x="40475" y="0"/>
                  </a:cubicBezTo>
                  <a:close/>
                </a:path>
              </a:pathLst>
            </a:custGeom>
            <a:solidFill>
              <a:srgbClr val="FFFFFF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E12B125A-0E8E-E24C-9CF2-02D677C72249}"/>
                </a:ext>
              </a:extLst>
            </p:cNvPr>
            <p:cNvSpPr/>
            <p:nvPr/>
          </p:nvSpPr>
          <p:spPr>
            <a:xfrm>
              <a:off x="1899677" y="3709217"/>
              <a:ext cx="194924" cy="507111"/>
            </a:xfrm>
            <a:custGeom>
              <a:avLst/>
              <a:gdLst>
                <a:gd name="connsiteX0" fmla="*/ 141607 w 194924"/>
                <a:gd name="connsiteY0" fmla="*/ 0 h 507111"/>
                <a:gd name="connsiteX1" fmla="*/ 60656 w 194924"/>
                <a:gd name="connsiteY1" fmla="*/ 0 h 507111"/>
                <a:gd name="connsiteX2" fmla="*/ 0 w 194924"/>
                <a:gd name="connsiteY2" fmla="*/ 60969 h 507111"/>
                <a:gd name="connsiteX3" fmla="*/ 0 w 194924"/>
                <a:gd name="connsiteY3" fmla="*/ 487403 h 507111"/>
                <a:gd name="connsiteX4" fmla="*/ 20180 w 194924"/>
                <a:gd name="connsiteY4" fmla="*/ 507687 h 507111"/>
                <a:gd name="connsiteX5" fmla="*/ 181968 w 194924"/>
                <a:gd name="connsiteY5" fmla="*/ 507687 h 507111"/>
                <a:gd name="connsiteX6" fmla="*/ 202148 w 194924"/>
                <a:gd name="connsiteY6" fmla="*/ 487403 h 507111"/>
                <a:gd name="connsiteX7" fmla="*/ 202148 w 194924"/>
                <a:gd name="connsiteY7" fmla="*/ 60969 h 507111"/>
                <a:gd name="connsiteX8" fmla="*/ 141607 w 194924"/>
                <a:gd name="connsiteY8" fmla="*/ 0 h 507111"/>
                <a:gd name="connsiteX9" fmla="*/ 40475 w 194924"/>
                <a:gd name="connsiteY9" fmla="*/ 60969 h 507111"/>
                <a:gd name="connsiteX10" fmla="*/ 60656 w 194924"/>
                <a:gd name="connsiteY10" fmla="*/ 40684 h 507111"/>
                <a:gd name="connsiteX11" fmla="*/ 83588 w 194924"/>
                <a:gd name="connsiteY11" fmla="*/ 40684 h 507111"/>
                <a:gd name="connsiteX12" fmla="*/ 83588 w 194924"/>
                <a:gd name="connsiteY12" fmla="*/ 467118 h 507111"/>
                <a:gd name="connsiteX13" fmla="*/ 40475 w 194924"/>
                <a:gd name="connsiteY13" fmla="*/ 467118 h 507111"/>
                <a:gd name="connsiteX14" fmla="*/ 161787 w 194924"/>
                <a:gd name="connsiteY14" fmla="*/ 467464 h 507111"/>
                <a:gd name="connsiteX15" fmla="*/ 118331 w 194924"/>
                <a:gd name="connsiteY15" fmla="*/ 467464 h 507111"/>
                <a:gd name="connsiteX16" fmla="*/ 118331 w 194924"/>
                <a:gd name="connsiteY16" fmla="*/ 41030 h 507111"/>
                <a:gd name="connsiteX17" fmla="*/ 141263 w 194924"/>
                <a:gd name="connsiteY17" fmla="*/ 41030 h 507111"/>
                <a:gd name="connsiteX18" fmla="*/ 161443 w 194924"/>
                <a:gd name="connsiteY18" fmla="*/ 61314 h 50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924" h="507111">
                  <a:moveTo>
                    <a:pt x="141607" y="0"/>
                  </a:moveTo>
                  <a:lnTo>
                    <a:pt x="60656" y="0"/>
                  </a:lnTo>
                  <a:cubicBezTo>
                    <a:pt x="27183" y="63"/>
                    <a:pt x="63" y="27323"/>
                    <a:pt x="0" y="60969"/>
                  </a:cubicBezTo>
                  <a:lnTo>
                    <a:pt x="0" y="487403"/>
                  </a:lnTo>
                  <a:cubicBezTo>
                    <a:pt x="0" y="498606"/>
                    <a:pt x="9035" y="507687"/>
                    <a:pt x="20180" y="507687"/>
                  </a:cubicBezTo>
                  <a:lnTo>
                    <a:pt x="181968" y="507687"/>
                  </a:lnTo>
                  <a:cubicBezTo>
                    <a:pt x="193113" y="507687"/>
                    <a:pt x="202148" y="498606"/>
                    <a:pt x="202148" y="487403"/>
                  </a:cubicBezTo>
                  <a:lnTo>
                    <a:pt x="202148" y="60969"/>
                  </a:lnTo>
                  <a:cubicBezTo>
                    <a:pt x="202085" y="27368"/>
                    <a:pt x="175035" y="127"/>
                    <a:pt x="141607" y="0"/>
                  </a:cubicBezTo>
                  <a:close/>
                  <a:moveTo>
                    <a:pt x="40475" y="60969"/>
                  </a:moveTo>
                  <a:cubicBezTo>
                    <a:pt x="40475" y="49766"/>
                    <a:pt x="49511" y="40684"/>
                    <a:pt x="60656" y="40684"/>
                  </a:cubicBezTo>
                  <a:lnTo>
                    <a:pt x="83588" y="40684"/>
                  </a:lnTo>
                  <a:lnTo>
                    <a:pt x="83588" y="467118"/>
                  </a:lnTo>
                  <a:lnTo>
                    <a:pt x="40475" y="467118"/>
                  </a:lnTo>
                  <a:close/>
                  <a:moveTo>
                    <a:pt x="161787" y="467464"/>
                  </a:moveTo>
                  <a:lnTo>
                    <a:pt x="118331" y="467464"/>
                  </a:lnTo>
                  <a:lnTo>
                    <a:pt x="118331" y="41030"/>
                  </a:lnTo>
                  <a:lnTo>
                    <a:pt x="141263" y="41030"/>
                  </a:lnTo>
                  <a:cubicBezTo>
                    <a:pt x="152408" y="41030"/>
                    <a:pt x="161443" y="50112"/>
                    <a:pt x="161443" y="61314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A9797AD9-CB4F-2148-AFB8-2822BAEFBD64}"/>
                </a:ext>
              </a:extLst>
            </p:cNvPr>
            <p:cNvSpPr/>
            <p:nvPr/>
          </p:nvSpPr>
          <p:spPr>
            <a:xfrm>
              <a:off x="1485290" y="4095198"/>
              <a:ext cx="160526" cy="161354"/>
            </a:xfrm>
            <a:custGeom>
              <a:avLst/>
              <a:gdLst>
                <a:gd name="connsiteX0" fmla="*/ 160755 w 160526"/>
                <a:gd name="connsiteY0" fmla="*/ 80792 h 161353"/>
                <a:gd name="connsiteX1" fmla="*/ 80378 w 160526"/>
                <a:gd name="connsiteY1" fmla="*/ 161584 h 161353"/>
                <a:gd name="connsiteX2" fmla="*/ 0 w 160526"/>
                <a:gd name="connsiteY2" fmla="*/ 80792 h 161353"/>
                <a:gd name="connsiteX3" fmla="*/ 80378 w 160526"/>
                <a:gd name="connsiteY3" fmla="*/ 0 h 161353"/>
                <a:gd name="connsiteX4" fmla="*/ 160755 w 160526"/>
                <a:gd name="connsiteY4" fmla="*/ 80792 h 1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6" h="161353">
                  <a:moveTo>
                    <a:pt x="160755" y="80792"/>
                  </a:moveTo>
                  <a:cubicBezTo>
                    <a:pt x="160755" y="125412"/>
                    <a:pt x="124769" y="161584"/>
                    <a:pt x="80378" y="161584"/>
                  </a:cubicBezTo>
                  <a:cubicBezTo>
                    <a:pt x="35986" y="161584"/>
                    <a:pt x="0" y="125412"/>
                    <a:pt x="0" y="80792"/>
                  </a:cubicBezTo>
                  <a:cubicBezTo>
                    <a:pt x="0" y="36172"/>
                    <a:pt x="35986" y="0"/>
                    <a:pt x="80378" y="0"/>
                  </a:cubicBezTo>
                  <a:cubicBezTo>
                    <a:pt x="124769" y="0"/>
                    <a:pt x="160755" y="36172"/>
                    <a:pt x="160755" y="80792"/>
                  </a:cubicBezTo>
                  <a:close/>
                </a:path>
              </a:pathLst>
            </a:custGeom>
            <a:solidFill>
              <a:srgbClr val="FFFFFF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9C332F3C-9466-3148-ACC4-E194BF41EC29}"/>
                </a:ext>
              </a:extLst>
            </p:cNvPr>
            <p:cNvSpPr/>
            <p:nvPr/>
          </p:nvSpPr>
          <p:spPr>
            <a:xfrm>
              <a:off x="1445044" y="4054514"/>
              <a:ext cx="240789" cy="242030"/>
            </a:xfrm>
            <a:custGeom>
              <a:avLst/>
              <a:gdLst>
                <a:gd name="connsiteX0" fmla="*/ 120624 w 240789"/>
                <a:gd name="connsiteY0" fmla="*/ 40684 h 242030"/>
                <a:gd name="connsiteX1" fmla="*/ 200887 w 240789"/>
                <a:gd name="connsiteY1" fmla="*/ 121361 h 242030"/>
                <a:gd name="connsiteX2" fmla="*/ 120624 w 240789"/>
                <a:gd name="connsiteY2" fmla="*/ 202038 h 242030"/>
                <a:gd name="connsiteX3" fmla="*/ 40361 w 240789"/>
                <a:gd name="connsiteY3" fmla="*/ 121361 h 242030"/>
                <a:gd name="connsiteX4" fmla="*/ 120624 w 240789"/>
                <a:gd name="connsiteY4" fmla="*/ 40684 h 242030"/>
                <a:gd name="connsiteX5" fmla="*/ 120624 w 240789"/>
                <a:gd name="connsiteY5" fmla="*/ 0 h 242030"/>
                <a:gd name="connsiteX6" fmla="*/ 0 w 240789"/>
                <a:gd name="connsiteY6" fmla="*/ 121476 h 242030"/>
                <a:gd name="connsiteX7" fmla="*/ 120853 w 240789"/>
                <a:gd name="connsiteY7" fmla="*/ 242722 h 242030"/>
                <a:gd name="connsiteX8" fmla="*/ 241477 w 240789"/>
                <a:gd name="connsiteY8" fmla="*/ 121476 h 242030"/>
                <a:gd name="connsiteX9" fmla="*/ 120624 w 240789"/>
                <a:gd name="connsiteY9" fmla="*/ 115 h 2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789" h="242030">
                  <a:moveTo>
                    <a:pt x="120624" y="40684"/>
                  </a:moveTo>
                  <a:cubicBezTo>
                    <a:pt x="164952" y="40684"/>
                    <a:pt x="200887" y="76804"/>
                    <a:pt x="200887" y="121361"/>
                  </a:cubicBezTo>
                  <a:cubicBezTo>
                    <a:pt x="200887" y="165917"/>
                    <a:pt x="164952" y="202038"/>
                    <a:pt x="120624" y="202038"/>
                  </a:cubicBezTo>
                  <a:cubicBezTo>
                    <a:pt x="76296" y="202038"/>
                    <a:pt x="40361" y="165917"/>
                    <a:pt x="40361" y="121361"/>
                  </a:cubicBezTo>
                  <a:cubicBezTo>
                    <a:pt x="40361" y="76804"/>
                    <a:pt x="76296" y="40684"/>
                    <a:pt x="120624" y="40684"/>
                  </a:cubicBezTo>
                  <a:moveTo>
                    <a:pt x="120624" y="0"/>
                  </a:moveTo>
                  <a:cubicBezTo>
                    <a:pt x="53942" y="64"/>
                    <a:pt x="-63" y="54450"/>
                    <a:pt x="0" y="121476"/>
                  </a:cubicBezTo>
                  <a:cubicBezTo>
                    <a:pt x="63" y="188502"/>
                    <a:pt x="54171" y="242785"/>
                    <a:pt x="120853" y="242722"/>
                  </a:cubicBezTo>
                  <a:cubicBezTo>
                    <a:pt x="187446" y="242658"/>
                    <a:pt x="241414" y="188412"/>
                    <a:pt x="241477" y="121476"/>
                  </a:cubicBezTo>
                  <a:cubicBezTo>
                    <a:pt x="241351" y="54458"/>
                    <a:pt x="187298" y="179"/>
                    <a:pt x="120624" y="115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956EF347-885E-FA46-B746-F41FC00DF8E7}"/>
                </a:ext>
              </a:extLst>
            </p:cNvPr>
            <p:cNvSpPr/>
            <p:nvPr/>
          </p:nvSpPr>
          <p:spPr>
            <a:xfrm>
              <a:off x="1574497" y="3709217"/>
              <a:ext cx="275188" cy="218980"/>
            </a:xfrm>
            <a:custGeom>
              <a:avLst/>
              <a:gdLst>
                <a:gd name="connsiteX0" fmla="*/ 222673 w 275187"/>
                <a:gd name="connsiteY0" fmla="*/ 0 h 218979"/>
                <a:gd name="connsiteX1" fmla="*/ 60656 w 275187"/>
                <a:gd name="connsiteY1" fmla="*/ 0 h 218979"/>
                <a:gd name="connsiteX2" fmla="*/ 0 w 275187"/>
                <a:gd name="connsiteY2" fmla="*/ 60969 h 218979"/>
                <a:gd name="connsiteX3" fmla="*/ 0 w 275187"/>
                <a:gd name="connsiteY3" fmla="*/ 162621 h 218979"/>
                <a:gd name="connsiteX4" fmla="*/ 60656 w 275187"/>
                <a:gd name="connsiteY4" fmla="*/ 223705 h 218979"/>
                <a:gd name="connsiteX5" fmla="*/ 222673 w 275187"/>
                <a:gd name="connsiteY5" fmla="*/ 223705 h 218979"/>
                <a:gd name="connsiteX6" fmla="*/ 283329 w 275187"/>
                <a:gd name="connsiteY6" fmla="*/ 162737 h 218979"/>
                <a:gd name="connsiteX7" fmla="*/ 283329 w 275187"/>
                <a:gd name="connsiteY7" fmla="*/ 60969 h 218979"/>
                <a:gd name="connsiteX8" fmla="*/ 222673 w 275187"/>
                <a:gd name="connsiteY8" fmla="*/ 0 h 218979"/>
                <a:gd name="connsiteX9" fmla="*/ 40361 w 275187"/>
                <a:gd name="connsiteY9" fmla="*/ 162621 h 218979"/>
                <a:gd name="connsiteX10" fmla="*/ 40361 w 275187"/>
                <a:gd name="connsiteY10" fmla="*/ 60969 h 218979"/>
                <a:gd name="connsiteX11" fmla="*/ 60541 w 275187"/>
                <a:gd name="connsiteY11" fmla="*/ 40684 h 218979"/>
                <a:gd name="connsiteX12" fmla="*/ 124178 w 275187"/>
                <a:gd name="connsiteY12" fmla="*/ 40684 h 218979"/>
                <a:gd name="connsiteX13" fmla="*/ 124178 w 275187"/>
                <a:gd name="connsiteY13" fmla="*/ 182906 h 218979"/>
                <a:gd name="connsiteX14" fmla="*/ 60656 w 275187"/>
                <a:gd name="connsiteY14" fmla="*/ 182906 h 218979"/>
                <a:gd name="connsiteX15" fmla="*/ 40361 w 275187"/>
                <a:gd name="connsiteY15" fmla="*/ 162737 h 218979"/>
                <a:gd name="connsiteX16" fmla="*/ 40361 w 275187"/>
                <a:gd name="connsiteY16" fmla="*/ 162621 h 218979"/>
                <a:gd name="connsiteX17" fmla="*/ 242509 w 275187"/>
                <a:gd name="connsiteY17" fmla="*/ 162621 h 218979"/>
                <a:gd name="connsiteX18" fmla="*/ 222673 w 275187"/>
                <a:gd name="connsiteY18" fmla="*/ 182906 h 218979"/>
                <a:gd name="connsiteX19" fmla="*/ 158691 w 275187"/>
                <a:gd name="connsiteY19" fmla="*/ 182906 h 218979"/>
                <a:gd name="connsiteX20" fmla="*/ 158691 w 275187"/>
                <a:gd name="connsiteY20" fmla="*/ 40684 h 218979"/>
                <a:gd name="connsiteX21" fmla="*/ 222673 w 275187"/>
                <a:gd name="connsiteY21" fmla="*/ 40684 h 218979"/>
                <a:gd name="connsiteX22" fmla="*/ 242853 w 275187"/>
                <a:gd name="connsiteY22" fmla="*/ 60969 h 21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5187" h="218979">
                  <a:moveTo>
                    <a:pt x="222673" y="0"/>
                  </a:moveTo>
                  <a:lnTo>
                    <a:pt x="60656" y="0"/>
                  </a:lnTo>
                  <a:cubicBezTo>
                    <a:pt x="27183" y="63"/>
                    <a:pt x="63" y="27323"/>
                    <a:pt x="0" y="60969"/>
                  </a:cubicBezTo>
                  <a:lnTo>
                    <a:pt x="0" y="162621"/>
                  </a:lnTo>
                  <a:cubicBezTo>
                    <a:pt x="0" y="196312"/>
                    <a:pt x="27138" y="223642"/>
                    <a:pt x="60656" y="223705"/>
                  </a:cubicBezTo>
                  <a:lnTo>
                    <a:pt x="222673" y="223705"/>
                  </a:lnTo>
                  <a:cubicBezTo>
                    <a:pt x="256146" y="223642"/>
                    <a:pt x="283265" y="196382"/>
                    <a:pt x="283329" y="162737"/>
                  </a:cubicBezTo>
                  <a:lnTo>
                    <a:pt x="283329" y="60969"/>
                  </a:lnTo>
                  <a:cubicBezTo>
                    <a:pt x="283265" y="27323"/>
                    <a:pt x="256146" y="63"/>
                    <a:pt x="222673" y="0"/>
                  </a:cubicBezTo>
                  <a:close/>
                  <a:moveTo>
                    <a:pt x="40361" y="162621"/>
                  </a:moveTo>
                  <a:lnTo>
                    <a:pt x="40361" y="60969"/>
                  </a:lnTo>
                  <a:cubicBezTo>
                    <a:pt x="40361" y="49766"/>
                    <a:pt x="49396" y="40684"/>
                    <a:pt x="60541" y="40684"/>
                  </a:cubicBezTo>
                  <a:lnTo>
                    <a:pt x="124178" y="40684"/>
                  </a:lnTo>
                  <a:lnTo>
                    <a:pt x="124178" y="182906"/>
                  </a:lnTo>
                  <a:lnTo>
                    <a:pt x="60656" y="182906"/>
                  </a:lnTo>
                  <a:cubicBezTo>
                    <a:pt x="49511" y="182969"/>
                    <a:pt x="40424" y="173939"/>
                    <a:pt x="40361" y="162737"/>
                  </a:cubicBezTo>
                  <a:cubicBezTo>
                    <a:pt x="40361" y="162698"/>
                    <a:pt x="40361" y="162660"/>
                    <a:pt x="40361" y="162621"/>
                  </a:cubicBezTo>
                  <a:close/>
                  <a:moveTo>
                    <a:pt x="242509" y="162621"/>
                  </a:moveTo>
                  <a:cubicBezTo>
                    <a:pt x="242511" y="173690"/>
                    <a:pt x="233683" y="182717"/>
                    <a:pt x="222673" y="182906"/>
                  </a:cubicBezTo>
                  <a:lnTo>
                    <a:pt x="158691" y="182906"/>
                  </a:lnTo>
                  <a:lnTo>
                    <a:pt x="158691" y="40684"/>
                  </a:lnTo>
                  <a:lnTo>
                    <a:pt x="222673" y="40684"/>
                  </a:lnTo>
                  <a:cubicBezTo>
                    <a:pt x="233818" y="40684"/>
                    <a:pt x="242853" y="49766"/>
                    <a:pt x="242853" y="60969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95CB234-067C-8840-A076-47120750649D}"/>
                </a:ext>
              </a:extLst>
            </p:cNvPr>
            <p:cNvSpPr/>
            <p:nvPr/>
          </p:nvSpPr>
          <p:spPr>
            <a:xfrm>
              <a:off x="1253445" y="3709217"/>
              <a:ext cx="275188" cy="218980"/>
            </a:xfrm>
            <a:custGeom>
              <a:avLst/>
              <a:gdLst>
                <a:gd name="connsiteX0" fmla="*/ 222673 w 275187"/>
                <a:gd name="connsiteY0" fmla="*/ 0 h 218979"/>
                <a:gd name="connsiteX1" fmla="*/ 60656 w 275187"/>
                <a:gd name="connsiteY1" fmla="*/ 0 h 218979"/>
                <a:gd name="connsiteX2" fmla="*/ 0 w 275187"/>
                <a:gd name="connsiteY2" fmla="*/ 60969 h 218979"/>
                <a:gd name="connsiteX3" fmla="*/ 0 w 275187"/>
                <a:gd name="connsiteY3" fmla="*/ 162621 h 218979"/>
                <a:gd name="connsiteX4" fmla="*/ 60656 w 275187"/>
                <a:gd name="connsiteY4" fmla="*/ 223705 h 218979"/>
                <a:gd name="connsiteX5" fmla="*/ 222673 w 275187"/>
                <a:gd name="connsiteY5" fmla="*/ 223705 h 218979"/>
                <a:gd name="connsiteX6" fmla="*/ 283328 w 275187"/>
                <a:gd name="connsiteY6" fmla="*/ 162737 h 218979"/>
                <a:gd name="connsiteX7" fmla="*/ 283328 w 275187"/>
                <a:gd name="connsiteY7" fmla="*/ 60969 h 218979"/>
                <a:gd name="connsiteX8" fmla="*/ 222673 w 275187"/>
                <a:gd name="connsiteY8" fmla="*/ 0 h 218979"/>
                <a:gd name="connsiteX9" fmla="*/ 40361 w 275187"/>
                <a:gd name="connsiteY9" fmla="*/ 162621 h 218979"/>
                <a:gd name="connsiteX10" fmla="*/ 40361 w 275187"/>
                <a:gd name="connsiteY10" fmla="*/ 60969 h 218979"/>
                <a:gd name="connsiteX11" fmla="*/ 60541 w 275187"/>
                <a:gd name="connsiteY11" fmla="*/ 40684 h 218979"/>
                <a:gd name="connsiteX12" fmla="*/ 124178 w 275187"/>
                <a:gd name="connsiteY12" fmla="*/ 40684 h 218979"/>
                <a:gd name="connsiteX13" fmla="*/ 124178 w 275187"/>
                <a:gd name="connsiteY13" fmla="*/ 182906 h 218979"/>
                <a:gd name="connsiteX14" fmla="*/ 60656 w 275187"/>
                <a:gd name="connsiteY14" fmla="*/ 182906 h 218979"/>
                <a:gd name="connsiteX15" fmla="*/ 40361 w 275187"/>
                <a:gd name="connsiteY15" fmla="*/ 162737 h 218979"/>
                <a:gd name="connsiteX16" fmla="*/ 40361 w 275187"/>
                <a:gd name="connsiteY16" fmla="*/ 162621 h 218979"/>
                <a:gd name="connsiteX17" fmla="*/ 242509 w 275187"/>
                <a:gd name="connsiteY17" fmla="*/ 162621 h 218979"/>
                <a:gd name="connsiteX18" fmla="*/ 222673 w 275187"/>
                <a:gd name="connsiteY18" fmla="*/ 182906 h 218979"/>
                <a:gd name="connsiteX19" fmla="*/ 158691 w 275187"/>
                <a:gd name="connsiteY19" fmla="*/ 182906 h 218979"/>
                <a:gd name="connsiteX20" fmla="*/ 158691 w 275187"/>
                <a:gd name="connsiteY20" fmla="*/ 40684 h 218979"/>
                <a:gd name="connsiteX21" fmla="*/ 222673 w 275187"/>
                <a:gd name="connsiteY21" fmla="*/ 40684 h 218979"/>
                <a:gd name="connsiteX22" fmla="*/ 242853 w 275187"/>
                <a:gd name="connsiteY22" fmla="*/ 60969 h 21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5187" h="218979">
                  <a:moveTo>
                    <a:pt x="222673" y="0"/>
                  </a:moveTo>
                  <a:lnTo>
                    <a:pt x="60656" y="0"/>
                  </a:lnTo>
                  <a:cubicBezTo>
                    <a:pt x="27183" y="63"/>
                    <a:pt x="63" y="27323"/>
                    <a:pt x="0" y="60969"/>
                  </a:cubicBezTo>
                  <a:lnTo>
                    <a:pt x="0" y="162621"/>
                  </a:lnTo>
                  <a:cubicBezTo>
                    <a:pt x="0" y="196312"/>
                    <a:pt x="27138" y="223642"/>
                    <a:pt x="60656" y="223705"/>
                  </a:cubicBezTo>
                  <a:lnTo>
                    <a:pt x="222673" y="223705"/>
                  </a:lnTo>
                  <a:cubicBezTo>
                    <a:pt x="256146" y="223642"/>
                    <a:pt x="283265" y="196382"/>
                    <a:pt x="283328" y="162737"/>
                  </a:cubicBezTo>
                  <a:lnTo>
                    <a:pt x="283328" y="60969"/>
                  </a:lnTo>
                  <a:cubicBezTo>
                    <a:pt x="283265" y="27323"/>
                    <a:pt x="256146" y="63"/>
                    <a:pt x="222673" y="0"/>
                  </a:cubicBezTo>
                  <a:close/>
                  <a:moveTo>
                    <a:pt x="40361" y="162621"/>
                  </a:moveTo>
                  <a:lnTo>
                    <a:pt x="40361" y="60969"/>
                  </a:lnTo>
                  <a:cubicBezTo>
                    <a:pt x="40361" y="49766"/>
                    <a:pt x="49396" y="40684"/>
                    <a:pt x="60541" y="40684"/>
                  </a:cubicBezTo>
                  <a:lnTo>
                    <a:pt x="124178" y="40684"/>
                  </a:lnTo>
                  <a:lnTo>
                    <a:pt x="124178" y="182906"/>
                  </a:lnTo>
                  <a:lnTo>
                    <a:pt x="60656" y="182906"/>
                  </a:lnTo>
                  <a:cubicBezTo>
                    <a:pt x="49511" y="182969"/>
                    <a:pt x="40424" y="173939"/>
                    <a:pt x="40361" y="162737"/>
                  </a:cubicBezTo>
                  <a:cubicBezTo>
                    <a:pt x="40361" y="162698"/>
                    <a:pt x="40361" y="162660"/>
                    <a:pt x="40361" y="162621"/>
                  </a:cubicBezTo>
                  <a:close/>
                  <a:moveTo>
                    <a:pt x="242509" y="162621"/>
                  </a:moveTo>
                  <a:cubicBezTo>
                    <a:pt x="242511" y="173690"/>
                    <a:pt x="233683" y="182717"/>
                    <a:pt x="222673" y="182906"/>
                  </a:cubicBezTo>
                  <a:lnTo>
                    <a:pt x="158691" y="182906"/>
                  </a:lnTo>
                  <a:lnTo>
                    <a:pt x="158691" y="40684"/>
                  </a:lnTo>
                  <a:lnTo>
                    <a:pt x="222673" y="40684"/>
                  </a:lnTo>
                  <a:cubicBezTo>
                    <a:pt x="233818" y="40684"/>
                    <a:pt x="242853" y="49766"/>
                    <a:pt x="242853" y="60969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180BA6D-7D20-624B-98F4-7876564529D7}"/>
                </a:ext>
              </a:extLst>
            </p:cNvPr>
            <p:cNvSpPr/>
            <p:nvPr/>
          </p:nvSpPr>
          <p:spPr>
            <a:xfrm>
              <a:off x="2181744" y="3707950"/>
              <a:ext cx="378383" cy="265081"/>
            </a:xfrm>
            <a:custGeom>
              <a:avLst/>
              <a:gdLst>
                <a:gd name="connsiteX0" fmla="*/ 383657 w 378382"/>
                <a:gd name="connsiteY0" fmla="*/ 4495 h 265080"/>
                <a:gd name="connsiteX1" fmla="*/ 372994 w 378382"/>
                <a:gd name="connsiteY1" fmla="*/ 0 h 265080"/>
                <a:gd name="connsiteX2" fmla="*/ 307178 w 378382"/>
                <a:gd name="connsiteY2" fmla="*/ 0 h 265080"/>
                <a:gd name="connsiteX3" fmla="*/ 302133 w 378382"/>
                <a:gd name="connsiteY3" fmla="*/ 922 h 265080"/>
                <a:gd name="connsiteX4" fmla="*/ 53432 w 378382"/>
                <a:gd name="connsiteY4" fmla="*/ 922 h 265080"/>
                <a:gd name="connsiteX5" fmla="*/ 0 w 378382"/>
                <a:gd name="connsiteY5" fmla="*/ 54630 h 265080"/>
                <a:gd name="connsiteX6" fmla="*/ 0 w 378382"/>
                <a:gd name="connsiteY6" fmla="*/ 215983 h 265080"/>
                <a:gd name="connsiteX7" fmla="*/ 53432 w 378382"/>
                <a:gd name="connsiteY7" fmla="*/ 269921 h 265080"/>
                <a:gd name="connsiteX8" fmla="*/ 303394 w 378382"/>
                <a:gd name="connsiteY8" fmla="*/ 269921 h 265080"/>
                <a:gd name="connsiteX9" fmla="*/ 321167 w 378382"/>
                <a:gd name="connsiteY9" fmla="*/ 252057 h 265080"/>
                <a:gd name="connsiteX10" fmla="*/ 321167 w 378382"/>
                <a:gd name="connsiteY10" fmla="*/ 30657 h 265080"/>
                <a:gd name="connsiteX11" fmla="*/ 357859 w 378382"/>
                <a:gd name="connsiteY11" fmla="*/ 30657 h 265080"/>
                <a:gd name="connsiteX12" fmla="*/ 357859 w 378382"/>
                <a:gd name="connsiteY12" fmla="*/ 96697 h 265080"/>
                <a:gd name="connsiteX13" fmla="*/ 373051 w 378382"/>
                <a:gd name="connsiteY13" fmla="*/ 111968 h 265080"/>
                <a:gd name="connsiteX14" fmla="*/ 388244 w 378382"/>
                <a:gd name="connsiteY14" fmla="*/ 96697 h 265080"/>
                <a:gd name="connsiteX15" fmla="*/ 388244 w 378382"/>
                <a:gd name="connsiteY15" fmla="*/ 15329 h 265080"/>
                <a:gd name="connsiteX16" fmla="*/ 383657 w 378382"/>
                <a:gd name="connsiteY16" fmla="*/ 4495 h 265080"/>
                <a:gd name="connsiteX17" fmla="*/ 285393 w 378382"/>
                <a:gd name="connsiteY17" fmla="*/ 234078 h 265080"/>
                <a:gd name="connsiteX18" fmla="*/ 53432 w 378382"/>
                <a:gd name="connsiteY18" fmla="*/ 234078 h 265080"/>
                <a:gd name="connsiteX19" fmla="*/ 35660 w 378382"/>
                <a:gd name="connsiteY19" fmla="*/ 216214 h 265080"/>
                <a:gd name="connsiteX20" fmla="*/ 35660 w 378382"/>
                <a:gd name="connsiteY20" fmla="*/ 54860 h 265080"/>
                <a:gd name="connsiteX21" fmla="*/ 53432 w 378382"/>
                <a:gd name="connsiteY21" fmla="*/ 36996 h 265080"/>
                <a:gd name="connsiteX22" fmla="*/ 285163 w 378382"/>
                <a:gd name="connsiteY22" fmla="*/ 36996 h 26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8382" h="265080">
                  <a:moveTo>
                    <a:pt x="383657" y="4495"/>
                  </a:moveTo>
                  <a:cubicBezTo>
                    <a:pt x="380835" y="1637"/>
                    <a:pt x="377000" y="21"/>
                    <a:pt x="372994" y="0"/>
                  </a:cubicBezTo>
                  <a:lnTo>
                    <a:pt x="307178" y="0"/>
                  </a:lnTo>
                  <a:cubicBezTo>
                    <a:pt x="305456" y="14"/>
                    <a:pt x="303750" y="326"/>
                    <a:pt x="302133" y="922"/>
                  </a:cubicBezTo>
                  <a:lnTo>
                    <a:pt x="53432" y="922"/>
                  </a:lnTo>
                  <a:cubicBezTo>
                    <a:pt x="23949" y="985"/>
                    <a:pt x="63" y="24994"/>
                    <a:pt x="0" y="54630"/>
                  </a:cubicBezTo>
                  <a:lnTo>
                    <a:pt x="0" y="215983"/>
                  </a:lnTo>
                  <a:cubicBezTo>
                    <a:pt x="-63" y="245709"/>
                    <a:pt x="23859" y="269858"/>
                    <a:pt x="53432" y="269921"/>
                  </a:cubicBezTo>
                  <a:lnTo>
                    <a:pt x="303394" y="269921"/>
                  </a:lnTo>
                  <a:cubicBezTo>
                    <a:pt x="313210" y="269921"/>
                    <a:pt x="321167" y="261923"/>
                    <a:pt x="321167" y="252057"/>
                  </a:cubicBezTo>
                  <a:lnTo>
                    <a:pt x="321167" y="30657"/>
                  </a:lnTo>
                  <a:lnTo>
                    <a:pt x="357859" y="30657"/>
                  </a:lnTo>
                  <a:lnTo>
                    <a:pt x="357859" y="96697"/>
                  </a:lnTo>
                  <a:cubicBezTo>
                    <a:pt x="357859" y="105131"/>
                    <a:pt x="364661" y="111968"/>
                    <a:pt x="373051" y="111968"/>
                  </a:cubicBezTo>
                  <a:cubicBezTo>
                    <a:pt x="381442" y="111968"/>
                    <a:pt x="388244" y="105131"/>
                    <a:pt x="388244" y="96697"/>
                  </a:cubicBezTo>
                  <a:lnTo>
                    <a:pt x="388244" y="15329"/>
                  </a:lnTo>
                  <a:cubicBezTo>
                    <a:pt x="388224" y="11245"/>
                    <a:pt x="386571" y="7341"/>
                    <a:pt x="383657" y="4495"/>
                  </a:cubicBezTo>
                  <a:close/>
                  <a:moveTo>
                    <a:pt x="285393" y="234078"/>
                  </a:moveTo>
                  <a:lnTo>
                    <a:pt x="53432" y="234078"/>
                  </a:lnTo>
                  <a:cubicBezTo>
                    <a:pt x="43643" y="234015"/>
                    <a:pt x="35722" y="226054"/>
                    <a:pt x="35660" y="216214"/>
                  </a:cubicBezTo>
                  <a:lnTo>
                    <a:pt x="35660" y="54860"/>
                  </a:lnTo>
                  <a:cubicBezTo>
                    <a:pt x="35722" y="45020"/>
                    <a:pt x="43643" y="37059"/>
                    <a:pt x="53432" y="36996"/>
                  </a:cubicBezTo>
                  <a:lnTo>
                    <a:pt x="285163" y="36996"/>
                  </a:ln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221C62F8-24DE-4944-AA19-B8B1A223A796}"/>
                </a:ext>
              </a:extLst>
            </p:cNvPr>
            <p:cNvSpPr/>
            <p:nvPr/>
          </p:nvSpPr>
          <p:spPr>
            <a:xfrm>
              <a:off x="1537003" y="4147177"/>
              <a:ext cx="57331" cy="57626"/>
            </a:xfrm>
            <a:custGeom>
              <a:avLst/>
              <a:gdLst>
                <a:gd name="connsiteX0" fmla="*/ 57331 w 57330"/>
                <a:gd name="connsiteY0" fmla="*/ 28813 h 57626"/>
                <a:gd name="connsiteX1" fmla="*/ 28665 w 57330"/>
                <a:gd name="connsiteY1" fmla="*/ 57626 h 57626"/>
                <a:gd name="connsiteX2" fmla="*/ 0 w 57330"/>
                <a:gd name="connsiteY2" fmla="*/ 28813 h 57626"/>
                <a:gd name="connsiteX3" fmla="*/ 28665 w 57330"/>
                <a:gd name="connsiteY3" fmla="*/ 0 h 57626"/>
                <a:gd name="connsiteX4" fmla="*/ 57331 w 57330"/>
                <a:gd name="connsiteY4" fmla="*/ 28813 h 5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0" h="57626">
                  <a:moveTo>
                    <a:pt x="57331" y="28813"/>
                  </a:moveTo>
                  <a:cubicBezTo>
                    <a:pt x="57331" y="44726"/>
                    <a:pt x="44497" y="57626"/>
                    <a:pt x="28665" y="57626"/>
                  </a:cubicBezTo>
                  <a:cubicBezTo>
                    <a:pt x="12834" y="57626"/>
                    <a:pt x="0" y="44726"/>
                    <a:pt x="0" y="28813"/>
                  </a:cubicBezTo>
                  <a:cubicBezTo>
                    <a:pt x="0" y="12900"/>
                    <a:pt x="12834" y="0"/>
                    <a:pt x="28665" y="0"/>
                  </a:cubicBezTo>
                  <a:cubicBezTo>
                    <a:pt x="44497" y="0"/>
                    <a:pt x="57331" y="12900"/>
                    <a:pt x="57331" y="28813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E0197C20-4CCF-4540-8229-0F397455D79B}"/>
                </a:ext>
              </a:extLst>
            </p:cNvPr>
            <p:cNvSpPr/>
            <p:nvPr/>
          </p:nvSpPr>
          <p:spPr>
            <a:xfrm>
              <a:off x="1244501" y="4095198"/>
              <a:ext cx="160526" cy="161354"/>
            </a:xfrm>
            <a:custGeom>
              <a:avLst/>
              <a:gdLst>
                <a:gd name="connsiteX0" fmla="*/ 160755 w 160526"/>
                <a:gd name="connsiteY0" fmla="*/ 80792 h 161353"/>
                <a:gd name="connsiteX1" fmla="*/ 80378 w 160526"/>
                <a:gd name="connsiteY1" fmla="*/ 161584 h 161353"/>
                <a:gd name="connsiteX2" fmla="*/ 0 w 160526"/>
                <a:gd name="connsiteY2" fmla="*/ 80792 h 161353"/>
                <a:gd name="connsiteX3" fmla="*/ 80378 w 160526"/>
                <a:gd name="connsiteY3" fmla="*/ 0 h 161353"/>
                <a:gd name="connsiteX4" fmla="*/ 160755 w 160526"/>
                <a:gd name="connsiteY4" fmla="*/ 80792 h 1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6" h="161353">
                  <a:moveTo>
                    <a:pt x="160755" y="80792"/>
                  </a:moveTo>
                  <a:cubicBezTo>
                    <a:pt x="160755" y="125412"/>
                    <a:pt x="124769" y="161584"/>
                    <a:pt x="80378" y="161584"/>
                  </a:cubicBezTo>
                  <a:cubicBezTo>
                    <a:pt x="35986" y="161584"/>
                    <a:pt x="0" y="125412"/>
                    <a:pt x="0" y="80792"/>
                  </a:cubicBezTo>
                  <a:cubicBezTo>
                    <a:pt x="0" y="36172"/>
                    <a:pt x="35986" y="0"/>
                    <a:pt x="80378" y="0"/>
                  </a:cubicBezTo>
                  <a:cubicBezTo>
                    <a:pt x="124769" y="0"/>
                    <a:pt x="160755" y="36172"/>
                    <a:pt x="160755" y="80792"/>
                  </a:cubicBezTo>
                  <a:close/>
                </a:path>
              </a:pathLst>
            </a:custGeom>
            <a:solidFill>
              <a:srgbClr val="FFFFFF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B7BF390D-CCB6-EB4C-A64C-8F0FFB36D248}"/>
                </a:ext>
              </a:extLst>
            </p:cNvPr>
            <p:cNvSpPr/>
            <p:nvPr/>
          </p:nvSpPr>
          <p:spPr>
            <a:xfrm>
              <a:off x="1204255" y="4054514"/>
              <a:ext cx="240789" cy="242030"/>
            </a:xfrm>
            <a:custGeom>
              <a:avLst/>
              <a:gdLst>
                <a:gd name="connsiteX0" fmla="*/ 120624 w 240789"/>
                <a:gd name="connsiteY0" fmla="*/ 40684 h 242030"/>
                <a:gd name="connsiteX1" fmla="*/ 200887 w 240789"/>
                <a:gd name="connsiteY1" fmla="*/ 121361 h 242030"/>
                <a:gd name="connsiteX2" fmla="*/ 120624 w 240789"/>
                <a:gd name="connsiteY2" fmla="*/ 202038 h 242030"/>
                <a:gd name="connsiteX3" fmla="*/ 40361 w 240789"/>
                <a:gd name="connsiteY3" fmla="*/ 121361 h 242030"/>
                <a:gd name="connsiteX4" fmla="*/ 120624 w 240789"/>
                <a:gd name="connsiteY4" fmla="*/ 40684 h 242030"/>
                <a:gd name="connsiteX5" fmla="*/ 120624 w 240789"/>
                <a:gd name="connsiteY5" fmla="*/ 0 h 242030"/>
                <a:gd name="connsiteX6" fmla="*/ 0 w 240789"/>
                <a:gd name="connsiteY6" fmla="*/ 121476 h 242030"/>
                <a:gd name="connsiteX7" fmla="*/ 120853 w 240789"/>
                <a:gd name="connsiteY7" fmla="*/ 242722 h 242030"/>
                <a:gd name="connsiteX8" fmla="*/ 241477 w 240789"/>
                <a:gd name="connsiteY8" fmla="*/ 121476 h 242030"/>
                <a:gd name="connsiteX9" fmla="*/ 120624 w 240789"/>
                <a:gd name="connsiteY9" fmla="*/ 115 h 2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789" h="242030">
                  <a:moveTo>
                    <a:pt x="120624" y="40684"/>
                  </a:moveTo>
                  <a:cubicBezTo>
                    <a:pt x="164952" y="40684"/>
                    <a:pt x="200887" y="76804"/>
                    <a:pt x="200887" y="121361"/>
                  </a:cubicBezTo>
                  <a:cubicBezTo>
                    <a:pt x="200887" y="165917"/>
                    <a:pt x="164952" y="202038"/>
                    <a:pt x="120624" y="202038"/>
                  </a:cubicBezTo>
                  <a:cubicBezTo>
                    <a:pt x="76296" y="202038"/>
                    <a:pt x="40361" y="165917"/>
                    <a:pt x="40361" y="121361"/>
                  </a:cubicBezTo>
                  <a:cubicBezTo>
                    <a:pt x="40361" y="76804"/>
                    <a:pt x="76296" y="40684"/>
                    <a:pt x="120624" y="40684"/>
                  </a:cubicBezTo>
                  <a:moveTo>
                    <a:pt x="120624" y="0"/>
                  </a:moveTo>
                  <a:cubicBezTo>
                    <a:pt x="53942" y="64"/>
                    <a:pt x="-63" y="54450"/>
                    <a:pt x="0" y="121476"/>
                  </a:cubicBezTo>
                  <a:cubicBezTo>
                    <a:pt x="63" y="188502"/>
                    <a:pt x="54171" y="242785"/>
                    <a:pt x="120853" y="242722"/>
                  </a:cubicBezTo>
                  <a:cubicBezTo>
                    <a:pt x="187446" y="242658"/>
                    <a:pt x="241414" y="188412"/>
                    <a:pt x="241477" y="121476"/>
                  </a:cubicBezTo>
                  <a:cubicBezTo>
                    <a:pt x="241351" y="54458"/>
                    <a:pt x="187298" y="179"/>
                    <a:pt x="120624" y="115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552E836E-7B68-3544-998A-27BEFFCEFF2B}"/>
                </a:ext>
              </a:extLst>
            </p:cNvPr>
            <p:cNvSpPr/>
            <p:nvPr/>
          </p:nvSpPr>
          <p:spPr>
            <a:xfrm>
              <a:off x="1296214" y="4147177"/>
              <a:ext cx="57331" cy="57626"/>
            </a:xfrm>
            <a:custGeom>
              <a:avLst/>
              <a:gdLst>
                <a:gd name="connsiteX0" fmla="*/ 57331 w 57330"/>
                <a:gd name="connsiteY0" fmla="*/ 28813 h 57626"/>
                <a:gd name="connsiteX1" fmla="*/ 28665 w 57330"/>
                <a:gd name="connsiteY1" fmla="*/ 57626 h 57626"/>
                <a:gd name="connsiteX2" fmla="*/ 0 w 57330"/>
                <a:gd name="connsiteY2" fmla="*/ 28813 h 57626"/>
                <a:gd name="connsiteX3" fmla="*/ 28665 w 57330"/>
                <a:gd name="connsiteY3" fmla="*/ 0 h 57626"/>
                <a:gd name="connsiteX4" fmla="*/ 57331 w 57330"/>
                <a:gd name="connsiteY4" fmla="*/ 28813 h 5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0" h="57626">
                  <a:moveTo>
                    <a:pt x="57331" y="28813"/>
                  </a:moveTo>
                  <a:cubicBezTo>
                    <a:pt x="57331" y="44726"/>
                    <a:pt x="44497" y="57626"/>
                    <a:pt x="28665" y="57626"/>
                  </a:cubicBezTo>
                  <a:cubicBezTo>
                    <a:pt x="12834" y="57626"/>
                    <a:pt x="0" y="44726"/>
                    <a:pt x="0" y="28813"/>
                  </a:cubicBezTo>
                  <a:cubicBezTo>
                    <a:pt x="0" y="12900"/>
                    <a:pt x="12834" y="0"/>
                    <a:pt x="28665" y="0"/>
                  </a:cubicBezTo>
                  <a:cubicBezTo>
                    <a:pt x="44497" y="0"/>
                    <a:pt x="57331" y="12900"/>
                    <a:pt x="57331" y="28813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9478B76F-88CF-0949-BD98-545EA4C8CF72}"/>
                </a:ext>
              </a:extLst>
            </p:cNvPr>
            <p:cNvSpPr/>
            <p:nvPr/>
          </p:nvSpPr>
          <p:spPr>
            <a:xfrm>
              <a:off x="2240565" y="4147177"/>
              <a:ext cx="57331" cy="57626"/>
            </a:xfrm>
            <a:custGeom>
              <a:avLst/>
              <a:gdLst>
                <a:gd name="connsiteX0" fmla="*/ 57331 w 57330"/>
                <a:gd name="connsiteY0" fmla="*/ 28813 h 57626"/>
                <a:gd name="connsiteX1" fmla="*/ 28665 w 57330"/>
                <a:gd name="connsiteY1" fmla="*/ 57626 h 57626"/>
                <a:gd name="connsiteX2" fmla="*/ 0 w 57330"/>
                <a:gd name="connsiteY2" fmla="*/ 28813 h 57626"/>
                <a:gd name="connsiteX3" fmla="*/ 28665 w 57330"/>
                <a:gd name="connsiteY3" fmla="*/ 0 h 57626"/>
                <a:gd name="connsiteX4" fmla="*/ 57331 w 57330"/>
                <a:gd name="connsiteY4" fmla="*/ 28813 h 5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0" h="57626">
                  <a:moveTo>
                    <a:pt x="57331" y="28813"/>
                  </a:moveTo>
                  <a:cubicBezTo>
                    <a:pt x="57331" y="44726"/>
                    <a:pt x="44497" y="57626"/>
                    <a:pt x="28665" y="57626"/>
                  </a:cubicBezTo>
                  <a:cubicBezTo>
                    <a:pt x="12834" y="57626"/>
                    <a:pt x="0" y="44726"/>
                    <a:pt x="0" y="28813"/>
                  </a:cubicBezTo>
                  <a:cubicBezTo>
                    <a:pt x="0" y="12900"/>
                    <a:pt x="12834" y="0"/>
                    <a:pt x="28665" y="0"/>
                  </a:cubicBezTo>
                  <a:cubicBezTo>
                    <a:pt x="44497" y="0"/>
                    <a:pt x="57331" y="12900"/>
                    <a:pt x="57331" y="28813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FEE5852F-878C-8949-94E4-FB7741CF6CAD}"/>
                </a:ext>
              </a:extLst>
            </p:cNvPr>
            <p:cNvSpPr/>
            <p:nvPr/>
          </p:nvSpPr>
          <p:spPr>
            <a:xfrm>
              <a:off x="1732959" y="3750132"/>
              <a:ext cx="80263" cy="138303"/>
            </a:xfrm>
            <a:custGeom>
              <a:avLst/>
              <a:gdLst>
                <a:gd name="connsiteX0" fmla="*/ 83818 w 80263"/>
                <a:gd name="connsiteY0" fmla="*/ 121937 h 138303"/>
                <a:gd name="connsiteX1" fmla="*/ 64210 w 80263"/>
                <a:gd name="connsiteY1" fmla="*/ 142222 h 138303"/>
                <a:gd name="connsiteX2" fmla="*/ 0 w 80263"/>
                <a:gd name="connsiteY2" fmla="*/ 142222 h 138303"/>
                <a:gd name="connsiteX3" fmla="*/ 0 w 80263"/>
                <a:gd name="connsiteY3" fmla="*/ 0 h 138303"/>
                <a:gd name="connsiteX4" fmla="*/ 64210 w 80263"/>
                <a:gd name="connsiteY4" fmla="*/ 0 h 138303"/>
                <a:gd name="connsiteX5" fmla="*/ 84391 w 80263"/>
                <a:gd name="connsiteY5" fmla="*/ 20284 h 1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263" h="138303">
                  <a:moveTo>
                    <a:pt x="83818" y="121937"/>
                  </a:moveTo>
                  <a:cubicBezTo>
                    <a:pt x="83822" y="132919"/>
                    <a:pt x="75131" y="141910"/>
                    <a:pt x="64210" y="142222"/>
                  </a:cubicBezTo>
                  <a:lnTo>
                    <a:pt x="0" y="142222"/>
                  </a:lnTo>
                  <a:lnTo>
                    <a:pt x="0" y="0"/>
                  </a:lnTo>
                  <a:lnTo>
                    <a:pt x="64210" y="0"/>
                  </a:lnTo>
                  <a:cubicBezTo>
                    <a:pt x="75356" y="0"/>
                    <a:pt x="84391" y="9082"/>
                    <a:pt x="84391" y="20284"/>
                  </a:cubicBezTo>
                  <a:close/>
                </a:path>
              </a:pathLst>
            </a:custGeom>
            <a:solidFill>
              <a:schemeClr val="accent1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90F23B7A-18FA-A14B-AF1A-255402736989}"/>
                </a:ext>
              </a:extLst>
            </p:cNvPr>
            <p:cNvSpPr/>
            <p:nvPr/>
          </p:nvSpPr>
          <p:spPr>
            <a:xfrm>
              <a:off x="1412022" y="3750132"/>
              <a:ext cx="80263" cy="138303"/>
            </a:xfrm>
            <a:custGeom>
              <a:avLst/>
              <a:gdLst>
                <a:gd name="connsiteX0" fmla="*/ 83818 w 80263"/>
                <a:gd name="connsiteY0" fmla="*/ 121937 h 138303"/>
                <a:gd name="connsiteX1" fmla="*/ 64096 w 80263"/>
                <a:gd name="connsiteY1" fmla="*/ 142222 h 138303"/>
                <a:gd name="connsiteX2" fmla="*/ 0 w 80263"/>
                <a:gd name="connsiteY2" fmla="*/ 142222 h 138303"/>
                <a:gd name="connsiteX3" fmla="*/ 0 w 80263"/>
                <a:gd name="connsiteY3" fmla="*/ 0 h 138303"/>
                <a:gd name="connsiteX4" fmla="*/ 64096 w 80263"/>
                <a:gd name="connsiteY4" fmla="*/ 0 h 138303"/>
                <a:gd name="connsiteX5" fmla="*/ 84276 w 80263"/>
                <a:gd name="connsiteY5" fmla="*/ 20284 h 1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263" h="138303">
                  <a:moveTo>
                    <a:pt x="83818" y="121937"/>
                  </a:moveTo>
                  <a:cubicBezTo>
                    <a:pt x="83820" y="132962"/>
                    <a:pt x="75062" y="141971"/>
                    <a:pt x="64096" y="142222"/>
                  </a:cubicBezTo>
                  <a:lnTo>
                    <a:pt x="0" y="142222"/>
                  </a:lnTo>
                  <a:lnTo>
                    <a:pt x="0" y="0"/>
                  </a:lnTo>
                  <a:lnTo>
                    <a:pt x="64096" y="0"/>
                  </a:lnTo>
                  <a:cubicBezTo>
                    <a:pt x="75241" y="0"/>
                    <a:pt x="84276" y="9082"/>
                    <a:pt x="84276" y="20284"/>
                  </a:cubicBezTo>
                  <a:close/>
                </a:path>
              </a:pathLst>
            </a:custGeom>
            <a:solidFill>
              <a:schemeClr val="accent1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B32DB264-38EE-0449-92FB-555E20D5BFBF}"/>
                </a:ext>
              </a:extLst>
            </p:cNvPr>
            <p:cNvSpPr/>
            <p:nvPr/>
          </p:nvSpPr>
          <p:spPr>
            <a:xfrm>
              <a:off x="2470691" y="3979024"/>
              <a:ext cx="91729" cy="149828"/>
            </a:xfrm>
            <a:custGeom>
              <a:avLst/>
              <a:gdLst>
                <a:gd name="connsiteX0" fmla="*/ 74530 w 91729"/>
                <a:gd name="connsiteY0" fmla="*/ 149828 h 149828"/>
                <a:gd name="connsiteX1" fmla="*/ 0 w 91729"/>
                <a:gd name="connsiteY1" fmla="*/ 74914 h 149828"/>
                <a:gd name="connsiteX2" fmla="*/ 74530 w 91729"/>
                <a:gd name="connsiteY2" fmla="*/ 0 h 149828"/>
                <a:gd name="connsiteX3" fmla="*/ 91729 w 91729"/>
                <a:gd name="connsiteY3" fmla="*/ 17288 h 149828"/>
                <a:gd name="connsiteX4" fmla="*/ 91729 w 91729"/>
                <a:gd name="connsiteY4" fmla="*/ 132540 h 149828"/>
                <a:gd name="connsiteX5" fmla="*/ 74530 w 91729"/>
                <a:gd name="connsiteY5" fmla="*/ 149828 h 149828"/>
                <a:gd name="connsiteX6" fmla="*/ 57331 w 91729"/>
                <a:gd name="connsiteY6" fmla="*/ 38494 h 149828"/>
                <a:gd name="connsiteX7" fmla="*/ 38352 w 91729"/>
                <a:gd name="connsiteY7" fmla="*/ 92257 h 149828"/>
                <a:gd name="connsiteX8" fmla="*/ 57331 w 91729"/>
                <a:gd name="connsiteY8" fmla="*/ 111334 h 14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29" h="149828">
                  <a:moveTo>
                    <a:pt x="74530" y="149828"/>
                  </a:moveTo>
                  <a:cubicBezTo>
                    <a:pt x="33368" y="149828"/>
                    <a:pt x="0" y="116288"/>
                    <a:pt x="0" y="74914"/>
                  </a:cubicBezTo>
                  <a:cubicBezTo>
                    <a:pt x="0" y="33540"/>
                    <a:pt x="33368" y="0"/>
                    <a:pt x="74530" y="0"/>
                  </a:cubicBezTo>
                  <a:cubicBezTo>
                    <a:pt x="84029" y="0"/>
                    <a:pt x="91729" y="7740"/>
                    <a:pt x="91729" y="17288"/>
                  </a:cubicBezTo>
                  <a:lnTo>
                    <a:pt x="91729" y="132540"/>
                  </a:lnTo>
                  <a:cubicBezTo>
                    <a:pt x="91729" y="142088"/>
                    <a:pt x="84029" y="149828"/>
                    <a:pt x="74530" y="149828"/>
                  </a:cubicBezTo>
                  <a:close/>
                  <a:moveTo>
                    <a:pt x="57331" y="38494"/>
                  </a:moveTo>
                  <a:cubicBezTo>
                    <a:pt x="37320" y="48073"/>
                    <a:pt x="28823" y="72143"/>
                    <a:pt x="38352" y="92257"/>
                  </a:cubicBezTo>
                  <a:cubicBezTo>
                    <a:pt x="42312" y="100617"/>
                    <a:pt x="49014" y="107353"/>
                    <a:pt x="57331" y="111334"/>
                  </a:cubicBez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3582BFCB-12FE-E242-B89A-F62AFE839090}"/>
                </a:ext>
              </a:extLst>
            </p:cNvPr>
            <p:cNvSpPr/>
            <p:nvPr/>
          </p:nvSpPr>
          <p:spPr>
            <a:xfrm>
              <a:off x="1203567" y="3958970"/>
              <a:ext cx="687969" cy="23051"/>
            </a:xfrm>
            <a:custGeom>
              <a:avLst/>
              <a:gdLst>
                <a:gd name="connsiteX0" fmla="*/ 0 w 687968"/>
                <a:gd name="connsiteY0" fmla="*/ 0 h 23050"/>
                <a:gd name="connsiteX1" fmla="*/ 697371 w 687968"/>
                <a:gd name="connsiteY1" fmla="*/ 0 h 23050"/>
                <a:gd name="connsiteX2" fmla="*/ 697371 w 687968"/>
                <a:gd name="connsiteY2" fmla="*/ 23050 h 23050"/>
                <a:gd name="connsiteX3" fmla="*/ 0 w 687968"/>
                <a:gd name="connsiteY3" fmla="*/ 23050 h 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968" h="23050">
                  <a:moveTo>
                    <a:pt x="0" y="0"/>
                  </a:moveTo>
                  <a:lnTo>
                    <a:pt x="697371" y="0"/>
                  </a:lnTo>
                  <a:lnTo>
                    <a:pt x="697371" y="23050"/>
                  </a:lnTo>
                  <a:lnTo>
                    <a:pt x="0" y="23050"/>
                  </a:lnTo>
                  <a:close/>
                </a:path>
              </a:pathLst>
            </a:custGeom>
            <a:solidFill>
              <a:srgbClr val="000000"/>
            </a:solidFill>
            <a:ln w="11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>
            <a:spLocks noGrp="1"/>
          </p:cNvSpPr>
          <p:nvPr>
            <p:ph type="title"/>
          </p:nvPr>
        </p:nvSpPr>
        <p:spPr>
          <a:xfrm>
            <a:off x="544800" y="487150"/>
            <a:ext cx="67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a-GE" sz="2000"/>
              <a:t>ქუთაისის საზოგადოებრივი ტრანსპორტის </a:t>
            </a:r>
            <a:r>
              <a:rPr lang="ka-GE" sz="2000" smtClean="0"/>
              <a:t>პრობლემები</a:t>
            </a:r>
            <a:endParaRPr sz="2000"/>
          </a:p>
        </p:txBody>
      </p:sp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713225" y="13551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700725" y="1409700"/>
            <a:ext cx="5532900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a-GE"/>
              <a:t>ტრანსპორტის გადაჭედილობა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title" idx="3"/>
          </p:nvPr>
        </p:nvSpPr>
        <p:spPr>
          <a:xfrm>
            <a:off x="713225" y="25870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subTitle" idx="4"/>
          </p:nvPr>
        </p:nvSpPr>
        <p:spPr>
          <a:xfrm>
            <a:off x="1742900" y="2739250"/>
            <a:ext cx="55329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ka-GE"/>
              <a:t>მგზავრობის საფასურის გადაუხდელობა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title" idx="5"/>
          </p:nvPr>
        </p:nvSpPr>
        <p:spPr>
          <a:xfrm>
            <a:off x="713225" y="38189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6"/>
          </p:nvPr>
        </p:nvSpPr>
        <p:spPr>
          <a:xfrm>
            <a:off x="1700725" y="3993500"/>
            <a:ext cx="55329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ka-GE"/>
              <a:t>ინფორმაციის და მონაცემების ნაკლებობა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>
            <a:spLocks noGrp="1"/>
          </p:cNvSpPr>
          <p:nvPr>
            <p:ph type="title"/>
          </p:nvPr>
        </p:nvSpPr>
        <p:spPr>
          <a:xfrm>
            <a:off x="544800" y="487150"/>
            <a:ext cx="67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a-GE" sz="2000"/>
              <a:t>პრობლემების ჩვენეული გადაწყვეტა</a:t>
            </a:r>
            <a:endParaRPr sz="2000"/>
          </a:p>
        </p:txBody>
      </p:sp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713225" y="1286425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01</a:t>
            </a: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893912" y="1461550"/>
            <a:ext cx="5532900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a-GE" sz="1400"/>
              <a:t>ავტობუსში ადამიანების ასვლა-ჩასვლის რაოდენობის მუდმივი მონიტორინგი ლაზერული სენსორების საშუალებით</a:t>
            </a:r>
            <a:endParaRPr 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title" idx="3"/>
          </p:nvPr>
        </p:nvSpPr>
        <p:spPr>
          <a:xfrm>
            <a:off x="713225" y="21945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subTitle" idx="4"/>
          </p:nvPr>
        </p:nvSpPr>
        <p:spPr>
          <a:xfrm>
            <a:off x="1893912" y="2384750"/>
            <a:ext cx="5919275" cy="65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a-GE" sz="1400" smtClean="0"/>
              <a:t>მოსახლეობის საჭიროებებზე მაქსიმალურად მორგებული</a:t>
            </a:r>
            <a:r>
              <a:rPr lang="en-US" sz="1400" smtClean="0"/>
              <a:t> </a:t>
            </a:r>
            <a:r>
              <a:rPr lang="ka-GE" sz="1400" smtClean="0"/>
              <a:t>სატრანსპორტო მარშრუტების შექმნა</a:t>
            </a:r>
            <a:endParaRPr lang="en-US" sz="140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title" idx="5"/>
          </p:nvPr>
        </p:nvSpPr>
        <p:spPr>
          <a:xfrm>
            <a:off x="713225" y="303870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6"/>
          </p:nvPr>
        </p:nvSpPr>
        <p:spPr>
          <a:xfrm>
            <a:off x="1893912" y="3678650"/>
            <a:ext cx="5532900" cy="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ka-GE" sz="1400"/>
              <a:t>წინასწარი პროგნოზების გაკეთება კონკრეტულ ავტობუსში კონკრეტულ დროს სავარაუდო გადაჭედილობის </a:t>
            </a:r>
            <a:r>
              <a:rPr lang="ka-GE" sz="1400" smtClean="0"/>
              <a:t>შესახებ</a:t>
            </a:r>
            <a:endParaRPr lang="en-US" sz="1400" smtClean="0"/>
          </a:p>
          <a:p>
            <a:pPr marL="0" indent="0">
              <a:spcAft>
                <a:spcPts val="1200"/>
              </a:spcAft>
            </a:pPr>
            <a:endParaRPr lang="en-US" sz="1400"/>
          </a:p>
          <a:p>
            <a:pPr marL="0" indent="0">
              <a:spcAft>
                <a:spcPts val="1200"/>
              </a:spcAft>
            </a:pPr>
            <a:r>
              <a:rPr lang="ka-GE" sz="1400"/>
              <a:t>ავტობუსების გადაჭედილობაზე მიმდინარე ინფორმაციის მიწოდება ქუთაისის მოსახლეობისთვის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" name="Google Shape;461;p25"/>
          <p:cNvSpPr txBox="1">
            <a:spLocks/>
          </p:cNvSpPr>
          <p:nvPr/>
        </p:nvSpPr>
        <p:spPr>
          <a:xfrm>
            <a:off x="713225" y="3887950"/>
            <a:ext cx="856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500" b="1" i="0" u="none" strike="noStrike" cap="none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mtClean="0"/>
              <a:t>04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62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438150" y="448225"/>
            <a:ext cx="1765299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3D </a:t>
            </a:r>
            <a:r>
              <a:rPr lang="ka-GE" sz="2000" smtClean="0"/>
              <a:t>მოდელი</a:t>
            </a:r>
            <a:endParaRPr sz="2000"/>
          </a:p>
        </p:txBody>
      </p:sp>
      <p:sp>
        <p:nvSpPr>
          <p:cNvPr id="12" name="Google Shape;461;p25"/>
          <p:cNvSpPr txBox="1">
            <a:spLocks/>
          </p:cNvSpPr>
          <p:nvPr/>
        </p:nvSpPr>
        <p:spPr>
          <a:xfrm>
            <a:off x="713225" y="3887950"/>
            <a:ext cx="856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500" b="1" i="0" u="none" strike="noStrike" cap="none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375" y="1271285"/>
            <a:ext cx="3357230" cy="1542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79" y="3073242"/>
            <a:ext cx="3436776" cy="1424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5" y="3095536"/>
            <a:ext cx="3357231" cy="13796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79" y="1271285"/>
            <a:ext cx="3436776" cy="14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6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825500" y="319776"/>
            <a:ext cx="76454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a-GE" sz="1800"/>
              <a:t/>
            </a:r>
            <a:br>
              <a:rPr lang="ka-GE" sz="1800"/>
            </a:br>
            <a:r>
              <a:rPr lang="ka-GE" sz="2000"/>
              <a:t>შეგროვებული მონაცემების ვიზუალიზაცია</a:t>
            </a:r>
            <a:endParaRPr sz="2000"/>
          </a:p>
        </p:txBody>
      </p:sp>
      <p:sp>
        <p:nvSpPr>
          <p:cNvPr id="12" name="Google Shape;461;p25"/>
          <p:cNvSpPr txBox="1">
            <a:spLocks/>
          </p:cNvSpPr>
          <p:nvPr/>
        </p:nvSpPr>
        <p:spPr>
          <a:xfrm>
            <a:off x="713225" y="3887950"/>
            <a:ext cx="856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500" b="1" i="0" u="none" strike="noStrike" cap="none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"/>
          </a:p>
        </p:txBody>
      </p:sp>
      <p:pic>
        <p:nvPicPr>
          <p:cNvPr id="8" name="Picture 8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62" y="1176949"/>
            <a:ext cx="5420875" cy="3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825499" y="408676"/>
            <a:ext cx="76454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a-GE" sz="1800"/>
              <a:t>მონაცემების დამუშავების შედეგად გაკეთებული წასწარი პროგნოზი</a:t>
            </a:r>
            <a:endParaRPr sz="2000"/>
          </a:p>
        </p:txBody>
      </p:sp>
      <p:sp>
        <p:nvSpPr>
          <p:cNvPr id="12" name="Google Shape;461;p25"/>
          <p:cNvSpPr txBox="1">
            <a:spLocks/>
          </p:cNvSpPr>
          <p:nvPr/>
        </p:nvSpPr>
        <p:spPr>
          <a:xfrm>
            <a:off x="713225" y="3887950"/>
            <a:ext cx="856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500" b="1" i="0" u="none" strike="noStrike" cap="none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"/>
          </a:p>
        </p:txBody>
      </p:sp>
      <p:pic>
        <p:nvPicPr>
          <p:cNvPr id="5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80" y="1159068"/>
            <a:ext cx="5529838" cy="329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1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>
            <a:spLocks noGrp="1"/>
          </p:cNvSpPr>
          <p:nvPr>
            <p:ph type="title"/>
          </p:nvPr>
        </p:nvSpPr>
        <p:spPr>
          <a:xfrm>
            <a:off x="544800" y="586950"/>
            <a:ext cx="67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a-GE" sz="2000"/>
              <a:t>მომხმარებლის სეგმენტი</a:t>
            </a:r>
            <a:endParaRPr sz="2000"/>
          </a:p>
        </p:txBody>
      </p:sp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713225" y="1502725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742900" y="1676350"/>
            <a:ext cx="5811325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a-GE" sz="1400"/>
              <a:t>ჩვენი პროდუქტის მომხმარებელი იქნება ქუთაისის ყველა მოქალაქე, რომელიც საზოგადოებრივი ტრანსპორტით სარგებლობს, როგორც ხანდაზმული მოსახლეობა, ისე ახლგაზრდა თაობა.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title" idx="3"/>
          </p:nvPr>
        </p:nvSpPr>
        <p:spPr>
          <a:xfrm>
            <a:off x="713225" y="2773550"/>
            <a:ext cx="8568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subTitle" idx="4"/>
          </p:nvPr>
        </p:nvSpPr>
        <p:spPr>
          <a:xfrm>
            <a:off x="1742900" y="2803900"/>
            <a:ext cx="55329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a-GE" sz="1400"/>
              <a:t>გარდა ამისა, შეგროვებული ინფორმაციით ისარგებლებს ქუთაისის მერიაც.</a:t>
            </a:r>
            <a:endParaRPr lang="en-US" sz="1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"/>
          <p:cNvSpPr txBox="1">
            <a:spLocks noGrp="1"/>
          </p:cNvSpPr>
          <p:nvPr>
            <p:ph type="title"/>
          </p:nvPr>
        </p:nvSpPr>
        <p:spPr>
          <a:xfrm>
            <a:off x="1790700" y="1009850"/>
            <a:ext cx="776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ka-GE" sz="1200"/>
              <a:t>მუნიციპალური სერვისი:</a:t>
            </a:r>
            <a:r>
              <a:rPr lang="en-US" sz="1200"/>
              <a:t>  </a:t>
            </a:r>
            <a:r>
              <a:rPr lang="ka-GE" sz="1200"/>
              <a:t>საზოგადოებრივი ტრანსპორტი</a:t>
            </a:r>
            <a:r>
              <a:rPr lang="ka-GE" sz="1200" smtClean="0"/>
              <a:t/>
            </a:r>
            <a:br>
              <a:rPr lang="ka-GE" sz="1200" smtClean="0"/>
            </a:br>
            <a:r>
              <a:rPr lang="ka-GE" sz="1200"/>
              <a:t/>
            </a:r>
            <a:br>
              <a:rPr lang="ka-GE" sz="1200"/>
            </a:br>
            <a:r>
              <a:rPr lang="ka-GE" sz="1200"/>
              <a:t/>
            </a:r>
            <a:br>
              <a:rPr lang="ka-GE" sz="1200"/>
            </a:br>
            <a:r>
              <a:rPr lang="ka-GE" sz="1200"/>
              <a:t>ბიუჯეტი: </a:t>
            </a:r>
            <a:r>
              <a:rPr lang="en-US" sz="1200" smtClean="0"/>
              <a:t> </a:t>
            </a:r>
            <a:r>
              <a:rPr lang="ka-GE" sz="1200" smtClean="0"/>
              <a:t>მოცემული </a:t>
            </a:r>
            <a:r>
              <a:rPr lang="ka-GE" sz="1200"/>
              <a:t>ბიუჯეტი 5 000 </a:t>
            </a:r>
            <a:r>
              <a:rPr lang="en-US" sz="1200" smtClean="0"/>
              <a:t>euro </a:t>
            </a:r>
            <a:br>
              <a:rPr lang="en-US" sz="1200" smtClean="0"/>
            </a:br>
            <a:r>
              <a:rPr lang="ka-GE" sz="1200" smtClean="0"/>
              <a:t>ჯამური ღირებულება:</a:t>
            </a:r>
            <a:r>
              <a:rPr lang="en-US" sz="1200" smtClean="0"/>
              <a:t>  3000 </a:t>
            </a:r>
            <a:r>
              <a:rPr lang="ka-GE" sz="1200" smtClean="0"/>
              <a:t>ლარი  პროდუქტისთვის</a:t>
            </a:r>
            <a:br>
              <a:rPr lang="ka-GE" sz="1200" smtClean="0"/>
            </a:br>
            <a:r>
              <a:rPr lang="en-US" sz="1200" smtClean="0"/>
              <a:t/>
            </a:r>
            <a:br>
              <a:rPr lang="en-US" sz="1200" smtClean="0"/>
            </a:br>
            <a:r>
              <a:rPr lang="ka-GE" sz="1200"/>
              <a:t/>
            </a:r>
            <a:br>
              <a:rPr lang="ka-GE" sz="1200"/>
            </a:br>
            <a:r>
              <a:rPr lang="ka-GE" sz="1200"/>
              <a:t>შეთავაზება ქუთაისის მერიას: </a:t>
            </a:r>
            <a:br>
              <a:rPr lang="ka-GE" sz="1200"/>
            </a:br>
            <a:r>
              <a:rPr lang="ka-GE" sz="1200" smtClean="0"/>
              <a:t/>
            </a:r>
            <a:br>
              <a:rPr lang="ka-GE" sz="1200" smtClean="0"/>
            </a:br>
            <a:r>
              <a:rPr lang="ka-GE" sz="1100" smtClean="0"/>
              <a:t>სატრანსპორტო  </a:t>
            </a:r>
            <a:r>
              <a:rPr lang="ka-GE" sz="1100"/>
              <a:t>მარშრუტების მაქსიმალურად ეფექტური </a:t>
            </a:r>
            <a:r>
              <a:rPr lang="ka-GE" sz="1100" smtClean="0"/>
              <a:t>დაგეგმვა</a:t>
            </a:r>
            <a:br>
              <a:rPr lang="ka-GE" sz="1100" smtClean="0"/>
            </a:br>
            <a:r>
              <a:rPr lang="ka-GE" sz="1100"/>
              <a:t/>
            </a:r>
            <a:br>
              <a:rPr lang="ka-GE" sz="1100"/>
            </a:br>
            <a:r>
              <a:rPr lang="ka-GE" sz="1100"/>
              <a:t>უბილეთო მგზავრების რაოდენობის კონტროლი</a:t>
            </a:r>
            <a:r>
              <a:rPr lang="ka-GE" sz="1200"/>
              <a:t/>
            </a:r>
            <a:br>
              <a:rPr lang="ka-GE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0287;p51"/>
          <p:cNvGrpSpPr/>
          <p:nvPr/>
        </p:nvGrpSpPr>
        <p:grpSpPr>
          <a:xfrm>
            <a:off x="1005937" y="1009850"/>
            <a:ext cx="338364" cy="342887"/>
            <a:chOff x="1298037" y="2425727"/>
            <a:chExt cx="338364" cy="342887"/>
          </a:xfrm>
        </p:grpSpPr>
        <p:sp>
          <p:nvSpPr>
            <p:cNvPr id="21" name="Google Shape;10288;p51"/>
            <p:cNvSpPr/>
            <p:nvPr/>
          </p:nvSpPr>
          <p:spPr>
            <a:xfrm>
              <a:off x="1339384" y="2471631"/>
              <a:ext cx="256050" cy="136180"/>
            </a:xfrm>
            <a:custGeom>
              <a:avLst/>
              <a:gdLst/>
              <a:ahLst/>
              <a:cxnLst/>
              <a:rect l="l" t="t" r="r" b="b"/>
              <a:pathLst>
                <a:path w="8038" h="4275" extrusionOk="0">
                  <a:moveTo>
                    <a:pt x="7704" y="1477"/>
                  </a:moveTo>
                  <a:lnTo>
                    <a:pt x="7704" y="3501"/>
                  </a:lnTo>
                  <a:cubicBezTo>
                    <a:pt x="7704" y="3751"/>
                    <a:pt x="7513" y="3941"/>
                    <a:pt x="7263" y="3941"/>
                  </a:cubicBezTo>
                  <a:lnTo>
                    <a:pt x="774" y="3941"/>
                  </a:lnTo>
                  <a:cubicBezTo>
                    <a:pt x="524" y="3941"/>
                    <a:pt x="322" y="3751"/>
                    <a:pt x="322" y="3501"/>
                  </a:cubicBezTo>
                  <a:lnTo>
                    <a:pt x="322" y="1477"/>
                  </a:lnTo>
                  <a:close/>
                  <a:moveTo>
                    <a:pt x="774" y="0"/>
                  </a:moveTo>
                  <a:cubicBezTo>
                    <a:pt x="346" y="0"/>
                    <a:pt x="1" y="345"/>
                    <a:pt x="1" y="774"/>
                  </a:cubicBezTo>
                  <a:lnTo>
                    <a:pt x="1" y="3501"/>
                  </a:lnTo>
                  <a:cubicBezTo>
                    <a:pt x="1" y="3929"/>
                    <a:pt x="346" y="4275"/>
                    <a:pt x="774" y="4275"/>
                  </a:cubicBezTo>
                  <a:lnTo>
                    <a:pt x="7263" y="4275"/>
                  </a:lnTo>
                  <a:cubicBezTo>
                    <a:pt x="7692" y="4275"/>
                    <a:pt x="8037" y="3929"/>
                    <a:pt x="8037" y="3501"/>
                  </a:cubicBezTo>
                  <a:lnTo>
                    <a:pt x="8037" y="774"/>
                  </a:lnTo>
                  <a:cubicBezTo>
                    <a:pt x="8025" y="345"/>
                    <a:pt x="7680" y="0"/>
                    <a:pt x="7263" y="0"/>
                  </a:cubicBezTo>
                  <a:lnTo>
                    <a:pt x="5787" y="0"/>
                  </a:lnTo>
                  <a:cubicBezTo>
                    <a:pt x="5704" y="0"/>
                    <a:pt x="5620" y="72"/>
                    <a:pt x="5620" y="167"/>
                  </a:cubicBezTo>
                  <a:cubicBezTo>
                    <a:pt x="5620" y="250"/>
                    <a:pt x="5704" y="322"/>
                    <a:pt x="5787" y="322"/>
                  </a:cubicBezTo>
                  <a:lnTo>
                    <a:pt x="7263" y="322"/>
                  </a:lnTo>
                  <a:cubicBezTo>
                    <a:pt x="7513" y="322"/>
                    <a:pt x="7704" y="524"/>
                    <a:pt x="7704" y="774"/>
                  </a:cubicBezTo>
                  <a:lnTo>
                    <a:pt x="7704" y="1155"/>
                  </a:lnTo>
                  <a:lnTo>
                    <a:pt x="322" y="1155"/>
                  </a:lnTo>
                  <a:lnTo>
                    <a:pt x="322" y="774"/>
                  </a:lnTo>
                  <a:cubicBezTo>
                    <a:pt x="322" y="524"/>
                    <a:pt x="524" y="322"/>
                    <a:pt x="774" y="322"/>
                  </a:cubicBezTo>
                  <a:lnTo>
                    <a:pt x="5049" y="322"/>
                  </a:lnTo>
                  <a:cubicBezTo>
                    <a:pt x="5132" y="322"/>
                    <a:pt x="5204" y="250"/>
                    <a:pt x="5204" y="167"/>
                  </a:cubicBezTo>
                  <a:cubicBezTo>
                    <a:pt x="5204" y="72"/>
                    <a:pt x="5132" y="0"/>
                    <a:pt x="5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89;p51"/>
            <p:cNvSpPr/>
            <p:nvPr/>
          </p:nvSpPr>
          <p:spPr>
            <a:xfrm>
              <a:off x="1341646" y="2618036"/>
              <a:ext cx="50490" cy="5045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787" y="321"/>
                  </a:moveTo>
                  <a:cubicBezTo>
                    <a:pt x="1049" y="321"/>
                    <a:pt x="1251" y="536"/>
                    <a:pt x="1251" y="786"/>
                  </a:cubicBezTo>
                  <a:cubicBezTo>
                    <a:pt x="1251" y="1048"/>
                    <a:pt x="1049" y="1250"/>
                    <a:pt x="787" y="1250"/>
                  </a:cubicBezTo>
                  <a:cubicBezTo>
                    <a:pt x="537" y="1250"/>
                    <a:pt x="334" y="1048"/>
                    <a:pt x="334" y="786"/>
                  </a:cubicBezTo>
                  <a:cubicBezTo>
                    <a:pt x="334" y="536"/>
                    <a:pt x="537" y="321"/>
                    <a:pt x="787" y="321"/>
                  </a:cubicBezTo>
                  <a:close/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26"/>
                    <a:pt x="358" y="1584"/>
                    <a:pt x="787" y="1584"/>
                  </a:cubicBezTo>
                  <a:cubicBezTo>
                    <a:pt x="1227" y="1584"/>
                    <a:pt x="1585" y="1226"/>
                    <a:pt x="1585" y="786"/>
                  </a:cubicBezTo>
                  <a:cubicBezTo>
                    <a:pt x="1585" y="357"/>
                    <a:pt x="1227" y="0"/>
                    <a:pt x="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90;p51"/>
            <p:cNvSpPr/>
            <p:nvPr/>
          </p:nvSpPr>
          <p:spPr>
            <a:xfrm>
              <a:off x="1542301" y="2618036"/>
              <a:ext cx="50076" cy="50458"/>
            </a:xfrm>
            <a:custGeom>
              <a:avLst/>
              <a:gdLst/>
              <a:ahLst/>
              <a:cxnLst/>
              <a:rect l="l" t="t" r="r" b="b"/>
              <a:pathLst>
                <a:path w="1572" h="1584" extrusionOk="0">
                  <a:moveTo>
                    <a:pt x="786" y="321"/>
                  </a:moveTo>
                  <a:cubicBezTo>
                    <a:pt x="1036" y="321"/>
                    <a:pt x="1251" y="536"/>
                    <a:pt x="1251" y="786"/>
                  </a:cubicBezTo>
                  <a:cubicBezTo>
                    <a:pt x="1251" y="1048"/>
                    <a:pt x="1036" y="1250"/>
                    <a:pt x="786" y="1250"/>
                  </a:cubicBezTo>
                  <a:cubicBezTo>
                    <a:pt x="536" y="1250"/>
                    <a:pt x="322" y="1048"/>
                    <a:pt x="322" y="786"/>
                  </a:cubicBezTo>
                  <a:cubicBezTo>
                    <a:pt x="322" y="536"/>
                    <a:pt x="536" y="321"/>
                    <a:pt x="786" y="321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cubicBezTo>
                    <a:pt x="0" y="1226"/>
                    <a:pt x="358" y="1584"/>
                    <a:pt x="786" y="1584"/>
                  </a:cubicBezTo>
                  <a:cubicBezTo>
                    <a:pt x="1215" y="1584"/>
                    <a:pt x="1572" y="1226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91;p51"/>
            <p:cNvSpPr/>
            <p:nvPr/>
          </p:nvSpPr>
          <p:spPr>
            <a:xfrm>
              <a:off x="1298037" y="2425727"/>
              <a:ext cx="338364" cy="342887"/>
            </a:xfrm>
            <a:custGeom>
              <a:avLst/>
              <a:gdLst/>
              <a:ahLst/>
              <a:cxnLst/>
              <a:rect l="l" t="t" r="r" b="b"/>
              <a:pathLst>
                <a:path w="10622" h="10764" extrusionOk="0">
                  <a:moveTo>
                    <a:pt x="715" y="2525"/>
                  </a:moveTo>
                  <a:lnTo>
                    <a:pt x="715" y="4644"/>
                  </a:lnTo>
                  <a:lnTo>
                    <a:pt x="560" y="4644"/>
                  </a:lnTo>
                  <a:lnTo>
                    <a:pt x="560" y="4656"/>
                  </a:lnTo>
                  <a:cubicBezTo>
                    <a:pt x="429" y="4656"/>
                    <a:pt x="322" y="4549"/>
                    <a:pt x="322" y="4418"/>
                  </a:cubicBezTo>
                  <a:lnTo>
                    <a:pt x="322" y="2763"/>
                  </a:lnTo>
                  <a:cubicBezTo>
                    <a:pt x="322" y="2632"/>
                    <a:pt x="429" y="2525"/>
                    <a:pt x="560" y="2525"/>
                  </a:cubicBezTo>
                  <a:close/>
                  <a:moveTo>
                    <a:pt x="10050" y="2537"/>
                  </a:moveTo>
                  <a:cubicBezTo>
                    <a:pt x="10181" y="2537"/>
                    <a:pt x="10288" y="2644"/>
                    <a:pt x="10288" y="2775"/>
                  </a:cubicBezTo>
                  <a:lnTo>
                    <a:pt x="10288" y="4418"/>
                  </a:lnTo>
                  <a:cubicBezTo>
                    <a:pt x="10288" y="4549"/>
                    <a:pt x="10181" y="4656"/>
                    <a:pt x="10050" y="4656"/>
                  </a:cubicBezTo>
                  <a:lnTo>
                    <a:pt x="9895" y="4656"/>
                  </a:lnTo>
                  <a:lnTo>
                    <a:pt x="9895" y="2537"/>
                  </a:lnTo>
                  <a:close/>
                  <a:moveTo>
                    <a:pt x="6418" y="6263"/>
                  </a:moveTo>
                  <a:cubicBezTo>
                    <a:pt x="6680" y="6263"/>
                    <a:pt x="6906" y="6489"/>
                    <a:pt x="6906" y="6751"/>
                  </a:cubicBezTo>
                  <a:lnTo>
                    <a:pt x="6906" y="7930"/>
                  </a:lnTo>
                  <a:lnTo>
                    <a:pt x="3727" y="7930"/>
                  </a:lnTo>
                  <a:lnTo>
                    <a:pt x="3727" y="6751"/>
                  </a:lnTo>
                  <a:cubicBezTo>
                    <a:pt x="3727" y="6489"/>
                    <a:pt x="3942" y="6263"/>
                    <a:pt x="4216" y="6263"/>
                  </a:cubicBezTo>
                  <a:close/>
                  <a:moveTo>
                    <a:pt x="8347" y="334"/>
                  </a:moveTo>
                  <a:cubicBezTo>
                    <a:pt x="9026" y="334"/>
                    <a:pt x="9561" y="870"/>
                    <a:pt x="9561" y="1536"/>
                  </a:cubicBezTo>
                  <a:lnTo>
                    <a:pt x="9561" y="2382"/>
                  </a:lnTo>
                  <a:lnTo>
                    <a:pt x="9561" y="4811"/>
                  </a:lnTo>
                  <a:lnTo>
                    <a:pt x="9561" y="7930"/>
                  </a:lnTo>
                  <a:lnTo>
                    <a:pt x="7204" y="7930"/>
                  </a:lnTo>
                  <a:lnTo>
                    <a:pt x="7204" y="6751"/>
                  </a:lnTo>
                  <a:cubicBezTo>
                    <a:pt x="7204" y="6299"/>
                    <a:pt x="6847" y="5930"/>
                    <a:pt x="6383" y="5930"/>
                  </a:cubicBezTo>
                  <a:lnTo>
                    <a:pt x="4180" y="5930"/>
                  </a:lnTo>
                  <a:cubicBezTo>
                    <a:pt x="3739" y="5930"/>
                    <a:pt x="3370" y="6287"/>
                    <a:pt x="3370" y="6751"/>
                  </a:cubicBezTo>
                  <a:lnTo>
                    <a:pt x="3370" y="7930"/>
                  </a:lnTo>
                  <a:lnTo>
                    <a:pt x="3215" y="7930"/>
                  </a:lnTo>
                  <a:cubicBezTo>
                    <a:pt x="3120" y="7930"/>
                    <a:pt x="3049" y="8002"/>
                    <a:pt x="3049" y="8085"/>
                  </a:cubicBezTo>
                  <a:cubicBezTo>
                    <a:pt x="3049" y="8180"/>
                    <a:pt x="3120" y="8252"/>
                    <a:pt x="3215" y="8252"/>
                  </a:cubicBezTo>
                  <a:lnTo>
                    <a:pt x="9931" y="8252"/>
                  </a:lnTo>
                  <a:cubicBezTo>
                    <a:pt x="9990" y="8252"/>
                    <a:pt x="10050" y="8299"/>
                    <a:pt x="10050" y="8371"/>
                  </a:cubicBezTo>
                  <a:lnTo>
                    <a:pt x="10050" y="9323"/>
                  </a:lnTo>
                  <a:cubicBezTo>
                    <a:pt x="10050" y="9383"/>
                    <a:pt x="10002" y="9442"/>
                    <a:pt x="9931" y="9442"/>
                  </a:cubicBezTo>
                  <a:lnTo>
                    <a:pt x="763" y="9442"/>
                  </a:lnTo>
                  <a:cubicBezTo>
                    <a:pt x="703" y="9442"/>
                    <a:pt x="644" y="9406"/>
                    <a:pt x="644" y="9323"/>
                  </a:cubicBezTo>
                  <a:lnTo>
                    <a:pt x="644" y="8371"/>
                  </a:lnTo>
                  <a:cubicBezTo>
                    <a:pt x="644" y="8311"/>
                    <a:pt x="691" y="8252"/>
                    <a:pt x="763" y="8252"/>
                  </a:cubicBezTo>
                  <a:lnTo>
                    <a:pt x="2477" y="8252"/>
                  </a:lnTo>
                  <a:cubicBezTo>
                    <a:pt x="2561" y="8252"/>
                    <a:pt x="2632" y="8180"/>
                    <a:pt x="2632" y="8085"/>
                  </a:cubicBezTo>
                  <a:cubicBezTo>
                    <a:pt x="2632" y="8002"/>
                    <a:pt x="2561" y="7930"/>
                    <a:pt x="2477" y="7930"/>
                  </a:cubicBezTo>
                  <a:lnTo>
                    <a:pt x="1013" y="7930"/>
                  </a:lnTo>
                  <a:lnTo>
                    <a:pt x="1013" y="4811"/>
                  </a:lnTo>
                  <a:lnTo>
                    <a:pt x="1013" y="2382"/>
                  </a:lnTo>
                  <a:lnTo>
                    <a:pt x="1013" y="1536"/>
                  </a:lnTo>
                  <a:cubicBezTo>
                    <a:pt x="1013" y="870"/>
                    <a:pt x="1549" y="334"/>
                    <a:pt x="2215" y="334"/>
                  </a:cubicBezTo>
                  <a:close/>
                  <a:moveTo>
                    <a:pt x="6906" y="9740"/>
                  </a:moveTo>
                  <a:cubicBezTo>
                    <a:pt x="6859" y="9835"/>
                    <a:pt x="6775" y="9883"/>
                    <a:pt x="6668" y="9883"/>
                  </a:cubicBezTo>
                  <a:lnTo>
                    <a:pt x="3930" y="9883"/>
                  </a:lnTo>
                  <a:cubicBezTo>
                    <a:pt x="3823" y="9883"/>
                    <a:pt x="3739" y="9835"/>
                    <a:pt x="3692" y="9740"/>
                  </a:cubicBezTo>
                  <a:close/>
                  <a:moveTo>
                    <a:pt x="2751" y="9764"/>
                  </a:moveTo>
                  <a:lnTo>
                    <a:pt x="2751" y="10311"/>
                  </a:lnTo>
                  <a:cubicBezTo>
                    <a:pt x="2751" y="10383"/>
                    <a:pt x="2692" y="10454"/>
                    <a:pt x="2608" y="10454"/>
                  </a:cubicBezTo>
                  <a:lnTo>
                    <a:pt x="1430" y="10454"/>
                  </a:lnTo>
                  <a:cubicBezTo>
                    <a:pt x="1346" y="10454"/>
                    <a:pt x="1287" y="10383"/>
                    <a:pt x="1287" y="10311"/>
                  </a:cubicBezTo>
                  <a:lnTo>
                    <a:pt x="1287" y="9764"/>
                  </a:lnTo>
                  <a:close/>
                  <a:moveTo>
                    <a:pt x="9442" y="9764"/>
                  </a:moveTo>
                  <a:lnTo>
                    <a:pt x="9442" y="10311"/>
                  </a:lnTo>
                  <a:cubicBezTo>
                    <a:pt x="9442" y="10395"/>
                    <a:pt x="9359" y="10454"/>
                    <a:pt x="9288" y="10454"/>
                  </a:cubicBezTo>
                  <a:lnTo>
                    <a:pt x="8109" y="10454"/>
                  </a:lnTo>
                  <a:cubicBezTo>
                    <a:pt x="8026" y="10454"/>
                    <a:pt x="7966" y="10383"/>
                    <a:pt x="7966" y="10311"/>
                  </a:cubicBezTo>
                  <a:lnTo>
                    <a:pt x="7966" y="9764"/>
                  </a:lnTo>
                  <a:close/>
                  <a:moveTo>
                    <a:pt x="2239" y="1"/>
                  </a:moveTo>
                  <a:cubicBezTo>
                    <a:pt x="1382" y="1"/>
                    <a:pt x="703" y="679"/>
                    <a:pt x="703" y="1525"/>
                  </a:cubicBezTo>
                  <a:lnTo>
                    <a:pt x="703" y="2215"/>
                  </a:lnTo>
                  <a:lnTo>
                    <a:pt x="548" y="2215"/>
                  </a:lnTo>
                  <a:cubicBezTo>
                    <a:pt x="239" y="2215"/>
                    <a:pt x="1" y="2465"/>
                    <a:pt x="1" y="2763"/>
                  </a:cubicBezTo>
                  <a:lnTo>
                    <a:pt x="1" y="4418"/>
                  </a:lnTo>
                  <a:cubicBezTo>
                    <a:pt x="1" y="4727"/>
                    <a:pt x="251" y="4965"/>
                    <a:pt x="548" y="4965"/>
                  </a:cubicBezTo>
                  <a:lnTo>
                    <a:pt x="703" y="4965"/>
                  </a:lnTo>
                  <a:lnTo>
                    <a:pt x="703" y="7930"/>
                  </a:lnTo>
                  <a:cubicBezTo>
                    <a:pt x="489" y="7954"/>
                    <a:pt x="346" y="8133"/>
                    <a:pt x="346" y="8359"/>
                  </a:cubicBezTo>
                  <a:lnTo>
                    <a:pt x="346" y="9311"/>
                  </a:lnTo>
                  <a:cubicBezTo>
                    <a:pt x="346" y="9549"/>
                    <a:pt x="537" y="9740"/>
                    <a:pt x="775" y="9740"/>
                  </a:cubicBezTo>
                  <a:lnTo>
                    <a:pt x="953" y="9740"/>
                  </a:lnTo>
                  <a:lnTo>
                    <a:pt x="953" y="10288"/>
                  </a:lnTo>
                  <a:cubicBezTo>
                    <a:pt x="953" y="10549"/>
                    <a:pt x="1156" y="10764"/>
                    <a:pt x="1430" y="10764"/>
                  </a:cubicBezTo>
                  <a:lnTo>
                    <a:pt x="2608" y="10764"/>
                  </a:lnTo>
                  <a:cubicBezTo>
                    <a:pt x="2858" y="10764"/>
                    <a:pt x="3084" y="10561"/>
                    <a:pt x="3084" y="10299"/>
                  </a:cubicBezTo>
                  <a:lnTo>
                    <a:pt x="3084" y="9740"/>
                  </a:lnTo>
                  <a:lnTo>
                    <a:pt x="3346" y="9740"/>
                  </a:lnTo>
                  <a:cubicBezTo>
                    <a:pt x="3418" y="10002"/>
                    <a:pt x="3668" y="10192"/>
                    <a:pt x="3942" y="10192"/>
                  </a:cubicBezTo>
                  <a:lnTo>
                    <a:pt x="6680" y="10192"/>
                  </a:lnTo>
                  <a:cubicBezTo>
                    <a:pt x="6966" y="10192"/>
                    <a:pt x="7204" y="10002"/>
                    <a:pt x="7275" y="9740"/>
                  </a:cubicBezTo>
                  <a:lnTo>
                    <a:pt x="7645" y="9740"/>
                  </a:lnTo>
                  <a:lnTo>
                    <a:pt x="7645" y="10299"/>
                  </a:lnTo>
                  <a:cubicBezTo>
                    <a:pt x="7645" y="10549"/>
                    <a:pt x="7859" y="10764"/>
                    <a:pt x="8121" y="10764"/>
                  </a:cubicBezTo>
                  <a:lnTo>
                    <a:pt x="9300" y="10764"/>
                  </a:lnTo>
                  <a:cubicBezTo>
                    <a:pt x="9550" y="10764"/>
                    <a:pt x="9776" y="10561"/>
                    <a:pt x="9776" y="10299"/>
                  </a:cubicBezTo>
                  <a:lnTo>
                    <a:pt x="9776" y="9740"/>
                  </a:lnTo>
                  <a:lnTo>
                    <a:pt x="9954" y="9740"/>
                  </a:lnTo>
                  <a:cubicBezTo>
                    <a:pt x="10193" y="9740"/>
                    <a:pt x="10383" y="9549"/>
                    <a:pt x="10383" y="9311"/>
                  </a:cubicBezTo>
                  <a:lnTo>
                    <a:pt x="10383" y="8359"/>
                  </a:lnTo>
                  <a:cubicBezTo>
                    <a:pt x="10383" y="8121"/>
                    <a:pt x="10193" y="7930"/>
                    <a:pt x="9954" y="7930"/>
                  </a:cubicBezTo>
                  <a:lnTo>
                    <a:pt x="9931" y="7930"/>
                  </a:lnTo>
                  <a:lnTo>
                    <a:pt x="9931" y="4965"/>
                  </a:lnTo>
                  <a:lnTo>
                    <a:pt x="10073" y="4965"/>
                  </a:lnTo>
                  <a:cubicBezTo>
                    <a:pt x="10383" y="4965"/>
                    <a:pt x="10621" y="4715"/>
                    <a:pt x="10621" y="4418"/>
                  </a:cubicBezTo>
                  <a:lnTo>
                    <a:pt x="10621" y="2763"/>
                  </a:lnTo>
                  <a:cubicBezTo>
                    <a:pt x="10609" y="2465"/>
                    <a:pt x="10359" y="2215"/>
                    <a:pt x="10050" y="2215"/>
                  </a:cubicBezTo>
                  <a:lnTo>
                    <a:pt x="9895" y="2215"/>
                  </a:lnTo>
                  <a:lnTo>
                    <a:pt x="9895" y="1525"/>
                  </a:lnTo>
                  <a:cubicBezTo>
                    <a:pt x="9895" y="679"/>
                    <a:pt x="9216" y="1"/>
                    <a:pt x="8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3396;p56"/>
          <p:cNvGrpSpPr/>
          <p:nvPr/>
        </p:nvGrpSpPr>
        <p:grpSpPr>
          <a:xfrm>
            <a:off x="1002460" y="1757835"/>
            <a:ext cx="359679" cy="321833"/>
            <a:chOff x="4670239" y="1541599"/>
            <a:chExt cx="359679" cy="321833"/>
          </a:xfrm>
        </p:grpSpPr>
        <p:sp>
          <p:nvSpPr>
            <p:cNvPr id="26" name="Google Shape;13397;p56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98;p56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99;p56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00;p56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01;p56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0912;p52"/>
          <p:cNvSpPr/>
          <p:nvPr/>
        </p:nvSpPr>
        <p:spPr>
          <a:xfrm>
            <a:off x="1047284" y="2521532"/>
            <a:ext cx="304716" cy="30404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>
            <a:spLocks noGrp="1"/>
          </p:cNvSpPr>
          <p:nvPr>
            <p:ph type="title"/>
          </p:nvPr>
        </p:nvSpPr>
        <p:spPr>
          <a:xfrm>
            <a:off x="671800" y="546347"/>
            <a:ext cx="673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a-GE" sz="2000" smtClean="0"/>
              <a:t>გუნდის წევრები</a:t>
            </a:r>
            <a:endParaRPr sz="2000"/>
          </a:p>
        </p:txBody>
      </p:sp>
      <p:sp>
        <p:nvSpPr>
          <p:cNvPr id="457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569234" y="1527087"/>
            <a:ext cx="582175" cy="300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1</a:t>
            </a: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464471" y="1257245"/>
            <a:ext cx="5811325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smtClean="0"/>
              <a:t>ნიკოლოზ ხაჟალია</a:t>
            </a:r>
            <a:endParaRPr sz="1600"/>
          </a:p>
        </p:txBody>
      </p:sp>
      <p:sp>
        <p:nvSpPr>
          <p:cNvPr id="8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583885" y="2060686"/>
            <a:ext cx="582175" cy="326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/>
              <a:t>2</a:t>
            </a:r>
            <a:endParaRPr/>
          </a:p>
        </p:txBody>
      </p:sp>
      <p:sp>
        <p:nvSpPr>
          <p:cNvPr id="9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583885" y="2619711"/>
            <a:ext cx="582175" cy="300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/>
              <a:t>3</a:t>
            </a:r>
            <a:endParaRPr/>
          </a:p>
        </p:txBody>
      </p:sp>
      <p:sp>
        <p:nvSpPr>
          <p:cNvPr id="10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583885" y="3186511"/>
            <a:ext cx="582175" cy="300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/>
              <a:t>4</a:t>
            </a:r>
            <a:endParaRPr/>
          </a:p>
        </p:txBody>
      </p:sp>
      <p:sp>
        <p:nvSpPr>
          <p:cNvPr id="11" name="Google Shape;457;p25"/>
          <p:cNvSpPr txBox="1">
            <a:spLocks noGrp="1"/>
          </p:cNvSpPr>
          <p:nvPr>
            <p:ph type="title" idx="2"/>
          </p:nvPr>
        </p:nvSpPr>
        <p:spPr>
          <a:xfrm>
            <a:off x="569234" y="3753311"/>
            <a:ext cx="582175" cy="300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/>
              <a:t>5</a:t>
            </a:r>
            <a:endParaRPr/>
          </a:p>
        </p:txBody>
      </p:sp>
      <p:sp>
        <p:nvSpPr>
          <p:cNvPr id="12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464471" y="1811245"/>
            <a:ext cx="5811325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smtClean="0"/>
              <a:t>ნიკა მიქაბერიძე</a:t>
            </a:r>
            <a:endParaRPr sz="1600"/>
          </a:p>
        </p:txBody>
      </p:sp>
      <p:sp>
        <p:nvSpPr>
          <p:cNvPr id="14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464472" y="2336294"/>
            <a:ext cx="5811325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smtClean="0"/>
              <a:t>ნიკა პატარაია</a:t>
            </a:r>
            <a:endParaRPr sz="1600"/>
          </a:p>
        </p:txBody>
      </p:sp>
      <p:sp>
        <p:nvSpPr>
          <p:cNvPr id="15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464472" y="2912996"/>
            <a:ext cx="5811325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smtClean="0"/>
              <a:t>ალექსანდრე რაზმაძე</a:t>
            </a:r>
            <a:endParaRPr sz="1600"/>
          </a:p>
        </p:txBody>
      </p:sp>
      <p:sp>
        <p:nvSpPr>
          <p:cNvPr id="16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1464473" y="3512938"/>
            <a:ext cx="5811325" cy="73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smtClean="0"/>
              <a:t>მარიამ რეხვიაშილი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215885727"/>
      </p:ext>
    </p:extLst>
  </p:cSld>
  <p:clrMapOvr>
    <a:masterClrMapping/>
  </p:clrMapOvr>
</p:sld>
</file>

<file path=ppt/theme/theme1.xml><?xml version="1.0" encoding="utf-8"?>
<a:theme xmlns:a="http://schemas.openxmlformats.org/drawingml/2006/main" name="Resources for People with Neuromuscular Disease by Slidesgo">
  <a:themeElements>
    <a:clrScheme name="Simple Light">
      <a:dk1>
        <a:srgbClr val="352E2E"/>
      </a:dk1>
      <a:lt1>
        <a:srgbClr val="E9ECF8"/>
      </a:lt1>
      <a:dk2>
        <a:srgbClr val="CDD19E"/>
      </a:dk2>
      <a:lt2>
        <a:srgbClr val="A5C76C"/>
      </a:lt2>
      <a:accent1>
        <a:srgbClr val="3453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127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Sora</vt:lpstr>
      <vt:lpstr>Inter</vt:lpstr>
      <vt:lpstr>Arial</vt:lpstr>
      <vt:lpstr>Resources for People with Neuromuscular Disease by Slidesgo</vt:lpstr>
      <vt:lpstr>ქუთაისის საზოგადოებრივი ტრანსპორტის მორგება-მოდერნიზება მოქალაქეებისთვის და მერიისთვის </vt:lpstr>
      <vt:lpstr>ქუთაისის საზოგადოებრივი ტრანსპორტის პრობლემები</vt:lpstr>
      <vt:lpstr>პრობლემების ჩვენეული გადაწყვეტა</vt:lpstr>
      <vt:lpstr>3D მოდელი</vt:lpstr>
      <vt:lpstr> შეგროვებული მონაცემების ვიზუალიზაცია</vt:lpstr>
      <vt:lpstr>მონაცემების დამუშავების შედეგად გაკეთებული წასწარი პროგნოზი</vt:lpstr>
      <vt:lpstr>მომხმარებლის სეგმენტი</vt:lpstr>
      <vt:lpstr>მუნიციპალური სერვისი:  საზოგადოებრივი ტრანსპორტი   ბიუჯეტი:  მოცემული ბიუჯეტი 5 000 euro  ჯამური ღირებულება:  3000 ლარი  პროდუქტისთვის   შეთავაზება ქუთაისის მერიას:   სატრანსპორტო  მარშრუტების მაქსიმალურად ეფექტური დაგეგმვა  უბილეთო მგზავრების რაოდენობის კონტროლი  </vt:lpstr>
      <vt:lpstr>გუნდის წევრები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ქუთაისის საზოგადოებრივი ტრანსპორტის მორგება-მოდერნიზება მოქალაქეებისთვის და მერიისთვის</dc:title>
  <dc:creator>Mariam Rekhviashvili</dc:creator>
  <cp:lastModifiedBy>User</cp:lastModifiedBy>
  <cp:revision>11</cp:revision>
  <dcterms:modified xsi:type="dcterms:W3CDTF">2023-10-22T13:49:26Z</dcterms:modified>
</cp:coreProperties>
</file>