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600" y="-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28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3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06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4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18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88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4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5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32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3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654-4032-48DC-B1A3-5B71DA7F5F6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48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DA654-4032-48DC-B1A3-5B71DA7F5F6B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5E3B1-A39E-467B-8618-F8FEEB18B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48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295650" y="139700"/>
            <a:ext cx="2349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936875" y="533400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IDTNS</a:t>
            </a:r>
            <a:endParaRPr lang="pt-BR" sz="1200" dirty="0"/>
          </a:p>
        </p:txBody>
      </p:sp>
      <p:sp>
        <p:nvSpPr>
          <p:cNvPr id="7" name="Retângulo 6"/>
          <p:cNvSpPr/>
          <p:nvPr/>
        </p:nvSpPr>
        <p:spPr>
          <a:xfrm>
            <a:off x="2936875" y="796925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Tipo</a:t>
            </a:r>
            <a:endParaRPr lang="pt-BR" sz="1200" dirty="0"/>
          </a:p>
        </p:txBody>
      </p:sp>
      <p:sp>
        <p:nvSpPr>
          <p:cNvPr id="8" name="Retângulo 7"/>
          <p:cNvSpPr/>
          <p:nvPr/>
        </p:nvSpPr>
        <p:spPr>
          <a:xfrm>
            <a:off x="2936875" y="1060450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Operadora</a:t>
            </a:r>
            <a:endParaRPr lang="pt-BR" sz="1200" dirty="0"/>
          </a:p>
        </p:txBody>
      </p:sp>
      <p:sp>
        <p:nvSpPr>
          <p:cNvPr id="9" name="Retângulo 8"/>
          <p:cNvSpPr/>
          <p:nvPr/>
        </p:nvSpPr>
        <p:spPr>
          <a:xfrm>
            <a:off x="2936875" y="1323975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Estado</a:t>
            </a:r>
            <a:endParaRPr lang="pt-BR" sz="1200" dirty="0"/>
          </a:p>
        </p:txBody>
      </p:sp>
      <p:sp>
        <p:nvSpPr>
          <p:cNvPr id="10" name="Retângulo 9"/>
          <p:cNvSpPr/>
          <p:nvPr/>
        </p:nvSpPr>
        <p:spPr>
          <a:xfrm>
            <a:off x="2936875" y="1587500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Data</a:t>
            </a:r>
            <a:endParaRPr lang="pt-BR" sz="1200" dirty="0"/>
          </a:p>
        </p:txBody>
      </p:sp>
      <p:sp>
        <p:nvSpPr>
          <p:cNvPr id="11" name="Retângulo 10"/>
          <p:cNvSpPr/>
          <p:nvPr/>
        </p:nvSpPr>
        <p:spPr>
          <a:xfrm>
            <a:off x="2936875" y="1847165"/>
            <a:ext cx="9525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Ano Base</a:t>
            </a:r>
            <a:endParaRPr lang="pt-BR" sz="1200" dirty="0"/>
          </a:p>
        </p:txBody>
      </p:sp>
      <p:sp>
        <p:nvSpPr>
          <p:cNvPr id="12" name="Chave esquerda 11"/>
          <p:cNvSpPr/>
          <p:nvPr/>
        </p:nvSpPr>
        <p:spPr>
          <a:xfrm>
            <a:off x="4051300" y="533400"/>
            <a:ext cx="95250" cy="15106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146550" y="96554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Todas são livres ou escolha com base em uma lista suspensa.</a:t>
            </a:r>
            <a:endParaRPr lang="pt-BR" sz="1200" dirty="0"/>
          </a:p>
        </p:txBody>
      </p:sp>
      <p:cxnSp>
        <p:nvCxnSpPr>
          <p:cNvPr id="15" name="Conector de seta reta 14"/>
          <p:cNvCxnSpPr>
            <a:stCxn id="5" idx="4"/>
            <a:endCxn id="6" idx="0"/>
          </p:cNvCxnSpPr>
          <p:nvPr/>
        </p:nvCxnSpPr>
        <p:spPr>
          <a:xfrm>
            <a:off x="3413125" y="368300"/>
            <a:ext cx="0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2"/>
            <a:endCxn id="7" idx="0"/>
          </p:cNvCxnSpPr>
          <p:nvPr/>
        </p:nvCxnSpPr>
        <p:spPr>
          <a:xfrm>
            <a:off x="3413125" y="730250"/>
            <a:ext cx="0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2"/>
            <a:endCxn id="8" idx="0"/>
          </p:cNvCxnSpPr>
          <p:nvPr/>
        </p:nvCxnSpPr>
        <p:spPr>
          <a:xfrm>
            <a:off x="3413125" y="993775"/>
            <a:ext cx="0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8" idx="2"/>
            <a:endCxn id="9" idx="0"/>
          </p:cNvCxnSpPr>
          <p:nvPr/>
        </p:nvCxnSpPr>
        <p:spPr>
          <a:xfrm>
            <a:off x="3413125" y="1257300"/>
            <a:ext cx="0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9" idx="2"/>
            <a:endCxn id="10" idx="0"/>
          </p:cNvCxnSpPr>
          <p:nvPr/>
        </p:nvCxnSpPr>
        <p:spPr>
          <a:xfrm>
            <a:off x="3413125" y="1520825"/>
            <a:ext cx="0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0" idx="2"/>
            <a:endCxn id="11" idx="0"/>
          </p:cNvCxnSpPr>
          <p:nvPr/>
        </p:nvCxnSpPr>
        <p:spPr>
          <a:xfrm>
            <a:off x="3413125" y="1784350"/>
            <a:ext cx="0" cy="6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1657351" y="2240865"/>
            <a:ext cx="3517899" cy="369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Q1: </a:t>
            </a:r>
            <a:r>
              <a:rPr lang="pt-BR" sz="1050" dirty="0"/>
              <a:t>Pergunta ao cliente se possui interesse em participar da </a:t>
            </a:r>
            <a:r>
              <a:rPr lang="pt-BR" sz="1050" dirty="0" smtClean="0"/>
              <a:t>entrevista, preservando </a:t>
            </a:r>
            <a:r>
              <a:rPr lang="pt-BR" sz="1050" dirty="0"/>
              <a:t>sua confidencialidade e identidade.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cxnSp>
        <p:nvCxnSpPr>
          <p:cNvPr id="28" name="Conector de seta reta 27"/>
          <p:cNvCxnSpPr>
            <a:stCxn id="11" idx="2"/>
            <a:endCxn id="26" idx="0"/>
          </p:cNvCxnSpPr>
          <p:nvPr/>
        </p:nvCxnSpPr>
        <p:spPr>
          <a:xfrm>
            <a:off x="3413125" y="2044015"/>
            <a:ext cx="3176" cy="1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5226050" y="2294723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31" name="Losango 30"/>
          <p:cNvSpPr/>
          <p:nvPr/>
        </p:nvSpPr>
        <p:spPr>
          <a:xfrm>
            <a:off x="3070225" y="2786964"/>
            <a:ext cx="685800" cy="4522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>
            <a:stCxn id="26" idx="2"/>
            <a:endCxn id="31" idx="0"/>
          </p:cNvCxnSpPr>
          <p:nvPr/>
        </p:nvCxnSpPr>
        <p:spPr>
          <a:xfrm flipH="1">
            <a:off x="3413125" y="2610191"/>
            <a:ext cx="3176" cy="17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889375" y="2884759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Q1 = Sim ?</a:t>
            </a:r>
            <a:endParaRPr lang="pt-BR" sz="1050" dirty="0"/>
          </a:p>
        </p:txBody>
      </p:sp>
      <p:sp>
        <p:nvSpPr>
          <p:cNvPr id="35" name="Elipse 34"/>
          <p:cNvSpPr/>
          <p:nvPr/>
        </p:nvSpPr>
        <p:spPr>
          <a:xfrm>
            <a:off x="2590800" y="2901264"/>
            <a:ext cx="2349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1993900" y="2887878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Fim</a:t>
            </a:r>
            <a:endParaRPr lang="pt-BR" sz="1050" dirty="0"/>
          </a:p>
        </p:txBody>
      </p:sp>
      <p:cxnSp>
        <p:nvCxnSpPr>
          <p:cNvPr id="38" name="Conector de seta reta 37"/>
          <p:cNvCxnSpPr>
            <a:stCxn id="31" idx="1"/>
            <a:endCxn id="35" idx="6"/>
          </p:cNvCxnSpPr>
          <p:nvPr/>
        </p:nvCxnSpPr>
        <p:spPr>
          <a:xfrm flipH="1">
            <a:off x="2825750" y="3013074"/>
            <a:ext cx="244475" cy="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2798763" y="2676236"/>
            <a:ext cx="415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cxnSp>
        <p:nvCxnSpPr>
          <p:cNvPr id="44" name="Conector de seta reta 43"/>
          <p:cNvCxnSpPr>
            <a:stCxn id="31" idx="2"/>
          </p:cNvCxnSpPr>
          <p:nvPr/>
        </p:nvCxnSpPr>
        <p:spPr>
          <a:xfrm>
            <a:off x="3413125" y="3239184"/>
            <a:ext cx="1588" cy="16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osango 44"/>
          <p:cNvSpPr/>
          <p:nvPr/>
        </p:nvSpPr>
        <p:spPr>
          <a:xfrm>
            <a:off x="3070225" y="3415957"/>
            <a:ext cx="685800" cy="4522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683000" y="3282927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Ano Base</a:t>
            </a:r>
            <a:endParaRPr lang="pt-BR" sz="1050" dirty="0"/>
          </a:p>
        </p:txBody>
      </p:sp>
      <p:sp>
        <p:nvSpPr>
          <p:cNvPr id="47" name="Retângulo 46"/>
          <p:cNvSpPr/>
          <p:nvPr/>
        </p:nvSpPr>
        <p:spPr>
          <a:xfrm>
            <a:off x="4057650" y="4047440"/>
            <a:ext cx="2235199" cy="369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Q2: </a:t>
            </a:r>
            <a:r>
              <a:rPr lang="pt-BR" sz="1050" dirty="0"/>
              <a:t>Área de trabalho do entrevistado: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sp>
        <p:nvSpPr>
          <p:cNvPr id="48" name="Retângulo 47"/>
          <p:cNvSpPr/>
          <p:nvPr/>
        </p:nvSpPr>
        <p:spPr>
          <a:xfrm>
            <a:off x="473076" y="4047440"/>
            <a:ext cx="2235199" cy="369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Q2: </a:t>
            </a:r>
            <a:r>
              <a:rPr lang="pt-BR" sz="1050" dirty="0"/>
              <a:t>Área de trabalho do entrevistado: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cxnSp>
        <p:nvCxnSpPr>
          <p:cNvPr id="50" name="Conector angulado 49"/>
          <p:cNvCxnSpPr>
            <a:stCxn id="45" idx="3"/>
            <a:endCxn id="47" idx="0"/>
          </p:cNvCxnSpPr>
          <p:nvPr/>
        </p:nvCxnSpPr>
        <p:spPr>
          <a:xfrm>
            <a:off x="3756025" y="3642067"/>
            <a:ext cx="1419225" cy="405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stCxn id="45" idx="1"/>
            <a:endCxn id="48" idx="0"/>
          </p:cNvCxnSpPr>
          <p:nvPr/>
        </p:nvCxnSpPr>
        <p:spPr>
          <a:xfrm rot="10800000" flipV="1">
            <a:off x="1590677" y="3642066"/>
            <a:ext cx="1479549" cy="405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5226049" y="3606567"/>
            <a:ext cx="10667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2015 a 2019</a:t>
            </a:r>
            <a:endParaRPr lang="pt-BR" sz="105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93713" y="3708611"/>
            <a:ext cx="11636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A partir de 2020*</a:t>
            </a:r>
            <a:endParaRPr lang="pt-BR" sz="1050" dirty="0"/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4463421"/>
            <a:ext cx="2628900" cy="802190"/>
          </a:xfrm>
          <a:prstGeom prst="rect">
            <a:avLst/>
          </a:prstGeom>
        </p:spPr>
      </p:pic>
      <p:sp>
        <p:nvSpPr>
          <p:cNvPr id="58" name="Retângulo 57"/>
          <p:cNvSpPr/>
          <p:nvPr/>
        </p:nvSpPr>
        <p:spPr>
          <a:xfrm>
            <a:off x="61912" y="4559642"/>
            <a:ext cx="3057525" cy="37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dirty="0" smtClean="0">
                <a:solidFill>
                  <a:schemeClr val="bg1"/>
                </a:solidFill>
              </a:rPr>
              <a:t>Q2_1: </a:t>
            </a:r>
            <a:r>
              <a:rPr lang="pt-BR" sz="800" b="0" i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Pesquisa de opinião ou mercado, empresa ou departamento de marketing, agência de propaganda/comunicação, agência de promoção ou merchandising, rádio, jornal, revista ou televisão</a:t>
            </a:r>
            <a:endParaRPr lang="pt-BR" sz="800" dirty="0">
              <a:solidFill>
                <a:schemeClr val="bg1"/>
              </a:solidFill>
              <a:effectLst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0" y="4961496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65" name="Retângulo 64"/>
          <p:cNvSpPr/>
          <p:nvPr/>
        </p:nvSpPr>
        <p:spPr>
          <a:xfrm>
            <a:off x="61912" y="5257222"/>
            <a:ext cx="3057525" cy="38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smtClean="0">
                <a:solidFill>
                  <a:schemeClr val="bg1"/>
                </a:solidFill>
              </a:rPr>
              <a:t>Q2_1: </a:t>
            </a:r>
            <a:r>
              <a:rPr lang="pt-BR" sz="800" b="0" i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Operadoras de serviços de telecomunicações, Anatel, Ministério das Comunicações, órgãos ou entidades de defesa do consumidor ou associações ligadas a Telecomunicações</a:t>
            </a:r>
            <a:endParaRPr lang="pt-BR" sz="800" dirty="0" smtClean="0">
              <a:solidFill>
                <a:schemeClr val="bg1"/>
              </a:solidFill>
              <a:effectLst/>
            </a:endParaRPr>
          </a:p>
        </p:txBody>
      </p:sp>
      <p:cxnSp>
        <p:nvCxnSpPr>
          <p:cNvPr id="67" name="Conector de seta reta 66"/>
          <p:cNvCxnSpPr>
            <a:stCxn id="58" idx="2"/>
            <a:endCxn id="65" idx="0"/>
          </p:cNvCxnSpPr>
          <p:nvPr/>
        </p:nvCxnSpPr>
        <p:spPr>
          <a:xfrm>
            <a:off x="1590675" y="4934417"/>
            <a:ext cx="0" cy="32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2476500" y="5565775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61912" y="5658049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72" name="Retângulo 71"/>
          <p:cNvSpPr/>
          <p:nvPr/>
        </p:nvSpPr>
        <p:spPr>
          <a:xfrm>
            <a:off x="1185857" y="5919506"/>
            <a:ext cx="4314825" cy="20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Q3: </a:t>
            </a:r>
            <a:r>
              <a:rPr lang="pt-BR" sz="1050" dirty="0"/>
              <a:t>O usuário é cliente da internet fixa da prestadora citada?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sp>
        <p:nvSpPr>
          <p:cNvPr id="73" name="Retângulo 72"/>
          <p:cNvSpPr/>
          <p:nvPr/>
        </p:nvSpPr>
        <p:spPr>
          <a:xfrm>
            <a:off x="1185856" y="6226206"/>
            <a:ext cx="4314825" cy="42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Q4: </a:t>
            </a:r>
            <a:r>
              <a:rPr lang="pt-BR" sz="1050" dirty="0"/>
              <a:t>O entrevistado é um dos principais usuários da internet fixa da </a:t>
            </a:r>
            <a:r>
              <a:rPr lang="pt-BR" sz="1050" dirty="0" smtClean="0"/>
              <a:t>prestadora citada </a:t>
            </a:r>
            <a:r>
              <a:rPr lang="pt-BR" sz="1050" dirty="0"/>
              <a:t>dentro </a:t>
            </a:r>
            <a:r>
              <a:rPr lang="pt-BR" sz="1050" dirty="0" smtClean="0"/>
              <a:t>da residência</a:t>
            </a:r>
            <a:r>
              <a:rPr lang="pt-BR" sz="1050" dirty="0"/>
              <a:t>?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cxnSp>
        <p:nvCxnSpPr>
          <p:cNvPr id="75" name="Conector de seta reta 74"/>
          <p:cNvCxnSpPr>
            <a:stCxn id="72" idx="2"/>
            <a:endCxn id="73" idx="0"/>
          </p:cNvCxnSpPr>
          <p:nvPr/>
        </p:nvCxnSpPr>
        <p:spPr>
          <a:xfrm flipH="1">
            <a:off x="3343269" y="6122948"/>
            <a:ext cx="1" cy="10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65" idx="2"/>
            <a:endCxn id="72" idx="0"/>
          </p:cNvCxnSpPr>
          <p:nvPr/>
        </p:nvCxnSpPr>
        <p:spPr>
          <a:xfrm rot="16200000" flipH="1">
            <a:off x="2327109" y="4903345"/>
            <a:ext cx="279726" cy="1752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/>
          <p:cNvSpPr txBox="1"/>
          <p:nvPr/>
        </p:nvSpPr>
        <p:spPr>
          <a:xfrm>
            <a:off x="5572125" y="5912967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5572125" y="6880472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84" name="Retângulo 83"/>
          <p:cNvSpPr/>
          <p:nvPr/>
        </p:nvSpPr>
        <p:spPr>
          <a:xfrm>
            <a:off x="1185855" y="6783209"/>
            <a:ext cx="4314825" cy="42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Q5: </a:t>
            </a:r>
            <a:r>
              <a:rPr lang="pt-BR" sz="1050" dirty="0"/>
              <a:t>O entrevistado é o responsável pelo pagamento dos gastos da internet</a:t>
            </a:r>
            <a:br>
              <a:rPr lang="pt-BR" sz="1050" dirty="0"/>
            </a:br>
            <a:r>
              <a:rPr lang="pt-BR" sz="1050" dirty="0"/>
              <a:t>fixa da prestadora citada</a:t>
            </a:r>
            <a:r>
              <a:rPr lang="pt-BR" sz="1050" dirty="0" smtClean="0"/>
              <a:t>.</a:t>
            </a:r>
            <a:endParaRPr lang="pt-BR" sz="1050" dirty="0"/>
          </a:p>
        </p:txBody>
      </p:sp>
      <p:cxnSp>
        <p:nvCxnSpPr>
          <p:cNvPr id="86" name="Conector de seta reta 85"/>
          <p:cNvCxnSpPr>
            <a:stCxn id="73" idx="2"/>
            <a:endCxn id="84" idx="0"/>
          </p:cNvCxnSpPr>
          <p:nvPr/>
        </p:nvCxnSpPr>
        <p:spPr>
          <a:xfrm flipH="1">
            <a:off x="3343268" y="6651142"/>
            <a:ext cx="1" cy="1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/>
          <p:cNvSpPr txBox="1"/>
          <p:nvPr/>
        </p:nvSpPr>
        <p:spPr>
          <a:xfrm>
            <a:off x="5572125" y="7483960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90" name="Retângulo 89"/>
          <p:cNvSpPr/>
          <p:nvPr/>
        </p:nvSpPr>
        <p:spPr>
          <a:xfrm>
            <a:off x="1185854" y="7383788"/>
            <a:ext cx="4314825" cy="42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Q6: </a:t>
            </a:r>
            <a:r>
              <a:rPr lang="pt-BR" sz="1050" dirty="0"/>
              <a:t>Tipo de plano do entrevistado: Se pessoa física, vinculado a um CPF, ou </a:t>
            </a:r>
            <a:r>
              <a:rPr lang="pt-BR" sz="1050" dirty="0" smtClean="0"/>
              <a:t>pessoa jurídica/empresa</a:t>
            </a:r>
            <a:r>
              <a:rPr lang="pt-BR" sz="1050" dirty="0"/>
              <a:t>, vinculado a um CNPJ: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cxnSp>
        <p:nvCxnSpPr>
          <p:cNvPr id="92" name="Conector de seta reta 91"/>
          <p:cNvCxnSpPr>
            <a:stCxn id="84" idx="2"/>
            <a:endCxn id="90" idx="0"/>
          </p:cNvCxnSpPr>
          <p:nvPr/>
        </p:nvCxnSpPr>
        <p:spPr>
          <a:xfrm flipH="1">
            <a:off x="3343267" y="7208145"/>
            <a:ext cx="1" cy="17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Imagem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4" y="8087448"/>
            <a:ext cx="1287466" cy="200748"/>
          </a:xfrm>
          <a:prstGeom prst="rect">
            <a:avLst/>
          </a:prstGeom>
        </p:spPr>
      </p:pic>
      <p:sp>
        <p:nvSpPr>
          <p:cNvPr id="96" name="Retângulo 95"/>
          <p:cNvSpPr/>
          <p:nvPr/>
        </p:nvSpPr>
        <p:spPr>
          <a:xfrm>
            <a:off x="1185852" y="7921495"/>
            <a:ext cx="4314825" cy="42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Q7: </a:t>
            </a:r>
            <a:r>
              <a:rPr lang="pt-BR" sz="1050" dirty="0"/>
              <a:t>Tipo de plano do entrevistado: Se pessoa física, vinculado a um CPF, ou </a:t>
            </a:r>
            <a:r>
              <a:rPr lang="pt-BR" sz="1050" dirty="0" smtClean="0"/>
              <a:t>pessoa jurídica/empresa</a:t>
            </a:r>
            <a:r>
              <a:rPr lang="pt-BR" sz="1050" dirty="0"/>
              <a:t>, vinculado a um CNPJ: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sp>
        <p:nvSpPr>
          <p:cNvPr id="97" name="Retângulo 96"/>
          <p:cNvSpPr/>
          <p:nvPr/>
        </p:nvSpPr>
        <p:spPr>
          <a:xfrm>
            <a:off x="1185852" y="8468985"/>
            <a:ext cx="4314825" cy="424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Q7a: Depois </a:t>
            </a:r>
            <a:r>
              <a:rPr lang="pt-BR" sz="1050" dirty="0"/>
              <a:t>de respondida a questão </a:t>
            </a:r>
            <a:r>
              <a:rPr lang="pt-BR" sz="1050" b="1" dirty="0"/>
              <a:t>Q7 </a:t>
            </a:r>
            <a:r>
              <a:rPr lang="pt-BR" sz="1050" dirty="0"/>
              <a:t>ou em caso de recusa de </a:t>
            </a:r>
            <a:r>
              <a:rPr lang="pt-BR" sz="1050" dirty="0" smtClean="0"/>
              <a:t>identificação correta </a:t>
            </a:r>
            <a:r>
              <a:rPr lang="pt-BR" sz="1050" dirty="0"/>
              <a:t>da idade, apresentam-se as opções por faixas de idade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5572125" y="6322496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16" name="Retângulo 115"/>
          <p:cNvSpPr/>
          <p:nvPr/>
        </p:nvSpPr>
        <p:spPr>
          <a:xfrm>
            <a:off x="1185853" y="9035768"/>
            <a:ext cx="4314825" cy="17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 smtClean="0"/>
              <a:t>Q8: </a:t>
            </a:r>
            <a:r>
              <a:rPr lang="pt-BR" sz="1050" dirty="0"/>
              <a:t>Sexo do entrevistado:</a:t>
            </a:r>
            <a:r>
              <a:rPr lang="pt-BR" sz="1050" dirty="0" smtClean="0"/>
              <a:t> </a:t>
            </a:r>
            <a:endParaRPr lang="pt-BR" sz="1050" dirty="0"/>
          </a:p>
        </p:txBody>
      </p:sp>
      <p:cxnSp>
        <p:nvCxnSpPr>
          <p:cNvPr id="118" name="Conector de seta reta 117"/>
          <p:cNvCxnSpPr>
            <a:stCxn id="90" idx="2"/>
            <a:endCxn id="96" idx="0"/>
          </p:cNvCxnSpPr>
          <p:nvPr/>
        </p:nvCxnSpPr>
        <p:spPr>
          <a:xfrm flipH="1">
            <a:off x="3343265" y="7808724"/>
            <a:ext cx="2" cy="11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>
            <a:stCxn id="96" idx="2"/>
            <a:endCxn id="97" idx="0"/>
          </p:cNvCxnSpPr>
          <p:nvPr/>
        </p:nvCxnSpPr>
        <p:spPr>
          <a:xfrm>
            <a:off x="3343265" y="8346431"/>
            <a:ext cx="0" cy="12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97" idx="2"/>
            <a:endCxn id="116" idx="0"/>
          </p:cNvCxnSpPr>
          <p:nvPr/>
        </p:nvCxnSpPr>
        <p:spPr>
          <a:xfrm>
            <a:off x="3343265" y="8893921"/>
            <a:ext cx="1" cy="14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Imagem 1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75" y="8975925"/>
            <a:ext cx="1247775" cy="290180"/>
          </a:xfrm>
          <a:prstGeom prst="rect">
            <a:avLst/>
          </a:prstGeom>
        </p:spPr>
      </p:pic>
      <p:cxnSp>
        <p:nvCxnSpPr>
          <p:cNvPr id="131" name="Conector angulado 130"/>
          <p:cNvCxnSpPr>
            <a:stCxn id="56" idx="2"/>
            <a:endCxn id="72" idx="0"/>
          </p:cNvCxnSpPr>
          <p:nvPr/>
        </p:nvCxnSpPr>
        <p:spPr>
          <a:xfrm rot="5400000">
            <a:off x="3957713" y="4651168"/>
            <a:ext cx="653895" cy="1882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>
            <a:off x="5538777" y="8524589"/>
            <a:ext cx="124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Opções de 1 a 9 com faixas de idade </a:t>
            </a:r>
            <a:endParaRPr lang="pt-BR" sz="900" dirty="0"/>
          </a:p>
        </p:txBody>
      </p:sp>
      <p:sp>
        <p:nvSpPr>
          <p:cNvPr id="133" name="Elipse 132"/>
          <p:cNvSpPr/>
          <p:nvPr/>
        </p:nvSpPr>
        <p:spPr>
          <a:xfrm>
            <a:off x="3185308" y="9478471"/>
            <a:ext cx="315912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CaixaDeTexto 133"/>
          <p:cNvSpPr txBox="1"/>
          <p:nvPr/>
        </p:nvSpPr>
        <p:spPr>
          <a:xfrm>
            <a:off x="3641724" y="946196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2: Satisfação 1</a:t>
            </a:r>
            <a:endParaRPr lang="pt-BR" sz="1050" dirty="0"/>
          </a:p>
        </p:txBody>
      </p:sp>
      <p:cxnSp>
        <p:nvCxnSpPr>
          <p:cNvPr id="136" name="Conector de seta reta 135"/>
          <p:cNvCxnSpPr>
            <a:stCxn id="116" idx="2"/>
            <a:endCxn id="133" idx="0"/>
          </p:cNvCxnSpPr>
          <p:nvPr/>
        </p:nvCxnSpPr>
        <p:spPr>
          <a:xfrm flipH="1">
            <a:off x="3343264" y="9206263"/>
            <a:ext cx="2" cy="2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ixaDeTexto 136"/>
          <p:cNvSpPr txBox="1"/>
          <p:nvPr/>
        </p:nvSpPr>
        <p:spPr>
          <a:xfrm>
            <a:off x="69850" y="13234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1: Informações Gerais</a:t>
            </a:r>
            <a:endParaRPr lang="pt-BR" sz="1050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69850" y="2987186"/>
            <a:ext cx="1287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O glossário fala a partir de 2016, mas data.info() mostra que esse campo tem a mesma quantidade de 2020 preenchido.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170198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295650" y="139700"/>
            <a:ext cx="2349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1177925" y="55097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J1: </a:t>
            </a:r>
            <a:r>
              <a:rPr lang="pt-BR" sz="1000" dirty="0"/>
              <a:t>Nível de satisfação geral do entrevistado com a prestadora citada, levando </a:t>
            </a:r>
            <a:r>
              <a:rPr lang="pt-BR" sz="1000" dirty="0" smtClean="0"/>
              <a:t>em conta </a:t>
            </a:r>
            <a:r>
              <a:rPr lang="pt-BR" sz="1000" dirty="0"/>
              <a:t>toda a experiência com esta.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2476500" y="5565775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CaixaDeTexto 136"/>
          <p:cNvSpPr txBox="1"/>
          <p:nvPr/>
        </p:nvSpPr>
        <p:spPr>
          <a:xfrm>
            <a:off x="69850" y="13234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2: Satisfação</a:t>
            </a:r>
            <a:endParaRPr lang="pt-BR" sz="105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5648325" y="57982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cxnSp>
        <p:nvCxnSpPr>
          <p:cNvPr id="16" name="Conector de seta reta 15"/>
          <p:cNvCxnSpPr>
            <a:stCxn id="5" idx="4"/>
            <a:endCxn id="26" idx="0"/>
          </p:cNvCxnSpPr>
          <p:nvPr/>
        </p:nvCxnSpPr>
        <p:spPr>
          <a:xfrm>
            <a:off x="3413125" y="368300"/>
            <a:ext cx="0" cy="18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1177925" y="975167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B1_1: </a:t>
            </a:r>
            <a:r>
              <a:rPr lang="pt-BR" sz="1000" dirty="0"/>
              <a:t>Nota atribuída com respeito à facilidade de entendimento dos planos e</a:t>
            </a:r>
            <a:br>
              <a:rPr lang="pt-BR" sz="1000" dirty="0"/>
            </a:br>
            <a:r>
              <a:rPr lang="pt-BR" sz="1000" dirty="0"/>
              <a:t>serviços contratados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32" name="Conector de seta reta 31"/>
          <p:cNvCxnSpPr>
            <a:stCxn id="26" idx="2"/>
            <a:endCxn id="81" idx="0"/>
          </p:cNvCxnSpPr>
          <p:nvPr/>
        </p:nvCxnSpPr>
        <p:spPr>
          <a:xfrm>
            <a:off x="3413125" y="862597"/>
            <a:ext cx="0" cy="11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1177925" y="1399358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B1_2: </a:t>
            </a:r>
            <a:r>
              <a:rPr lang="pt-BR" sz="1000" dirty="0"/>
              <a:t>Nota atribuída com respeito ao comprometimento da operadora em</a:t>
            </a:r>
            <a:br>
              <a:rPr lang="pt-BR" sz="1000" dirty="0"/>
            </a:br>
            <a:r>
              <a:rPr lang="pt-BR" sz="1000" dirty="0"/>
              <a:t>cumprir o que foi prometido e divulgado em sua publicidade.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41" name="Conector de seta reta 40"/>
          <p:cNvCxnSpPr>
            <a:stCxn id="81" idx="2"/>
            <a:endCxn id="85" idx="0"/>
          </p:cNvCxnSpPr>
          <p:nvPr/>
        </p:nvCxnSpPr>
        <p:spPr>
          <a:xfrm>
            <a:off x="3413125" y="1286788"/>
            <a:ext cx="0" cy="11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1177925" y="1816921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C1_1: </a:t>
            </a:r>
            <a:r>
              <a:rPr lang="pt-BR" sz="1000" dirty="0"/>
              <a:t>Notas atribuídas à cobrança de valores na conta de acordo com o</a:t>
            </a:r>
            <a:br>
              <a:rPr lang="pt-BR" sz="1000" dirty="0"/>
            </a:br>
            <a:r>
              <a:rPr lang="pt-BR" sz="1000" dirty="0"/>
              <a:t>contratado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91" name="Retângulo 90"/>
          <p:cNvSpPr/>
          <p:nvPr/>
        </p:nvSpPr>
        <p:spPr>
          <a:xfrm>
            <a:off x="1177925" y="222635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C1_2: </a:t>
            </a:r>
            <a:r>
              <a:rPr lang="pt-BR" sz="1000" dirty="0"/>
              <a:t>Notas atribuídas à capacidade de manter a conexão sem quedas.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93" name="Retângulo 92"/>
          <p:cNvSpPr/>
          <p:nvPr/>
        </p:nvSpPr>
        <p:spPr>
          <a:xfrm>
            <a:off x="1177925" y="2644878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C1_3: </a:t>
            </a:r>
            <a:r>
              <a:rPr lang="pt-BR" sz="1000" dirty="0"/>
              <a:t>Notas atribuídas à velocidade de navegação</a:t>
            </a:r>
            <a:r>
              <a:rPr lang="pt-BR" sz="1000" dirty="0" smtClean="0"/>
              <a:t>.</a:t>
            </a:r>
            <a:endParaRPr lang="pt-BR" sz="1000" dirty="0"/>
          </a:p>
        </p:txBody>
      </p:sp>
      <p:cxnSp>
        <p:nvCxnSpPr>
          <p:cNvPr id="43" name="Conector de seta reta 42"/>
          <p:cNvCxnSpPr>
            <a:stCxn id="85" idx="2"/>
            <a:endCxn id="88" idx="0"/>
          </p:cNvCxnSpPr>
          <p:nvPr/>
        </p:nvCxnSpPr>
        <p:spPr>
          <a:xfrm>
            <a:off x="3413125" y="1710979"/>
            <a:ext cx="0" cy="10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88" idx="2"/>
            <a:endCxn id="91" idx="0"/>
          </p:cNvCxnSpPr>
          <p:nvPr/>
        </p:nvCxnSpPr>
        <p:spPr>
          <a:xfrm>
            <a:off x="3413125" y="2128542"/>
            <a:ext cx="0" cy="9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91" idx="2"/>
            <a:endCxn id="93" idx="0"/>
          </p:cNvCxnSpPr>
          <p:nvPr/>
        </p:nvCxnSpPr>
        <p:spPr>
          <a:xfrm>
            <a:off x="3413125" y="2537973"/>
            <a:ext cx="0" cy="10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1177925" y="3063558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D1_1: </a:t>
            </a:r>
            <a:r>
              <a:rPr lang="pt-BR" sz="1000" dirty="0"/>
              <a:t>Notas atribuídas à cobrança dos valores na conta de acordo com o</a:t>
            </a:r>
            <a:br>
              <a:rPr lang="pt-BR" sz="1000" dirty="0"/>
            </a:br>
            <a:r>
              <a:rPr lang="pt-BR" sz="1000" dirty="0"/>
              <a:t>contratado.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99" name="Retângulo 98"/>
          <p:cNvSpPr/>
          <p:nvPr/>
        </p:nvSpPr>
        <p:spPr>
          <a:xfrm>
            <a:off x="1177925" y="349391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D1_2: </a:t>
            </a:r>
            <a:r>
              <a:rPr lang="pt-BR" sz="1000" dirty="0"/>
              <a:t>Notas atribuídas à clareza das informações na conta.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60" name="Conector de seta reta 59"/>
          <p:cNvCxnSpPr>
            <a:stCxn id="93" idx="2"/>
            <a:endCxn id="98" idx="0"/>
          </p:cNvCxnSpPr>
          <p:nvPr/>
        </p:nvCxnSpPr>
        <p:spPr>
          <a:xfrm>
            <a:off x="3413125" y="2956499"/>
            <a:ext cx="0" cy="10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98" idx="2"/>
            <a:endCxn id="99" idx="0"/>
          </p:cNvCxnSpPr>
          <p:nvPr/>
        </p:nvCxnSpPr>
        <p:spPr>
          <a:xfrm>
            <a:off x="3413125" y="3375179"/>
            <a:ext cx="0" cy="11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/>
          <p:cNvSpPr/>
          <p:nvPr/>
        </p:nvSpPr>
        <p:spPr>
          <a:xfrm>
            <a:off x="146051" y="4125252"/>
            <a:ext cx="1489075" cy="4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A1_1</a:t>
            </a:r>
            <a:r>
              <a:rPr lang="pt-BR" sz="800" dirty="0"/>
              <a:t>: o entrevistado utilizou o Atendimento Telefônico da prestadora nos </a:t>
            </a:r>
            <a:r>
              <a:rPr lang="pt-BR" sz="800" dirty="0" smtClean="0"/>
              <a:t>6 meses</a:t>
            </a:r>
            <a:r>
              <a:rPr lang="pt-BR" sz="800" dirty="0"/>
              <a:t/>
            </a:r>
            <a:br>
              <a:rPr lang="pt-BR" sz="800" dirty="0"/>
            </a:br>
            <a:r>
              <a:rPr lang="pt-BR" sz="800" dirty="0"/>
              <a:t>anteriores à pesquisa?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07" name="Retângulo 106"/>
          <p:cNvSpPr/>
          <p:nvPr/>
        </p:nvSpPr>
        <p:spPr>
          <a:xfrm>
            <a:off x="1817688" y="4125251"/>
            <a:ext cx="1489075" cy="4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A1_2</a:t>
            </a:r>
            <a:r>
              <a:rPr lang="pt-BR" sz="800" dirty="0"/>
              <a:t>: o entrevistado utilizou o Atendimento pela Internet da prestadora nos </a:t>
            </a:r>
            <a:r>
              <a:rPr lang="pt-BR" sz="800" dirty="0" smtClean="0"/>
              <a:t>6</a:t>
            </a:r>
            <a:r>
              <a:rPr lang="pt-BR" sz="800" dirty="0"/>
              <a:t/>
            </a:r>
            <a:br>
              <a:rPr lang="pt-BR" sz="800" dirty="0"/>
            </a:br>
            <a:r>
              <a:rPr lang="pt-BR" sz="800" dirty="0"/>
              <a:t>meses anteriores à pesquisa?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08" name="Retângulo 107"/>
          <p:cNvSpPr/>
          <p:nvPr/>
        </p:nvSpPr>
        <p:spPr>
          <a:xfrm>
            <a:off x="3489325" y="4112897"/>
            <a:ext cx="1489075" cy="4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A1_3</a:t>
            </a:r>
            <a:r>
              <a:rPr lang="pt-BR" sz="800" dirty="0"/>
              <a:t>: o entrevistado utilizou o Atendimento na Loja da prestadora nos </a:t>
            </a:r>
            <a:r>
              <a:rPr lang="pt-BR" sz="800" dirty="0" smtClean="0"/>
              <a:t>6 meses</a:t>
            </a:r>
            <a:r>
              <a:rPr lang="pt-BR" sz="800" dirty="0"/>
              <a:t/>
            </a:r>
            <a:br>
              <a:rPr lang="pt-BR" sz="800" dirty="0"/>
            </a:br>
            <a:r>
              <a:rPr lang="pt-BR" sz="800" dirty="0"/>
              <a:t>anteriores à pesquisa?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0" name="Retângulo 109"/>
          <p:cNvSpPr/>
          <p:nvPr/>
        </p:nvSpPr>
        <p:spPr>
          <a:xfrm>
            <a:off x="5164137" y="4116998"/>
            <a:ext cx="1489075" cy="48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A1_4</a:t>
            </a:r>
            <a:r>
              <a:rPr lang="pt-BR" sz="800" dirty="0"/>
              <a:t>: o entrevistado não utilizou os canais da prestadora citados anteriormente nos</a:t>
            </a:r>
            <a:br>
              <a:rPr lang="pt-BR" sz="800" dirty="0"/>
            </a:br>
            <a:r>
              <a:rPr lang="pt-BR" sz="800" dirty="0" smtClean="0"/>
              <a:t>6 </a:t>
            </a:r>
            <a:r>
              <a:rPr lang="pt-BR" sz="800" dirty="0"/>
              <a:t>meses anteriores à pesquisa?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1" name="Retângulo 110"/>
          <p:cNvSpPr/>
          <p:nvPr/>
        </p:nvSpPr>
        <p:spPr>
          <a:xfrm>
            <a:off x="146051" y="4775478"/>
            <a:ext cx="1489075" cy="1025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A2_1 (TIPO 2): </a:t>
            </a:r>
            <a:r>
              <a:rPr lang="pt-BR" sz="800" dirty="0"/>
              <a:t>Notas atribuídas ao tempo de espera para falar com </a:t>
            </a:r>
            <a:r>
              <a:rPr lang="pt-BR" sz="800" dirty="0" smtClean="0"/>
              <a:t>o atendente</a:t>
            </a:r>
            <a:r>
              <a:rPr lang="pt-BR" sz="800" dirty="0"/>
              <a:t>, ocorre somente em caso de </a:t>
            </a:r>
            <a:r>
              <a:rPr lang="pt-BR" sz="800" b="1" i="1" dirty="0"/>
              <a:t>Atendimento telefônico </a:t>
            </a:r>
            <a:r>
              <a:rPr lang="pt-BR" sz="800" dirty="0" smtClean="0"/>
              <a:t>ter sido escolhido </a:t>
            </a:r>
            <a:r>
              <a:rPr lang="pt-BR" sz="800" dirty="0"/>
              <a:t>na pergunta anterior (A1_1).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2" name="Retângulo 111"/>
          <p:cNvSpPr/>
          <p:nvPr/>
        </p:nvSpPr>
        <p:spPr>
          <a:xfrm>
            <a:off x="146050" y="5859838"/>
            <a:ext cx="1489075" cy="1025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A2_2 (TIPO 2): </a:t>
            </a:r>
            <a:r>
              <a:rPr lang="pt-BR" sz="800" dirty="0"/>
              <a:t>Notas atribuídas à necessidade de repetir a </a:t>
            </a:r>
            <a:r>
              <a:rPr lang="pt-BR" sz="800" dirty="0" smtClean="0"/>
              <a:t>demanda, ocorre</a:t>
            </a:r>
            <a:r>
              <a:rPr lang="pt-BR" sz="800" dirty="0"/>
              <a:t/>
            </a:r>
            <a:br>
              <a:rPr lang="pt-BR" sz="800" dirty="0"/>
            </a:br>
            <a:r>
              <a:rPr lang="pt-BR" sz="800" dirty="0"/>
              <a:t>somente em caso de </a:t>
            </a:r>
            <a:r>
              <a:rPr lang="pt-BR" sz="800" b="1" i="1" dirty="0"/>
              <a:t>Atendimento telefônico </a:t>
            </a:r>
            <a:r>
              <a:rPr lang="pt-BR" sz="800" dirty="0"/>
              <a:t>ter sido escolhido na pergunta</a:t>
            </a:r>
            <a:br>
              <a:rPr lang="pt-BR" sz="800" dirty="0"/>
            </a:br>
            <a:r>
              <a:rPr lang="pt-BR" sz="800" dirty="0"/>
              <a:t>anterior (A1_1).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3" name="Retângulo 112"/>
          <p:cNvSpPr/>
          <p:nvPr/>
        </p:nvSpPr>
        <p:spPr>
          <a:xfrm>
            <a:off x="146050" y="6978705"/>
            <a:ext cx="1489075" cy="1025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A2_3 (TIPO 2): </a:t>
            </a:r>
            <a:r>
              <a:rPr lang="pt-BR" sz="800" dirty="0"/>
              <a:t>Notas atribuídas à capacidade de esclarecimento por parte dos</a:t>
            </a:r>
            <a:br>
              <a:rPr lang="pt-BR" sz="800" dirty="0"/>
            </a:br>
            <a:r>
              <a:rPr lang="pt-BR" sz="800" dirty="0"/>
              <a:t>atendentes, ocorre somente em caso de </a:t>
            </a:r>
            <a:r>
              <a:rPr lang="pt-BR" sz="800" b="1" i="1" dirty="0"/>
              <a:t>Atendimento telefônico </a:t>
            </a:r>
            <a:r>
              <a:rPr lang="pt-BR" sz="800" dirty="0"/>
              <a:t>ter sido</a:t>
            </a:r>
            <a:br>
              <a:rPr lang="pt-BR" sz="800" dirty="0"/>
            </a:br>
            <a:r>
              <a:rPr lang="pt-BR" sz="800" dirty="0"/>
              <a:t>escolhido na pergunta anterior (A1_1).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4" name="Retângulo 113"/>
          <p:cNvSpPr/>
          <p:nvPr/>
        </p:nvSpPr>
        <p:spPr>
          <a:xfrm>
            <a:off x="146050" y="8134363"/>
            <a:ext cx="1489075" cy="1025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A3 </a:t>
            </a:r>
            <a:r>
              <a:rPr lang="pt-BR" sz="800" dirty="0"/>
              <a:t>(</a:t>
            </a:r>
            <a:r>
              <a:rPr lang="pt-BR" sz="800" b="1" dirty="0"/>
              <a:t>TIPO 2)</a:t>
            </a:r>
            <a:r>
              <a:rPr lang="pt-BR" sz="800" dirty="0"/>
              <a:t>: Notas atribuídas à qualidade do Atendimento Telefônico da operadora,</a:t>
            </a:r>
            <a:br>
              <a:rPr lang="pt-BR" sz="800" dirty="0"/>
            </a:br>
            <a:r>
              <a:rPr lang="pt-BR" sz="800" dirty="0"/>
              <a:t>ocorre somente em caso de </a:t>
            </a:r>
            <a:r>
              <a:rPr lang="pt-BR" sz="800" b="1" i="1" dirty="0"/>
              <a:t>Atendimento telefônico </a:t>
            </a:r>
            <a:r>
              <a:rPr lang="pt-BR" sz="800" dirty="0"/>
              <a:t>ter sido escolhido na variável</a:t>
            </a:r>
            <a:br>
              <a:rPr lang="pt-BR" sz="800" dirty="0"/>
            </a:br>
            <a:r>
              <a:rPr lang="pt-BR" sz="800" dirty="0"/>
              <a:t>(A1_1).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15" name="Retângulo 114"/>
          <p:cNvSpPr/>
          <p:nvPr/>
        </p:nvSpPr>
        <p:spPr>
          <a:xfrm>
            <a:off x="1806575" y="8134363"/>
            <a:ext cx="1489075" cy="1025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dirty="0"/>
              <a:t>A4 </a:t>
            </a:r>
            <a:r>
              <a:rPr lang="pt-BR" sz="800" dirty="0"/>
              <a:t>(</a:t>
            </a:r>
            <a:r>
              <a:rPr lang="pt-BR" sz="800" b="1" dirty="0"/>
              <a:t>TIPO 2)</a:t>
            </a:r>
            <a:r>
              <a:rPr lang="pt-BR" sz="800" dirty="0"/>
              <a:t>: Notas atribuídas à qualidade do Atendimento pela Internet da operadora,</a:t>
            </a:r>
            <a:br>
              <a:rPr lang="pt-BR" sz="800" dirty="0"/>
            </a:br>
            <a:r>
              <a:rPr lang="pt-BR" sz="800" dirty="0"/>
              <a:t>ocorre somente em caso de </a:t>
            </a:r>
            <a:r>
              <a:rPr lang="pt-BR" sz="800" b="1" i="1" dirty="0"/>
              <a:t>Atendimento pela internet </a:t>
            </a:r>
            <a:r>
              <a:rPr lang="pt-BR" sz="800" dirty="0"/>
              <a:t>ter sido escolhido na variável</a:t>
            </a:r>
            <a:br>
              <a:rPr lang="pt-BR" sz="800" dirty="0"/>
            </a:br>
            <a:r>
              <a:rPr lang="pt-BR" sz="800" dirty="0"/>
              <a:t>(A1_2)</a:t>
            </a:r>
            <a:r>
              <a:rPr lang="pt-BR" sz="800" dirty="0" smtClean="0"/>
              <a:t> </a:t>
            </a:r>
            <a:endParaRPr lang="pt-BR" sz="800" dirty="0"/>
          </a:p>
        </p:txBody>
      </p:sp>
      <p:cxnSp>
        <p:nvCxnSpPr>
          <p:cNvPr id="68" name="Conector angulado 67"/>
          <p:cNvCxnSpPr>
            <a:stCxn id="99" idx="2"/>
            <a:endCxn id="104" idx="0"/>
          </p:cNvCxnSpPr>
          <p:nvPr/>
        </p:nvCxnSpPr>
        <p:spPr>
          <a:xfrm rot="5400000">
            <a:off x="1991998" y="2704124"/>
            <a:ext cx="319719" cy="2522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do 75"/>
          <p:cNvCxnSpPr>
            <a:stCxn id="99" idx="2"/>
            <a:endCxn id="107" idx="0"/>
          </p:cNvCxnSpPr>
          <p:nvPr/>
        </p:nvCxnSpPr>
        <p:spPr>
          <a:xfrm rot="5400000">
            <a:off x="2827817" y="3539943"/>
            <a:ext cx="319718" cy="850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do 78"/>
          <p:cNvCxnSpPr>
            <a:stCxn id="99" idx="2"/>
            <a:endCxn id="108" idx="0"/>
          </p:cNvCxnSpPr>
          <p:nvPr/>
        </p:nvCxnSpPr>
        <p:spPr>
          <a:xfrm rot="16200000" flipH="1">
            <a:off x="3669812" y="3548846"/>
            <a:ext cx="307364" cy="820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do 93"/>
          <p:cNvCxnSpPr>
            <a:stCxn id="99" idx="2"/>
            <a:endCxn id="110" idx="0"/>
          </p:cNvCxnSpPr>
          <p:nvPr/>
        </p:nvCxnSpPr>
        <p:spPr>
          <a:xfrm rot="16200000" flipH="1">
            <a:off x="4505168" y="2713490"/>
            <a:ext cx="311465" cy="2495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104" idx="2"/>
            <a:endCxn id="111" idx="0"/>
          </p:cNvCxnSpPr>
          <p:nvPr/>
        </p:nvCxnSpPr>
        <p:spPr>
          <a:xfrm>
            <a:off x="890589" y="4610463"/>
            <a:ext cx="0" cy="16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>
            <a:stCxn id="111" idx="2"/>
            <a:endCxn id="112" idx="0"/>
          </p:cNvCxnSpPr>
          <p:nvPr/>
        </p:nvCxnSpPr>
        <p:spPr>
          <a:xfrm flipH="1">
            <a:off x="890588" y="5800628"/>
            <a:ext cx="1" cy="5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112" idx="2"/>
            <a:endCxn id="113" idx="0"/>
          </p:cNvCxnSpPr>
          <p:nvPr/>
        </p:nvCxnSpPr>
        <p:spPr>
          <a:xfrm>
            <a:off x="890588" y="6884988"/>
            <a:ext cx="0" cy="9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/>
          <p:cNvCxnSpPr>
            <a:stCxn id="113" idx="2"/>
            <a:endCxn id="114" idx="0"/>
          </p:cNvCxnSpPr>
          <p:nvPr/>
        </p:nvCxnSpPr>
        <p:spPr>
          <a:xfrm>
            <a:off x="890588" y="8003855"/>
            <a:ext cx="0" cy="13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de seta reta 125"/>
          <p:cNvCxnSpPr>
            <a:stCxn id="107" idx="2"/>
            <a:endCxn id="115" idx="0"/>
          </p:cNvCxnSpPr>
          <p:nvPr/>
        </p:nvCxnSpPr>
        <p:spPr>
          <a:xfrm flipH="1">
            <a:off x="2551113" y="4610462"/>
            <a:ext cx="11113" cy="352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/>
          <p:cNvSpPr txBox="1"/>
          <p:nvPr/>
        </p:nvSpPr>
        <p:spPr>
          <a:xfrm>
            <a:off x="5648325" y="1000939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5648325" y="143094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9" name="CaixaDeTexto 138"/>
          <p:cNvSpPr txBox="1"/>
          <p:nvPr/>
        </p:nvSpPr>
        <p:spPr>
          <a:xfrm>
            <a:off x="5648325" y="183948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5648325" y="2234484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5648325" y="2659855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5648325" y="350482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5648325" y="3066405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1635125" y="5137844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1614487" y="624111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1603375" y="7364322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9" name="CaixaDeTexto 148"/>
          <p:cNvSpPr txBox="1"/>
          <p:nvPr/>
        </p:nvSpPr>
        <p:spPr>
          <a:xfrm>
            <a:off x="3295650" y="8516193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50" name="CaixaDeTexto 149"/>
          <p:cNvSpPr txBox="1"/>
          <p:nvPr/>
        </p:nvSpPr>
        <p:spPr>
          <a:xfrm>
            <a:off x="323849" y="933721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graphicFrame>
        <p:nvGraphicFramePr>
          <p:cNvPr id="128" name="Tabela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91141"/>
              </p:ext>
            </p:extLst>
          </p:nvPr>
        </p:nvGraphicFramePr>
        <p:xfrm>
          <a:off x="3584573" y="5665938"/>
          <a:ext cx="2625723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241"/>
                <a:gridCol w="875241"/>
                <a:gridCol w="875241"/>
              </a:tblGrid>
              <a:tr h="196982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Pergunta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Sim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Não</a:t>
                      </a:r>
                      <a:endParaRPr lang="pt-BR" sz="900" dirty="0"/>
                    </a:p>
                  </a:txBody>
                  <a:tcPr/>
                </a:tc>
              </a:tr>
              <a:tr h="196982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A1_1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1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Vazio</a:t>
                      </a:r>
                      <a:endParaRPr lang="pt-BR" sz="900" dirty="0"/>
                    </a:p>
                  </a:txBody>
                  <a:tcPr/>
                </a:tc>
              </a:tr>
              <a:tr h="196982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A1_2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2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Vazio</a:t>
                      </a:r>
                      <a:endParaRPr lang="pt-BR" sz="900" dirty="0"/>
                    </a:p>
                  </a:txBody>
                  <a:tcPr/>
                </a:tc>
              </a:tr>
              <a:tr h="196982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A1_3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3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Vazio</a:t>
                      </a:r>
                      <a:endParaRPr lang="pt-BR" sz="900" dirty="0"/>
                    </a:p>
                  </a:txBody>
                  <a:tcPr/>
                </a:tc>
              </a:tr>
              <a:tr h="196982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A1_4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97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Vazio</a:t>
                      </a:r>
                      <a:endParaRPr lang="pt-BR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1" name="Elipse 150"/>
          <p:cNvSpPr/>
          <p:nvPr/>
        </p:nvSpPr>
        <p:spPr>
          <a:xfrm>
            <a:off x="3185308" y="9478471"/>
            <a:ext cx="315912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CaixaDeTexto 151"/>
          <p:cNvSpPr txBox="1"/>
          <p:nvPr/>
        </p:nvSpPr>
        <p:spPr>
          <a:xfrm>
            <a:off x="3641724" y="946196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3: Satisfação 2</a:t>
            </a:r>
            <a:endParaRPr lang="pt-BR" sz="1050" dirty="0"/>
          </a:p>
        </p:txBody>
      </p:sp>
      <p:cxnSp>
        <p:nvCxnSpPr>
          <p:cNvPr id="130" name="Conector angulado 129"/>
          <p:cNvCxnSpPr>
            <a:stCxn id="115" idx="2"/>
            <a:endCxn id="151" idx="0"/>
          </p:cNvCxnSpPr>
          <p:nvPr/>
        </p:nvCxnSpPr>
        <p:spPr>
          <a:xfrm rot="16200000" flipH="1">
            <a:off x="2787709" y="8922916"/>
            <a:ext cx="318958" cy="7921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do 153"/>
          <p:cNvCxnSpPr>
            <a:stCxn id="114" idx="2"/>
            <a:endCxn id="151" idx="0"/>
          </p:cNvCxnSpPr>
          <p:nvPr/>
        </p:nvCxnSpPr>
        <p:spPr>
          <a:xfrm rot="16200000" flipH="1">
            <a:off x="1957447" y="8092654"/>
            <a:ext cx="318958" cy="2452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4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295650" y="139700"/>
            <a:ext cx="2349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9850" y="13234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3: Satisfação 2</a:t>
            </a:r>
            <a:endParaRPr lang="pt-BR" sz="1050" dirty="0"/>
          </a:p>
        </p:txBody>
      </p:sp>
      <p:sp>
        <p:nvSpPr>
          <p:cNvPr id="6" name="Retângulo 5"/>
          <p:cNvSpPr/>
          <p:nvPr/>
        </p:nvSpPr>
        <p:spPr>
          <a:xfrm>
            <a:off x="1177925" y="42202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E1 (TIPO 1): </a:t>
            </a:r>
            <a:r>
              <a:rPr lang="pt-BR" sz="1000" dirty="0"/>
              <a:t>Descreve se o entrevistado entrou em contato com a operadora para </a:t>
            </a:r>
            <a:r>
              <a:rPr lang="pt-BR" sz="1000" dirty="0" smtClean="0"/>
              <a:t>falar sobre </a:t>
            </a:r>
            <a:r>
              <a:rPr lang="pt-BR" sz="1000" dirty="0"/>
              <a:t>algum problema de cobrança nos 6 meses anteriores à pesquisa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8" name="Conector de seta reta 7"/>
          <p:cNvCxnSpPr>
            <a:stCxn id="4" idx="4"/>
            <a:endCxn id="6" idx="0"/>
          </p:cNvCxnSpPr>
          <p:nvPr/>
        </p:nvCxnSpPr>
        <p:spPr>
          <a:xfrm>
            <a:off x="3413125" y="368300"/>
            <a:ext cx="0" cy="5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osango 8"/>
          <p:cNvSpPr/>
          <p:nvPr/>
        </p:nvSpPr>
        <p:spPr>
          <a:xfrm>
            <a:off x="3211512" y="890663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6" idx="2"/>
            <a:endCxn id="9" idx="0"/>
          </p:cNvCxnSpPr>
          <p:nvPr/>
        </p:nvCxnSpPr>
        <p:spPr>
          <a:xfrm>
            <a:off x="3413125" y="733643"/>
            <a:ext cx="0" cy="15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667125" y="890663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E1 = Sim?</a:t>
            </a:r>
            <a:endParaRPr lang="pt-BR" sz="105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648325" y="447027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4" name="Retângulo 13"/>
          <p:cNvSpPr/>
          <p:nvPr/>
        </p:nvSpPr>
        <p:spPr>
          <a:xfrm>
            <a:off x="1177925" y="129251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E2 (TIPO 2): </a:t>
            </a:r>
            <a:r>
              <a:rPr lang="pt-BR" sz="1000" dirty="0"/>
              <a:t>Ocorre somente em caso de </a:t>
            </a:r>
            <a:r>
              <a:rPr lang="pt-BR" sz="1000" b="1" i="1" dirty="0"/>
              <a:t>SIM </a:t>
            </a:r>
            <a:r>
              <a:rPr lang="pt-BR" sz="1000" dirty="0"/>
              <a:t>ter sido escolhido em (E1). Nota</a:t>
            </a:r>
            <a:br>
              <a:rPr lang="pt-BR" sz="1000" dirty="0"/>
            </a:br>
            <a:r>
              <a:rPr lang="pt-BR" sz="1000" dirty="0"/>
              <a:t>atribuída à resolução do problema de cobrança da prestadora citada.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645544" y="1298650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cxnSp>
        <p:nvCxnSpPr>
          <p:cNvPr id="17" name="Conector de seta reta 16"/>
          <p:cNvCxnSpPr>
            <a:stCxn id="9" idx="2"/>
            <a:endCxn id="14" idx="0"/>
          </p:cNvCxnSpPr>
          <p:nvPr/>
        </p:nvCxnSpPr>
        <p:spPr>
          <a:xfrm>
            <a:off x="3413125" y="1185240"/>
            <a:ext cx="0" cy="10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1177924" y="1785389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900" b="1" dirty="0" smtClean="0"/>
              <a:t>E3 </a:t>
            </a:r>
            <a:r>
              <a:rPr lang="pt-BR" sz="900" b="1" dirty="0"/>
              <a:t>(TIPO 1)</a:t>
            </a:r>
            <a:r>
              <a:rPr lang="pt-BR" sz="900" dirty="0"/>
              <a:t>: Descreve se o usuário entrou em contato com a prestadora citada </a:t>
            </a:r>
            <a:r>
              <a:rPr lang="pt-BR" sz="900" dirty="0" smtClean="0"/>
              <a:t>para alterar </a:t>
            </a:r>
            <a:r>
              <a:rPr lang="pt-BR" sz="900" dirty="0"/>
              <a:t>o plano ou alguma condição comercial nos 6 meses anteriores </a:t>
            </a:r>
            <a:r>
              <a:rPr lang="pt-BR" sz="900" dirty="0" smtClean="0"/>
              <a:t>à pesquisa</a:t>
            </a:r>
            <a:r>
              <a:rPr lang="pt-BR" sz="900" dirty="0"/>
              <a:t>.</a:t>
            </a:r>
            <a:r>
              <a:rPr lang="pt-BR" sz="900" dirty="0" smtClean="0"/>
              <a:t> </a:t>
            </a:r>
            <a:endParaRPr lang="pt-BR" sz="900" dirty="0"/>
          </a:p>
        </p:txBody>
      </p:sp>
      <p:cxnSp>
        <p:nvCxnSpPr>
          <p:cNvPr id="20" name="Conector de seta reta 19"/>
          <p:cNvCxnSpPr>
            <a:stCxn id="14" idx="2"/>
            <a:endCxn id="18" idx="0"/>
          </p:cNvCxnSpPr>
          <p:nvPr/>
        </p:nvCxnSpPr>
        <p:spPr>
          <a:xfrm flipH="1">
            <a:off x="3413124" y="1604137"/>
            <a:ext cx="1" cy="18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osango 21"/>
          <p:cNvSpPr/>
          <p:nvPr/>
        </p:nvSpPr>
        <p:spPr>
          <a:xfrm>
            <a:off x="3211512" y="2254030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>
            <a:stCxn id="18" idx="2"/>
            <a:endCxn id="22" idx="0"/>
          </p:cNvCxnSpPr>
          <p:nvPr/>
        </p:nvCxnSpPr>
        <p:spPr>
          <a:xfrm>
            <a:off x="3413124" y="2097010"/>
            <a:ext cx="1" cy="15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635373" y="227041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E3 = Sim?</a:t>
            </a:r>
            <a:endParaRPr lang="pt-BR" sz="1050" dirty="0"/>
          </a:p>
        </p:txBody>
      </p:sp>
      <p:sp>
        <p:nvSpPr>
          <p:cNvPr id="26" name="Retângulo 25"/>
          <p:cNvSpPr/>
          <p:nvPr/>
        </p:nvSpPr>
        <p:spPr>
          <a:xfrm>
            <a:off x="1177924" y="2655700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E4 (TIPO 2): </a:t>
            </a:r>
            <a:r>
              <a:rPr lang="pt-BR" sz="1000" dirty="0"/>
              <a:t>Ocorre somente em caso de </a:t>
            </a:r>
            <a:r>
              <a:rPr lang="pt-BR" sz="1000" b="1" i="1" dirty="0"/>
              <a:t>SIM </a:t>
            </a:r>
            <a:r>
              <a:rPr lang="pt-BR" sz="1000" dirty="0"/>
              <a:t>ter sido escolhido em (E3). Nota</a:t>
            </a:r>
            <a:br>
              <a:rPr lang="pt-BR" sz="1000" dirty="0"/>
            </a:br>
            <a:r>
              <a:rPr lang="pt-BR" sz="1000" dirty="0"/>
              <a:t>atribuída à resolução da alteração do plano ou condição comercial.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28" name="Conector de seta reta 27"/>
          <p:cNvCxnSpPr>
            <a:stCxn id="22" idx="2"/>
            <a:endCxn id="26" idx="0"/>
          </p:cNvCxnSpPr>
          <p:nvPr/>
        </p:nvCxnSpPr>
        <p:spPr>
          <a:xfrm flipH="1">
            <a:off x="3413124" y="2548607"/>
            <a:ext cx="1" cy="10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9" idx="1"/>
            <a:endCxn id="18" idx="1"/>
          </p:cNvCxnSpPr>
          <p:nvPr/>
        </p:nvCxnSpPr>
        <p:spPr>
          <a:xfrm rot="10800000" flipV="1">
            <a:off x="1177924" y="1037952"/>
            <a:ext cx="2033588" cy="903248"/>
          </a:xfrm>
          <a:prstGeom prst="bentConnector3">
            <a:avLst>
              <a:gd name="adj1" fmla="val 11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413124" y="1068761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253455" y="78793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sp>
        <p:nvSpPr>
          <p:cNvPr id="34" name="Retângulo 33"/>
          <p:cNvSpPr/>
          <p:nvPr/>
        </p:nvSpPr>
        <p:spPr>
          <a:xfrm>
            <a:off x="1177924" y="3186741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E5 (TIPO 1): </a:t>
            </a:r>
            <a:r>
              <a:rPr lang="pt-BR" sz="1000" dirty="0"/>
              <a:t>Descreve se o entrevistado entrou em contato com a operadora para</a:t>
            </a:r>
            <a:br>
              <a:rPr lang="pt-BR" sz="1000" dirty="0"/>
            </a:br>
            <a:r>
              <a:rPr lang="pt-BR" sz="1000" dirty="0"/>
              <a:t>cancelar serviços ou pacotes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36" name="Conector de seta reta 35"/>
          <p:cNvCxnSpPr>
            <a:stCxn id="26" idx="2"/>
            <a:endCxn id="34" idx="0"/>
          </p:cNvCxnSpPr>
          <p:nvPr/>
        </p:nvCxnSpPr>
        <p:spPr>
          <a:xfrm>
            <a:off x="3413124" y="2967321"/>
            <a:ext cx="0" cy="21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osango 36"/>
          <p:cNvSpPr/>
          <p:nvPr/>
        </p:nvSpPr>
        <p:spPr>
          <a:xfrm>
            <a:off x="3211512" y="3619280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3635373" y="363566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E5 = Sim?</a:t>
            </a:r>
            <a:endParaRPr lang="pt-BR" sz="1050" dirty="0"/>
          </a:p>
        </p:txBody>
      </p:sp>
      <p:cxnSp>
        <p:nvCxnSpPr>
          <p:cNvPr id="40" name="Conector de seta reta 39"/>
          <p:cNvCxnSpPr>
            <a:stCxn id="34" idx="2"/>
            <a:endCxn id="37" idx="0"/>
          </p:cNvCxnSpPr>
          <p:nvPr/>
        </p:nvCxnSpPr>
        <p:spPr>
          <a:xfrm>
            <a:off x="3413124" y="3498362"/>
            <a:ext cx="1" cy="12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do 41"/>
          <p:cNvCxnSpPr>
            <a:stCxn id="22" idx="1"/>
            <a:endCxn id="34" idx="1"/>
          </p:cNvCxnSpPr>
          <p:nvPr/>
        </p:nvCxnSpPr>
        <p:spPr>
          <a:xfrm rot="10800000" flipV="1">
            <a:off x="1177924" y="2401318"/>
            <a:ext cx="2033588" cy="941233"/>
          </a:xfrm>
          <a:prstGeom prst="bentConnector3">
            <a:avLst>
              <a:gd name="adj1" fmla="val 11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2249089" y="2160621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443684" y="2451711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sp>
        <p:nvSpPr>
          <p:cNvPr id="45" name="Retângulo 44"/>
          <p:cNvSpPr/>
          <p:nvPr/>
        </p:nvSpPr>
        <p:spPr>
          <a:xfrm>
            <a:off x="1177923" y="4026888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E6 </a:t>
            </a:r>
            <a:r>
              <a:rPr lang="pt-BR" sz="1000" b="1" dirty="0"/>
              <a:t>(TIPO 1): </a:t>
            </a:r>
            <a:r>
              <a:rPr lang="pt-BR" sz="1000" dirty="0"/>
              <a:t>Ocorre somente em caso de </a:t>
            </a:r>
            <a:r>
              <a:rPr lang="pt-BR" sz="1000" b="1" i="1" dirty="0"/>
              <a:t>SIM </a:t>
            </a:r>
            <a:r>
              <a:rPr lang="pt-BR" sz="1000" dirty="0"/>
              <a:t>ter sido escolhido em (E5). Nota</a:t>
            </a:r>
            <a:br>
              <a:rPr lang="pt-BR" sz="1000" dirty="0"/>
            </a:br>
            <a:r>
              <a:rPr lang="pt-BR" sz="1000" dirty="0"/>
              <a:t>atribuída à resolução do pedido de cancelamento de serviços ou pacotes.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47" name="Conector de seta reta 46"/>
          <p:cNvCxnSpPr>
            <a:stCxn id="37" idx="2"/>
            <a:endCxn id="45" idx="0"/>
          </p:cNvCxnSpPr>
          <p:nvPr/>
        </p:nvCxnSpPr>
        <p:spPr>
          <a:xfrm flipH="1">
            <a:off x="3413123" y="3913857"/>
            <a:ext cx="2" cy="11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>
          <a:xfrm>
            <a:off x="1177923" y="4538871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E7 (TIPO 1): </a:t>
            </a:r>
            <a:r>
              <a:rPr lang="pt-BR" sz="1000" dirty="0"/>
              <a:t>Descreve se o entrevistado entrou em contato com a operadora para </a:t>
            </a:r>
            <a:r>
              <a:rPr lang="pt-BR" sz="1000" dirty="0" smtClean="0"/>
              <a:t>falar sobre </a:t>
            </a:r>
            <a:r>
              <a:rPr lang="pt-BR" sz="1000" dirty="0"/>
              <a:t>problemas de funcionamento da internet fixa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50" name="Losango 49"/>
          <p:cNvSpPr/>
          <p:nvPr/>
        </p:nvSpPr>
        <p:spPr>
          <a:xfrm>
            <a:off x="3211512" y="4959130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3635373" y="497551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E7 = Sim?</a:t>
            </a:r>
            <a:endParaRPr lang="pt-BR" sz="1050" dirty="0"/>
          </a:p>
        </p:txBody>
      </p:sp>
      <p:cxnSp>
        <p:nvCxnSpPr>
          <p:cNvPr id="53" name="Conector de seta reta 52"/>
          <p:cNvCxnSpPr>
            <a:stCxn id="49" idx="2"/>
            <a:endCxn id="50" idx="0"/>
          </p:cNvCxnSpPr>
          <p:nvPr/>
        </p:nvCxnSpPr>
        <p:spPr>
          <a:xfrm>
            <a:off x="3413123" y="4850492"/>
            <a:ext cx="2" cy="10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5" idx="2"/>
            <a:endCxn id="49" idx="0"/>
          </p:cNvCxnSpPr>
          <p:nvPr/>
        </p:nvCxnSpPr>
        <p:spPr>
          <a:xfrm>
            <a:off x="3413123" y="4338509"/>
            <a:ext cx="0" cy="20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1177923" y="537873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E8 (TIPO 2): </a:t>
            </a:r>
            <a:r>
              <a:rPr lang="pt-BR" sz="1000" dirty="0"/>
              <a:t>Ocorre somente em caso de </a:t>
            </a:r>
            <a:r>
              <a:rPr lang="pt-BR" sz="1000" b="1" i="1" dirty="0"/>
              <a:t>SIM </a:t>
            </a:r>
            <a:r>
              <a:rPr lang="pt-BR" sz="1000" dirty="0"/>
              <a:t>ter sido escolhido em (E7). Nota</a:t>
            </a:r>
            <a:br>
              <a:rPr lang="pt-BR" sz="1000" dirty="0"/>
            </a:br>
            <a:r>
              <a:rPr lang="pt-BR" sz="1000" dirty="0"/>
              <a:t>atribuída à resolução do problema de funcionamento da internet fixa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60" name="Conector de seta reta 59"/>
          <p:cNvCxnSpPr>
            <a:stCxn id="50" idx="2"/>
            <a:endCxn id="58" idx="0"/>
          </p:cNvCxnSpPr>
          <p:nvPr/>
        </p:nvCxnSpPr>
        <p:spPr>
          <a:xfrm flipH="1">
            <a:off x="3413123" y="5253707"/>
            <a:ext cx="2" cy="12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do 62"/>
          <p:cNvCxnSpPr>
            <a:stCxn id="50" idx="1"/>
            <a:endCxn id="64" idx="1"/>
          </p:cNvCxnSpPr>
          <p:nvPr/>
        </p:nvCxnSpPr>
        <p:spPr>
          <a:xfrm rot="10800000" flipV="1">
            <a:off x="1177924" y="5106419"/>
            <a:ext cx="2033589" cy="956364"/>
          </a:xfrm>
          <a:prstGeom prst="bentConnector3">
            <a:avLst>
              <a:gd name="adj1" fmla="val 11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/>
          <p:cNvSpPr/>
          <p:nvPr/>
        </p:nvSpPr>
        <p:spPr>
          <a:xfrm>
            <a:off x="1177923" y="590697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F1 (TIPO 1): </a:t>
            </a:r>
            <a:r>
              <a:rPr lang="pt-BR" sz="1000" dirty="0"/>
              <a:t>Descreve se o usuário solicitou instalação de internet fixa em seu</a:t>
            </a:r>
            <a:br>
              <a:rPr lang="pt-BR" sz="1000" dirty="0"/>
            </a:br>
            <a:r>
              <a:rPr lang="pt-BR" sz="1000" dirty="0"/>
              <a:t>endereço atual nos 6 meses anteriores à pesquisa</a:t>
            </a:r>
            <a:r>
              <a:rPr lang="pt-BR" sz="1000" dirty="0" smtClean="0"/>
              <a:t>.</a:t>
            </a:r>
            <a:endParaRPr lang="pt-BR" sz="1000" dirty="0"/>
          </a:p>
        </p:txBody>
      </p:sp>
      <p:cxnSp>
        <p:nvCxnSpPr>
          <p:cNvPr id="67" name="Conector angulado 66"/>
          <p:cNvCxnSpPr>
            <a:stCxn id="37" idx="1"/>
            <a:endCxn id="49" idx="1"/>
          </p:cNvCxnSpPr>
          <p:nvPr/>
        </p:nvCxnSpPr>
        <p:spPr>
          <a:xfrm rot="10800000" flipV="1">
            <a:off x="1177924" y="3766568"/>
            <a:ext cx="2033589" cy="928113"/>
          </a:xfrm>
          <a:prstGeom prst="bentConnector3">
            <a:avLst>
              <a:gd name="adj1" fmla="val 11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2249089" y="357709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2259011" y="4870823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sp>
        <p:nvSpPr>
          <p:cNvPr id="70" name="Losango 69"/>
          <p:cNvSpPr/>
          <p:nvPr/>
        </p:nvSpPr>
        <p:spPr>
          <a:xfrm>
            <a:off x="3211512" y="6316776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Conector de seta reta 71"/>
          <p:cNvCxnSpPr>
            <a:stCxn id="64" idx="2"/>
            <a:endCxn id="70" idx="0"/>
          </p:cNvCxnSpPr>
          <p:nvPr/>
        </p:nvCxnSpPr>
        <p:spPr>
          <a:xfrm>
            <a:off x="3413123" y="6218593"/>
            <a:ext cx="2" cy="9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1177923" y="670953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F2_1 (TIPO 2): </a:t>
            </a:r>
            <a:r>
              <a:rPr lang="pt-BR" sz="1000" dirty="0"/>
              <a:t>Notas atribuídas ao tempo de espera entre a solicitação de </a:t>
            </a:r>
            <a:r>
              <a:rPr lang="pt-BR" sz="1000" dirty="0" smtClean="0"/>
              <a:t>instalação e a </a:t>
            </a:r>
            <a:r>
              <a:rPr lang="pt-BR" sz="1000" dirty="0"/>
              <a:t>visita do técnico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75" name="Conector de seta reta 74"/>
          <p:cNvCxnSpPr>
            <a:stCxn id="70" idx="2"/>
            <a:endCxn id="73" idx="0"/>
          </p:cNvCxnSpPr>
          <p:nvPr/>
        </p:nvCxnSpPr>
        <p:spPr>
          <a:xfrm flipH="1">
            <a:off x="3413123" y="6611353"/>
            <a:ext cx="2" cy="9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/>
          <p:cNvSpPr/>
          <p:nvPr/>
        </p:nvSpPr>
        <p:spPr>
          <a:xfrm>
            <a:off x="1177923" y="7119341"/>
            <a:ext cx="4470400" cy="15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smtClean="0"/>
              <a:t>F2_2 (TIPO 2): </a:t>
            </a:r>
            <a:r>
              <a:rPr lang="pt-BR" sz="1000" smtClean="0"/>
              <a:t>Cumprimento do prazo acordado para instalação. </a:t>
            </a:r>
            <a:endParaRPr lang="pt-BR" sz="1000" dirty="0"/>
          </a:p>
        </p:txBody>
      </p:sp>
      <p:sp>
        <p:nvSpPr>
          <p:cNvPr id="78" name="Retângulo 77"/>
          <p:cNvSpPr/>
          <p:nvPr/>
        </p:nvSpPr>
        <p:spPr>
          <a:xfrm>
            <a:off x="1177923" y="7407623"/>
            <a:ext cx="4470400" cy="14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F2_3 (TIPO 2): </a:t>
            </a:r>
            <a:r>
              <a:rPr lang="pt-BR" sz="1000" dirty="0"/>
              <a:t>Qualidade da instalação do </a:t>
            </a:r>
            <a:r>
              <a:rPr lang="pt-BR" sz="1000" dirty="0" smtClean="0"/>
              <a:t>serviço. </a:t>
            </a:r>
            <a:endParaRPr lang="pt-BR" sz="1000" dirty="0"/>
          </a:p>
        </p:txBody>
      </p:sp>
      <p:sp>
        <p:nvSpPr>
          <p:cNvPr id="79" name="Retângulo 78"/>
          <p:cNvSpPr/>
          <p:nvPr/>
        </p:nvSpPr>
        <p:spPr>
          <a:xfrm>
            <a:off x="1177923" y="7637292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F3 (TIPO 1)</a:t>
            </a:r>
            <a:r>
              <a:rPr lang="pt-BR" sz="1000" dirty="0"/>
              <a:t>: Descreve se o usuário solicitou algum tipo de reparo na sua internet </a:t>
            </a:r>
            <a:r>
              <a:rPr lang="pt-BR" sz="1000" dirty="0" smtClean="0"/>
              <a:t>fixa nos </a:t>
            </a:r>
            <a:r>
              <a:rPr lang="pt-BR" sz="1000" dirty="0"/>
              <a:t>6 meses anteriores à pesquisa</a:t>
            </a:r>
            <a:r>
              <a:rPr lang="pt-BR" sz="1000" dirty="0" smtClean="0"/>
              <a:t> . </a:t>
            </a:r>
            <a:endParaRPr lang="pt-BR" sz="1000" dirty="0"/>
          </a:p>
        </p:txBody>
      </p:sp>
      <p:cxnSp>
        <p:nvCxnSpPr>
          <p:cNvPr id="81" name="Conector de seta reta 80"/>
          <p:cNvCxnSpPr>
            <a:stCxn id="78" idx="2"/>
            <a:endCxn id="79" idx="0"/>
          </p:cNvCxnSpPr>
          <p:nvPr/>
        </p:nvCxnSpPr>
        <p:spPr>
          <a:xfrm>
            <a:off x="3413123" y="7554350"/>
            <a:ext cx="0" cy="8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73" idx="2"/>
            <a:endCxn id="77" idx="0"/>
          </p:cNvCxnSpPr>
          <p:nvPr/>
        </p:nvCxnSpPr>
        <p:spPr>
          <a:xfrm>
            <a:off x="3413123" y="7021157"/>
            <a:ext cx="0" cy="9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7" idx="2"/>
            <a:endCxn id="78" idx="0"/>
          </p:cNvCxnSpPr>
          <p:nvPr/>
        </p:nvCxnSpPr>
        <p:spPr>
          <a:xfrm>
            <a:off x="3413123" y="7273677"/>
            <a:ext cx="0" cy="13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do 88"/>
          <p:cNvCxnSpPr>
            <a:stCxn id="70" idx="1"/>
            <a:endCxn id="79" idx="1"/>
          </p:cNvCxnSpPr>
          <p:nvPr/>
        </p:nvCxnSpPr>
        <p:spPr>
          <a:xfrm rot="10800000" flipV="1">
            <a:off x="1177924" y="6464065"/>
            <a:ext cx="2033589" cy="1329038"/>
          </a:xfrm>
          <a:prstGeom prst="bentConnector3">
            <a:avLst>
              <a:gd name="adj1" fmla="val 11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ângulo 89"/>
          <p:cNvSpPr/>
          <p:nvPr/>
        </p:nvSpPr>
        <p:spPr>
          <a:xfrm>
            <a:off x="1175144" y="8480205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F4_1 (TIPO 2): </a:t>
            </a:r>
            <a:r>
              <a:rPr lang="pt-BR" sz="1000" dirty="0" smtClean="0"/>
              <a:t>Notas atribuídas ao tempo de espera entre a solicitação de reparo e a visita do técnico. </a:t>
            </a:r>
            <a:endParaRPr lang="pt-BR" sz="1000" dirty="0"/>
          </a:p>
        </p:txBody>
      </p:sp>
      <p:sp>
        <p:nvSpPr>
          <p:cNvPr id="91" name="Losango 90"/>
          <p:cNvSpPr/>
          <p:nvPr/>
        </p:nvSpPr>
        <p:spPr>
          <a:xfrm>
            <a:off x="3208732" y="8056749"/>
            <a:ext cx="403225" cy="2945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/>
          <p:cNvSpPr/>
          <p:nvPr/>
        </p:nvSpPr>
        <p:spPr>
          <a:xfrm>
            <a:off x="1177923" y="8920705"/>
            <a:ext cx="4470400" cy="17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F4_2 (TIPO 2): </a:t>
            </a:r>
            <a:r>
              <a:rPr lang="pt-BR" sz="1000" dirty="0"/>
              <a:t>Cumprimento do prazo acordado para reparo.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106" name="Conector de seta reta 105"/>
          <p:cNvCxnSpPr>
            <a:stCxn id="79" idx="2"/>
            <a:endCxn id="91" idx="0"/>
          </p:cNvCxnSpPr>
          <p:nvPr/>
        </p:nvCxnSpPr>
        <p:spPr>
          <a:xfrm flipH="1">
            <a:off x="3410345" y="7948913"/>
            <a:ext cx="2778" cy="10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stCxn id="91" idx="2"/>
            <a:endCxn id="90" idx="0"/>
          </p:cNvCxnSpPr>
          <p:nvPr/>
        </p:nvCxnSpPr>
        <p:spPr>
          <a:xfrm flipH="1">
            <a:off x="3410344" y="8351326"/>
            <a:ext cx="1" cy="12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ângulo 109"/>
          <p:cNvSpPr/>
          <p:nvPr/>
        </p:nvSpPr>
        <p:spPr>
          <a:xfrm>
            <a:off x="1175144" y="9249040"/>
            <a:ext cx="4470400" cy="17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F4_3 (TIPO 2): </a:t>
            </a:r>
            <a:r>
              <a:rPr lang="pt-BR" sz="1000" dirty="0"/>
              <a:t>Qualidade do reparo do serviço.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112" name="Conector de seta reta 111"/>
          <p:cNvCxnSpPr>
            <a:stCxn id="90" idx="2"/>
            <a:endCxn id="92" idx="0"/>
          </p:cNvCxnSpPr>
          <p:nvPr/>
        </p:nvCxnSpPr>
        <p:spPr>
          <a:xfrm>
            <a:off x="3410344" y="8791826"/>
            <a:ext cx="2779" cy="12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92" idx="2"/>
            <a:endCxn id="110" idx="0"/>
          </p:cNvCxnSpPr>
          <p:nvPr/>
        </p:nvCxnSpPr>
        <p:spPr>
          <a:xfrm flipH="1">
            <a:off x="3410344" y="9096340"/>
            <a:ext cx="2779" cy="15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ipse 114"/>
          <p:cNvSpPr/>
          <p:nvPr/>
        </p:nvSpPr>
        <p:spPr>
          <a:xfrm>
            <a:off x="3252388" y="9589065"/>
            <a:ext cx="315912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3665148" y="9575449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4: Informações Demográficas</a:t>
            </a:r>
            <a:endParaRPr lang="pt-BR" sz="1050" dirty="0"/>
          </a:p>
        </p:txBody>
      </p:sp>
      <p:cxnSp>
        <p:nvCxnSpPr>
          <p:cNvPr id="118" name="Conector angulado 117"/>
          <p:cNvCxnSpPr>
            <a:stCxn id="91" idx="1"/>
            <a:endCxn id="115" idx="2"/>
          </p:cNvCxnSpPr>
          <p:nvPr/>
        </p:nvCxnSpPr>
        <p:spPr>
          <a:xfrm rot="10800000" flipH="1" flipV="1">
            <a:off x="3208732" y="8204037"/>
            <a:ext cx="43656" cy="1499327"/>
          </a:xfrm>
          <a:prstGeom prst="bentConnector3">
            <a:avLst>
              <a:gd name="adj1" fmla="val -5218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>
            <a:off x="3635373" y="6352986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F1 = Sim?</a:t>
            </a:r>
            <a:endParaRPr lang="pt-BR" sz="1050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2259011" y="6234542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3429713" y="6501621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3443684" y="826960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</a:t>
            </a:r>
            <a:endParaRPr lang="pt-BR" sz="1050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3641170" y="8075210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F3 = Sim?</a:t>
            </a:r>
            <a:endParaRPr lang="pt-BR" sz="1050" dirty="0"/>
          </a:p>
        </p:txBody>
      </p:sp>
      <p:sp>
        <p:nvSpPr>
          <p:cNvPr id="125" name="CaixaDeTexto 124"/>
          <p:cNvSpPr txBox="1"/>
          <p:nvPr/>
        </p:nvSpPr>
        <p:spPr>
          <a:xfrm>
            <a:off x="2253455" y="7987536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Não</a:t>
            </a:r>
            <a:endParaRPr lang="pt-BR" sz="1050" dirty="0"/>
          </a:p>
        </p:txBody>
      </p:sp>
      <p:cxnSp>
        <p:nvCxnSpPr>
          <p:cNvPr id="127" name="Conector de seta reta 126"/>
          <p:cNvCxnSpPr>
            <a:stCxn id="110" idx="2"/>
            <a:endCxn id="115" idx="0"/>
          </p:cNvCxnSpPr>
          <p:nvPr/>
        </p:nvCxnSpPr>
        <p:spPr>
          <a:xfrm>
            <a:off x="3410344" y="9424675"/>
            <a:ext cx="0" cy="16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/>
          <p:cNvSpPr txBox="1"/>
          <p:nvPr/>
        </p:nvSpPr>
        <p:spPr>
          <a:xfrm>
            <a:off x="5669993" y="2701130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5730874" y="4084593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5776523" y="5407584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4" name="CaixaDeTexto 133"/>
          <p:cNvSpPr txBox="1"/>
          <p:nvPr/>
        </p:nvSpPr>
        <p:spPr>
          <a:xfrm>
            <a:off x="5730874" y="677776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5" name="CaixaDeTexto 134"/>
          <p:cNvSpPr txBox="1"/>
          <p:nvPr/>
        </p:nvSpPr>
        <p:spPr>
          <a:xfrm>
            <a:off x="5724524" y="7066078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6" name="CaixaDeTexto 135"/>
          <p:cNvSpPr txBox="1"/>
          <p:nvPr/>
        </p:nvSpPr>
        <p:spPr>
          <a:xfrm>
            <a:off x="5730874" y="737573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7" name="CaixaDeTexto 136"/>
          <p:cNvSpPr txBox="1"/>
          <p:nvPr/>
        </p:nvSpPr>
        <p:spPr>
          <a:xfrm>
            <a:off x="5708646" y="8537910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5724524" y="8864085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39" name="CaixaDeTexto 138"/>
          <p:cNvSpPr txBox="1"/>
          <p:nvPr/>
        </p:nvSpPr>
        <p:spPr>
          <a:xfrm>
            <a:off x="5744773" y="9206497"/>
            <a:ext cx="11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Escala 1 a 10</a:t>
            </a:r>
            <a:endParaRPr lang="pt-BR" sz="1050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5669993" y="1857201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5708646" y="3222438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5730874" y="4563335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5744773" y="5938501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5744773" y="7705509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15370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295650" y="139700"/>
            <a:ext cx="2349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9850" y="132346"/>
            <a:ext cx="2111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Parte 4: Informações Demográficas</a:t>
            </a:r>
            <a:endParaRPr lang="pt-BR" sz="1050" dirty="0"/>
          </a:p>
        </p:txBody>
      </p:sp>
      <p:sp>
        <p:nvSpPr>
          <p:cNvPr id="6" name="Retângulo 5"/>
          <p:cNvSpPr/>
          <p:nvPr/>
        </p:nvSpPr>
        <p:spPr>
          <a:xfrm>
            <a:off x="1177925" y="601705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G1</a:t>
            </a:r>
            <a:r>
              <a:rPr lang="pt-BR" sz="1000" dirty="0"/>
              <a:t>: Existência de outra operadora que ofereça o mesmo serviço da atual, no local</a:t>
            </a:r>
            <a:br>
              <a:rPr lang="pt-BR" sz="1000" dirty="0"/>
            </a:br>
            <a:r>
              <a:rPr lang="pt-BR" sz="1000" dirty="0"/>
              <a:t>onde o entrevistado mora: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8" name="Conector de seta reta 7"/>
          <p:cNvCxnSpPr>
            <a:stCxn id="4" idx="4"/>
            <a:endCxn id="6" idx="0"/>
          </p:cNvCxnSpPr>
          <p:nvPr/>
        </p:nvCxnSpPr>
        <p:spPr>
          <a:xfrm>
            <a:off x="3413125" y="368300"/>
            <a:ext cx="0" cy="23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648325" y="393956"/>
            <a:ext cx="10496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Sim, Não ou Não Sabe</a:t>
            </a:r>
            <a:endParaRPr lang="pt-BR" sz="1050" dirty="0"/>
          </a:p>
        </p:txBody>
      </p:sp>
      <p:sp>
        <p:nvSpPr>
          <p:cNvPr id="93" name="Retângulo 92"/>
          <p:cNvSpPr/>
          <p:nvPr/>
        </p:nvSpPr>
        <p:spPr>
          <a:xfrm>
            <a:off x="1177925" y="1074274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i="1" dirty="0"/>
              <a:t>G2_1</a:t>
            </a:r>
            <a:r>
              <a:rPr lang="pt-BR" sz="1000" i="1" dirty="0"/>
              <a:t>: Contrato inclui TV por assinatura, dados a partir de 2019: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94" name="Retângulo 93"/>
          <p:cNvSpPr/>
          <p:nvPr/>
        </p:nvSpPr>
        <p:spPr>
          <a:xfrm>
            <a:off x="1177925" y="158492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i="1" dirty="0"/>
              <a:t>G2_2</a:t>
            </a:r>
            <a:r>
              <a:rPr lang="pt-BR" sz="1000" i="1" dirty="0"/>
              <a:t>: Contrato inclui Telefonia Móvel, dados a partir de 2019</a:t>
            </a:r>
            <a:r>
              <a:rPr lang="pt-BR" sz="1000" i="1" dirty="0" smtClean="0"/>
              <a:t>:</a:t>
            </a:r>
            <a:endParaRPr lang="pt-BR" sz="1000" dirty="0"/>
          </a:p>
        </p:txBody>
      </p:sp>
      <p:sp>
        <p:nvSpPr>
          <p:cNvPr id="95" name="Retângulo 94"/>
          <p:cNvSpPr/>
          <p:nvPr/>
        </p:nvSpPr>
        <p:spPr>
          <a:xfrm>
            <a:off x="1177925" y="213375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i="1" dirty="0"/>
              <a:t>G2_3</a:t>
            </a:r>
            <a:r>
              <a:rPr lang="pt-BR" sz="1000" i="1" dirty="0"/>
              <a:t>: Contrato inclui Telefonia Fixa, dados a partir de 2019:</a:t>
            </a:r>
            <a:r>
              <a:rPr lang="pt-BR" sz="1000" dirty="0" smtClean="0"/>
              <a:t> </a:t>
            </a:r>
            <a:r>
              <a:rPr lang="pt-BR" sz="1000" i="1" dirty="0" smtClean="0"/>
              <a:t>:</a:t>
            </a:r>
            <a:endParaRPr lang="pt-BR" sz="1000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5648325" y="1073172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5648325" y="1609931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5662295" y="2183767"/>
            <a:ext cx="83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Sim ou Não</a:t>
            </a:r>
            <a:endParaRPr lang="pt-BR" sz="1050" dirty="0"/>
          </a:p>
        </p:txBody>
      </p:sp>
      <p:sp>
        <p:nvSpPr>
          <p:cNvPr id="99" name="Retângulo 98"/>
          <p:cNvSpPr/>
          <p:nvPr/>
        </p:nvSpPr>
        <p:spPr>
          <a:xfrm>
            <a:off x="1177925" y="267316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H1 (TIPO 3): </a:t>
            </a:r>
            <a:r>
              <a:rPr lang="pt-BR" sz="1000" dirty="0"/>
              <a:t>Quantidade de pessoas residentes que contribuem com a renda total </a:t>
            </a:r>
            <a:r>
              <a:rPr lang="pt-BR" sz="1000" dirty="0" smtClean="0"/>
              <a:t>do domicílio</a:t>
            </a:r>
            <a:r>
              <a:rPr lang="pt-BR" sz="1000" dirty="0"/>
              <a:t>: o entrevistador anota o valor conforme informado pelo entrevistado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100" name="Retângulo 99"/>
          <p:cNvSpPr/>
          <p:nvPr/>
        </p:nvSpPr>
        <p:spPr>
          <a:xfrm>
            <a:off x="1177925" y="3133841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 smtClean="0"/>
              <a:t>H2 </a:t>
            </a:r>
            <a:r>
              <a:rPr lang="pt-BR" sz="1000" b="1" dirty="0"/>
              <a:t>(TIPO 3): </a:t>
            </a:r>
            <a:r>
              <a:rPr lang="pt-BR" sz="1000" dirty="0"/>
              <a:t>Renda mensal familiar: o entrevistador anota o valor conforme </a:t>
            </a:r>
            <a:r>
              <a:rPr lang="pt-BR" sz="1000" dirty="0" smtClean="0"/>
              <a:t>informado pelo </a:t>
            </a:r>
            <a:r>
              <a:rPr lang="pt-BR" sz="1000" dirty="0"/>
              <a:t>entrevistado.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101" name="Retângulo 100"/>
          <p:cNvSpPr/>
          <p:nvPr/>
        </p:nvSpPr>
        <p:spPr>
          <a:xfrm>
            <a:off x="1177925" y="3594516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H2a</a:t>
            </a:r>
            <a:r>
              <a:rPr lang="pt-BR" sz="1000" dirty="0"/>
              <a:t>: Depois de respondida a questão </a:t>
            </a:r>
            <a:r>
              <a:rPr lang="pt-BR" sz="1000" b="1" dirty="0"/>
              <a:t>H2 </a:t>
            </a:r>
            <a:r>
              <a:rPr lang="pt-BR" sz="1000" dirty="0"/>
              <a:t>ou em caso de recusa de identificação</a:t>
            </a:r>
            <a:br>
              <a:rPr lang="pt-BR" sz="1000" dirty="0"/>
            </a:br>
            <a:r>
              <a:rPr lang="pt-BR" sz="1000" dirty="0"/>
              <a:t>correta da renda, apresentam-se as opções por faixas de renda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7" name="Conector de seta reta 6"/>
          <p:cNvCxnSpPr>
            <a:stCxn id="6" idx="2"/>
            <a:endCxn id="93" idx="0"/>
          </p:cNvCxnSpPr>
          <p:nvPr/>
        </p:nvCxnSpPr>
        <p:spPr>
          <a:xfrm>
            <a:off x="3413125" y="913326"/>
            <a:ext cx="0" cy="16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93" idx="2"/>
            <a:endCxn id="94" idx="0"/>
          </p:cNvCxnSpPr>
          <p:nvPr/>
        </p:nvCxnSpPr>
        <p:spPr>
          <a:xfrm>
            <a:off x="3413125" y="1385895"/>
            <a:ext cx="0" cy="19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94" idx="2"/>
            <a:endCxn id="95" idx="0"/>
          </p:cNvCxnSpPr>
          <p:nvPr/>
        </p:nvCxnSpPr>
        <p:spPr>
          <a:xfrm>
            <a:off x="3413125" y="1896547"/>
            <a:ext cx="0" cy="23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95" idx="2"/>
            <a:endCxn id="99" idx="0"/>
          </p:cNvCxnSpPr>
          <p:nvPr/>
        </p:nvCxnSpPr>
        <p:spPr>
          <a:xfrm>
            <a:off x="3413125" y="2445377"/>
            <a:ext cx="0" cy="22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99" idx="2"/>
            <a:endCxn id="100" idx="0"/>
          </p:cNvCxnSpPr>
          <p:nvPr/>
        </p:nvCxnSpPr>
        <p:spPr>
          <a:xfrm>
            <a:off x="3413125" y="2984787"/>
            <a:ext cx="0" cy="14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100" idx="2"/>
            <a:endCxn id="101" idx="0"/>
          </p:cNvCxnSpPr>
          <p:nvPr/>
        </p:nvCxnSpPr>
        <p:spPr>
          <a:xfrm>
            <a:off x="3413125" y="3445462"/>
            <a:ext cx="0" cy="14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5662295" y="3397618"/>
            <a:ext cx="10356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Faixa de Opções mudaram com os anos</a:t>
            </a:r>
            <a:endParaRPr lang="pt-BR" sz="1050" dirty="0"/>
          </a:p>
        </p:txBody>
      </p:sp>
      <p:sp>
        <p:nvSpPr>
          <p:cNvPr id="119" name="Retângulo 118"/>
          <p:cNvSpPr/>
          <p:nvPr/>
        </p:nvSpPr>
        <p:spPr>
          <a:xfrm>
            <a:off x="1177925" y="4122393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I1 (TIPO 1): </a:t>
            </a:r>
            <a:r>
              <a:rPr lang="pt-BR" sz="1000" dirty="0"/>
              <a:t>Autorização para identificação das respostas para a empresa que </a:t>
            </a:r>
            <a:r>
              <a:rPr lang="pt-BR" sz="1000" dirty="0" smtClean="0"/>
              <a:t>solicitou a </a:t>
            </a:r>
            <a:r>
              <a:rPr lang="pt-BR" sz="1000" dirty="0"/>
              <a:t>pesquisa (2015) ou para a Anatel (a partir de 2016).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56" name="Conector de seta reta 55"/>
          <p:cNvCxnSpPr>
            <a:stCxn id="101" idx="2"/>
            <a:endCxn id="119" idx="0"/>
          </p:cNvCxnSpPr>
          <p:nvPr/>
        </p:nvCxnSpPr>
        <p:spPr>
          <a:xfrm>
            <a:off x="3413125" y="3906137"/>
            <a:ext cx="0" cy="2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tângulo 125"/>
          <p:cNvSpPr/>
          <p:nvPr/>
        </p:nvSpPr>
        <p:spPr>
          <a:xfrm>
            <a:off x="1177925" y="4650270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PESO</a:t>
            </a:r>
            <a:r>
              <a:rPr lang="pt-BR" sz="1000" dirty="0"/>
              <a:t>: Peso do estrato (UF x prestadora) na amostra.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59" name="Conector de seta reta 58"/>
          <p:cNvCxnSpPr>
            <a:stCxn id="119" idx="2"/>
            <a:endCxn id="126" idx="0"/>
          </p:cNvCxnSpPr>
          <p:nvPr/>
        </p:nvCxnSpPr>
        <p:spPr>
          <a:xfrm>
            <a:off x="3413125" y="4434014"/>
            <a:ext cx="0" cy="2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ângulo 127"/>
          <p:cNvSpPr/>
          <p:nvPr/>
        </p:nvSpPr>
        <p:spPr>
          <a:xfrm>
            <a:off x="1177925" y="5178147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H0 (TIPO 3): </a:t>
            </a:r>
            <a:r>
              <a:rPr lang="pt-BR" sz="1000" dirty="0"/>
              <a:t>Município de residência do entrevistado: o entrevistador anota o</a:t>
            </a:r>
            <a:br>
              <a:rPr lang="pt-BR" sz="1000" dirty="0"/>
            </a:br>
            <a:r>
              <a:rPr lang="pt-BR" sz="1000" dirty="0"/>
              <a:t>município conforme informado pelo entrevistado.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62" name="Conector de seta reta 61"/>
          <p:cNvCxnSpPr>
            <a:stCxn id="126" idx="2"/>
            <a:endCxn id="128" idx="0"/>
          </p:cNvCxnSpPr>
          <p:nvPr/>
        </p:nvCxnSpPr>
        <p:spPr>
          <a:xfrm>
            <a:off x="3413125" y="4961891"/>
            <a:ext cx="0" cy="2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/>
          <p:cNvSpPr/>
          <p:nvPr/>
        </p:nvSpPr>
        <p:spPr>
          <a:xfrm>
            <a:off x="1177925" y="5706024"/>
            <a:ext cx="4470400" cy="31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b="1" dirty="0"/>
              <a:t>I2 (TIPO 1)</a:t>
            </a:r>
            <a:r>
              <a:rPr lang="pt-BR" sz="1000" dirty="0"/>
              <a:t>: Autorização para identificação das respostas para a operadora citada.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cxnSp>
        <p:nvCxnSpPr>
          <p:cNvPr id="71" name="Conector de seta reta 70"/>
          <p:cNvCxnSpPr>
            <a:stCxn id="128" idx="2"/>
            <a:endCxn id="129" idx="0"/>
          </p:cNvCxnSpPr>
          <p:nvPr/>
        </p:nvCxnSpPr>
        <p:spPr>
          <a:xfrm>
            <a:off x="3413125" y="5489768"/>
            <a:ext cx="0" cy="2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28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860" y="533400"/>
            <a:ext cx="53797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Ramificação 1: Área de Trabalho | 2015 à 2019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Total: 122853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Eliminação das Colunas Q2_1 e Q2_2 pois essas se referem a apenas o ano de 2020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100" dirty="0"/>
          </a:p>
          <a:p>
            <a:pPr marL="182563" lvl="1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Ramificação 2: Atendimento Telefônico | Apenas Clientes que realizaram o atendimento e sua satisfação. </a:t>
            </a:r>
          </a:p>
          <a:p>
            <a:pPr marL="639763" lvl="2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Total Sem filtrar os anos 114685</a:t>
            </a:r>
          </a:p>
          <a:p>
            <a:pPr marL="639763" lvl="2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Eliminar Colunas A1_2, A1_3, A1_4 e A4;</a:t>
            </a:r>
          </a:p>
          <a:p>
            <a:pPr marL="639763" lvl="2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Preencher vazios em A1_1 com equivalente numérico para 2; </a:t>
            </a:r>
          </a:p>
          <a:p>
            <a:pPr marL="182563" lvl="2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Ramificaç</a:t>
            </a:r>
            <a:r>
              <a:rPr lang="pt-BR" sz="1100" dirty="0" smtClean="0"/>
              <a:t>ões 3: Solicitação de Reparos, Cancelamento e Instalação | Para todas eliminara a satisfação, pois existem muitas colunas vazias e considerar o NÃO das perguntas anteriores. </a:t>
            </a:r>
          </a:p>
          <a:p>
            <a:pPr marL="182563" lvl="2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Ramificação 4: Considerar apenas G1, e os anos passam a apenas 2015 a 2018. </a:t>
            </a:r>
          </a:p>
          <a:p>
            <a:pPr marL="639763" lvl="2" indent="-171450">
              <a:buFont typeface="Arial" panose="020B0604020202020204" pitchFamily="34" charset="0"/>
              <a:buChar char="•"/>
            </a:pPr>
            <a:endParaRPr lang="pt-BR" sz="1100" dirty="0" smtClean="0"/>
          </a:p>
        </p:txBody>
      </p:sp>
    </p:spTree>
    <p:extLst>
      <p:ext uri="{BB962C8B-B14F-4D97-AF65-F5344CB8AC3E}">
        <p14:creationId xmlns:p14="http://schemas.microsoft.com/office/powerpoint/2010/main" val="2351945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1391</Words>
  <Application>Microsoft Office PowerPoint</Application>
  <PresentationFormat>Papel A4 (210 x 297 mm)</PresentationFormat>
  <Paragraphs>162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18</cp:revision>
  <dcterms:created xsi:type="dcterms:W3CDTF">2021-08-21T13:01:31Z</dcterms:created>
  <dcterms:modified xsi:type="dcterms:W3CDTF">2021-08-21T17:16:24Z</dcterms:modified>
</cp:coreProperties>
</file>