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3" r:id="rId16"/>
    <p:sldId id="264" r:id="rId17"/>
    <p:sldId id="262" r:id="rId18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0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8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A654-4032-48DC-B1A3-5B71DA7F5F6B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36875" y="5334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IDTNS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2936875" y="79692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Tipo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2936875" y="106045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Operadora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2936875" y="132397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Estado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2936875" y="15875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2936875" y="184716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Ano Base</a:t>
            </a:r>
            <a:endParaRPr lang="pt-BR" sz="1200" dirty="0"/>
          </a:p>
        </p:txBody>
      </p:sp>
      <p:sp>
        <p:nvSpPr>
          <p:cNvPr id="12" name="Chave esquerda 11"/>
          <p:cNvSpPr/>
          <p:nvPr/>
        </p:nvSpPr>
        <p:spPr>
          <a:xfrm>
            <a:off x="4051300" y="533400"/>
            <a:ext cx="95250" cy="1510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46550" y="96554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Todas são livres ou escolha com base em uma lista suspensa.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5" idx="4"/>
            <a:endCxn id="6" idx="0"/>
          </p:cNvCxnSpPr>
          <p:nvPr/>
        </p:nvCxnSpPr>
        <p:spPr>
          <a:xfrm>
            <a:off x="3413125" y="368300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3413125" y="73025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8" idx="0"/>
          </p:cNvCxnSpPr>
          <p:nvPr/>
        </p:nvCxnSpPr>
        <p:spPr>
          <a:xfrm>
            <a:off x="3413125" y="99377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9" idx="0"/>
          </p:cNvCxnSpPr>
          <p:nvPr/>
        </p:nvCxnSpPr>
        <p:spPr>
          <a:xfrm>
            <a:off x="3413125" y="125730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9" idx="2"/>
            <a:endCxn id="10" idx="0"/>
          </p:cNvCxnSpPr>
          <p:nvPr/>
        </p:nvCxnSpPr>
        <p:spPr>
          <a:xfrm>
            <a:off x="3413125" y="152082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0" idx="2"/>
            <a:endCxn id="11" idx="0"/>
          </p:cNvCxnSpPr>
          <p:nvPr/>
        </p:nvCxnSpPr>
        <p:spPr>
          <a:xfrm>
            <a:off x="3413125" y="1784350"/>
            <a:ext cx="0" cy="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657351" y="2240865"/>
            <a:ext cx="35178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Q1: </a:t>
            </a:r>
            <a:r>
              <a:rPr lang="pt-BR" sz="1050" dirty="0"/>
              <a:t>Pergunta ao cliente se possui interesse em participar da </a:t>
            </a:r>
            <a:r>
              <a:rPr lang="pt-BR" sz="1050" dirty="0" smtClean="0"/>
              <a:t>entrevista, preservando </a:t>
            </a:r>
            <a:r>
              <a:rPr lang="pt-BR" sz="1050" dirty="0"/>
              <a:t>sua confidencialidade e identidade.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28" name="Conector de seta reta 27"/>
          <p:cNvCxnSpPr>
            <a:stCxn id="11" idx="2"/>
            <a:endCxn id="26" idx="0"/>
          </p:cNvCxnSpPr>
          <p:nvPr/>
        </p:nvCxnSpPr>
        <p:spPr>
          <a:xfrm>
            <a:off x="3413125" y="2044015"/>
            <a:ext cx="3176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226050" y="2294723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31" name="Losango 30"/>
          <p:cNvSpPr/>
          <p:nvPr/>
        </p:nvSpPr>
        <p:spPr>
          <a:xfrm>
            <a:off x="3070225" y="2786964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26" idx="2"/>
            <a:endCxn id="31" idx="0"/>
          </p:cNvCxnSpPr>
          <p:nvPr/>
        </p:nvCxnSpPr>
        <p:spPr>
          <a:xfrm flipH="1">
            <a:off x="3413125" y="2610191"/>
            <a:ext cx="3176" cy="1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889375" y="288475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Q1 = Sim ?</a:t>
            </a:r>
            <a:endParaRPr lang="pt-BR" sz="1050" dirty="0"/>
          </a:p>
        </p:txBody>
      </p:sp>
      <p:sp>
        <p:nvSpPr>
          <p:cNvPr id="35" name="Elipse 34"/>
          <p:cNvSpPr/>
          <p:nvPr/>
        </p:nvSpPr>
        <p:spPr>
          <a:xfrm>
            <a:off x="2590800" y="2901264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93900" y="288787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Fim</a:t>
            </a:r>
            <a:endParaRPr lang="pt-BR" sz="1050" dirty="0"/>
          </a:p>
        </p:txBody>
      </p:sp>
      <p:cxnSp>
        <p:nvCxnSpPr>
          <p:cNvPr id="38" name="Conector de seta reta 37"/>
          <p:cNvCxnSpPr>
            <a:stCxn id="31" idx="1"/>
            <a:endCxn id="35" idx="6"/>
          </p:cNvCxnSpPr>
          <p:nvPr/>
        </p:nvCxnSpPr>
        <p:spPr>
          <a:xfrm flipH="1">
            <a:off x="2825750" y="3013074"/>
            <a:ext cx="244475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798763" y="2676236"/>
            <a:ext cx="415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44" name="Conector de seta reta 43"/>
          <p:cNvCxnSpPr>
            <a:stCxn id="31" idx="2"/>
          </p:cNvCxnSpPr>
          <p:nvPr/>
        </p:nvCxnSpPr>
        <p:spPr>
          <a:xfrm>
            <a:off x="3413125" y="3239184"/>
            <a:ext cx="1588" cy="16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osango 44"/>
          <p:cNvSpPr/>
          <p:nvPr/>
        </p:nvSpPr>
        <p:spPr>
          <a:xfrm>
            <a:off x="3070225" y="3415957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683000" y="32829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Ano Base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4057650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48" name="Retângulo 47"/>
          <p:cNvSpPr/>
          <p:nvPr/>
        </p:nvSpPr>
        <p:spPr>
          <a:xfrm>
            <a:off x="473076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50" name="Conector angulado 49"/>
          <p:cNvCxnSpPr>
            <a:stCxn id="45" idx="3"/>
            <a:endCxn id="47" idx="0"/>
          </p:cNvCxnSpPr>
          <p:nvPr/>
        </p:nvCxnSpPr>
        <p:spPr>
          <a:xfrm>
            <a:off x="3756025" y="3642067"/>
            <a:ext cx="1419225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5" idx="1"/>
            <a:endCxn id="48" idx="0"/>
          </p:cNvCxnSpPr>
          <p:nvPr/>
        </p:nvCxnSpPr>
        <p:spPr>
          <a:xfrm rot="10800000" flipV="1">
            <a:off x="1590677" y="3642066"/>
            <a:ext cx="1479549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226049" y="3606567"/>
            <a:ext cx="106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2015 a 2019</a:t>
            </a:r>
            <a:endParaRPr lang="pt-BR" sz="105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93713" y="3708611"/>
            <a:ext cx="1163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 partir de 2020*</a:t>
            </a:r>
            <a:endParaRPr lang="pt-BR" sz="1050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463421"/>
            <a:ext cx="2628900" cy="802190"/>
          </a:xfrm>
          <a:prstGeom prst="rect">
            <a:avLst/>
          </a:prstGeom>
        </p:spPr>
      </p:pic>
      <p:sp>
        <p:nvSpPr>
          <p:cNvPr id="58" name="Retângulo 57"/>
          <p:cNvSpPr/>
          <p:nvPr/>
        </p:nvSpPr>
        <p:spPr>
          <a:xfrm>
            <a:off x="61912" y="4559642"/>
            <a:ext cx="3057525" cy="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Pesquisa de opinião ou mercado, empresa ou departamento de marketing, agência de propaganda/comunicação, agência de promoção ou merchandising, rádio, jornal, revista ou televisão</a:t>
            </a:r>
            <a:endParaRPr lang="pt-BR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0" y="4961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65" name="Retângulo 64"/>
          <p:cNvSpPr/>
          <p:nvPr/>
        </p:nvSpPr>
        <p:spPr>
          <a:xfrm>
            <a:off x="61912" y="5257222"/>
            <a:ext cx="3057525" cy="38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Operadoras de serviços de telecomunicações, Anatel, Ministério das Comunicações, órgãos ou entidades de defesa do consumidor ou associações ligadas a Telecomunicações</a:t>
            </a:r>
            <a:endParaRPr lang="pt-BR" sz="800" dirty="0" smtClean="0">
              <a:solidFill>
                <a:schemeClr val="bg1"/>
              </a:solidFill>
              <a:effectLst/>
            </a:endParaRPr>
          </a:p>
        </p:txBody>
      </p:sp>
      <p:cxnSp>
        <p:nvCxnSpPr>
          <p:cNvPr id="67" name="Conector de seta reta 66"/>
          <p:cNvCxnSpPr>
            <a:stCxn id="58" idx="2"/>
            <a:endCxn id="65" idx="0"/>
          </p:cNvCxnSpPr>
          <p:nvPr/>
        </p:nvCxnSpPr>
        <p:spPr>
          <a:xfrm>
            <a:off x="1590675" y="4934417"/>
            <a:ext cx="0" cy="32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1912" y="565804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72" name="Retângulo 71"/>
          <p:cNvSpPr/>
          <p:nvPr/>
        </p:nvSpPr>
        <p:spPr>
          <a:xfrm>
            <a:off x="1185857" y="5919506"/>
            <a:ext cx="4314825" cy="2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Q3: </a:t>
            </a:r>
            <a:r>
              <a:rPr lang="pt-BR" sz="1050" dirty="0"/>
              <a:t>O usuário é cliente da internet fixa da prestadora citada?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73" name="Retângulo 72"/>
          <p:cNvSpPr/>
          <p:nvPr/>
        </p:nvSpPr>
        <p:spPr>
          <a:xfrm>
            <a:off x="1185856" y="6226206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Q4: </a:t>
            </a:r>
            <a:r>
              <a:rPr lang="pt-BR" sz="1050" dirty="0"/>
              <a:t>O entrevistado é um dos principais usuários da internet fixa da </a:t>
            </a:r>
            <a:r>
              <a:rPr lang="pt-BR" sz="1050" dirty="0" smtClean="0"/>
              <a:t>prestadora citada </a:t>
            </a:r>
            <a:r>
              <a:rPr lang="pt-BR" sz="1050" dirty="0"/>
              <a:t>dentro </a:t>
            </a:r>
            <a:r>
              <a:rPr lang="pt-BR" sz="1050" dirty="0" smtClean="0"/>
              <a:t>da residência</a:t>
            </a:r>
            <a:r>
              <a:rPr lang="pt-BR" sz="1050" dirty="0"/>
              <a:t>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75" name="Conector de seta reta 74"/>
          <p:cNvCxnSpPr>
            <a:stCxn id="72" idx="2"/>
            <a:endCxn id="73" idx="0"/>
          </p:cNvCxnSpPr>
          <p:nvPr/>
        </p:nvCxnSpPr>
        <p:spPr>
          <a:xfrm flipH="1">
            <a:off x="3343269" y="6122948"/>
            <a:ext cx="1" cy="1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65" idx="2"/>
            <a:endCxn id="72" idx="0"/>
          </p:cNvCxnSpPr>
          <p:nvPr/>
        </p:nvCxnSpPr>
        <p:spPr>
          <a:xfrm rot="16200000" flipH="1">
            <a:off x="2327109" y="4903345"/>
            <a:ext cx="279726" cy="1752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5572125" y="59129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572125" y="68804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4" name="Retângulo 83"/>
          <p:cNvSpPr/>
          <p:nvPr/>
        </p:nvSpPr>
        <p:spPr>
          <a:xfrm>
            <a:off x="1185855" y="6783209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Q5: </a:t>
            </a:r>
            <a:r>
              <a:rPr lang="pt-BR" sz="1050" dirty="0"/>
              <a:t>O entrevistado é o responsável pelo pagamento dos gastos da internet</a:t>
            </a:r>
            <a:br>
              <a:rPr lang="pt-BR" sz="1050" dirty="0"/>
            </a:br>
            <a:r>
              <a:rPr lang="pt-BR" sz="1050" dirty="0"/>
              <a:t>fixa da prestadora citada</a:t>
            </a:r>
            <a:r>
              <a:rPr lang="pt-BR" sz="1050" dirty="0" smtClean="0"/>
              <a:t>.</a:t>
            </a:r>
            <a:endParaRPr lang="pt-BR" sz="1050" dirty="0"/>
          </a:p>
        </p:txBody>
      </p:sp>
      <p:cxnSp>
        <p:nvCxnSpPr>
          <p:cNvPr id="86" name="Conector de seta reta 85"/>
          <p:cNvCxnSpPr>
            <a:stCxn id="73" idx="2"/>
            <a:endCxn id="84" idx="0"/>
          </p:cNvCxnSpPr>
          <p:nvPr/>
        </p:nvCxnSpPr>
        <p:spPr>
          <a:xfrm flipH="1">
            <a:off x="3343268" y="6651142"/>
            <a:ext cx="1" cy="1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5572125" y="7483960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0" name="Retângulo 89"/>
          <p:cNvSpPr/>
          <p:nvPr/>
        </p:nvSpPr>
        <p:spPr>
          <a:xfrm>
            <a:off x="1185854" y="7383788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Q6: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92" name="Conector de seta reta 91"/>
          <p:cNvCxnSpPr>
            <a:stCxn id="84" idx="2"/>
            <a:endCxn id="90" idx="0"/>
          </p:cNvCxnSpPr>
          <p:nvPr/>
        </p:nvCxnSpPr>
        <p:spPr>
          <a:xfrm flipH="1">
            <a:off x="3343267" y="7208145"/>
            <a:ext cx="1" cy="1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4" y="8087448"/>
            <a:ext cx="1287466" cy="200748"/>
          </a:xfrm>
          <a:prstGeom prst="rect">
            <a:avLst/>
          </a:prstGeom>
        </p:spPr>
      </p:pic>
      <p:sp>
        <p:nvSpPr>
          <p:cNvPr id="96" name="Retângulo 95"/>
          <p:cNvSpPr/>
          <p:nvPr/>
        </p:nvSpPr>
        <p:spPr>
          <a:xfrm>
            <a:off x="1185852" y="792149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97" name="Retângulo 96"/>
          <p:cNvSpPr/>
          <p:nvPr/>
        </p:nvSpPr>
        <p:spPr>
          <a:xfrm>
            <a:off x="1185852" y="846898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Q7a: Depois </a:t>
            </a:r>
            <a:r>
              <a:rPr lang="pt-BR" sz="1050" dirty="0"/>
              <a:t>de respondida a questão </a:t>
            </a:r>
            <a:r>
              <a:rPr lang="pt-BR" sz="1050" b="1" dirty="0"/>
              <a:t>Q7 </a:t>
            </a:r>
            <a:r>
              <a:rPr lang="pt-BR" sz="1050" dirty="0"/>
              <a:t>ou em caso de recusa de </a:t>
            </a:r>
            <a:r>
              <a:rPr lang="pt-BR" sz="1050" dirty="0" smtClean="0"/>
              <a:t>identificação correta </a:t>
            </a:r>
            <a:r>
              <a:rPr lang="pt-BR" sz="1050" dirty="0"/>
              <a:t>da idade, apresentam-se as opções por faixas de idade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5572125" y="6322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16" name="Retângulo 115"/>
          <p:cNvSpPr/>
          <p:nvPr/>
        </p:nvSpPr>
        <p:spPr>
          <a:xfrm>
            <a:off x="1185853" y="9035768"/>
            <a:ext cx="4314825" cy="17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Q8: </a:t>
            </a:r>
            <a:r>
              <a:rPr lang="pt-BR" sz="1050" dirty="0"/>
              <a:t>Sexo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118" name="Conector de seta reta 117"/>
          <p:cNvCxnSpPr>
            <a:stCxn id="90" idx="2"/>
            <a:endCxn id="96" idx="0"/>
          </p:cNvCxnSpPr>
          <p:nvPr/>
        </p:nvCxnSpPr>
        <p:spPr>
          <a:xfrm flipH="1">
            <a:off x="3343265" y="7808724"/>
            <a:ext cx="2" cy="1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96" idx="2"/>
            <a:endCxn id="97" idx="0"/>
          </p:cNvCxnSpPr>
          <p:nvPr/>
        </p:nvCxnSpPr>
        <p:spPr>
          <a:xfrm>
            <a:off x="3343265" y="8346431"/>
            <a:ext cx="0" cy="1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97" idx="2"/>
            <a:endCxn id="116" idx="0"/>
          </p:cNvCxnSpPr>
          <p:nvPr/>
        </p:nvCxnSpPr>
        <p:spPr>
          <a:xfrm>
            <a:off x="3343265" y="8893921"/>
            <a:ext cx="1" cy="1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m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8975925"/>
            <a:ext cx="1247775" cy="290180"/>
          </a:xfrm>
          <a:prstGeom prst="rect">
            <a:avLst/>
          </a:prstGeom>
        </p:spPr>
      </p:pic>
      <p:cxnSp>
        <p:nvCxnSpPr>
          <p:cNvPr id="131" name="Conector angulado 130"/>
          <p:cNvCxnSpPr>
            <a:stCxn id="56" idx="2"/>
            <a:endCxn id="72" idx="0"/>
          </p:cNvCxnSpPr>
          <p:nvPr/>
        </p:nvCxnSpPr>
        <p:spPr>
          <a:xfrm rot="5400000">
            <a:off x="3957713" y="4651168"/>
            <a:ext cx="653895" cy="188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5538777" y="8524589"/>
            <a:ext cx="12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Opções de 1 a 9 com faixas de idade </a:t>
            </a:r>
            <a:endParaRPr lang="pt-BR" sz="900" dirty="0"/>
          </a:p>
        </p:txBody>
      </p:sp>
      <p:sp>
        <p:nvSpPr>
          <p:cNvPr id="133" name="Elipse 132"/>
          <p:cNvSpPr/>
          <p:nvPr/>
        </p:nvSpPr>
        <p:spPr>
          <a:xfrm>
            <a:off x="3185308" y="9478471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3641724" y="946196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 1</a:t>
            </a:r>
            <a:endParaRPr lang="pt-BR" sz="1050" dirty="0"/>
          </a:p>
        </p:txBody>
      </p:sp>
      <p:cxnSp>
        <p:nvCxnSpPr>
          <p:cNvPr id="136" name="Conector de seta reta 135"/>
          <p:cNvCxnSpPr>
            <a:stCxn id="116" idx="2"/>
            <a:endCxn id="133" idx="0"/>
          </p:cNvCxnSpPr>
          <p:nvPr/>
        </p:nvCxnSpPr>
        <p:spPr>
          <a:xfrm flipH="1">
            <a:off x="3343264" y="9206263"/>
            <a:ext cx="2" cy="2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1: Informações Gerais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69850" y="2987186"/>
            <a:ext cx="128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O glossário fala a partir de 2016, mas data.info() mostra que esse campo tem a mesma quantidade de 2020 preenchido.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7019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184"/>
            <a:ext cx="6858000" cy="60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025"/>
            <a:ext cx="6858000" cy="72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25642" y="360947"/>
            <a:ext cx="13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SVM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51913"/>
              </p:ext>
            </p:extLst>
          </p:nvPr>
        </p:nvGraphicFramePr>
        <p:xfrm>
          <a:off x="324854" y="1155032"/>
          <a:ext cx="2105526" cy="123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42"/>
                <a:gridCol w="701842"/>
                <a:gridCol w="701842"/>
              </a:tblGrid>
              <a:tr h="41308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13084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352</a:t>
                      </a:r>
                      <a:endParaRPr lang="pt-BR" dirty="0"/>
                    </a:p>
                  </a:txBody>
                  <a:tcPr/>
                </a:tc>
              </a:tr>
              <a:tr h="413084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571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06805" y="730279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0237" y="2500246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Accuracy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smtClean="0">
                <a:latin typeface="Consolas" panose="020B0609020204030204" pitchFamily="49" charset="0"/>
              </a:rPr>
              <a:t>0.812094653812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1686" y="3268578"/>
            <a:ext cx="208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Regressão </a:t>
            </a:r>
            <a:r>
              <a:rPr lang="pt-BR" dirty="0" err="1" smtClean="0"/>
              <a:t>Logistica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4819"/>
              </p:ext>
            </p:extLst>
          </p:nvPr>
        </p:nvGraphicFramePr>
        <p:xfrm>
          <a:off x="234617" y="4062663"/>
          <a:ext cx="2105526" cy="123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42"/>
                <a:gridCol w="701842"/>
                <a:gridCol w="701842"/>
              </a:tblGrid>
              <a:tr h="41308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13084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215</a:t>
                      </a:r>
                      <a:endParaRPr lang="pt-BR" dirty="0"/>
                    </a:p>
                  </a:txBody>
                  <a:tcPr/>
                </a:tc>
              </a:tr>
              <a:tr h="413084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422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16568" y="3637910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0" y="5407877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Accuracy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smtClean="0"/>
              <a:t>0.8099912357581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99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Anos 2015 a 2018, devido a pergunta G1 “Se existe concorrente na vizinhança”, pois as perguntas destinadas a isso eram apenas para 2019 para frente. Além disso, a pergunta sobre a área de trabalho do entrevistado muda a partir de 2020, e assim limita a quantidade de respostas.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Considera apenas Questionamentos de Sim ou Não, sem a avaliação do atributo em caso de Sim. Por exemplo, considera apenas. </a:t>
            </a:r>
            <a:r>
              <a:rPr lang="pt-BR" sz="1100" dirty="0"/>
              <a:t>o </a:t>
            </a:r>
            <a:r>
              <a:rPr lang="pt-BR" sz="1100" u="sng" dirty="0"/>
              <a:t>E3 (TIPO 1): Descreve se o usuário entrou em contato com a prestadora citada para alterar o plano ou alguma condição comercial nos 6 meses anteriores à pesquisa</a:t>
            </a:r>
            <a:r>
              <a:rPr lang="pt-BR" sz="1100" u="sng" dirty="0" smtClean="0"/>
              <a:t> , </a:t>
            </a:r>
            <a:r>
              <a:rPr lang="pt-BR" sz="1100" dirty="0"/>
              <a:t> </a:t>
            </a:r>
            <a:r>
              <a:rPr lang="pt-BR" sz="1100" dirty="0" smtClean="0"/>
              <a:t>e o atributo E4 que questiona a avaliação do atendimento da prestadora não é considerado.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Total: 101604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" y="2850515"/>
            <a:ext cx="6691775" cy="70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3: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Considera apenas Questionamentos de Sim ou Não, sem a avaliação do atributo em caso de Sim. Por exemplo, considera apenas. </a:t>
            </a:r>
            <a:r>
              <a:rPr lang="pt-BR" sz="1100" dirty="0"/>
              <a:t>o </a:t>
            </a:r>
            <a:r>
              <a:rPr lang="pt-BR" sz="1100" u="sng" dirty="0"/>
              <a:t>E3 (TIPO 1): Descreve se o usuário entrou em contato com a prestadora citada para alterar o plano ou alguma condição comercial nos 6 meses anteriores à pesquisa</a:t>
            </a:r>
            <a:r>
              <a:rPr lang="pt-BR" sz="1100" u="sng" dirty="0" smtClean="0"/>
              <a:t> , </a:t>
            </a:r>
            <a:r>
              <a:rPr lang="pt-BR" sz="1100" dirty="0"/>
              <a:t> </a:t>
            </a:r>
            <a:r>
              <a:rPr lang="pt-BR" sz="1100" dirty="0" smtClean="0"/>
              <a:t>e o atributo E4 que questiona a avaliação do atendimento da prestadora não é considerado.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2759075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4: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E1 == 1 e E3 == 1 (São os atributos com maiores correlações com E5 de cancelamento)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Com E1 e E3 igual 1, considera o E2 e E4 pois são os atributos de avaliação de 1 a 10 do E1 e E3.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Para os demais, considera apenas Questionamentos de Sim ou Não, sem a avaliação do atributo em caso de Sim.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627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5: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2015 a 2018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A1_1 ==1 e A1_2 == 2, ou seja entrou em contato por telefone e internet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E1 == 1,  E3 == 1, E7 == 1, F1 ==1 e F3 == . Ou seja, o entrevistado entrou em contato para falar sobre problemas na cobrança, para alterar plano ou condição comercial, para falar sobre problemas, solicitou instalação e solicitou reparos.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Para os demais, considera apenas Questionamentos de Sim ou Não, sem a avaliação do atributo em caso de Sim.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Não Foi Considerado E5 == 1, pois gostaria de ver se existe correlação com Cancelamento do serviço.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 de Linhas: 518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" y="2937827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7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9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77925" y="55097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J1: </a:t>
            </a:r>
            <a:r>
              <a:rPr lang="pt-BR" sz="1000" dirty="0"/>
              <a:t>Nível de satisfação geral do entrevistado com a prestadora citada, levando </a:t>
            </a:r>
            <a:r>
              <a:rPr lang="pt-BR" sz="1000" dirty="0" smtClean="0"/>
              <a:t>em conta </a:t>
            </a:r>
            <a:r>
              <a:rPr lang="pt-BR" sz="1000" dirty="0"/>
              <a:t>toda a experiência com esta.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</a:t>
            </a:r>
            <a:endParaRPr lang="pt-BR" sz="105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5648325" y="579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6" name="Conector de seta reta 15"/>
          <p:cNvCxnSpPr>
            <a:stCxn id="5" idx="4"/>
            <a:endCxn id="26" idx="0"/>
          </p:cNvCxnSpPr>
          <p:nvPr/>
        </p:nvCxnSpPr>
        <p:spPr>
          <a:xfrm>
            <a:off x="3413125" y="368300"/>
            <a:ext cx="0" cy="18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177925" y="97516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B1_1: </a:t>
            </a:r>
            <a:r>
              <a:rPr lang="pt-BR" sz="1000" dirty="0"/>
              <a:t>Nota atribuída com respeito à facilidade de entendimento dos planos e</a:t>
            </a:r>
            <a:br>
              <a:rPr lang="pt-BR" sz="1000" dirty="0"/>
            </a:br>
            <a:r>
              <a:rPr lang="pt-BR" sz="1000" dirty="0"/>
              <a:t>serviços contratados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2" name="Conector de seta reta 31"/>
          <p:cNvCxnSpPr>
            <a:stCxn id="26" idx="2"/>
            <a:endCxn id="81" idx="0"/>
          </p:cNvCxnSpPr>
          <p:nvPr/>
        </p:nvCxnSpPr>
        <p:spPr>
          <a:xfrm>
            <a:off x="3413125" y="862597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1177925" y="13993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B1_2: </a:t>
            </a:r>
            <a:r>
              <a:rPr lang="pt-BR" sz="1000" dirty="0"/>
              <a:t>Nota atribuída com respeito ao comprometimento da operadora em</a:t>
            </a:r>
            <a:br>
              <a:rPr lang="pt-BR" sz="1000" dirty="0"/>
            </a:br>
            <a:r>
              <a:rPr lang="pt-BR" sz="1000" dirty="0"/>
              <a:t>cumprir o que foi prometido e divulgado em sua publicidade.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1" name="Conector de seta reta 40"/>
          <p:cNvCxnSpPr>
            <a:stCxn id="81" idx="2"/>
            <a:endCxn id="85" idx="0"/>
          </p:cNvCxnSpPr>
          <p:nvPr/>
        </p:nvCxnSpPr>
        <p:spPr>
          <a:xfrm>
            <a:off x="3413125" y="1286788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1177925" y="181692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C1_1: </a:t>
            </a:r>
            <a:r>
              <a:rPr lang="pt-BR" sz="1000" dirty="0"/>
              <a:t>Notas atribuídas à cobrança de valores na conta de acordo com o</a:t>
            </a:r>
            <a:br>
              <a:rPr lang="pt-BR" sz="1000" dirty="0"/>
            </a:br>
            <a:r>
              <a:rPr lang="pt-BR" sz="1000" dirty="0"/>
              <a:t>contratado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1" name="Retângulo 90"/>
          <p:cNvSpPr/>
          <p:nvPr/>
        </p:nvSpPr>
        <p:spPr>
          <a:xfrm>
            <a:off x="1177925" y="222635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C1_2: </a:t>
            </a:r>
            <a:r>
              <a:rPr lang="pt-BR" sz="1000" dirty="0"/>
              <a:t>Notas atribuídas à capacidade de manter a conexão sem quedas.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264487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C1_3: </a:t>
            </a:r>
            <a:r>
              <a:rPr lang="pt-BR" sz="1000" dirty="0"/>
              <a:t>Notas atribuídas à velocidade de navegação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43" name="Conector de seta reta 42"/>
          <p:cNvCxnSpPr>
            <a:stCxn id="85" idx="2"/>
            <a:endCxn id="88" idx="0"/>
          </p:cNvCxnSpPr>
          <p:nvPr/>
        </p:nvCxnSpPr>
        <p:spPr>
          <a:xfrm>
            <a:off x="3413125" y="1710979"/>
            <a:ext cx="0" cy="1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88" idx="2"/>
            <a:endCxn id="91" idx="0"/>
          </p:cNvCxnSpPr>
          <p:nvPr/>
        </p:nvCxnSpPr>
        <p:spPr>
          <a:xfrm>
            <a:off x="3413125" y="2128542"/>
            <a:ext cx="0" cy="9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91" idx="2"/>
            <a:endCxn id="93" idx="0"/>
          </p:cNvCxnSpPr>
          <p:nvPr/>
        </p:nvCxnSpPr>
        <p:spPr>
          <a:xfrm>
            <a:off x="3413125" y="2537973"/>
            <a:ext cx="0" cy="1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1177925" y="30635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D1_1: </a:t>
            </a:r>
            <a:r>
              <a:rPr lang="pt-BR" sz="1000" dirty="0"/>
              <a:t>Notas atribuídas à cobrança dos valores na conta de acordo com o</a:t>
            </a:r>
            <a:br>
              <a:rPr lang="pt-BR" sz="1000" dirty="0"/>
            </a:br>
            <a:r>
              <a:rPr lang="pt-BR" sz="1000" dirty="0"/>
              <a:t>contratado.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349391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D1_2: </a:t>
            </a:r>
            <a:r>
              <a:rPr lang="pt-BR" sz="1000" dirty="0"/>
              <a:t>Notas atribuídas à clareza das informações na conta.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93" idx="2"/>
            <a:endCxn id="98" idx="0"/>
          </p:cNvCxnSpPr>
          <p:nvPr/>
        </p:nvCxnSpPr>
        <p:spPr>
          <a:xfrm>
            <a:off x="3413125" y="2956499"/>
            <a:ext cx="0" cy="10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8" idx="2"/>
            <a:endCxn id="99" idx="0"/>
          </p:cNvCxnSpPr>
          <p:nvPr/>
        </p:nvCxnSpPr>
        <p:spPr>
          <a:xfrm>
            <a:off x="3413125" y="3375179"/>
            <a:ext cx="0" cy="1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146051" y="4125252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A1_1</a:t>
            </a:r>
            <a:r>
              <a:rPr lang="pt-BR" sz="800" dirty="0"/>
              <a:t>: o entrevistado utilizou o Atendimento Telefônico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7" name="Retângulo 106"/>
          <p:cNvSpPr/>
          <p:nvPr/>
        </p:nvSpPr>
        <p:spPr>
          <a:xfrm>
            <a:off x="1817688" y="4125251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A1_2</a:t>
            </a:r>
            <a:r>
              <a:rPr lang="pt-BR" sz="800" dirty="0"/>
              <a:t>: o entrevistado utilizou o Atendimento pela Internet da prestadora nos </a:t>
            </a:r>
            <a:r>
              <a:rPr lang="pt-BR" sz="800" dirty="0" smtClean="0"/>
              <a:t>6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8" name="Retângulo 107"/>
          <p:cNvSpPr/>
          <p:nvPr/>
        </p:nvSpPr>
        <p:spPr>
          <a:xfrm>
            <a:off x="3489325" y="4112897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A1_3</a:t>
            </a:r>
            <a:r>
              <a:rPr lang="pt-BR" sz="800" dirty="0"/>
              <a:t>: o entrevistado utilizou o Atendimento na Loja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0" name="Retângulo 109"/>
          <p:cNvSpPr/>
          <p:nvPr/>
        </p:nvSpPr>
        <p:spPr>
          <a:xfrm>
            <a:off x="5164137" y="4116998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A1_4</a:t>
            </a:r>
            <a:r>
              <a:rPr lang="pt-BR" sz="800" dirty="0"/>
              <a:t>: o entrevistado não utilizou os canais da prestadora citados anteriormente nos</a:t>
            </a:r>
            <a:br>
              <a:rPr lang="pt-BR" sz="800" dirty="0"/>
            </a:br>
            <a:r>
              <a:rPr lang="pt-BR" sz="800" dirty="0" smtClean="0"/>
              <a:t>6 </a:t>
            </a: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1" name="Retângulo 110"/>
          <p:cNvSpPr/>
          <p:nvPr/>
        </p:nvSpPr>
        <p:spPr>
          <a:xfrm>
            <a:off x="426718" y="5390435"/>
            <a:ext cx="5972811" cy="26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A2_1 (TIPO 2): </a:t>
            </a:r>
            <a:r>
              <a:rPr lang="pt-BR" sz="800" dirty="0"/>
              <a:t>Notas atribuídas ao tempo de espera para falar com </a:t>
            </a:r>
            <a:r>
              <a:rPr lang="pt-BR" sz="800" dirty="0" smtClean="0"/>
              <a:t>o atendente</a:t>
            </a:r>
            <a:r>
              <a:rPr lang="pt-BR" sz="800" dirty="0"/>
              <a:t>, ocorre somente em caso de </a:t>
            </a:r>
            <a:r>
              <a:rPr lang="pt-BR" sz="800" b="1" i="1" dirty="0"/>
              <a:t>Atendimento telefônico </a:t>
            </a:r>
            <a:r>
              <a:rPr lang="pt-BR" sz="800" dirty="0" smtClean="0"/>
              <a:t>ter sido escolhido </a:t>
            </a:r>
            <a:r>
              <a:rPr lang="pt-BR" sz="800" dirty="0"/>
              <a:t>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2" name="Retângulo 111"/>
          <p:cNvSpPr/>
          <p:nvPr/>
        </p:nvSpPr>
        <p:spPr>
          <a:xfrm>
            <a:off x="426718" y="5791521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A2_2 (TIPO 2): </a:t>
            </a:r>
            <a:r>
              <a:rPr lang="pt-BR" sz="800" dirty="0"/>
              <a:t>Notas atribuídas à necessidade de repetir a </a:t>
            </a:r>
            <a:r>
              <a:rPr lang="pt-BR" sz="800" dirty="0" smtClean="0"/>
              <a:t>demanda, ocorre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pergunta</a:t>
            </a:r>
            <a:br>
              <a:rPr lang="pt-BR" sz="800" dirty="0"/>
            </a:br>
            <a:r>
              <a:rPr lang="pt-BR" sz="800" dirty="0"/>
              <a:t>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3" name="Retângulo 112"/>
          <p:cNvSpPr/>
          <p:nvPr/>
        </p:nvSpPr>
        <p:spPr>
          <a:xfrm>
            <a:off x="426717" y="6399849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A2_3 (TIPO 2): </a:t>
            </a:r>
            <a:r>
              <a:rPr lang="pt-BR" sz="800" dirty="0"/>
              <a:t>Notas atribuídas à capacidade de esclarecimento por parte dos</a:t>
            </a:r>
            <a:br>
              <a:rPr lang="pt-BR" sz="800" dirty="0"/>
            </a:br>
            <a:r>
              <a:rPr lang="pt-BR" sz="800" dirty="0"/>
              <a:t>atendentes, 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</a:t>
            </a:r>
            <a:br>
              <a:rPr lang="pt-BR" sz="800" dirty="0"/>
            </a:br>
            <a:r>
              <a:rPr lang="pt-BR" sz="800" dirty="0"/>
              <a:t>escolhido 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4" name="Retângulo 113"/>
          <p:cNvSpPr/>
          <p:nvPr/>
        </p:nvSpPr>
        <p:spPr>
          <a:xfrm>
            <a:off x="426716" y="7016337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A3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Telefônico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5" name="Retângulo 114"/>
          <p:cNvSpPr/>
          <p:nvPr/>
        </p:nvSpPr>
        <p:spPr>
          <a:xfrm>
            <a:off x="426715" y="8183056"/>
            <a:ext cx="5972811" cy="41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A4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pela Internet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pela internet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(A1_2)</a:t>
            </a:r>
            <a:r>
              <a:rPr lang="pt-BR" sz="800" dirty="0" smtClean="0"/>
              <a:t> </a:t>
            </a:r>
            <a:endParaRPr lang="pt-BR" sz="800" dirty="0"/>
          </a:p>
        </p:txBody>
      </p:sp>
      <p:cxnSp>
        <p:nvCxnSpPr>
          <p:cNvPr id="68" name="Conector angulado 67"/>
          <p:cNvCxnSpPr>
            <a:stCxn id="99" idx="2"/>
            <a:endCxn id="104" idx="0"/>
          </p:cNvCxnSpPr>
          <p:nvPr/>
        </p:nvCxnSpPr>
        <p:spPr>
          <a:xfrm rot="5400000">
            <a:off x="1991998" y="2704124"/>
            <a:ext cx="319719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99" idx="2"/>
            <a:endCxn id="107" idx="0"/>
          </p:cNvCxnSpPr>
          <p:nvPr/>
        </p:nvCxnSpPr>
        <p:spPr>
          <a:xfrm rot="5400000">
            <a:off x="2827817" y="3539943"/>
            <a:ext cx="31971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99" idx="2"/>
            <a:endCxn id="108" idx="0"/>
          </p:cNvCxnSpPr>
          <p:nvPr/>
        </p:nvCxnSpPr>
        <p:spPr>
          <a:xfrm rot="16200000" flipH="1">
            <a:off x="3669812" y="3548846"/>
            <a:ext cx="307364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99" idx="2"/>
            <a:endCxn id="110" idx="0"/>
          </p:cNvCxnSpPr>
          <p:nvPr/>
        </p:nvCxnSpPr>
        <p:spPr>
          <a:xfrm rot="16200000" flipH="1">
            <a:off x="4505168" y="2713490"/>
            <a:ext cx="311465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111" idx="2"/>
            <a:endCxn id="112" idx="0"/>
          </p:cNvCxnSpPr>
          <p:nvPr/>
        </p:nvCxnSpPr>
        <p:spPr>
          <a:xfrm>
            <a:off x="3413124" y="5654928"/>
            <a:ext cx="0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12" idx="2"/>
            <a:endCxn id="113" idx="0"/>
          </p:cNvCxnSpPr>
          <p:nvPr/>
        </p:nvCxnSpPr>
        <p:spPr>
          <a:xfrm flipH="1">
            <a:off x="3413123" y="6270290"/>
            <a:ext cx="1" cy="1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113" idx="2"/>
            <a:endCxn id="114" idx="0"/>
          </p:cNvCxnSpPr>
          <p:nvPr/>
        </p:nvCxnSpPr>
        <p:spPr>
          <a:xfrm flipH="1">
            <a:off x="3413122" y="6878618"/>
            <a:ext cx="1" cy="13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5648325" y="100093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648325" y="143094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648325" y="183948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48325" y="22344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648325" y="265985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648325" y="3504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648325" y="306640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5832788" y="51160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graphicFrame>
        <p:nvGraphicFramePr>
          <p:cNvPr id="128" name="Tabe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05328"/>
              </p:ext>
            </p:extLst>
          </p:nvPr>
        </p:nvGraphicFramePr>
        <p:xfrm>
          <a:off x="426715" y="8676370"/>
          <a:ext cx="259333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46"/>
                <a:gridCol w="864446"/>
                <a:gridCol w="864446"/>
              </a:tblGrid>
              <a:tr h="211955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Pergunta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Sim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Não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A1_4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97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1" name="Elipse 150"/>
          <p:cNvSpPr/>
          <p:nvPr/>
        </p:nvSpPr>
        <p:spPr>
          <a:xfrm>
            <a:off x="3255164" y="9479834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/>
          <p:cNvSpPr txBox="1"/>
          <p:nvPr/>
        </p:nvSpPr>
        <p:spPr>
          <a:xfrm>
            <a:off x="3643787" y="9333371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cxnSp>
        <p:nvCxnSpPr>
          <p:cNvPr id="130" name="Conector angulado 129"/>
          <p:cNvCxnSpPr>
            <a:stCxn id="115" idx="2"/>
            <a:endCxn id="151" idx="0"/>
          </p:cNvCxnSpPr>
          <p:nvPr/>
        </p:nvCxnSpPr>
        <p:spPr>
          <a:xfrm rot="5400000">
            <a:off x="2971992" y="9038704"/>
            <a:ext cx="88225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osango 77"/>
          <p:cNvSpPr/>
          <p:nvPr/>
        </p:nvSpPr>
        <p:spPr>
          <a:xfrm>
            <a:off x="3211512" y="477690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angulado 26"/>
          <p:cNvCxnSpPr>
            <a:stCxn id="107" idx="2"/>
            <a:endCxn id="78" idx="0"/>
          </p:cNvCxnSpPr>
          <p:nvPr/>
        </p:nvCxnSpPr>
        <p:spPr>
          <a:xfrm rot="16200000" flipH="1">
            <a:off x="2904456" y="4268231"/>
            <a:ext cx="16643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08" idx="2"/>
            <a:endCxn id="78" idx="0"/>
          </p:cNvCxnSpPr>
          <p:nvPr/>
        </p:nvCxnSpPr>
        <p:spPr>
          <a:xfrm rot="5400000">
            <a:off x="3734098" y="4277135"/>
            <a:ext cx="178792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10" idx="2"/>
            <a:endCxn id="78" idx="0"/>
          </p:cNvCxnSpPr>
          <p:nvPr/>
        </p:nvCxnSpPr>
        <p:spPr>
          <a:xfrm rot="5400000">
            <a:off x="4573555" y="3441779"/>
            <a:ext cx="174691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04" idx="2"/>
            <a:endCxn id="78" idx="0"/>
          </p:cNvCxnSpPr>
          <p:nvPr/>
        </p:nvCxnSpPr>
        <p:spPr>
          <a:xfrm rot="16200000" flipH="1">
            <a:off x="2068639" y="3432413"/>
            <a:ext cx="166437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78" idx="2"/>
            <a:endCxn id="111" idx="0"/>
          </p:cNvCxnSpPr>
          <p:nvPr/>
        </p:nvCxnSpPr>
        <p:spPr>
          <a:xfrm flipH="1">
            <a:off x="3413124" y="5071477"/>
            <a:ext cx="1" cy="3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3614737" y="480802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A1_1 = 1?</a:t>
            </a:r>
            <a:endParaRPr lang="pt-BR" sz="105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482328" y="506947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09" name="Losango 108"/>
          <p:cNvSpPr/>
          <p:nvPr/>
        </p:nvSpPr>
        <p:spPr>
          <a:xfrm>
            <a:off x="3211512" y="763169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43787" y="771773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A1_2 = 2?</a:t>
            </a:r>
            <a:endParaRPr lang="pt-BR" sz="1050" dirty="0"/>
          </a:p>
        </p:txBody>
      </p:sp>
      <p:cxnSp>
        <p:nvCxnSpPr>
          <p:cNvPr id="59" name="Conector de seta reta 58"/>
          <p:cNvCxnSpPr>
            <a:stCxn id="109" idx="2"/>
            <a:endCxn id="115" idx="0"/>
          </p:cNvCxnSpPr>
          <p:nvPr/>
        </p:nvCxnSpPr>
        <p:spPr>
          <a:xfrm flipH="1">
            <a:off x="3413121" y="7926276"/>
            <a:ext cx="4" cy="25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432651" y="79327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cxnSp>
        <p:nvCxnSpPr>
          <p:cNvPr id="63" name="Conector angulado 62"/>
          <p:cNvCxnSpPr>
            <a:stCxn id="78" idx="1"/>
            <a:endCxn id="109" idx="1"/>
          </p:cNvCxnSpPr>
          <p:nvPr/>
        </p:nvCxnSpPr>
        <p:spPr>
          <a:xfrm rot="10800000" flipV="1">
            <a:off x="3211512" y="4924188"/>
            <a:ext cx="12700" cy="2854799"/>
          </a:xfrm>
          <a:prstGeom prst="bentConnector3">
            <a:avLst>
              <a:gd name="adj1" fmla="val 234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14" idx="2"/>
            <a:endCxn id="109" idx="0"/>
          </p:cNvCxnSpPr>
          <p:nvPr/>
        </p:nvCxnSpPr>
        <p:spPr>
          <a:xfrm>
            <a:off x="3413122" y="7495106"/>
            <a:ext cx="3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2397124" y="492409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89" name="Conector angulado 88"/>
          <p:cNvCxnSpPr>
            <a:stCxn id="109" idx="3"/>
            <a:endCxn id="151" idx="6"/>
          </p:cNvCxnSpPr>
          <p:nvPr/>
        </p:nvCxnSpPr>
        <p:spPr>
          <a:xfrm flipH="1">
            <a:off x="3571076" y="7778988"/>
            <a:ext cx="43661" cy="1815146"/>
          </a:xfrm>
          <a:prstGeom prst="bentConnector3">
            <a:avLst>
              <a:gd name="adj1" fmla="val -6579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5404475" y="79327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468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42202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E1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algum problema de cobrança nos 6 meses anteriores à pesquisa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5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3211512" y="890663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6" idx="2"/>
            <a:endCxn id="9" idx="0"/>
          </p:cNvCxnSpPr>
          <p:nvPr/>
        </p:nvCxnSpPr>
        <p:spPr>
          <a:xfrm>
            <a:off x="3413125" y="733643"/>
            <a:ext cx="0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67125" y="89066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E1 = Sim?</a:t>
            </a:r>
            <a:endParaRPr lang="pt-BR" sz="105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48325" y="4470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" name="Retângulo 13"/>
          <p:cNvSpPr/>
          <p:nvPr/>
        </p:nvSpPr>
        <p:spPr>
          <a:xfrm>
            <a:off x="1177925" y="1292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E2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(E1). Nota</a:t>
            </a:r>
            <a:br>
              <a:rPr lang="pt-BR" sz="1000" dirty="0"/>
            </a:br>
            <a:r>
              <a:rPr lang="pt-BR" sz="1000" dirty="0"/>
              <a:t>atribuída à resolução do problema de cobrança da prestadora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645544" y="129865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7" name="Conector de seta reta 16"/>
          <p:cNvCxnSpPr>
            <a:stCxn id="9" idx="2"/>
            <a:endCxn id="14" idx="0"/>
          </p:cNvCxnSpPr>
          <p:nvPr/>
        </p:nvCxnSpPr>
        <p:spPr>
          <a:xfrm>
            <a:off x="3413125" y="1185240"/>
            <a:ext cx="0" cy="10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77924" y="1785389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900" b="1" dirty="0" smtClean="0"/>
              <a:t>E3 </a:t>
            </a:r>
            <a:r>
              <a:rPr lang="pt-BR" sz="900" b="1" dirty="0"/>
              <a:t>(TIPO 1)</a:t>
            </a:r>
            <a:r>
              <a:rPr lang="pt-BR" sz="900" dirty="0"/>
              <a:t>: Descreve se o usuário entrou em contato com a prestadora citada </a:t>
            </a:r>
            <a:r>
              <a:rPr lang="pt-BR" sz="900" dirty="0" smtClean="0"/>
              <a:t>para alterar </a:t>
            </a:r>
            <a:r>
              <a:rPr lang="pt-BR" sz="900" dirty="0"/>
              <a:t>o plano ou alguma condição comercial nos 6 meses anteriores </a:t>
            </a:r>
            <a:r>
              <a:rPr lang="pt-BR" sz="900" dirty="0" smtClean="0"/>
              <a:t>à pesquisa</a:t>
            </a:r>
            <a:r>
              <a:rPr lang="pt-BR" sz="900" dirty="0"/>
              <a:t>.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20" name="Conector de seta reta 19"/>
          <p:cNvCxnSpPr>
            <a:stCxn id="14" idx="2"/>
            <a:endCxn id="18" idx="0"/>
          </p:cNvCxnSpPr>
          <p:nvPr/>
        </p:nvCxnSpPr>
        <p:spPr>
          <a:xfrm flipH="1">
            <a:off x="3413124" y="1604137"/>
            <a:ext cx="1" cy="1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3211512" y="22540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18" idx="2"/>
            <a:endCxn id="22" idx="0"/>
          </p:cNvCxnSpPr>
          <p:nvPr/>
        </p:nvCxnSpPr>
        <p:spPr>
          <a:xfrm>
            <a:off x="3413124" y="2097010"/>
            <a:ext cx="1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373" y="22704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E3 = Sim?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77924" y="265570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E4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(E3). Nota</a:t>
            </a:r>
            <a:br>
              <a:rPr lang="pt-BR" sz="1000" dirty="0"/>
            </a:br>
            <a:r>
              <a:rPr lang="pt-BR" sz="1000" dirty="0"/>
              <a:t>atribuída à resolução da alteração do plano ou condição comercial.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28" name="Conector de seta reta 27"/>
          <p:cNvCxnSpPr>
            <a:stCxn id="22" idx="2"/>
            <a:endCxn id="26" idx="0"/>
          </p:cNvCxnSpPr>
          <p:nvPr/>
        </p:nvCxnSpPr>
        <p:spPr>
          <a:xfrm flipH="1">
            <a:off x="3413124" y="2548607"/>
            <a:ext cx="1" cy="10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9" idx="1"/>
            <a:endCxn id="18" idx="1"/>
          </p:cNvCxnSpPr>
          <p:nvPr/>
        </p:nvCxnSpPr>
        <p:spPr>
          <a:xfrm rot="10800000" flipV="1">
            <a:off x="1177924" y="1037952"/>
            <a:ext cx="2033588" cy="90324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413124" y="106876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253455" y="7879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34" name="Retângulo 33"/>
          <p:cNvSpPr/>
          <p:nvPr/>
        </p:nvSpPr>
        <p:spPr>
          <a:xfrm>
            <a:off x="1177924" y="31867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E5 (TIPO 1): </a:t>
            </a:r>
            <a:r>
              <a:rPr lang="pt-BR" sz="1000" dirty="0"/>
              <a:t>Descreve se o entrevistado entrou em contato com a operadora para</a:t>
            </a:r>
            <a:br>
              <a:rPr lang="pt-BR" sz="1000" dirty="0"/>
            </a:br>
            <a:r>
              <a:rPr lang="pt-BR" sz="1000" dirty="0"/>
              <a:t>cancelar serviços ou pacotes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6" name="Conector de seta reta 35"/>
          <p:cNvCxnSpPr>
            <a:stCxn id="26" idx="2"/>
            <a:endCxn id="34" idx="0"/>
          </p:cNvCxnSpPr>
          <p:nvPr/>
        </p:nvCxnSpPr>
        <p:spPr>
          <a:xfrm>
            <a:off x="3413124" y="2967321"/>
            <a:ext cx="0" cy="21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osango 36"/>
          <p:cNvSpPr/>
          <p:nvPr/>
        </p:nvSpPr>
        <p:spPr>
          <a:xfrm>
            <a:off x="3211512" y="361928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635373" y="36356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E5 = Sim?</a:t>
            </a:r>
            <a:endParaRPr lang="pt-BR" sz="1050" dirty="0"/>
          </a:p>
        </p:txBody>
      </p:sp>
      <p:cxnSp>
        <p:nvCxnSpPr>
          <p:cNvPr id="40" name="Conector de seta reta 39"/>
          <p:cNvCxnSpPr>
            <a:stCxn id="34" idx="2"/>
            <a:endCxn id="37" idx="0"/>
          </p:cNvCxnSpPr>
          <p:nvPr/>
        </p:nvCxnSpPr>
        <p:spPr>
          <a:xfrm>
            <a:off x="3413124" y="3498362"/>
            <a:ext cx="1" cy="1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2" idx="1"/>
            <a:endCxn id="34" idx="1"/>
          </p:cNvCxnSpPr>
          <p:nvPr/>
        </p:nvCxnSpPr>
        <p:spPr>
          <a:xfrm rot="10800000" flipV="1">
            <a:off x="1177924" y="2401318"/>
            <a:ext cx="2033588" cy="94123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249089" y="2160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43684" y="245171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45" name="Retângulo 44"/>
          <p:cNvSpPr/>
          <p:nvPr/>
        </p:nvSpPr>
        <p:spPr>
          <a:xfrm>
            <a:off x="1177923" y="402688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E6 </a:t>
            </a:r>
            <a:r>
              <a:rPr lang="pt-BR" sz="1000" b="1" dirty="0"/>
              <a:t>(TIPO 1):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(E5). Nota</a:t>
            </a:r>
            <a:br>
              <a:rPr lang="pt-BR" sz="1000" dirty="0"/>
            </a:br>
            <a:r>
              <a:rPr lang="pt-BR" sz="1000" dirty="0"/>
              <a:t>atribuída à resolução do pedido de cancelamento de serviços ou pacotes.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37" idx="2"/>
            <a:endCxn id="45" idx="0"/>
          </p:cNvCxnSpPr>
          <p:nvPr/>
        </p:nvCxnSpPr>
        <p:spPr>
          <a:xfrm flipH="1">
            <a:off x="3413123" y="3913857"/>
            <a:ext cx="2" cy="11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1177923" y="453887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E7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problemas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50" name="Losango 49"/>
          <p:cNvSpPr/>
          <p:nvPr/>
        </p:nvSpPr>
        <p:spPr>
          <a:xfrm>
            <a:off x="3211512" y="49591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3635373" y="49755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E7 = Sim?</a:t>
            </a:r>
            <a:endParaRPr lang="pt-BR" sz="1050" dirty="0"/>
          </a:p>
        </p:txBody>
      </p:sp>
      <p:cxnSp>
        <p:nvCxnSpPr>
          <p:cNvPr id="53" name="Conector de seta reta 52"/>
          <p:cNvCxnSpPr>
            <a:stCxn id="49" idx="2"/>
            <a:endCxn id="50" idx="0"/>
          </p:cNvCxnSpPr>
          <p:nvPr/>
        </p:nvCxnSpPr>
        <p:spPr>
          <a:xfrm>
            <a:off x="3413123" y="4850492"/>
            <a:ext cx="2" cy="10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5" idx="2"/>
            <a:endCxn id="49" idx="0"/>
          </p:cNvCxnSpPr>
          <p:nvPr/>
        </p:nvCxnSpPr>
        <p:spPr>
          <a:xfrm>
            <a:off x="3413123" y="4338509"/>
            <a:ext cx="0" cy="2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177923" y="537873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E8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(E7). Nota</a:t>
            </a:r>
            <a:br>
              <a:rPr lang="pt-BR" sz="1000" dirty="0"/>
            </a:br>
            <a:r>
              <a:rPr lang="pt-BR" sz="1000" dirty="0"/>
              <a:t>atribuída à resolução do problema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50" idx="2"/>
            <a:endCxn id="58" idx="0"/>
          </p:cNvCxnSpPr>
          <p:nvPr/>
        </p:nvCxnSpPr>
        <p:spPr>
          <a:xfrm flipH="1">
            <a:off x="3413123" y="5253707"/>
            <a:ext cx="2" cy="1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0" idx="1"/>
            <a:endCxn id="64" idx="1"/>
          </p:cNvCxnSpPr>
          <p:nvPr/>
        </p:nvCxnSpPr>
        <p:spPr>
          <a:xfrm rot="10800000" flipV="1">
            <a:off x="1177924" y="5106419"/>
            <a:ext cx="2033589" cy="956364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177923" y="590697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F1 (TIPO 1): </a:t>
            </a:r>
            <a:r>
              <a:rPr lang="pt-BR" sz="1000" dirty="0"/>
              <a:t>Descreve se o usuário solicitou instalação de internet fixa em seu</a:t>
            </a:r>
            <a:br>
              <a:rPr lang="pt-BR" sz="1000" dirty="0"/>
            </a:br>
            <a:r>
              <a:rPr lang="pt-BR" sz="1000" dirty="0"/>
              <a:t>endereço atual nos 6 meses anteriores à pesquisa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67" name="Conector angulado 66"/>
          <p:cNvCxnSpPr>
            <a:stCxn id="37" idx="1"/>
            <a:endCxn id="49" idx="1"/>
          </p:cNvCxnSpPr>
          <p:nvPr/>
        </p:nvCxnSpPr>
        <p:spPr>
          <a:xfrm rot="10800000" flipV="1">
            <a:off x="1177924" y="3766568"/>
            <a:ext cx="2033589" cy="92811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2249089" y="357709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259011" y="487082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70" name="Losango 69"/>
          <p:cNvSpPr/>
          <p:nvPr/>
        </p:nvSpPr>
        <p:spPr>
          <a:xfrm>
            <a:off x="3211512" y="6316776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de seta reta 71"/>
          <p:cNvCxnSpPr>
            <a:stCxn id="64" idx="2"/>
            <a:endCxn id="70" idx="0"/>
          </p:cNvCxnSpPr>
          <p:nvPr/>
        </p:nvCxnSpPr>
        <p:spPr>
          <a:xfrm>
            <a:off x="3413123" y="621859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177923" y="670953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F2_1 (TIPO 2): </a:t>
            </a:r>
            <a:r>
              <a:rPr lang="pt-BR" sz="1000" dirty="0"/>
              <a:t>Notas atribuídas ao tempo de espera entre a solicitação de </a:t>
            </a:r>
            <a:r>
              <a:rPr lang="pt-BR" sz="1000" dirty="0" smtClean="0"/>
              <a:t>instalação e a </a:t>
            </a:r>
            <a:r>
              <a:rPr lang="pt-BR" sz="1000" dirty="0"/>
              <a:t>visita do técnico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5" name="Conector de seta reta 74"/>
          <p:cNvCxnSpPr>
            <a:stCxn id="70" idx="2"/>
            <a:endCxn id="73" idx="0"/>
          </p:cNvCxnSpPr>
          <p:nvPr/>
        </p:nvCxnSpPr>
        <p:spPr>
          <a:xfrm flipH="1">
            <a:off x="3413123" y="661135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1177923" y="7119341"/>
            <a:ext cx="4470400" cy="15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smtClean="0"/>
              <a:t>F2_2 (TIPO 2): </a:t>
            </a:r>
            <a:r>
              <a:rPr lang="pt-BR" sz="1000" smtClean="0"/>
              <a:t>Cumprimento do prazo acordado para instalação. </a:t>
            </a:r>
            <a:endParaRPr lang="pt-BR" sz="1000" dirty="0"/>
          </a:p>
        </p:txBody>
      </p:sp>
      <p:sp>
        <p:nvSpPr>
          <p:cNvPr id="78" name="Retângulo 77"/>
          <p:cNvSpPr/>
          <p:nvPr/>
        </p:nvSpPr>
        <p:spPr>
          <a:xfrm>
            <a:off x="1177923" y="7407623"/>
            <a:ext cx="4470400" cy="14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F2_3 (TIPO 2): </a:t>
            </a:r>
            <a:r>
              <a:rPr lang="pt-BR" sz="1000" dirty="0"/>
              <a:t>Qualidade da instalação do </a:t>
            </a:r>
            <a:r>
              <a:rPr lang="pt-BR" sz="1000" dirty="0" smtClean="0"/>
              <a:t>serviço. </a:t>
            </a:r>
            <a:endParaRPr lang="pt-BR" sz="1000" dirty="0"/>
          </a:p>
        </p:txBody>
      </p:sp>
      <p:sp>
        <p:nvSpPr>
          <p:cNvPr id="79" name="Retângulo 78"/>
          <p:cNvSpPr/>
          <p:nvPr/>
        </p:nvSpPr>
        <p:spPr>
          <a:xfrm>
            <a:off x="1177923" y="763729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F3 (TIPO 1)</a:t>
            </a:r>
            <a:r>
              <a:rPr lang="pt-BR" sz="1000" dirty="0"/>
              <a:t>: Descreve se o usuário solicitou algum tipo de reparo na sua internet </a:t>
            </a:r>
            <a:r>
              <a:rPr lang="pt-BR" sz="1000" dirty="0" smtClean="0"/>
              <a:t>fixa nos </a:t>
            </a:r>
            <a:r>
              <a:rPr lang="pt-BR" sz="1000" dirty="0"/>
              <a:t>6 meses anteriores à pesquisa</a:t>
            </a:r>
            <a:r>
              <a:rPr lang="pt-BR" sz="1000" dirty="0" smtClean="0"/>
              <a:t> . </a:t>
            </a:r>
            <a:endParaRPr lang="pt-BR" sz="1000" dirty="0"/>
          </a:p>
        </p:txBody>
      </p:sp>
      <p:cxnSp>
        <p:nvCxnSpPr>
          <p:cNvPr id="81" name="Conector de seta reta 80"/>
          <p:cNvCxnSpPr>
            <a:stCxn id="78" idx="2"/>
            <a:endCxn id="79" idx="0"/>
          </p:cNvCxnSpPr>
          <p:nvPr/>
        </p:nvCxnSpPr>
        <p:spPr>
          <a:xfrm>
            <a:off x="3413123" y="7554350"/>
            <a:ext cx="0" cy="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3" idx="2"/>
            <a:endCxn id="77" idx="0"/>
          </p:cNvCxnSpPr>
          <p:nvPr/>
        </p:nvCxnSpPr>
        <p:spPr>
          <a:xfrm>
            <a:off x="3413123" y="7021157"/>
            <a:ext cx="0" cy="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7" idx="2"/>
            <a:endCxn id="78" idx="0"/>
          </p:cNvCxnSpPr>
          <p:nvPr/>
        </p:nvCxnSpPr>
        <p:spPr>
          <a:xfrm>
            <a:off x="3413123" y="7273677"/>
            <a:ext cx="0" cy="13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70" idx="1"/>
            <a:endCxn id="79" idx="1"/>
          </p:cNvCxnSpPr>
          <p:nvPr/>
        </p:nvCxnSpPr>
        <p:spPr>
          <a:xfrm rot="10800000" flipV="1">
            <a:off x="1177924" y="6464065"/>
            <a:ext cx="2033589" cy="132903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1175144" y="84802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F4_1 (TIPO 2): </a:t>
            </a:r>
            <a:r>
              <a:rPr lang="pt-BR" sz="1000" dirty="0" smtClean="0"/>
              <a:t>Notas atribuídas ao tempo de espera entre a solicitação de reparo e a visita do técnico. </a:t>
            </a:r>
            <a:endParaRPr lang="pt-BR" sz="1000" dirty="0"/>
          </a:p>
        </p:txBody>
      </p:sp>
      <p:sp>
        <p:nvSpPr>
          <p:cNvPr id="91" name="Losango 90"/>
          <p:cNvSpPr/>
          <p:nvPr/>
        </p:nvSpPr>
        <p:spPr>
          <a:xfrm>
            <a:off x="3208732" y="805674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1177923" y="8920705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F4_2 (TIPO 2): </a:t>
            </a:r>
            <a:r>
              <a:rPr lang="pt-BR" sz="1000" dirty="0"/>
              <a:t>Cumprimento do prazo acordado para reparo.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06" name="Conector de seta reta 105"/>
          <p:cNvCxnSpPr>
            <a:stCxn id="79" idx="2"/>
            <a:endCxn id="91" idx="0"/>
          </p:cNvCxnSpPr>
          <p:nvPr/>
        </p:nvCxnSpPr>
        <p:spPr>
          <a:xfrm flipH="1">
            <a:off x="3410345" y="7948913"/>
            <a:ext cx="2778" cy="1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91" idx="2"/>
            <a:endCxn id="90" idx="0"/>
          </p:cNvCxnSpPr>
          <p:nvPr/>
        </p:nvCxnSpPr>
        <p:spPr>
          <a:xfrm flipH="1">
            <a:off x="3410344" y="8351326"/>
            <a:ext cx="1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1175144" y="9249040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F4_3 (TIPO 2): </a:t>
            </a:r>
            <a:r>
              <a:rPr lang="pt-BR" sz="1000" dirty="0"/>
              <a:t>Qualidade do reparo do serviço.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12" name="Conector de seta reta 111"/>
          <p:cNvCxnSpPr>
            <a:stCxn id="90" idx="2"/>
            <a:endCxn id="92" idx="0"/>
          </p:cNvCxnSpPr>
          <p:nvPr/>
        </p:nvCxnSpPr>
        <p:spPr>
          <a:xfrm>
            <a:off x="3410344" y="8791826"/>
            <a:ext cx="2779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92" idx="2"/>
            <a:endCxn id="110" idx="0"/>
          </p:cNvCxnSpPr>
          <p:nvPr/>
        </p:nvCxnSpPr>
        <p:spPr>
          <a:xfrm flipH="1">
            <a:off x="3410344" y="9096340"/>
            <a:ext cx="2779" cy="1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/>
          <p:cNvSpPr/>
          <p:nvPr/>
        </p:nvSpPr>
        <p:spPr>
          <a:xfrm>
            <a:off x="3252388" y="9589065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65148" y="9575449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cxnSp>
        <p:nvCxnSpPr>
          <p:cNvPr id="118" name="Conector angulado 117"/>
          <p:cNvCxnSpPr>
            <a:stCxn id="91" idx="1"/>
            <a:endCxn id="115" idx="2"/>
          </p:cNvCxnSpPr>
          <p:nvPr/>
        </p:nvCxnSpPr>
        <p:spPr>
          <a:xfrm rot="10800000" flipH="1" flipV="1">
            <a:off x="3208732" y="8204037"/>
            <a:ext cx="43656" cy="1499327"/>
          </a:xfrm>
          <a:prstGeom prst="bentConnector3">
            <a:avLst>
              <a:gd name="adj1" fmla="val -5218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3635373" y="635298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F1 = Sim?</a:t>
            </a:r>
            <a:endParaRPr lang="pt-BR" sz="1050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2259011" y="62345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3429713" y="6501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43684" y="826960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3641170" y="80752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F3 = Sim?</a:t>
            </a:r>
            <a:endParaRPr lang="pt-BR" sz="105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2253455" y="798753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127" name="Conector de seta reta 126"/>
          <p:cNvCxnSpPr>
            <a:stCxn id="110" idx="2"/>
            <a:endCxn id="115" idx="0"/>
          </p:cNvCxnSpPr>
          <p:nvPr/>
        </p:nvCxnSpPr>
        <p:spPr>
          <a:xfrm>
            <a:off x="3410344" y="9424675"/>
            <a:ext cx="0" cy="16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5669993" y="270113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730874" y="408459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5776523" y="54075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730874" y="67777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5724524" y="706607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5730874" y="73757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5708646" y="85379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724524" y="886408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744773" y="920649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69993" y="18572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708646" y="322243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730874" y="4563335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744773" y="59385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5744773" y="770550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694747" y="2919921"/>
            <a:ext cx="86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Apartir</a:t>
            </a:r>
            <a:r>
              <a:rPr lang="pt-BR" sz="1000" dirty="0" smtClean="0"/>
              <a:t> de 2017</a:t>
            </a:r>
            <a:endParaRPr lang="pt-BR" sz="1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10784" y="4923951"/>
            <a:ext cx="86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Apartir</a:t>
            </a:r>
            <a:r>
              <a:rPr lang="pt-BR" sz="1000" dirty="0" smtClean="0"/>
              <a:t> de 2017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15370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6017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G1</a:t>
            </a:r>
            <a:r>
              <a:rPr lang="pt-BR" sz="1000" dirty="0"/>
              <a:t>: Existência de outra operadora que ofereça o mesmo serviço da atual, no local</a:t>
            </a:r>
            <a:br>
              <a:rPr lang="pt-BR" sz="1000" dirty="0"/>
            </a:br>
            <a:r>
              <a:rPr lang="pt-BR" sz="1000" dirty="0"/>
              <a:t>onde o entrevistado mora: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23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648325" y="393956"/>
            <a:ext cx="1049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Sim, Não ou Não Sabe</a:t>
            </a:r>
            <a:endParaRPr lang="pt-BR" sz="105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107427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G2_1</a:t>
            </a:r>
            <a:r>
              <a:rPr lang="pt-BR" sz="1000" i="1" dirty="0"/>
              <a:t>: Contrato inclui TV por assinatura, dados a partir de 2019: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4" name="Retângulo 93"/>
          <p:cNvSpPr/>
          <p:nvPr/>
        </p:nvSpPr>
        <p:spPr>
          <a:xfrm>
            <a:off x="1177925" y="158492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G2_2</a:t>
            </a:r>
            <a:r>
              <a:rPr lang="pt-BR" sz="1000" i="1" dirty="0"/>
              <a:t>: Contrato inclui Telefonia Móvel, dados a partir de 2019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5" name="Retângulo 94"/>
          <p:cNvSpPr/>
          <p:nvPr/>
        </p:nvSpPr>
        <p:spPr>
          <a:xfrm>
            <a:off x="1177925" y="213375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G2_3</a:t>
            </a:r>
            <a:r>
              <a:rPr lang="pt-BR" sz="1000" i="1" dirty="0"/>
              <a:t>: Contrato inclui Telefonia Fixa, dados a partir de 2019:</a:t>
            </a:r>
            <a:r>
              <a:rPr lang="pt-BR" sz="1000" dirty="0" smtClean="0"/>
              <a:t> 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648325" y="10731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5648325" y="160993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5662295" y="21837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267316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H1 (TIPO 3): </a:t>
            </a:r>
            <a:r>
              <a:rPr lang="pt-BR" sz="1000" dirty="0"/>
              <a:t>Quantidade de pessoas residentes que contribuem com a renda total </a:t>
            </a:r>
            <a:r>
              <a:rPr lang="pt-BR" sz="1000" dirty="0" smtClean="0"/>
              <a:t>do domicílio</a:t>
            </a:r>
            <a:r>
              <a:rPr lang="pt-BR" sz="1000" dirty="0"/>
              <a:t>: o entrevistador anota o valor conforme informado pelo entrevistado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0" name="Retângulo 99"/>
          <p:cNvSpPr/>
          <p:nvPr/>
        </p:nvSpPr>
        <p:spPr>
          <a:xfrm>
            <a:off x="1177925" y="31338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H2 </a:t>
            </a:r>
            <a:r>
              <a:rPr lang="pt-BR" sz="1000" b="1" dirty="0"/>
              <a:t>(TIPO 3): </a:t>
            </a:r>
            <a:r>
              <a:rPr lang="pt-BR" sz="1000" dirty="0"/>
              <a:t>Renda mensal familiar: o entrevistador anota o valor conforme </a:t>
            </a:r>
            <a:r>
              <a:rPr lang="pt-BR" sz="1000" dirty="0" smtClean="0"/>
              <a:t>informado pelo </a:t>
            </a:r>
            <a:r>
              <a:rPr lang="pt-BR" sz="1000" dirty="0"/>
              <a:t>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1" name="Retângulo 100"/>
          <p:cNvSpPr/>
          <p:nvPr/>
        </p:nvSpPr>
        <p:spPr>
          <a:xfrm>
            <a:off x="1177925" y="3594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H2a</a:t>
            </a:r>
            <a:r>
              <a:rPr lang="pt-BR" sz="1000" dirty="0"/>
              <a:t>: Depois de respondida a questão </a:t>
            </a:r>
            <a:r>
              <a:rPr lang="pt-BR" sz="1000" b="1" dirty="0"/>
              <a:t>H2 </a:t>
            </a:r>
            <a:r>
              <a:rPr lang="pt-BR" sz="1000" dirty="0"/>
              <a:t>ou em caso de recusa de identificação</a:t>
            </a:r>
            <a:br>
              <a:rPr lang="pt-BR" sz="1000" dirty="0"/>
            </a:br>
            <a:r>
              <a:rPr lang="pt-BR" sz="1000" dirty="0"/>
              <a:t>correta da renda, apresentam-se as opções por faixas de renda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" name="Conector de seta reta 6"/>
          <p:cNvCxnSpPr>
            <a:stCxn id="6" idx="2"/>
            <a:endCxn id="93" idx="0"/>
          </p:cNvCxnSpPr>
          <p:nvPr/>
        </p:nvCxnSpPr>
        <p:spPr>
          <a:xfrm>
            <a:off x="3413125" y="913326"/>
            <a:ext cx="0" cy="16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3" idx="2"/>
            <a:endCxn id="94" idx="0"/>
          </p:cNvCxnSpPr>
          <p:nvPr/>
        </p:nvCxnSpPr>
        <p:spPr>
          <a:xfrm>
            <a:off x="3413125" y="1385895"/>
            <a:ext cx="0" cy="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4" idx="2"/>
            <a:endCxn id="95" idx="0"/>
          </p:cNvCxnSpPr>
          <p:nvPr/>
        </p:nvCxnSpPr>
        <p:spPr>
          <a:xfrm>
            <a:off x="3413125" y="1896547"/>
            <a:ext cx="0" cy="23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5" idx="2"/>
            <a:endCxn id="99" idx="0"/>
          </p:cNvCxnSpPr>
          <p:nvPr/>
        </p:nvCxnSpPr>
        <p:spPr>
          <a:xfrm>
            <a:off x="3413125" y="2445377"/>
            <a:ext cx="0" cy="22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9" idx="2"/>
            <a:endCxn id="100" idx="0"/>
          </p:cNvCxnSpPr>
          <p:nvPr/>
        </p:nvCxnSpPr>
        <p:spPr>
          <a:xfrm>
            <a:off x="3413125" y="2984787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0" idx="2"/>
            <a:endCxn id="101" idx="0"/>
          </p:cNvCxnSpPr>
          <p:nvPr/>
        </p:nvCxnSpPr>
        <p:spPr>
          <a:xfrm>
            <a:off x="3413125" y="3445462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5662295" y="3397618"/>
            <a:ext cx="1035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Faixa de Opções mudaram com os anos</a:t>
            </a:r>
            <a:endParaRPr lang="pt-BR" sz="1050" dirty="0"/>
          </a:p>
        </p:txBody>
      </p:sp>
      <p:sp>
        <p:nvSpPr>
          <p:cNvPr id="119" name="Retângulo 118"/>
          <p:cNvSpPr/>
          <p:nvPr/>
        </p:nvSpPr>
        <p:spPr>
          <a:xfrm>
            <a:off x="1177925" y="4122393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I1 (TIPO 1): </a:t>
            </a:r>
            <a:r>
              <a:rPr lang="pt-BR" sz="1000" dirty="0"/>
              <a:t>Autorização para identificação das respostas para a empresa que </a:t>
            </a:r>
            <a:r>
              <a:rPr lang="pt-BR" sz="1000" dirty="0" smtClean="0"/>
              <a:t>solicitou a </a:t>
            </a:r>
            <a:r>
              <a:rPr lang="pt-BR" sz="1000" dirty="0"/>
              <a:t>pesquisa (2015) ou para a Anatel (a partir de 2016).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6" name="Conector de seta reta 55"/>
          <p:cNvCxnSpPr>
            <a:stCxn id="101" idx="2"/>
            <a:endCxn id="119" idx="0"/>
          </p:cNvCxnSpPr>
          <p:nvPr/>
        </p:nvCxnSpPr>
        <p:spPr>
          <a:xfrm>
            <a:off x="3413125" y="3906137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/>
          <p:cNvSpPr/>
          <p:nvPr/>
        </p:nvSpPr>
        <p:spPr>
          <a:xfrm>
            <a:off x="1177925" y="465027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PESO</a:t>
            </a:r>
            <a:r>
              <a:rPr lang="pt-BR" sz="1000" dirty="0"/>
              <a:t>: Peso do estrato (UF x prestadora) na amostra.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9" name="Conector de seta reta 58"/>
          <p:cNvCxnSpPr>
            <a:stCxn id="119" idx="2"/>
            <a:endCxn id="126" idx="0"/>
          </p:cNvCxnSpPr>
          <p:nvPr/>
        </p:nvCxnSpPr>
        <p:spPr>
          <a:xfrm>
            <a:off x="3413125" y="4434014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27"/>
          <p:cNvSpPr/>
          <p:nvPr/>
        </p:nvSpPr>
        <p:spPr>
          <a:xfrm>
            <a:off x="1177925" y="517814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H0 (TIPO 3): </a:t>
            </a:r>
            <a:r>
              <a:rPr lang="pt-BR" sz="1000" dirty="0"/>
              <a:t>Município de residência do entrevistado: o entrevistador anota o</a:t>
            </a:r>
            <a:br>
              <a:rPr lang="pt-BR" sz="1000" dirty="0"/>
            </a:br>
            <a:r>
              <a:rPr lang="pt-BR" sz="1000" dirty="0"/>
              <a:t>município conforme informado pelo 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2" name="Conector de seta reta 61"/>
          <p:cNvCxnSpPr>
            <a:stCxn id="126" idx="2"/>
            <a:endCxn id="128" idx="0"/>
          </p:cNvCxnSpPr>
          <p:nvPr/>
        </p:nvCxnSpPr>
        <p:spPr>
          <a:xfrm>
            <a:off x="3413125" y="4961891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1177925" y="570602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I2 (TIPO 1)</a:t>
            </a:r>
            <a:r>
              <a:rPr lang="pt-BR" sz="1000" dirty="0"/>
              <a:t>: Autorização para identificação das respostas para a operadora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1" name="Conector de seta reta 70"/>
          <p:cNvCxnSpPr>
            <a:stCxn id="128" idx="2"/>
            <a:endCxn id="129" idx="0"/>
          </p:cNvCxnSpPr>
          <p:nvPr/>
        </p:nvCxnSpPr>
        <p:spPr>
          <a:xfrm>
            <a:off x="3413125" y="5489768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8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/>
              <a:t>Missing</a:t>
            </a:r>
            <a:r>
              <a:rPr lang="pt-BR" sz="1050" dirty="0" smtClean="0"/>
              <a:t> Data </a:t>
            </a:r>
            <a:r>
              <a:rPr lang="pt-BR" sz="1050" dirty="0" err="1" smtClean="0"/>
              <a:t>Analysis</a:t>
            </a:r>
            <a:endParaRPr lang="pt-BR" sz="10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956"/>
            <a:ext cx="6858000" cy="307636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1269" y="3470321"/>
            <a:ext cx="5919537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Considerações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Q2 respondido só de 2015 a 2019;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Q2_1 e Q2_2 respondido só em 2020;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A2_1, A2_2, A2_3 e A3 apenas se respondi A1_1 com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A4 apenas se responde A1_2 com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E2 apenas se Responde E1 com SIM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E4 apenas se Responde E3 com SIM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E6 apenas se Responde E5 com SIM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E8 apenas se Responde E7 com SIM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E5 e E7 apenas a partir de 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F2_1, F2_2 e F2_3 apenas se responde F1 com SIM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F4_1, F4_2 e F4_3 apenas se responde F4 com SIM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G1 apenas até 2018.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G2_1, G2_2 e G2_3 apenas de 2019 a 2020.</a:t>
            </a:r>
          </a:p>
          <a:p>
            <a:pPr lvl="1"/>
            <a:endParaRPr lang="pt-BR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798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9389" y="192505"/>
            <a:ext cx="5919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Caminho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2017 A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 </a:t>
            </a:r>
            <a:r>
              <a:rPr lang="pt-BR" sz="1050" dirty="0"/>
              <a:t>Apenas pessoas que entraram em contato por telefone (A1_1 ==1), assim as colunas com dados de avaliação foram mantidas, </a:t>
            </a:r>
            <a:r>
              <a:rPr lang="pt-BR" sz="1050" dirty="0" smtClean="0"/>
              <a:t>e A1_1 removida pois todos os valores serão iguais a 1. Esse atributo foi escolhido 78% dos entrevistados entraram em contato por telefone.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Apenas pessoas que entraram em contato para falar sobre Cobranças (E1 ==1). 46% dos entrevistados responderam sim para essa pergunta.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Apenas pessoas que entraram em contato para falar cobre problemas (E7 == 1). 66% dos entrevistados responderam sim para essa pergunta.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Apenas pessoas que solicitaram serviços de reparos (F3 ==1). 48% dos entrevistados responderam sim para essa pergunta.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Não Considera a área de trabalho do Entrevistado;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Não Considera questões de Concorrência fornecida na vizinhança (G1)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Total de Linhas: 19014. </a:t>
            </a:r>
            <a:endParaRPr lang="pt-BR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816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97"/>
            <a:ext cx="6858000" cy="72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359"/>
            <a:ext cx="6858000" cy="72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763"/>
            <a:ext cx="6858000" cy="72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49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2070</Words>
  <Application>Microsoft Office PowerPoint</Application>
  <PresentationFormat>Papel A4 (210 x 297 mm)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32</cp:revision>
  <dcterms:created xsi:type="dcterms:W3CDTF">2021-08-21T13:01:31Z</dcterms:created>
  <dcterms:modified xsi:type="dcterms:W3CDTF">2021-08-28T16:55:24Z</dcterms:modified>
</cp:coreProperties>
</file>