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media/image3.png" ContentType="image/png"/>
  <Override PartName="/ppt/media/image4.png" ContentType="image/png"/>
  <Override PartName="/ppt/media/image1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de-DE"/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de-DE"/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988C55DC-E6D0-4958-AF6A-46EB167D12D3}" type="slidenum">
              <a:rPr lang="de-DE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Maybe add some screenshots... ?!?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5040" cy="215820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2400" y="3963240"/>
            <a:ext cx="2705040" cy="2158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5040" cy="2158200"/>
          </a:xfrm>
          <a:prstGeom prst="rect">
            <a:avLst/>
          </a:prstGeom>
          <a:ln>
            <a:noFill/>
          </a:ln>
        </p:spPr>
      </p:pic>
      <p:pic>
        <p:nvPicPr>
          <p:cNvPr descr="" id="7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2400" y="3963240"/>
            <a:ext cx="2705040" cy="2158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04.02.14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4B474DA-1C01-4432-A9FE-D0940AE18E6D}" type="slidenum">
              <a:rPr lang="de-DE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1620">
                <a:solidFill>
                  <a:srgbClr val="000000"/>
                </a:solidFill>
                <a:latin typeface="Calibri"/>
              </a:rPr>
              <a:t>Title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40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04.02.14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1CE7410-3503-42E9-9DF4-F2AAF233C8CD}" type="slidenum">
              <a:rPr lang="de-DE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66024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780">
                <a:solidFill>
                  <a:srgbClr val="3465a4"/>
                </a:solidFill>
                <a:latin typeface="Calibri"/>
              </a:rPr>
              <a:t>Skedify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1371600" y="3461760"/>
            <a:ext cx="6400440" cy="30088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8b8b8b"/>
                </a:solidFill>
                <a:latin typeface="Calibri"/>
              </a:rPr>
              <a:t>Mariam Aboulfadl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8b8b8b"/>
                </a:solidFill>
                <a:latin typeface="Calibri"/>
              </a:rPr>
              <a:t>Mohamed Alsherif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8b8b8b"/>
                </a:solidFill>
                <a:latin typeface="Calibri"/>
              </a:rPr>
              <a:t>Yigit Günay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8b8b8b"/>
                </a:solidFill>
                <a:latin typeface="Calibri"/>
              </a:rPr>
              <a:t>Tobias Schürg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8b8b8b"/>
                </a:solidFill>
                <a:latin typeface="Calibri"/>
              </a:rPr>
              <a:t>Mohamed Soliman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Pain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708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50000"/>
              </a:lnSpc>
              <a:buSzPct val="25000"/>
              <a:buFont typeface="StarSymbol"/>
              <a:buChar char=""/>
            </a:pPr>
            <a:r>
              <a:rPr lang="en-US" sz="5400"/>
              <a:t>Labs, Semiars and other meetings</a:t>
            </a:r>
            <a:endParaRPr/>
          </a:p>
          <a:p>
            <a:pPr>
              <a:lnSpc>
                <a:spcPct val="150000"/>
              </a:lnSpc>
              <a:buSzPct val="25000"/>
              <a:buFont typeface="StarSymbol"/>
              <a:buChar char=""/>
            </a:pPr>
            <a:r>
              <a:rPr lang="en-US" sz="5400"/>
              <a:t>Many students</a:t>
            </a:r>
            <a:endParaRPr/>
          </a:p>
          <a:p>
            <a:pPr>
              <a:lnSpc>
                <a:spcPct val="150000"/>
              </a:lnSpc>
              <a:buSzPct val="25000"/>
              <a:buFont typeface="StarSymbol"/>
              <a:buChar char=""/>
            </a:pPr>
            <a:r>
              <a:rPr lang="en-US" sz="5400"/>
              <a:t>Different timetables</a:t>
            </a:r>
            <a:endParaRPr/>
          </a:p>
          <a:p>
            <a:pPr>
              <a:lnSpc>
                <a:spcPct val="150000"/>
              </a:lnSpc>
              <a:buSzPct val="25000"/>
              <a:buFont typeface="StarSymbol"/>
              <a:buChar char=""/>
            </a:pPr>
            <a:r>
              <a:rPr lang="en-US" sz="5400"/>
              <a:t>=&gt; hard to find a common timeslot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5400"/>
              <a:t>→ </a:t>
            </a:r>
            <a:r>
              <a:rPr lang="en-US" sz="5400"/>
              <a:t>many Emails</a:t>
            </a:r>
            <a:endParaRPr/>
          </a:p>
          <a:p>
            <a:pPr>
              <a:lnSpc>
                <a:spcPct val="150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150000"/>
              </a:lnSpc>
              <a:buSzPct val="25000"/>
              <a:buFont typeface="StarSymbol"/>
              <a:buChar char=""/>
            </a:pPr>
            <a:r>
              <a:rPr lang="en-US" sz="5400"/>
              <a:t>Current solution: Doodle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808080"/>
                </a:solidFill>
              </a:rPr>
              <a:t>Solution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3459600" y="3460680"/>
            <a:ext cx="2012400" cy="715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 sz="4400">
                <a:solidFill>
                  <a:srgbClr val="3465a4"/>
                </a:solidFill>
              </a:rPr>
              <a:t>Skedify</a:t>
            </a:r>
            <a:endParaRPr/>
          </a:p>
        </p:txBody>
      </p:sp>
      <p:sp>
        <p:nvSpPr>
          <p:cNvPr id="89" name="TextShape 3"/>
          <p:cNvSpPr txBox="1"/>
          <p:nvPr/>
        </p:nvSpPr>
        <p:spPr>
          <a:xfrm>
            <a:off x="1013400" y="2151000"/>
            <a:ext cx="1506600" cy="65700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de-DE" sz="2000">
                <a:solidFill>
                  <a:srgbClr val="579d1c"/>
                </a:solidFill>
              </a:rPr>
              <a:t>Knows your</a:t>
            </a:r>
            <a:r>
              <a:rPr lang="de-DE" sz="2000">
                <a:solidFill>
                  <a:srgbClr val="579d1c"/>
                </a:solidFill>
              </a:rPr>
              <a:t>
</a:t>
            </a:r>
            <a:r>
              <a:rPr lang="de-DE" sz="2000">
                <a:solidFill>
                  <a:srgbClr val="579d1c"/>
                </a:solidFill>
              </a:rPr>
              <a:t>schedule</a:t>
            </a:r>
            <a:endParaRPr/>
          </a:p>
        </p:txBody>
      </p:sp>
      <p:sp>
        <p:nvSpPr>
          <p:cNvPr id="90" name="TextShape 4"/>
          <p:cNvSpPr txBox="1"/>
          <p:nvPr/>
        </p:nvSpPr>
        <p:spPr>
          <a:xfrm>
            <a:off x="5711400" y="5328000"/>
            <a:ext cx="1704600" cy="65700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de-DE" sz="2000">
                <a:solidFill>
                  <a:srgbClr val="579d1c"/>
                </a:solidFill>
              </a:rPr>
              <a:t>Knows your</a:t>
            </a:r>
            <a:r>
              <a:rPr lang="de-DE" sz="2000">
                <a:solidFill>
                  <a:srgbClr val="579d1c"/>
                </a:solidFill>
              </a:rPr>
              <a:t>
</a:t>
            </a:r>
            <a:r>
              <a:rPr lang="de-DE" sz="2000">
                <a:solidFill>
                  <a:srgbClr val="579d1c"/>
                </a:solidFill>
              </a:rPr>
              <a:t>appointments</a:t>
            </a:r>
            <a:endParaRPr/>
          </a:p>
        </p:txBody>
      </p:sp>
      <p:sp>
        <p:nvSpPr>
          <p:cNvPr id="91" name="TextShape 5"/>
          <p:cNvSpPr txBox="1"/>
          <p:nvPr/>
        </p:nvSpPr>
        <p:spPr>
          <a:xfrm>
            <a:off x="6624000" y="2151000"/>
            <a:ext cx="1104120" cy="3736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de-DE" sz="2000">
                <a:solidFill>
                  <a:srgbClr val="579d1c"/>
                </a:solidFill>
              </a:rPr>
              <a:t>It's easy</a:t>
            </a:r>
            <a:endParaRPr/>
          </a:p>
        </p:txBody>
      </p:sp>
      <p:sp>
        <p:nvSpPr>
          <p:cNvPr id="92" name="TextShape 6"/>
          <p:cNvSpPr txBox="1"/>
          <p:nvPr/>
        </p:nvSpPr>
        <p:spPr>
          <a:xfrm>
            <a:off x="3960000" y="1863000"/>
            <a:ext cx="1055520" cy="65700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de-DE" sz="2000">
                <a:solidFill>
                  <a:srgbClr val="579d1c"/>
                </a:solidFill>
              </a:rPr>
              <a:t>Multiple</a:t>
            </a:r>
            <a:r>
              <a:rPr lang="de-DE" sz="2000">
                <a:solidFill>
                  <a:srgbClr val="579d1c"/>
                </a:solidFill>
              </a:rPr>
              <a:t>
</a:t>
            </a:r>
            <a:r>
              <a:rPr lang="de-DE" sz="2000">
                <a:solidFill>
                  <a:srgbClr val="579d1c"/>
                </a:solidFill>
              </a:rPr>
              <a:t>Groups</a:t>
            </a:r>
            <a:endParaRPr/>
          </a:p>
        </p:txBody>
      </p:sp>
      <p:sp>
        <p:nvSpPr>
          <p:cNvPr id="93" name="TextShape 7"/>
          <p:cNvSpPr txBox="1"/>
          <p:nvPr/>
        </p:nvSpPr>
        <p:spPr>
          <a:xfrm>
            <a:off x="720000" y="4032000"/>
            <a:ext cx="906120" cy="3736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de-DE" sz="2000">
                <a:solidFill>
                  <a:srgbClr val="579d1c"/>
                </a:solidFill>
              </a:rPr>
              <a:t>It's hip</a:t>
            </a:r>
            <a:endParaRPr/>
          </a:p>
        </p:txBody>
      </p:sp>
      <p:sp>
        <p:nvSpPr>
          <p:cNvPr id="94" name="TextShape 8"/>
          <p:cNvSpPr txBox="1"/>
          <p:nvPr/>
        </p:nvSpPr>
        <p:spPr>
          <a:xfrm>
            <a:off x="6984000" y="3874320"/>
            <a:ext cx="730800" cy="3736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de-DE" sz="2000">
                <a:solidFill>
                  <a:srgbClr val="579d1c"/>
                </a:solidFill>
              </a:rPr>
              <a:t>clear</a:t>
            </a:r>
            <a:endParaRPr/>
          </a:p>
        </p:txBody>
      </p:sp>
      <p:sp>
        <p:nvSpPr>
          <p:cNvPr id="95" name="TextShape 9"/>
          <p:cNvSpPr txBox="1"/>
          <p:nvPr/>
        </p:nvSpPr>
        <p:spPr>
          <a:xfrm>
            <a:off x="3456000" y="5760000"/>
            <a:ext cx="1380240" cy="3736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de-DE" sz="2000">
                <a:solidFill>
                  <a:srgbClr val="579d1c"/>
                </a:solidFill>
              </a:rPr>
              <a:t>Up-to-date</a:t>
            </a:r>
            <a:endParaRPr/>
          </a:p>
        </p:txBody>
      </p:sp>
      <p:sp>
        <p:nvSpPr>
          <p:cNvPr id="96" name="TextShape 10"/>
          <p:cNvSpPr txBox="1"/>
          <p:nvPr/>
        </p:nvSpPr>
        <p:spPr>
          <a:xfrm>
            <a:off x="2831040" y="4176000"/>
            <a:ext cx="3432960" cy="6022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de-DE">
                <a:solidFill>
                  <a:srgbClr val="333333"/>
                </a:solidFill>
              </a:rPr>
              <a:t>Finding a common meeting time</a:t>
            </a:r>
            <a:r>
              <a:rPr lang="de-DE">
                <a:solidFill>
                  <a:srgbClr val="333333"/>
                </a:solidFill>
              </a:rPr>
              <a:t>
</a:t>
            </a:r>
            <a:r>
              <a:rPr lang="de-DE">
                <a:solidFill>
                  <a:srgbClr val="333333"/>
                </a:solidFill>
              </a:rPr>
              <a:t>among multiple students</a:t>
            </a:r>
            <a:endParaRPr/>
          </a:p>
        </p:txBody>
      </p:sp>
      <p:sp>
        <p:nvSpPr>
          <p:cNvPr id="97" name="TextShape 11"/>
          <p:cNvSpPr txBox="1"/>
          <p:nvPr/>
        </p:nvSpPr>
        <p:spPr>
          <a:xfrm>
            <a:off x="720000" y="5175000"/>
            <a:ext cx="1662120" cy="65700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de-DE" sz="2000">
                <a:solidFill>
                  <a:srgbClr val="579d1c"/>
                </a:solidFill>
              </a:rPr>
              <a:t>Best meeting</a:t>
            </a:r>
            <a:r>
              <a:rPr lang="de-DE" sz="2000">
                <a:solidFill>
                  <a:srgbClr val="579d1c"/>
                </a:solidFill>
              </a:rPr>
              <a:t>
</a:t>
            </a:r>
            <a:r>
              <a:rPr lang="de-DE" sz="2000">
                <a:solidFill>
                  <a:srgbClr val="579d1c"/>
                </a:solidFill>
              </a:rPr>
              <a:t>slot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Our Application Cycle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771840" y="1777680"/>
            <a:ext cx="2121840" cy="720000"/>
          </a:xfrm>
          <a:prstGeom prst="flowChartProcess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Calibri"/>
              </a:rPr>
              <a:t>iPhone (Client)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2894040" y="2138040"/>
            <a:ext cx="332748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101" name="CustomShape 4"/>
          <p:cNvSpPr/>
          <p:nvPr/>
        </p:nvSpPr>
        <p:spPr>
          <a:xfrm>
            <a:off x="6221880" y="1777680"/>
            <a:ext cx="2121840" cy="720000"/>
          </a:xfrm>
          <a:prstGeom prst="flowChartProcess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Calibri"/>
              </a:rPr>
              <a:t>OAuth</a:t>
            </a:r>
            <a:endParaRPr/>
          </a:p>
        </p:txBody>
      </p:sp>
      <p:sp>
        <p:nvSpPr>
          <p:cNvPr id="102" name="CustomShape 5"/>
          <p:cNvSpPr/>
          <p:nvPr/>
        </p:nvSpPr>
        <p:spPr>
          <a:xfrm>
            <a:off x="6221880" y="4860720"/>
            <a:ext cx="2121840" cy="720000"/>
          </a:xfrm>
          <a:prstGeom prst="flowChartProcess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Calibri"/>
              </a:rPr>
              <a:t>L2P API</a:t>
            </a:r>
            <a:endParaRPr/>
          </a:p>
        </p:txBody>
      </p:sp>
      <p:sp>
        <p:nvSpPr>
          <p:cNvPr id="103" name="CustomShape 6"/>
          <p:cNvSpPr/>
          <p:nvPr/>
        </p:nvSpPr>
        <p:spPr>
          <a:xfrm>
            <a:off x="771840" y="4850280"/>
            <a:ext cx="2121840" cy="720000"/>
          </a:xfrm>
          <a:prstGeom prst="flowChartProcess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Calibri"/>
              </a:rPr>
              <a:t>Server</a:t>
            </a:r>
            <a:endParaRPr/>
          </a:p>
        </p:txBody>
      </p:sp>
      <p:sp>
        <p:nvSpPr>
          <p:cNvPr id="104" name="CustomShape 7"/>
          <p:cNvSpPr/>
          <p:nvPr/>
        </p:nvSpPr>
        <p:spPr>
          <a:xfrm>
            <a:off x="1832760" y="2498040"/>
            <a:ext cx="360" cy="235188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 len="med" type="arrow" w="med"/>
            <a:tailEnd len="med" type="arrow" w="med"/>
          </a:ln>
        </p:spPr>
      </p:sp>
      <p:sp>
        <p:nvSpPr>
          <p:cNvPr id="105" name="CustomShape 8"/>
          <p:cNvSpPr/>
          <p:nvPr/>
        </p:nvSpPr>
        <p:spPr>
          <a:xfrm>
            <a:off x="6221880" y="2957760"/>
            <a:ext cx="2121840" cy="1457280"/>
          </a:xfrm>
          <a:prstGeom prst="flowChartDecision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Calibri"/>
              </a:rPr>
              <a:t>Success?</a:t>
            </a:r>
            <a:endParaRPr/>
          </a:p>
        </p:txBody>
      </p:sp>
      <p:sp>
        <p:nvSpPr>
          <p:cNvPr id="106" name="CustomShape 9"/>
          <p:cNvSpPr/>
          <p:nvPr/>
        </p:nvSpPr>
        <p:spPr>
          <a:xfrm>
            <a:off x="7283160" y="2498040"/>
            <a:ext cx="360" cy="459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107" name="CustomShape 10"/>
          <p:cNvSpPr/>
          <p:nvPr/>
        </p:nvSpPr>
        <p:spPr>
          <a:xfrm>
            <a:off x="7283160" y="4415760"/>
            <a:ext cx="360" cy="44460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108" name="CustomShape 11"/>
          <p:cNvSpPr/>
          <p:nvPr/>
        </p:nvSpPr>
        <p:spPr>
          <a:xfrm flipH="1" flipV="1">
            <a:off x="2893320" y="5209920"/>
            <a:ext cx="3327480" cy="972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109" name="CustomShape 12"/>
          <p:cNvSpPr/>
          <p:nvPr/>
        </p:nvSpPr>
        <p:spPr>
          <a:xfrm>
            <a:off x="3629880" y="4841280"/>
            <a:ext cx="198540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Send User’s Calendar Information</a:t>
            </a:r>
            <a:endParaRPr/>
          </a:p>
        </p:txBody>
      </p:sp>
      <p:sp>
        <p:nvSpPr>
          <p:cNvPr id="110" name="CustomShape 13"/>
          <p:cNvSpPr/>
          <p:nvPr/>
        </p:nvSpPr>
        <p:spPr>
          <a:xfrm>
            <a:off x="7347600" y="4391640"/>
            <a:ext cx="35316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Yes</a:t>
            </a:r>
            <a:endParaRPr/>
          </a:p>
        </p:txBody>
      </p:sp>
      <p:sp>
        <p:nvSpPr>
          <p:cNvPr id="111" name="CustomShape 14"/>
          <p:cNvSpPr/>
          <p:nvPr/>
        </p:nvSpPr>
        <p:spPr>
          <a:xfrm flipH="1" flipV="1">
            <a:off x="1832400" y="1776960"/>
            <a:ext cx="6510960" cy="1908360"/>
          </a:xfrm>
          <a:prstGeom prst="bentConnector4">
            <a:avLst>
              <a:gd fmla="val -3511" name="adj1"/>
              <a:gd fmla="val 111975" name="adj2"/>
            </a:avLst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112" name="CustomShape 15"/>
          <p:cNvSpPr/>
          <p:nvPr/>
        </p:nvSpPr>
        <p:spPr>
          <a:xfrm>
            <a:off x="2535120" y="3446640"/>
            <a:ext cx="179964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Send / Receive HTTP Requests</a:t>
            </a:r>
            <a:endParaRPr/>
          </a:p>
        </p:txBody>
      </p:sp>
      <p:sp>
        <p:nvSpPr>
          <p:cNvPr id="113" name="CustomShape 16"/>
          <p:cNvSpPr/>
          <p:nvPr/>
        </p:nvSpPr>
        <p:spPr>
          <a:xfrm>
            <a:off x="8631000" y="3056040"/>
            <a:ext cx="33660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No</a:t>
            </a:r>
            <a:endParaRPr/>
          </a:p>
        </p:txBody>
      </p:sp>
      <p:sp>
        <p:nvSpPr>
          <p:cNvPr id="114" name="CustomShape 17"/>
          <p:cNvSpPr/>
          <p:nvPr/>
        </p:nvSpPr>
        <p:spPr>
          <a:xfrm>
            <a:off x="4243680" y="1760400"/>
            <a:ext cx="72828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First Login</a:t>
            </a:r>
            <a:endParaRPr/>
          </a:p>
        </p:txBody>
      </p:sp>
      <p:sp>
        <p:nvSpPr>
          <p:cNvPr id="115" name="TextShape 18"/>
          <p:cNvSpPr txBox="1"/>
          <p:nvPr/>
        </p:nvSpPr>
        <p:spPr>
          <a:xfrm rot="20245800">
            <a:off x="1323720" y="1910880"/>
            <a:ext cx="7324560" cy="2166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 sz="11620">
                <a:solidFill>
                  <a:srgbClr val="c5000b"/>
                </a:solidFill>
              </a:rPr>
              <a:t>Remove?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82760" y="1728000"/>
            <a:ext cx="8229240" cy="295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Skedify</a:t>
            </a:r>
            <a:r>
              <a:rPr lang="en-US"/>
              <a:t>
</a:t>
            </a:r>
            <a:r>
              <a:rPr lang="en-US"/>
              <a:t>in action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