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5040" cy="215820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504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5040" cy="2158200"/>
          </a:xfrm>
          <a:prstGeom prst="rect">
            <a:avLst/>
          </a:prstGeom>
          <a:ln>
            <a:noFill/>
          </a:ln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504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04.02.14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A073B21-C1EA-4A87-80B7-2CB1F6D7E772}" type="slidenum">
              <a:rPr lang="de-DE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1620">
                <a:solidFill>
                  <a:srgbClr val="000000"/>
                </a:solidFill>
                <a:latin typeface="Calibri"/>
              </a:rPr>
              <a:t>Title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04.02.14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A2C864A-5F8D-43CB-A817-6F0622A025BF}" type="slidenum">
              <a:rPr lang="de-DE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66024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780">
                <a:solidFill>
                  <a:srgbClr val="3465a4"/>
                </a:solidFill>
                <a:latin typeface="Calibri"/>
              </a:rPr>
              <a:t>Skedify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461760"/>
            <a:ext cx="6400440" cy="30088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Mariam Aboulfadl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Mohamed Alsherif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Yigit Günay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Tobias Schürg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Mohamed Soliman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Pain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708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50000"/>
              </a:lnSpc>
              <a:buSzPct val="25000"/>
              <a:buFont typeface="StarSymbol"/>
              <a:buChar char=""/>
            </a:pPr>
            <a:r>
              <a:rPr lang="en-US" sz="5400"/>
              <a:t>Labs, Semiars and other meetings</a:t>
            </a:r>
            <a:endParaRPr/>
          </a:p>
          <a:p>
            <a:pPr>
              <a:lnSpc>
                <a:spcPct val="150000"/>
              </a:lnSpc>
              <a:buSzPct val="25000"/>
              <a:buFont typeface="StarSymbol"/>
              <a:buChar char=""/>
            </a:pPr>
            <a:r>
              <a:rPr lang="en-US" sz="5400"/>
              <a:t>Many students</a:t>
            </a:r>
            <a:endParaRPr/>
          </a:p>
          <a:p>
            <a:pPr>
              <a:lnSpc>
                <a:spcPct val="150000"/>
              </a:lnSpc>
              <a:buSzPct val="25000"/>
              <a:buFont typeface="StarSymbol"/>
              <a:buChar char=""/>
            </a:pPr>
            <a:r>
              <a:rPr lang="en-US" sz="5400"/>
              <a:t>Different timetables</a:t>
            </a:r>
            <a:endParaRPr/>
          </a:p>
          <a:p>
            <a:pPr>
              <a:lnSpc>
                <a:spcPct val="150000"/>
              </a:lnSpc>
              <a:buSzPct val="25000"/>
              <a:buFont typeface="StarSymbol"/>
              <a:buChar char=""/>
            </a:pPr>
            <a:r>
              <a:rPr lang="en-US" sz="5400"/>
              <a:t>=&gt; hard to find a common timeslot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5400"/>
              <a:t>→ </a:t>
            </a:r>
            <a:r>
              <a:rPr lang="en-US" sz="5400"/>
              <a:t>many Emails</a:t>
            </a:r>
            <a:endParaRPr/>
          </a:p>
          <a:p>
            <a:pPr>
              <a:lnSpc>
                <a:spcPct val="15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150000"/>
              </a:lnSpc>
              <a:buSzPct val="25000"/>
              <a:buFont typeface="StarSymbol"/>
              <a:buChar char=""/>
            </a:pPr>
            <a:r>
              <a:rPr lang="en-US" sz="5400"/>
              <a:t>Current solution: Doodle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108360"/>
            <a:ext cx="8229240" cy="147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808080"/>
                </a:solidFill>
              </a:rPr>
              <a:t>Solution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3459600" y="3460680"/>
            <a:ext cx="201240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4400">
                <a:solidFill>
                  <a:srgbClr val="3465a4"/>
                </a:solidFill>
              </a:rPr>
              <a:t>Skedify</a:t>
            </a:r>
            <a:endParaRPr/>
          </a:p>
        </p:txBody>
      </p:sp>
      <p:sp>
        <p:nvSpPr>
          <p:cNvPr id="84" name="TextShape 3"/>
          <p:cNvSpPr txBox="1"/>
          <p:nvPr/>
        </p:nvSpPr>
        <p:spPr>
          <a:xfrm>
            <a:off x="1013400" y="2151000"/>
            <a:ext cx="1506600" cy="6570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 sz="2000">
                <a:solidFill>
                  <a:srgbClr val="579d1c"/>
                </a:solidFill>
              </a:rPr>
              <a:t>Knows your</a:t>
            </a:r>
            <a:r>
              <a:rPr lang="de-DE" sz="2000">
                <a:solidFill>
                  <a:srgbClr val="579d1c"/>
                </a:solidFill>
              </a:rPr>
              <a:t>
</a:t>
            </a:r>
            <a:r>
              <a:rPr lang="de-DE" sz="2000">
                <a:solidFill>
                  <a:srgbClr val="579d1c"/>
                </a:solidFill>
              </a:rPr>
              <a:t>schedule</a:t>
            </a:r>
            <a:endParaRPr/>
          </a:p>
        </p:txBody>
      </p:sp>
      <p:sp>
        <p:nvSpPr>
          <p:cNvPr id="85" name="TextShape 4"/>
          <p:cNvSpPr txBox="1"/>
          <p:nvPr/>
        </p:nvSpPr>
        <p:spPr>
          <a:xfrm>
            <a:off x="5711400" y="5328000"/>
            <a:ext cx="1704600" cy="6570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 sz="2000">
                <a:solidFill>
                  <a:srgbClr val="579d1c"/>
                </a:solidFill>
              </a:rPr>
              <a:t>Knows your</a:t>
            </a:r>
            <a:r>
              <a:rPr lang="de-DE" sz="2000">
                <a:solidFill>
                  <a:srgbClr val="579d1c"/>
                </a:solidFill>
              </a:rPr>
              <a:t>
</a:t>
            </a:r>
            <a:r>
              <a:rPr lang="de-DE" sz="2000">
                <a:solidFill>
                  <a:srgbClr val="579d1c"/>
                </a:solidFill>
              </a:rPr>
              <a:t>appointments</a:t>
            </a:r>
            <a:endParaRPr/>
          </a:p>
        </p:txBody>
      </p:sp>
      <p:sp>
        <p:nvSpPr>
          <p:cNvPr id="86" name="TextShape 5"/>
          <p:cNvSpPr txBox="1"/>
          <p:nvPr/>
        </p:nvSpPr>
        <p:spPr>
          <a:xfrm>
            <a:off x="6624000" y="2151000"/>
            <a:ext cx="1104120" cy="373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 sz="2000">
                <a:solidFill>
                  <a:srgbClr val="579d1c"/>
                </a:solidFill>
              </a:rPr>
              <a:t>It's easy</a:t>
            </a:r>
            <a:endParaRPr/>
          </a:p>
        </p:txBody>
      </p:sp>
      <p:sp>
        <p:nvSpPr>
          <p:cNvPr id="87" name="TextShape 6"/>
          <p:cNvSpPr txBox="1"/>
          <p:nvPr/>
        </p:nvSpPr>
        <p:spPr>
          <a:xfrm>
            <a:off x="3960000" y="1863000"/>
            <a:ext cx="1055520" cy="6570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 sz="2000">
                <a:solidFill>
                  <a:srgbClr val="579d1c"/>
                </a:solidFill>
              </a:rPr>
              <a:t>Multiple</a:t>
            </a:r>
            <a:r>
              <a:rPr lang="de-DE" sz="2000">
                <a:solidFill>
                  <a:srgbClr val="579d1c"/>
                </a:solidFill>
              </a:rPr>
              <a:t>
</a:t>
            </a:r>
            <a:r>
              <a:rPr lang="de-DE" sz="2000">
                <a:solidFill>
                  <a:srgbClr val="579d1c"/>
                </a:solidFill>
              </a:rPr>
              <a:t>Groups</a:t>
            </a:r>
            <a:endParaRPr/>
          </a:p>
        </p:txBody>
      </p:sp>
      <p:sp>
        <p:nvSpPr>
          <p:cNvPr id="88" name="TextShape 7"/>
          <p:cNvSpPr txBox="1"/>
          <p:nvPr/>
        </p:nvSpPr>
        <p:spPr>
          <a:xfrm>
            <a:off x="720000" y="4032000"/>
            <a:ext cx="906120" cy="373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 sz="2000">
                <a:solidFill>
                  <a:srgbClr val="579d1c"/>
                </a:solidFill>
              </a:rPr>
              <a:t>It's hip</a:t>
            </a:r>
            <a:endParaRPr/>
          </a:p>
        </p:txBody>
      </p:sp>
      <p:sp>
        <p:nvSpPr>
          <p:cNvPr id="89" name="TextShape 8"/>
          <p:cNvSpPr txBox="1"/>
          <p:nvPr/>
        </p:nvSpPr>
        <p:spPr>
          <a:xfrm>
            <a:off x="6984000" y="3874320"/>
            <a:ext cx="730800" cy="373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 sz="2000">
                <a:solidFill>
                  <a:srgbClr val="579d1c"/>
                </a:solidFill>
              </a:rPr>
              <a:t>clear</a:t>
            </a:r>
            <a:endParaRPr/>
          </a:p>
        </p:txBody>
      </p:sp>
      <p:sp>
        <p:nvSpPr>
          <p:cNvPr id="90" name="TextShape 9"/>
          <p:cNvSpPr txBox="1"/>
          <p:nvPr/>
        </p:nvSpPr>
        <p:spPr>
          <a:xfrm>
            <a:off x="3456000" y="5760000"/>
            <a:ext cx="1380240" cy="373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 sz="2000">
                <a:solidFill>
                  <a:srgbClr val="579d1c"/>
                </a:solidFill>
              </a:rPr>
              <a:t>Up-to-date</a:t>
            </a:r>
            <a:endParaRPr/>
          </a:p>
        </p:txBody>
      </p:sp>
      <p:sp>
        <p:nvSpPr>
          <p:cNvPr id="91" name="TextShape 10"/>
          <p:cNvSpPr txBox="1"/>
          <p:nvPr/>
        </p:nvSpPr>
        <p:spPr>
          <a:xfrm>
            <a:off x="2831040" y="4176000"/>
            <a:ext cx="3432960" cy="6022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>
                <a:solidFill>
                  <a:srgbClr val="333333"/>
                </a:solidFill>
              </a:rPr>
              <a:t>Finding a common meeting time</a:t>
            </a:r>
            <a:r>
              <a:rPr lang="de-DE">
                <a:solidFill>
                  <a:srgbClr val="333333"/>
                </a:solidFill>
              </a:rPr>
              <a:t>
</a:t>
            </a:r>
            <a:r>
              <a:rPr lang="de-DE">
                <a:solidFill>
                  <a:srgbClr val="333333"/>
                </a:solidFill>
              </a:rPr>
              <a:t>among multiple students</a:t>
            </a:r>
            <a:endParaRPr/>
          </a:p>
        </p:txBody>
      </p:sp>
      <p:sp>
        <p:nvSpPr>
          <p:cNvPr id="92" name="TextShape 11"/>
          <p:cNvSpPr txBox="1"/>
          <p:nvPr/>
        </p:nvSpPr>
        <p:spPr>
          <a:xfrm>
            <a:off x="720000" y="5175000"/>
            <a:ext cx="1662120" cy="6570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de-DE" sz="2000">
                <a:solidFill>
                  <a:srgbClr val="579d1c"/>
                </a:solidFill>
              </a:rPr>
              <a:t>Best meeting</a:t>
            </a:r>
            <a:r>
              <a:rPr lang="de-DE" sz="2000">
                <a:solidFill>
                  <a:srgbClr val="579d1c"/>
                </a:solidFill>
              </a:rPr>
              <a:t>
</a:t>
            </a:r>
            <a:r>
              <a:rPr lang="de-DE" sz="2000">
                <a:solidFill>
                  <a:srgbClr val="579d1c"/>
                </a:solidFill>
              </a:rPr>
              <a:t>slot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Our Application Cycle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771840" y="1777680"/>
            <a:ext cx="2121840" cy="720000"/>
          </a:xfrm>
          <a:prstGeom prst="flowChartProcess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iPhone (Client)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2894040" y="2138040"/>
            <a:ext cx="332748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96" name="CustomShape 4"/>
          <p:cNvSpPr/>
          <p:nvPr/>
        </p:nvSpPr>
        <p:spPr>
          <a:xfrm>
            <a:off x="6221880" y="1777680"/>
            <a:ext cx="2121840" cy="720000"/>
          </a:xfrm>
          <a:prstGeom prst="flowChartProcess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OAuth</a:t>
            </a:r>
            <a:endParaRPr/>
          </a:p>
        </p:txBody>
      </p:sp>
      <p:sp>
        <p:nvSpPr>
          <p:cNvPr id="97" name="CustomShape 5"/>
          <p:cNvSpPr/>
          <p:nvPr/>
        </p:nvSpPr>
        <p:spPr>
          <a:xfrm>
            <a:off x="6221880" y="4860720"/>
            <a:ext cx="2121840" cy="720000"/>
          </a:xfrm>
          <a:prstGeom prst="flowChartProcess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L2P API</a:t>
            </a:r>
            <a:endParaRPr/>
          </a:p>
        </p:txBody>
      </p:sp>
      <p:sp>
        <p:nvSpPr>
          <p:cNvPr id="98" name="CustomShape 6"/>
          <p:cNvSpPr/>
          <p:nvPr/>
        </p:nvSpPr>
        <p:spPr>
          <a:xfrm>
            <a:off x="771840" y="4850280"/>
            <a:ext cx="2121840" cy="720000"/>
          </a:xfrm>
          <a:prstGeom prst="flowChartProcess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Server</a:t>
            </a:r>
            <a:endParaRPr/>
          </a:p>
        </p:txBody>
      </p:sp>
      <p:sp>
        <p:nvSpPr>
          <p:cNvPr id="99" name="CustomShape 7"/>
          <p:cNvSpPr/>
          <p:nvPr/>
        </p:nvSpPr>
        <p:spPr>
          <a:xfrm>
            <a:off x="1832760" y="2498040"/>
            <a:ext cx="360" cy="235188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len="med" type="arrow" w="med"/>
            <a:tailEnd len="med" type="arrow" w="med"/>
          </a:ln>
        </p:spPr>
      </p:sp>
      <p:sp>
        <p:nvSpPr>
          <p:cNvPr id="100" name="CustomShape 8"/>
          <p:cNvSpPr/>
          <p:nvPr/>
        </p:nvSpPr>
        <p:spPr>
          <a:xfrm>
            <a:off x="6221880" y="2957760"/>
            <a:ext cx="2121840" cy="1457280"/>
          </a:xfrm>
          <a:prstGeom prst="flowChartDecision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Success?</a:t>
            </a:r>
            <a:endParaRPr/>
          </a:p>
        </p:txBody>
      </p:sp>
      <p:sp>
        <p:nvSpPr>
          <p:cNvPr id="101" name="CustomShape 9"/>
          <p:cNvSpPr/>
          <p:nvPr/>
        </p:nvSpPr>
        <p:spPr>
          <a:xfrm>
            <a:off x="7283160" y="2498040"/>
            <a:ext cx="360" cy="459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02" name="CustomShape 10"/>
          <p:cNvSpPr/>
          <p:nvPr/>
        </p:nvSpPr>
        <p:spPr>
          <a:xfrm>
            <a:off x="7283160" y="4415760"/>
            <a:ext cx="360" cy="44460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03" name="CustomShape 11"/>
          <p:cNvSpPr/>
          <p:nvPr/>
        </p:nvSpPr>
        <p:spPr>
          <a:xfrm flipH="1" flipV="1">
            <a:off x="2893320" y="5209920"/>
            <a:ext cx="3327480" cy="972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04" name="CustomShape 12"/>
          <p:cNvSpPr/>
          <p:nvPr/>
        </p:nvSpPr>
        <p:spPr>
          <a:xfrm>
            <a:off x="3629880" y="4841280"/>
            <a:ext cx="198540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Send User’s Calendar Information</a:t>
            </a:r>
            <a:endParaRPr/>
          </a:p>
        </p:txBody>
      </p:sp>
      <p:sp>
        <p:nvSpPr>
          <p:cNvPr id="105" name="CustomShape 13"/>
          <p:cNvSpPr/>
          <p:nvPr/>
        </p:nvSpPr>
        <p:spPr>
          <a:xfrm>
            <a:off x="7347600" y="4391640"/>
            <a:ext cx="35316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Yes</a:t>
            </a:r>
            <a:endParaRPr/>
          </a:p>
        </p:txBody>
      </p:sp>
      <p:sp>
        <p:nvSpPr>
          <p:cNvPr id="106" name="CustomShape 14"/>
          <p:cNvSpPr/>
          <p:nvPr/>
        </p:nvSpPr>
        <p:spPr>
          <a:xfrm flipH="1" flipV="1">
            <a:off x="1832400" y="1776960"/>
            <a:ext cx="6510960" cy="1908360"/>
          </a:xfrm>
          <a:prstGeom prst="bentConnector4">
            <a:avLst>
              <a:gd fmla="val -3511" name="adj1"/>
              <a:gd fmla="val 111975" name="adj2"/>
            </a:avLst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107" name="CustomShape 15"/>
          <p:cNvSpPr/>
          <p:nvPr/>
        </p:nvSpPr>
        <p:spPr>
          <a:xfrm>
            <a:off x="2535120" y="3446640"/>
            <a:ext cx="179964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Send / Receive HTTP Requests</a:t>
            </a:r>
            <a:endParaRPr/>
          </a:p>
        </p:txBody>
      </p:sp>
      <p:sp>
        <p:nvSpPr>
          <p:cNvPr id="108" name="CustomShape 16"/>
          <p:cNvSpPr/>
          <p:nvPr/>
        </p:nvSpPr>
        <p:spPr>
          <a:xfrm>
            <a:off x="8631000" y="3056040"/>
            <a:ext cx="33660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No</a:t>
            </a:r>
            <a:endParaRPr/>
          </a:p>
        </p:txBody>
      </p:sp>
      <p:sp>
        <p:nvSpPr>
          <p:cNvPr id="109" name="CustomShape 17"/>
          <p:cNvSpPr/>
          <p:nvPr/>
        </p:nvSpPr>
        <p:spPr>
          <a:xfrm>
            <a:off x="4243680" y="1760400"/>
            <a:ext cx="72828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First Login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82760" y="1728000"/>
            <a:ext cx="8229240" cy="295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Skedify</a:t>
            </a:r>
            <a:r>
              <a:rPr lang="en-US"/>
              <a:t>
</a:t>
            </a:r>
            <a:r>
              <a:rPr lang="en-US"/>
              <a:t>in action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