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7" r:id="rId4"/>
    <p:sldId id="276" r:id="rId5"/>
    <p:sldId id="277" r:id="rId6"/>
    <p:sldId id="269" r:id="rId7"/>
    <p:sldId id="270" r:id="rId8"/>
    <p:sldId id="266" r:id="rId9"/>
    <p:sldId id="268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63" r:id="rId18"/>
    <p:sldId id="273" r:id="rId19"/>
    <p:sldId id="274" r:id="rId20"/>
    <p:sldId id="271" r:id="rId21"/>
    <p:sldId id="272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/>
    <p:restoredTop sz="94731"/>
  </p:normalViewPr>
  <p:slideViewPr>
    <p:cSldViewPr snapToGrid="0" snapToObjects="1">
      <p:cViewPr varScale="1">
        <p:scale>
          <a:sx n="107" d="100"/>
          <a:sy n="107" d="100"/>
        </p:scale>
        <p:origin x="16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108F3-EA04-B14A-B98C-0A5B0F98B359}" type="datetimeFigureOut">
              <a:rPr lang="fi-FI" smtClean="0"/>
              <a:t>26.11.2018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573C-1E8E-5546-BC1E-50001A3D396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589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i-FI" dirty="0"/>
              <a:t>Tervetuloa kaikki</a:t>
            </a:r>
          </a:p>
          <a:p>
            <a:pPr marL="171450" indent="-171450">
              <a:buFontTx/>
              <a:buChar char="-"/>
            </a:pPr>
            <a:r>
              <a:rPr lang="fi-FI" dirty="0"/>
              <a:t>Nimeni on Matti, tehnyt tätä ja tätä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573C-1E8E-5546-BC1E-50001A3D396F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30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573C-1E8E-5546-BC1E-50001A3D396F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6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DB7C-4511-9E40-BF8D-70B9ED08E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Apache</a:t>
            </a:r>
            <a:r>
              <a:rPr lang="fi-FI" dirty="0"/>
              <a:t> </a:t>
            </a:r>
            <a:r>
              <a:rPr lang="fi-FI" dirty="0" err="1"/>
              <a:t>Airflow</a:t>
            </a:r>
            <a:r>
              <a:rPr lang="fi-FI" dirty="0"/>
              <a:t> -koulutus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11354-B831-164A-BF8C-5B11691CF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928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5D5B-5B49-9B48-92EF-410EA883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Apache</a:t>
            </a:r>
            <a:r>
              <a:rPr lang="fi-FI" dirty="0"/>
              <a:t> </a:t>
            </a:r>
            <a:r>
              <a:rPr lang="fi-FI" dirty="0" err="1"/>
              <a:t>Airflow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D29-1B9A-F948-9631-61BFBBA0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työnkulkujen (</a:t>
            </a:r>
            <a:r>
              <a:rPr lang="fi-FI" dirty="0" err="1"/>
              <a:t>workflow</a:t>
            </a:r>
            <a:r>
              <a:rPr lang="fi-FI" dirty="0"/>
              <a:t>) luomiseen, ajastamiseen ja hallinnointiin tarkoitettu alusta</a:t>
            </a:r>
          </a:p>
          <a:p>
            <a:r>
              <a:rPr lang="fi-FI" dirty="0" err="1"/>
              <a:t>workflow</a:t>
            </a:r>
            <a:r>
              <a:rPr lang="fi-FI" dirty="0"/>
              <a:t> </a:t>
            </a:r>
            <a:r>
              <a:rPr lang="fi-FI" i="1" dirty="0"/>
              <a:t>määritellään</a:t>
            </a:r>
            <a:r>
              <a:rPr lang="fi-FI" dirty="0"/>
              <a:t> koodina</a:t>
            </a:r>
          </a:p>
          <a:p>
            <a:r>
              <a:rPr lang="fi-FI" dirty="0" err="1"/>
              <a:t>cron</a:t>
            </a:r>
            <a:r>
              <a:rPr lang="fi-FI" dirty="0"/>
              <a:t>-on-</a:t>
            </a:r>
            <a:r>
              <a:rPr lang="fi-FI" dirty="0" err="1"/>
              <a:t>steroids</a:t>
            </a:r>
            <a:endParaRPr lang="fi-FI" dirty="0"/>
          </a:p>
          <a:p>
            <a:r>
              <a:rPr lang="fi-FI" dirty="0"/>
              <a:t>työt monitoroitavissa  ja hallinnoitavissa </a:t>
            </a:r>
            <a:r>
              <a:rPr lang="fi-FI" dirty="0" err="1"/>
              <a:t>webbikäyttöliittymän</a:t>
            </a:r>
            <a:r>
              <a:rPr lang="fi-FI" dirty="0"/>
              <a:t> avulla</a:t>
            </a:r>
          </a:p>
        </p:txBody>
      </p:sp>
    </p:spTree>
    <p:extLst>
      <p:ext uri="{BB962C8B-B14F-4D97-AF65-F5344CB8AC3E}">
        <p14:creationId xmlns:p14="http://schemas.microsoft.com/office/powerpoint/2010/main" val="8964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8F47-B500-CD46-B123-61364CE7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0B3956-95FB-E046-9A61-CE2F28104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999" y="2804447"/>
            <a:ext cx="7366000" cy="3263900"/>
          </a:xfrm>
        </p:spPr>
      </p:pic>
    </p:spTree>
    <p:extLst>
      <p:ext uri="{BB962C8B-B14F-4D97-AF65-F5344CB8AC3E}">
        <p14:creationId xmlns:p14="http://schemas.microsoft.com/office/powerpoint/2010/main" val="10087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05CC-40D7-8140-AD12-9D61E94F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6193-0CCD-844F-90BC-F950C5A5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kokoelma tehtäviä, jotka halutaan ajaa jossain tietyssä järjestyksessä, tietyillä ehdoilla</a:t>
            </a:r>
          </a:p>
          <a:p>
            <a:r>
              <a:rPr lang="fi-FI" dirty="0" err="1"/>
              <a:t>Directed</a:t>
            </a:r>
            <a:r>
              <a:rPr lang="fi-FI" dirty="0"/>
              <a:t> </a:t>
            </a:r>
            <a:r>
              <a:rPr lang="fi-FI" dirty="0" err="1"/>
              <a:t>Acyclic</a:t>
            </a:r>
            <a:r>
              <a:rPr lang="fi-FI" dirty="0"/>
              <a:t> </a:t>
            </a:r>
            <a:r>
              <a:rPr lang="fi-FI" dirty="0" err="1"/>
              <a:t>Graph</a:t>
            </a:r>
            <a:r>
              <a:rPr lang="fi-FI" dirty="0"/>
              <a:t>, suunnattu syklitön verkko</a:t>
            </a:r>
          </a:p>
          <a:p>
            <a:pPr lvl="1"/>
            <a:r>
              <a:rPr lang="fi-FI" dirty="0"/>
              <a:t>yksittäisessä solmussa vieraillaan enintään kerran</a:t>
            </a:r>
          </a:p>
          <a:p>
            <a:pPr lvl="1"/>
            <a:r>
              <a:rPr lang="fi-FI" dirty="0"/>
              <a:t>solmut järjestetty topologisesti</a:t>
            </a:r>
          </a:p>
          <a:p>
            <a:pPr lvl="1"/>
            <a:r>
              <a:rPr lang="fi-FI" dirty="0"/>
              <a:t>riippuvuudet suoritetaan ensin</a:t>
            </a:r>
          </a:p>
          <a:p>
            <a:r>
              <a:rPr lang="fi-FI" dirty="0" err="1"/>
              <a:t>DAG:n</a:t>
            </a:r>
            <a:r>
              <a:rPr lang="fi-FI" dirty="0"/>
              <a:t> avulla mallinnetaan työnkulun töiden järjestys ja riippuvuussuhteet</a:t>
            </a:r>
          </a:p>
          <a:p>
            <a:r>
              <a:rPr lang="fi-FI" dirty="0" err="1"/>
              <a:t>DAG:t</a:t>
            </a:r>
            <a:r>
              <a:rPr lang="fi-FI" dirty="0"/>
              <a:t> ajastetaan ajettavaksi johonkin aikaan (</a:t>
            </a:r>
            <a:r>
              <a:rPr lang="fi-FI" dirty="0" err="1"/>
              <a:t>cron</a:t>
            </a:r>
            <a:r>
              <a:rPr lang="fi-FI" dirty="0"/>
              <a:t>-tyyliin, esim. päivittäin tai joka toinen tunti varttia yli)</a:t>
            </a:r>
          </a:p>
        </p:txBody>
      </p:sp>
    </p:spTree>
    <p:extLst>
      <p:ext uri="{BB962C8B-B14F-4D97-AF65-F5344CB8AC3E}">
        <p14:creationId xmlns:p14="http://schemas.microsoft.com/office/powerpoint/2010/main" val="295259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4D8F-103C-C340-BFE6-56D42C9C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DAG:t</a:t>
            </a:r>
            <a:r>
              <a:rPr lang="fi-FI" dirty="0"/>
              <a:t> koodina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FBF3-4BD5-5640-A388-8666E07C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KUVA TÄHÄN</a:t>
            </a:r>
          </a:p>
        </p:txBody>
      </p:sp>
    </p:spTree>
    <p:extLst>
      <p:ext uri="{BB962C8B-B14F-4D97-AF65-F5344CB8AC3E}">
        <p14:creationId xmlns:p14="http://schemas.microsoft.com/office/powerpoint/2010/main" val="49122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565D-9CB1-394D-9910-A3D13AB5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DAG:t</a:t>
            </a:r>
            <a:r>
              <a:rPr lang="fi-FI" dirty="0"/>
              <a:t> koodina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EB23-A977-8941-94AD-4CF92B9E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i="1" dirty="0"/>
              <a:t>konfiguraatio </a:t>
            </a:r>
            <a:r>
              <a:rPr lang="fi-FI" dirty="0"/>
              <a:t>Python-koodina</a:t>
            </a:r>
          </a:p>
          <a:p>
            <a:r>
              <a:rPr lang="fi-FI" dirty="0"/>
              <a:t>data </a:t>
            </a:r>
            <a:r>
              <a:rPr lang="fi-FI" dirty="0" err="1"/>
              <a:t>scientisteilla</a:t>
            </a:r>
            <a:r>
              <a:rPr lang="fi-FI" dirty="0"/>
              <a:t> ja muilla ei-</a:t>
            </a:r>
            <a:r>
              <a:rPr lang="fi-FI" dirty="0" err="1"/>
              <a:t>softadevaajilla</a:t>
            </a:r>
            <a:r>
              <a:rPr lang="fi-FI" dirty="0"/>
              <a:t> matalampi kynnys automatisoida töitään</a:t>
            </a:r>
          </a:p>
          <a:p>
            <a:r>
              <a:rPr lang="fi-FI" dirty="0"/>
              <a:t>Pythonin laaja kirjastojen kirjo käytettävissä</a:t>
            </a:r>
          </a:p>
          <a:p>
            <a:r>
              <a:rPr lang="fi-FI" dirty="0"/>
              <a:t>itse</a:t>
            </a:r>
            <a:r>
              <a:rPr lang="fi-FI" i="1" dirty="0"/>
              <a:t> laskenta</a:t>
            </a:r>
            <a:r>
              <a:rPr lang="fi-FI" dirty="0"/>
              <a:t> voidaan suorittaa muussa ympäristössä tai palvelussa</a:t>
            </a:r>
          </a:p>
          <a:p>
            <a:pPr lvl="1"/>
            <a:r>
              <a:rPr lang="fi-FI" dirty="0"/>
              <a:t>kattavat </a:t>
            </a:r>
            <a:r>
              <a:rPr lang="fi-FI" dirty="0" err="1"/>
              <a:t>API:t</a:t>
            </a:r>
            <a:r>
              <a:rPr lang="fi-FI" dirty="0"/>
              <a:t> pilvipalveluihin</a:t>
            </a:r>
          </a:p>
          <a:p>
            <a:pPr lvl="1"/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4966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52C-D7A7-3A4E-861F-48BE794C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Operaattorit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0230-202A-C740-98A2-D406E4153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DAG:n</a:t>
            </a:r>
            <a:r>
              <a:rPr lang="fi-FI" dirty="0"/>
              <a:t> solmuja</a:t>
            </a:r>
          </a:p>
          <a:p>
            <a:r>
              <a:rPr lang="fi-FI" i="1" dirty="0" err="1"/>
              <a:t>konfiguroidaan</a:t>
            </a:r>
            <a:r>
              <a:rPr lang="fi-FI" i="1" dirty="0"/>
              <a:t> </a:t>
            </a:r>
            <a:r>
              <a:rPr lang="fi-FI" dirty="0"/>
              <a:t>miten ja mitä ajetaan</a:t>
            </a:r>
          </a:p>
          <a:p>
            <a:pPr lvl="1"/>
            <a:r>
              <a:rPr lang="fi-FI" dirty="0"/>
              <a:t>rakennuspalikoita on vanilla-</a:t>
            </a:r>
            <a:r>
              <a:rPr lang="fi-FI" dirty="0" err="1"/>
              <a:t>Airflow’ssa</a:t>
            </a:r>
            <a:r>
              <a:rPr lang="fi-FI" dirty="0"/>
              <a:t> sekä muiden </a:t>
            </a:r>
            <a:r>
              <a:rPr lang="fi-FI" dirty="0" err="1"/>
              <a:t>kontribuoimana</a:t>
            </a:r>
            <a:r>
              <a:rPr lang="fi-FI" dirty="0"/>
              <a:t> (</a:t>
            </a:r>
            <a:r>
              <a:rPr lang="fi-FI" dirty="0" err="1"/>
              <a:t>airflow.contrib.operators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miten: </a:t>
            </a:r>
            <a:r>
              <a:rPr lang="fi-FI" dirty="0" err="1"/>
              <a:t>Bash</a:t>
            </a:r>
            <a:r>
              <a:rPr lang="fi-FI" dirty="0"/>
              <a:t>/</a:t>
            </a:r>
            <a:r>
              <a:rPr lang="fi-FI" dirty="0" err="1"/>
              <a:t>Docker</a:t>
            </a:r>
            <a:r>
              <a:rPr lang="fi-FI" dirty="0"/>
              <a:t>-komennolla, Python-ohjelmalla, SQL:ää tietokannassa, API-kutsulla pilvipalvelussa</a:t>
            </a:r>
          </a:p>
          <a:p>
            <a:pPr lvl="1"/>
            <a:r>
              <a:rPr lang="fi-FI" dirty="0"/>
              <a:t>mitä: lähetä sähköposti/</a:t>
            </a:r>
            <a:r>
              <a:rPr lang="fi-FI" dirty="0" err="1"/>
              <a:t>Slack</a:t>
            </a:r>
            <a:r>
              <a:rPr lang="fi-FI" dirty="0"/>
              <a:t>-viesti, siirrä tiedosto S3 -&gt; </a:t>
            </a:r>
            <a:r>
              <a:rPr lang="fi-FI" dirty="0" err="1"/>
              <a:t>MongoDB</a:t>
            </a:r>
            <a:r>
              <a:rPr lang="fi-FI" dirty="0"/>
              <a:t> jne.</a:t>
            </a:r>
          </a:p>
          <a:p>
            <a:r>
              <a:rPr lang="fi-FI" dirty="0"/>
              <a:t>laajat konfiguraatiomahdollisuudet</a:t>
            </a:r>
          </a:p>
          <a:p>
            <a:r>
              <a:rPr lang="fi-FI" dirty="0"/>
              <a:t>sisältää usein ”koukun” (</a:t>
            </a:r>
            <a:r>
              <a:rPr lang="fi-FI" dirty="0" err="1"/>
              <a:t>Hook</a:t>
            </a:r>
            <a:r>
              <a:rPr lang="fi-FI" dirty="0"/>
              <a:t>), joka on yhteysrajapinta lähde- tai kohdepalveluun</a:t>
            </a:r>
          </a:p>
          <a:p>
            <a:r>
              <a:rPr lang="fi-FI" dirty="0"/>
              <a:t>valtaosassa</a:t>
            </a:r>
            <a:r>
              <a:rPr lang="fi-FI" i="1" dirty="0"/>
              <a:t> </a:t>
            </a:r>
            <a:r>
              <a:rPr lang="fi-FI" dirty="0"/>
              <a:t>tapauksista</a:t>
            </a:r>
            <a:r>
              <a:rPr lang="fi-FI" i="1" dirty="0"/>
              <a:t> </a:t>
            </a:r>
            <a:r>
              <a:rPr lang="fi-FI" dirty="0"/>
              <a:t>operaattorit eivät jaa keskenään dataa</a:t>
            </a:r>
          </a:p>
          <a:p>
            <a:r>
              <a:rPr lang="fi-FI" dirty="0"/>
              <a:t>operaattori </a:t>
            </a:r>
            <a:r>
              <a:rPr lang="fi-FI" i="1" dirty="0"/>
              <a:t>ajetaan </a:t>
            </a:r>
            <a:r>
              <a:rPr lang="fi-FI" dirty="0"/>
              <a:t>tehtävänä (</a:t>
            </a:r>
            <a:r>
              <a:rPr lang="fi-FI" dirty="0" err="1"/>
              <a:t>Task</a:t>
            </a:r>
            <a:r>
              <a:rPr lang="fi-FI" dirty="0"/>
              <a:t>)</a:t>
            </a:r>
            <a:endParaRPr lang="fi-FI" i="1" dirty="0"/>
          </a:p>
        </p:txBody>
      </p:sp>
    </p:spTree>
    <p:extLst>
      <p:ext uri="{BB962C8B-B14F-4D97-AF65-F5344CB8AC3E}">
        <p14:creationId xmlns:p14="http://schemas.microsoft.com/office/powerpoint/2010/main" val="2019576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29BC7-CB5B-A444-959E-3D0CFC10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Arkkitehtuuri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44177-6235-2E4E-AAD7-F7AD5F3FF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519" y="944880"/>
            <a:ext cx="6802386" cy="520382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94909-0E23-B341-8515-B9B31ADB3004}"/>
              </a:ext>
            </a:extLst>
          </p:cNvPr>
          <p:cNvSpPr txBox="1"/>
          <p:nvPr/>
        </p:nvSpPr>
        <p:spPr>
          <a:xfrm>
            <a:off x="5088519" y="6211669"/>
            <a:ext cx="710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medium.com</a:t>
            </a:r>
            <a:r>
              <a:rPr lang="fi-FI" dirty="0"/>
              <a:t>/@</a:t>
            </a:r>
            <a:r>
              <a:rPr lang="fi-FI" dirty="0" err="1"/>
              <a:t>dustinstansbury</a:t>
            </a:r>
            <a:r>
              <a:rPr lang="fi-FI" dirty="0"/>
              <a:t>/understanding-apache-airflows-key-concepts-a96efed52b1a</a:t>
            </a:r>
          </a:p>
        </p:txBody>
      </p:sp>
    </p:spTree>
    <p:extLst>
      <p:ext uri="{BB962C8B-B14F-4D97-AF65-F5344CB8AC3E}">
        <p14:creationId xmlns:p14="http://schemas.microsoft.com/office/powerpoint/2010/main" val="16775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25EE-970C-6349-8410-B0897CB3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Task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A7CD-6D7E-C44F-9679-4FE9EFDA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68782"/>
            <a:ext cx="10554574" cy="3636511"/>
          </a:xfrm>
        </p:spPr>
        <p:txBody>
          <a:bodyPr/>
          <a:lstStyle/>
          <a:p>
            <a:r>
              <a:rPr lang="fi-FI" dirty="0" err="1"/>
              <a:t>taskilla</a:t>
            </a:r>
            <a:r>
              <a:rPr lang="fi-FI" dirty="0"/>
              <a:t> dynaamiset parametrit riippuen ajasta ja riippuvuuksista</a:t>
            </a:r>
          </a:p>
          <a:p>
            <a:r>
              <a:rPr lang="fi-FI" dirty="0"/>
              <a:t>siitä tulee ajoaikainen työn instanssi</a:t>
            </a:r>
          </a:p>
          <a:p>
            <a:pPr lvl="1"/>
            <a:r>
              <a:rPr lang="fi-FI" dirty="0"/>
              <a:t>ajetaan jossain ympäristössä</a:t>
            </a:r>
          </a:p>
          <a:p>
            <a:pPr lvl="1"/>
            <a:r>
              <a:rPr lang="fi-FI" dirty="0"/>
              <a:t>onnistuu, epäonnistuu</a:t>
            </a:r>
          </a:p>
          <a:p>
            <a:pPr lvl="1"/>
            <a:r>
              <a:rPr lang="fi-FI" dirty="0"/>
              <a:t>ajamisesta (</a:t>
            </a:r>
            <a:r>
              <a:rPr lang="fi-FI" dirty="0" err="1"/>
              <a:t>execution</a:t>
            </a:r>
            <a:r>
              <a:rPr lang="fi-FI" dirty="0"/>
              <a:t>) ja vuorottamisesta (</a:t>
            </a:r>
            <a:r>
              <a:rPr lang="fi-FI" dirty="0" err="1"/>
              <a:t>scheduling</a:t>
            </a:r>
            <a:r>
              <a:rPr lang="fi-FI" dirty="0"/>
              <a:t>) vastaavat erilliset palvelut</a:t>
            </a:r>
          </a:p>
          <a:p>
            <a:r>
              <a:rPr lang="fi-FI" dirty="0" err="1"/>
              <a:t>taskeilla</a:t>
            </a:r>
            <a:r>
              <a:rPr lang="fi-FI" dirty="0"/>
              <a:t> voi olla palvelutasosopimus (SLA)</a:t>
            </a:r>
          </a:p>
          <a:p>
            <a:r>
              <a:rPr lang="fi-FI" dirty="0" err="1"/>
              <a:t>TaskInstance’t</a:t>
            </a:r>
            <a:r>
              <a:rPr lang="fi-FI" dirty="0"/>
              <a:t> generoivat lokitiedostoja</a:t>
            </a:r>
          </a:p>
        </p:txBody>
      </p:sp>
    </p:spTree>
    <p:extLst>
      <p:ext uri="{BB962C8B-B14F-4D97-AF65-F5344CB8AC3E}">
        <p14:creationId xmlns:p14="http://schemas.microsoft.com/office/powerpoint/2010/main" val="242601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23EA-F078-BC4E-BE7D-A873EA68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Metadatatietokanta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479DE-8C35-3244-8975-1E078E88D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Airflow</a:t>
            </a:r>
            <a:r>
              <a:rPr lang="fi-FI" dirty="0"/>
              <a:t> </a:t>
            </a:r>
            <a:r>
              <a:rPr lang="fi-FI" b="1" dirty="0"/>
              <a:t>koko tila </a:t>
            </a:r>
            <a:r>
              <a:rPr lang="fi-FI" dirty="0"/>
              <a:t>on säilössä metatietokannassa</a:t>
            </a:r>
          </a:p>
          <a:p>
            <a:r>
              <a:rPr lang="fi-FI" dirty="0" err="1"/>
              <a:t>Airflown</a:t>
            </a:r>
            <a:r>
              <a:rPr lang="fi-FI" dirty="0"/>
              <a:t> komponentit lukevat ja kirjoittavat tähän yhteen tietokantaan</a:t>
            </a:r>
          </a:p>
          <a:p>
            <a:r>
              <a:rPr lang="fi-FI" dirty="0"/>
              <a:t>Eroaa esim. </a:t>
            </a:r>
            <a:r>
              <a:rPr lang="fi-FI" dirty="0" err="1"/>
              <a:t>Luigista</a:t>
            </a:r>
            <a:r>
              <a:rPr lang="fi-FI" dirty="0"/>
              <a:t>, jonka toimintaperiaate perustuu tiedostojen kirjoittamiseen</a:t>
            </a:r>
          </a:p>
        </p:txBody>
      </p:sp>
    </p:spTree>
    <p:extLst>
      <p:ext uri="{BB962C8B-B14F-4D97-AF65-F5344CB8AC3E}">
        <p14:creationId xmlns:p14="http://schemas.microsoft.com/office/powerpoint/2010/main" val="381857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81F4-6AA1-E44D-BEA8-218AC844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Käyttöliittymä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593C-5EA8-9849-BDE2-1AB30C6A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Airflow</a:t>
            </a:r>
            <a:r>
              <a:rPr lang="fi-FI" dirty="0"/>
              <a:t> sisältää käyttöliittymän, jota käyttäen voi mm.</a:t>
            </a:r>
          </a:p>
          <a:p>
            <a:pPr lvl="1"/>
            <a:r>
              <a:rPr lang="fi-FI" dirty="0"/>
              <a:t>tarkastella ja muuttaa </a:t>
            </a:r>
            <a:r>
              <a:rPr lang="fi-FI" dirty="0" err="1"/>
              <a:t>taskien</a:t>
            </a:r>
            <a:r>
              <a:rPr lang="fi-FI" dirty="0"/>
              <a:t> tilaa</a:t>
            </a:r>
          </a:p>
          <a:p>
            <a:pPr lvl="1"/>
            <a:r>
              <a:rPr lang="fi-FI" dirty="0"/>
              <a:t>tutkia DAG-ajojen valmistusprosessia (miten kauan kunkin operaation suorittaminen kesti, monta kertaa jouduttiin yrittämään jne.)</a:t>
            </a:r>
          </a:p>
          <a:p>
            <a:pPr lvl="1"/>
            <a:r>
              <a:rPr lang="fi-FI" dirty="0"/>
              <a:t>säätää ympäristön parametreja</a:t>
            </a:r>
          </a:p>
          <a:p>
            <a:r>
              <a:rPr lang="fi-FI" dirty="0"/>
              <a:t>käyttäjähallinta ja </a:t>
            </a:r>
            <a:r>
              <a:rPr lang="fi-FI" dirty="0" err="1"/>
              <a:t>autorisointi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97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6636-A6EB-4E48-95F0-2B1C6289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ETL-työkalujen historia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6E9D-C9FB-FA40-B584-735AA9EBD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”In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beginning</a:t>
            </a:r>
            <a:r>
              <a:rPr lang="fi-FI" dirty="0"/>
              <a:t>,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Cron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job</a:t>
            </a:r>
            <a:r>
              <a:rPr lang="fi-FI" dirty="0"/>
              <a:t> it </a:t>
            </a:r>
            <a:r>
              <a:rPr lang="fi-FI" dirty="0" err="1"/>
              <a:t>ran</a:t>
            </a:r>
            <a:r>
              <a:rPr lang="fi-FI" dirty="0"/>
              <a:t> at 1AM and it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”</a:t>
            </a:r>
          </a:p>
          <a:p>
            <a:pPr marL="0" indent="0">
              <a:buNone/>
            </a:pPr>
            <a:r>
              <a:rPr lang="fi-FI" dirty="0"/>
              <a:t>	- Pete </a:t>
            </a:r>
            <a:r>
              <a:rPr lang="fi-FI" dirty="0" err="1"/>
              <a:t>Owlett</a:t>
            </a:r>
            <a:r>
              <a:rPr lang="fi-FI" dirty="0"/>
              <a:t>, </a:t>
            </a:r>
            <a:r>
              <a:rPr lang="fi-FI" dirty="0" err="1"/>
              <a:t>PyData</a:t>
            </a:r>
            <a:r>
              <a:rPr lang="fi-FI" dirty="0"/>
              <a:t> London 2016</a:t>
            </a:r>
          </a:p>
        </p:txBody>
      </p:sp>
    </p:spTree>
    <p:extLst>
      <p:ext uri="{BB962C8B-B14F-4D97-AF65-F5344CB8AC3E}">
        <p14:creationId xmlns:p14="http://schemas.microsoft.com/office/powerpoint/2010/main" val="1026487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35D8-FEFC-F94A-8003-F27C49E6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Käyttöliittymä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4AF42-86CE-1143-BDB4-F096F1C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75" y="2498960"/>
            <a:ext cx="8737448" cy="3636963"/>
          </a:xfrm>
        </p:spPr>
      </p:pic>
    </p:spTree>
    <p:extLst>
      <p:ext uri="{BB962C8B-B14F-4D97-AF65-F5344CB8AC3E}">
        <p14:creationId xmlns:p14="http://schemas.microsoft.com/office/powerpoint/2010/main" val="215250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0D25-8027-5743-BC7A-03F118B1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Executor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10F8-8247-5F42-87C6-A3D2DBBE2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i-FI" dirty="0" err="1"/>
              <a:t>Airflow’n</a:t>
            </a:r>
            <a:r>
              <a:rPr lang="fi-FI" dirty="0"/>
              <a:t> sisällä työt (Job) annetaan </a:t>
            </a:r>
            <a:r>
              <a:rPr lang="fi-FI" dirty="0" err="1"/>
              <a:t>täytäntöönpanijan</a:t>
            </a:r>
            <a:r>
              <a:rPr lang="fi-FI" dirty="0"/>
              <a:t> (</a:t>
            </a:r>
            <a:r>
              <a:rPr lang="fi-FI" dirty="0" err="1"/>
              <a:t>Executor</a:t>
            </a:r>
            <a:r>
              <a:rPr lang="fi-FI" dirty="0"/>
              <a:t>) ajettavaksi määrättyyn aikaan</a:t>
            </a:r>
          </a:p>
          <a:p>
            <a:r>
              <a:rPr lang="fi-FI" dirty="0"/>
              <a:t>Töitä on mm. </a:t>
            </a:r>
            <a:r>
              <a:rPr lang="fi-FI" dirty="0" err="1"/>
              <a:t>seuraavanlaisia</a:t>
            </a:r>
            <a:r>
              <a:rPr lang="fi-FI" dirty="0"/>
              <a:t> (epäolennaista):</a:t>
            </a:r>
          </a:p>
          <a:p>
            <a:pPr lvl="1"/>
            <a:r>
              <a:rPr lang="fi-FI" dirty="0" err="1"/>
              <a:t>SchedulerJob</a:t>
            </a:r>
            <a:r>
              <a:rPr lang="fi-FI" dirty="0"/>
              <a:t> – hallitsee yksittäisen aktiivisen </a:t>
            </a:r>
            <a:r>
              <a:rPr lang="fi-FI" dirty="0" err="1"/>
              <a:t>DAG:n</a:t>
            </a:r>
            <a:r>
              <a:rPr lang="fi-FI" dirty="0"/>
              <a:t> tahdittamista</a:t>
            </a:r>
          </a:p>
          <a:p>
            <a:pPr lvl="1"/>
            <a:r>
              <a:rPr lang="fi-FI" dirty="0" err="1"/>
              <a:t>BackfillJob</a:t>
            </a:r>
            <a:r>
              <a:rPr lang="fi-FI" dirty="0"/>
              <a:t> – hallitsee yksittäisen </a:t>
            </a:r>
            <a:r>
              <a:rPr lang="fi-FI" dirty="0" err="1"/>
              <a:t>DAG:n</a:t>
            </a:r>
            <a:r>
              <a:rPr lang="fi-FI" dirty="0"/>
              <a:t> ”täyttämistä”</a:t>
            </a:r>
          </a:p>
          <a:p>
            <a:pPr lvl="1"/>
            <a:r>
              <a:rPr lang="fi-FI" dirty="0" err="1"/>
              <a:t>LocalTaskJob</a:t>
            </a:r>
            <a:r>
              <a:rPr lang="fi-FI" dirty="0"/>
              <a:t> – hallitsee yksittäisen </a:t>
            </a:r>
            <a:r>
              <a:rPr lang="fi-FI" dirty="0" err="1"/>
              <a:t>TaskInstance’n</a:t>
            </a:r>
            <a:r>
              <a:rPr lang="fi-FI" dirty="0"/>
              <a:t> ajamista</a:t>
            </a:r>
          </a:p>
          <a:p>
            <a:r>
              <a:rPr lang="fi-FI" dirty="0" err="1"/>
              <a:t>Executoreita</a:t>
            </a:r>
            <a:r>
              <a:rPr lang="fi-FI" dirty="0"/>
              <a:t> on </a:t>
            </a:r>
            <a:r>
              <a:rPr lang="fi-FI" dirty="0" err="1"/>
              <a:t>seuraavanlaisia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SequentialExecutor</a:t>
            </a:r>
            <a:r>
              <a:rPr lang="fi-FI" dirty="0"/>
              <a:t> – ajetaan yhdessä lokaalissa prosessissa peräkkäin (suositellaan vain testikäyttöön)</a:t>
            </a:r>
          </a:p>
          <a:p>
            <a:pPr lvl="1"/>
            <a:r>
              <a:rPr lang="fi-FI" dirty="0" err="1"/>
              <a:t>LocalExecutor</a:t>
            </a:r>
            <a:r>
              <a:rPr lang="fi-FI" dirty="0"/>
              <a:t> – ajetaan lokaalisti rinnakkain `</a:t>
            </a:r>
            <a:r>
              <a:rPr lang="fi-FI" dirty="0" err="1"/>
              <a:t>subprocess</a:t>
            </a:r>
            <a:r>
              <a:rPr lang="fi-FI" dirty="0"/>
              <a:t>` kirjaston avulla</a:t>
            </a:r>
          </a:p>
          <a:p>
            <a:pPr lvl="1"/>
            <a:r>
              <a:rPr lang="fi-FI" dirty="0" err="1"/>
              <a:t>CeleryExecutor</a:t>
            </a:r>
            <a:r>
              <a:rPr lang="fi-FI" dirty="0"/>
              <a:t> – ajetaan hajautetusti rinnakkain </a:t>
            </a:r>
            <a:r>
              <a:rPr lang="fi-FI" dirty="0" err="1"/>
              <a:t>Celeryssä</a:t>
            </a: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81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60E6-CFDC-C64A-9134-F5B74CA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Scheduler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6A11-23C1-0243-AAB0-5FACA5EB3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käynnistää työt aikataulun mukaisesti sen jälkeen kun </a:t>
            </a:r>
            <a:r>
              <a:rPr lang="fi-FI" dirty="0" err="1"/>
              <a:t>schedule_interval</a:t>
            </a:r>
            <a:r>
              <a:rPr lang="fi-FI" dirty="0"/>
              <a:t> </a:t>
            </a:r>
            <a:r>
              <a:rPr lang="fi-FI" i="1" dirty="0"/>
              <a:t>on päättynyt</a:t>
            </a:r>
          </a:p>
          <a:p>
            <a:pPr lvl="1"/>
            <a:r>
              <a:rPr lang="fi-FI" dirty="0"/>
              <a:t>kun työ on ajastettu ajettavaksi päivittäin, niin työ ajaa </a:t>
            </a:r>
            <a:r>
              <a:rPr lang="fi-FI" i="1" dirty="0"/>
              <a:t>päivän loputtua</a:t>
            </a:r>
          </a:p>
          <a:p>
            <a:r>
              <a:rPr lang="fi-FI" dirty="0"/>
              <a:t>varmistaa töiden olevan ajossa tai valmiina kuluvaan kellonaikaan nähden</a:t>
            </a:r>
          </a:p>
          <a:p>
            <a:r>
              <a:rPr lang="fi-FI" dirty="0"/>
              <a:t>antaa tarvittaessa käskyn </a:t>
            </a:r>
            <a:r>
              <a:rPr lang="fi-FI" dirty="0" err="1"/>
              <a:t>Executorille</a:t>
            </a:r>
            <a:r>
              <a:rPr lang="fi-FI" dirty="0"/>
              <a:t> ajaa tarvittavat työt</a:t>
            </a:r>
          </a:p>
          <a:p>
            <a:r>
              <a:rPr lang="fi-FI" dirty="0"/>
              <a:t>ilmoittaa, jos SLA ei ole täyttynyt</a:t>
            </a:r>
          </a:p>
        </p:txBody>
      </p:sp>
    </p:spTree>
    <p:extLst>
      <p:ext uri="{BB962C8B-B14F-4D97-AF65-F5344CB8AC3E}">
        <p14:creationId xmlns:p14="http://schemas.microsoft.com/office/powerpoint/2010/main" val="445599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2BE3-FBB2-EC4C-AB1D-5DC8DD40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Muita </a:t>
            </a:r>
            <a:r>
              <a:rPr lang="fi-FI" dirty="0" err="1"/>
              <a:t>toiminnallisuuksia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7C10-00A8-4B49-A928-C9FD5513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XCom</a:t>
            </a:r>
            <a:r>
              <a:rPr lang="fi-FI" dirty="0"/>
              <a:t> – tilan </a:t>
            </a:r>
            <a:r>
              <a:rPr lang="fi-FI" dirty="0" err="1"/>
              <a:t>persistointi</a:t>
            </a:r>
            <a:r>
              <a:rPr lang="fi-FI" dirty="0"/>
              <a:t> operaattorien välillä</a:t>
            </a:r>
          </a:p>
          <a:p>
            <a:r>
              <a:rPr lang="fi-FI" dirty="0"/>
              <a:t>muuttujat – vastaa ympäristömuuttujia, asetettavissa käyttöliittymästä</a:t>
            </a:r>
          </a:p>
          <a:p>
            <a:r>
              <a:rPr lang="fi-FI" dirty="0"/>
              <a:t>haarautuminen – </a:t>
            </a:r>
            <a:r>
              <a:rPr lang="fi-FI" dirty="0" err="1"/>
              <a:t>taskien</a:t>
            </a:r>
            <a:r>
              <a:rPr lang="fi-FI" dirty="0"/>
              <a:t> ajaminen ehdollisesti</a:t>
            </a:r>
          </a:p>
          <a:p>
            <a:r>
              <a:rPr lang="fi-FI" dirty="0"/>
              <a:t>poolit – tiettyä tyyppiä olevien </a:t>
            </a:r>
            <a:r>
              <a:rPr lang="fi-FI" dirty="0" err="1"/>
              <a:t>taskien</a:t>
            </a:r>
            <a:r>
              <a:rPr lang="fi-FI" dirty="0"/>
              <a:t> kokoaminen joukkoon, jolla voi määrittää joukon </a:t>
            </a:r>
            <a:r>
              <a:rPr lang="fi-FI" dirty="0" err="1"/>
              <a:t>taskeille</a:t>
            </a:r>
            <a:r>
              <a:rPr lang="fi-FI" dirty="0"/>
              <a:t> rajoituksia</a:t>
            </a:r>
          </a:p>
          <a:p>
            <a:r>
              <a:rPr lang="fi-FI" dirty="0" err="1"/>
              <a:t>triggerit</a:t>
            </a:r>
            <a:r>
              <a:rPr lang="fi-FI" dirty="0"/>
              <a:t> – </a:t>
            </a:r>
            <a:r>
              <a:rPr lang="fi-FI" dirty="0" err="1"/>
              <a:t>DAG:n</a:t>
            </a:r>
            <a:r>
              <a:rPr lang="fi-FI" dirty="0"/>
              <a:t> ajaminen </a:t>
            </a:r>
            <a:r>
              <a:rPr lang="fi-FI" dirty="0" err="1"/>
              <a:t>ad</a:t>
            </a:r>
            <a:r>
              <a:rPr lang="fi-FI" dirty="0"/>
              <a:t> hoc</a:t>
            </a:r>
          </a:p>
          <a:p>
            <a:r>
              <a:rPr lang="fi-FI" dirty="0" err="1"/>
              <a:t>templatointi</a:t>
            </a:r>
            <a:r>
              <a:rPr lang="fi-FI" dirty="0"/>
              <a:t> – esim. SQL:n </a:t>
            </a:r>
            <a:r>
              <a:rPr lang="fi-FI" dirty="0" err="1"/>
              <a:t>templatointi</a:t>
            </a:r>
            <a:r>
              <a:rPr lang="fi-FI" dirty="0"/>
              <a:t>, jolloin </a:t>
            </a:r>
            <a:r>
              <a:rPr lang="fi-FI" dirty="0" err="1"/>
              <a:t>templaatin</a:t>
            </a:r>
            <a:r>
              <a:rPr lang="fi-FI" dirty="0"/>
              <a:t> parametrit määräytyvät </a:t>
            </a:r>
            <a:r>
              <a:rPr lang="fi-FI" dirty="0" err="1"/>
              <a:t>DAG:n</a:t>
            </a:r>
            <a:r>
              <a:rPr lang="fi-FI" dirty="0"/>
              <a:t> ominaisuuksien (esim. aika) perusteella</a:t>
            </a:r>
          </a:p>
          <a:p>
            <a:r>
              <a:rPr lang="fi-FI" dirty="0" err="1"/>
              <a:t>backfill</a:t>
            </a:r>
            <a:r>
              <a:rPr lang="fi-FI" dirty="0"/>
              <a:t> – historian uudelleenajo</a:t>
            </a:r>
          </a:p>
        </p:txBody>
      </p:sp>
    </p:spTree>
    <p:extLst>
      <p:ext uri="{BB962C8B-B14F-4D97-AF65-F5344CB8AC3E}">
        <p14:creationId xmlns:p14="http://schemas.microsoft.com/office/powerpoint/2010/main" val="276582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84B8-7B28-3043-BCF0-3F63FBA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0DD7-98DF-0848-8574-DCDF874F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ETL on helposti dokumentoitavaa eikä työn kuvaaminen vaadi </a:t>
            </a:r>
            <a:r>
              <a:rPr lang="fi-FI" dirty="0" err="1"/>
              <a:t>koodaria</a:t>
            </a:r>
            <a:endParaRPr lang="fi-FI" dirty="0"/>
          </a:p>
          <a:p>
            <a:r>
              <a:rPr lang="fi-FI" dirty="0"/>
              <a:t>ratkaisuksi UI-pohjaiset suljetun lähdekoodin työkalut</a:t>
            </a:r>
          </a:p>
          <a:p>
            <a:pPr lvl="1"/>
            <a:r>
              <a:rPr lang="fi-FI" dirty="0" err="1"/>
              <a:t>vendor</a:t>
            </a:r>
            <a:r>
              <a:rPr lang="fi-FI" dirty="0"/>
              <a:t> luo palvelun E-,T- ja L-palikoineen, käyttäjä yhdistelee näitä palikoita</a:t>
            </a:r>
          </a:p>
          <a:p>
            <a:pPr lvl="1"/>
            <a:r>
              <a:rPr lang="fi-FI" dirty="0"/>
              <a:t>palikat loppuvat kesken, rajatapauksia ei pystytä ratkomaan järkevästi, ollaan </a:t>
            </a:r>
            <a:r>
              <a:rPr lang="fi-FI" dirty="0" err="1"/>
              <a:t>vendor</a:t>
            </a:r>
            <a:r>
              <a:rPr lang="fi-FI" dirty="0"/>
              <a:t>-loukussa</a:t>
            </a:r>
          </a:p>
          <a:p>
            <a:r>
              <a:rPr lang="fi-FI" dirty="0"/>
              <a:t>onneksi on kirjava joukko avoimen lähdekoodin välineitä</a:t>
            </a:r>
          </a:p>
        </p:txBody>
      </p:sp>
    </p:spTree>
    <p:extLst>
      <p:ext uri="{BB962C8B-B14F-4D97-AF65-F5344CB8AC3E}">
        <p14:creationId xmlns:p14="http://schemas.microsoft.com/office/powerpoint/2010/main" val="100583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D4FC-ACB6-6A49-A349-DC3640CA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Raportointi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9711-6E21-C742-9A72-5E507CBB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Sisäinen raportointi</a:t>
            </a:r>
          </a:p>
          <a:p>
            <a:pPr lvl="1"/>
            <a:r>
              <a:rPr lang="fi-FI" dirty="0"/>
              <a:t>esim. hälytysjärjestelmä, joka viestittää esim. sähköpostiin tai </a:t>
            </a:r>
            <a:r>
              <a:rPr lang="fi-FI" dirty="0" err="1"/>
              <a:t>Slackiin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801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444-0440-9B49-990C-0E80371C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Monitorointi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39E43-FE72-A447-B1A4-735EE6D1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Datan laadun tarkistus</a:t>
            </a:r>
          </a:p>
        </p:txBody>
      </p:sp>
    </p:spTree>
    <p:extLst>
      <p:ext uri="{BB962C8B-B14F-4D97-AF65-F5344CB8AC3E}">
        <p14:creationId xmlns:p14="http://schemas.microsoft.com/office/powerpoint/2010/main" val="426362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8A35-AF7B-BF49-95A6-C186ECB2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Hakkerin ratkaisu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46A9-AAB0-944F-A0DA-6F14E513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Linux + </a:t>
            </a:r>
            <a:r>
              <a:rPr lang="fi-FI" dirty="0" err="1"/>
              <a:t>cron</a:t>
            </a:r>
            <a:r>
              <a:rPr lang="fi-FI" dirty="0"/>
              <a:t> + </a:t>
            </a:r>
            <a:r>
              <a:rPr lang="fi-FI" dirty="0" err="1"/>
              <a:t>make</a:t>
            </a:r>
            <a:r>
              <a:rPr lang="fi-FI" dirty="0"/>
              <a:t>/</a:t>
            </a:r>
            <a:r>
              <a:rPr lang="fi-FI" dirty="0" err="1"/>
              <a:t>drake</a:t>
            </a:r>
            <a:r>
              <a:rPr lang="fi-FI" dirty="0"/>
              <a:t> ja paljon </a:t>
            </a:r>
            <a:r>
              <a:rPr lang="fi-FI" dirty="0" err="1"/>
              <a:t>skriptejä</a:t>
            </a:r>
            <a:endParaRPr lang="fi-FI" dirty="0"/>
          </a:p>
          <a:p>
            <a:r>
              <a:rPr lang="fi-FI" dirty="0"/>
              <a:t>kun jotain menee rikki, pitää yrittää uudelleen</a:t>
            </a:r>
          </a:p>
          <a:p>
            <a:r>
              <a:rPr lang="fi-FI" dirty="0"/>
              <a:t>monitorointi on hankalaa</a:t>
            </a:r>
          </a:p>
          <a:p>
            <a:r>
              <a:rPr lang="fi-FI" dirty="0" err="1"/>
              <a:t>skriptien</a:t>
            </a:r>
            <a:r>
              <a:rPr lang="fi-FI" dirty="0"/>
              <a:t> välisiä riippuvuuksia on hankala hallita</a:t>
            </a:r>
          </a:p>
          <a:p>
            <a:r>
              <a:rPr lang="fi-FI" dirty="0" err="1"/>
              <a:t>skriptit</a:t>
            </a:r>
            <a:r>
              <a:rPr lang="fi-FI" dirty="0"/>
              <a:t> saattavat ajaa päällekkäin silloin kun niiden ei pitäisi</a:t>
            </a:r>
          </a:p>
          <a:p>
            <a:r>
              <a:rPr lang="fi-FI" dirty="0"/>
              <a:t>ei skaalaudu</a:t>
            </a:r>
          </a:p>
        </p:txBody>
      </p:sp>
    </p:spTree>
    <p:extLst>
      <p:ext uri="{BB962C8B-B14F-4D97-AF65-F5344CB8AC3E}">
        <p14:creationId xmlns:p14="http://schemas.microsoft.com/office/powerpoint/2010/main" val="175155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C03B-27F5-E644-B986-80F24338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OSS-ratkaisuja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5147-A502-6F46-A7BB-2C7728D2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Luigi</a:t>
            </a:r>
            <a:endParaRPr lang="fi-FI" dirty="0"/>
          </a:p>
          <a:p>
            <a:pPr lvl="1"/>
            <a:r>
              <a:rPr lang="fi-FI" dirty="0"/>
              <a:t>perustuu datan siirtämiseen töiden välillä</a:t>
            </a:r>
          </a:p>
          <a:p>
            <a:pPr lvl="1"/>
            <a:r>
              <a:rPr lang="fi-FI" dirty="0" err="1"/>
              <a:t>skedulointi</a:t>
            </a:r>
            <a:r>
              <a:rPr lang="fi-FI" dirty="0"/>
              <a:t> ei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856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986E-52C4-A542-8B9D-6561829D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Haasteellinen ympäristö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7575-F0D1-174A-B2C8-9C08A9AF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dataa tulee monesta lähteestä, joihin ei päästä kiinni samalla tavalla</a:t>
            </a:r>
          </a:p>
          <a:p>
            <a:r>
              <a:rPr lang="fi-FI" dirty="0"/>
              <a:t>tuloksena kokoelma eri paikassa ja eri aikaan ajettavia palveluita</a:t>
            </a:r>
          </a:p>
          <a:p>
            <a:r>
              <a:rPr lang="fi-FI" dirty="0"/>
              <a:t>palvelut eivät aina toimi niin kuin pitää, jolloin halutaan korjata virhe ja yrittää uudelleen</a:t>
            </a:r>
          </a:p>
          <a:p>
            <a:r>
              <a:rPr lang="fi-FI" dirty="0"/>
              <a:t>datalla on laatuvaatimuksia kuten saatavuus, tarkkuus, täydellisyys</a:t>
            </a:r>
          </a:p>
          <a:p>
            <a:r>
              <a:rPr lang="fi-FI" dirty="0"/>
              <a:t>lopputuotteiden tuottajia ja käyttäjiä kirjava joukko, jotka tarvitsevat näkyvyyden työn tilaan</a:t>
            </a:r>
          </a:p>
        </p:txBody>
      </p:sp>
    </p:spTree>
    <p:extLst>
      <p:ext uri="{BB962C8B-B14F-4D97-AF65-F5344CB8AC3E}">
        <p14:creationId xmlns:p14="http://schemas.microsoft.com/office/powerpoint/2010/main" val="357086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F8A2-9573-A946-9DEB-155A2532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Kiva matriisi ETL-kentästä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8742-A772-E141-9E6C-6B6D6A30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5391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733</Words>
  <Application>Microsoft Macintosh PowerPoint</Application>
  <PresentationFormat>Widescreen</PresentationFormat>
  <Paragraphs>114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Century Gothic</vt:lpstr>
      <vt:lpstr>Wingdings 2</vt:lpstr>
      <vt:lpstr>Quotable</vt:lpstr>
      <vt:lpstr>Apache Airflow -koulutus</vt:lpstr>
      <vt:lpstr>ETL-työkalujen historia</vt:lpstr>
      <vt:lpstr>ETL</vt:lpstr>
      <vt:lpstr>Raportointi</vt:lpstr>
      <vt:lpstr>Monitorointi</vt:lpstr>
      <vt:lpstr>Hakkerin ratkaisu</vt:lpstr>
      <vt:lpstr>OSS-ratkaisuja</vt:lpstr>
      <vt:lpstr>Haasteellinen ympäristö</vt:lpstr>
      <vt:lpstr>Kiva matriisi ETL-kentästä</vt:lpstr>
      <vt:lpstr>Apache Airflow</vt:lpstr>
      <vt:lpstr>DAG</vt:lpstr>
      <vt:lpstr>DAG</vt:lpstr>
      <vt:lpstr>DAG:t koodina</vt:lpstr>
      <vt:lpstr>DAG:t koodina</vt:lpstr>
      <vt:lpstr>Operaattorit</vt:lpstr>
      <vt:lpstr>Arkkitehtuuri</vt:lpstr>
      <vt:lpstr>Task</vt:lpstr>
      <vt:lpstr>Metadatatietokanta</vt:lpstr>
      <vt:lpstr>Käyttöliittymä</vt:lpstr>
      <vt:lpstr>Käyttöliittymä</vt:lpstr>
      <vt:lpstr>Executor</vt:lpstr>
      <vt:lpstr>Scheduler</vt:lpstr>
      <vt:lpstr>Muita toiminnallisuuksia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 -koulutus</dc:title>
  <dc:creator>Remes, Matti R</dc:creator>
  <cp:lastModifiedBy>Matti Remes</cp:lastModifiedBy>
  <cp:revision>16</cp:revision>
  <dcterms:created xsi:type="dcterms:W3CDTF">2018-11-18T13:58:10Z</dcterms:created>
  <dcterms:modified xsi:type="dcterms:W3CDTF">2018-11-26T16:10:46Z</dcterms:modified>
</cp:coreProperties>
</file>