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66" r:id="rId4"/>
    <p:sldId id="267" r:id="rId5"/>
    <p:sldId id="259" r:id="rId6"/>
    <p:sldId id="268" r:id="rId7"/>
    <p:sldId id="260" r:id="rId8"/>
    <p:sldId id="261" r:id="rId9"/>
    <p:sldId id="288" r:id="rId10"/>
    <p:sldId id="273" r:id="rId11"/>
    <p:sldId id="263" r:id="rId12"/>
    <p:sldId id="274" r:id="rId13"/>
    <p:sldId id="293" r:id="rId14"/>
    <p:sldId id="262" r:id="rId15"/>
    <p:sldId id="289" r:id="rId16"/>
    <p:sldId id="264" r:id="rId17"/>
    <p:sldId id="269" r:id="rId18"/>
    <p:sldId id="270" r:id="rId19"/>
    <p:sldId id="272" r:id="rId20"/>
    <p:sldId id="295" r:id="rId21"/>
    <p:sldId id="294" r:id="rId22"/>
    <p:sldId id="271" r:id="rId23"/>
    <p:sldId id="265" r:id="rId24"/>
    <p:sldId id="275" r:id="rId25"/>
    <p:sldId id="276" r:id="rId26"/>
    <p:sldId id="282" r:id="rId27"/>
    <p:sldId id="284" r:id="rId28"/>
    <p:sldId id="283" r:id="rId29"/>
    <p:sldId id="281" r:id="rId30"/>
    <p:sldId id="277" r:id="rId31"/>
    <p:sldId id="280" r:id="rId32"/>
    <p:sldId id="278" r:id="rId33"/>
    <p:sldId id="279" r:id="rId34"/>
    <p:sldId id="286" r:id="rId35"/>
    <p:sldId id="290" r:id="rId36"/>
    <p:sldId id="291" r:id="rId37"/>
    <p:sldId id="287" r:id="rId38"/>
    <p:sldId id="257" r:id="rId39"/>
    <p:sldId id="28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898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9D2-BF63-4259-9EBA-26FC2109799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7FF7-0349-48AF-9D5E-90614645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9D2-BF63-4259-9EBA-26FC2109799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7FF7-0349-48AF-9D5E-90614645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9D2-BF63-4259-9EBA-26FC2109799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7FF7-0349-48AF-9D5E-90614645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9D2-BF63-4259-9EBA-26FC2109799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7FF7-0349-48AF-9D5E-90614645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4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9D2-BF63-4259-9EBA-26FC2109799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7FF7-0349-48AF-9D5E-90614645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9D2-BF63-4259-9EBA-26FC2109799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7FF7-0349-48AF-9D5E-90614645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6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9D2-BF63-4259-9EBA-26FC2109799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7FF7-0349-48AF-9D5E-90614645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9D2-BF63-4259-9EBA-26FC2109799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7FF7-0349-48AF-9D5E-90614645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9D2-BF63-4259-9EBA-26FC2109799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7FF7-0349-48AF-9D5E-90614645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0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9D2-BF63-4259-9EBA-26FC2109799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7FF7-0349-48AF-9D5E-90614645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9D2-BF63-4259-9EBA-26FC2109799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7FF7-0349-48AF-9D5E-90614645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29D2-BF63-4259-9EBA-26FC2109799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7FF7-0349-48AF-9D5E-90614645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4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frontiersin.org/articles/10.3389/fncom.2013.00144/full#B4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139373"/>
            <a:ext cx="9144000" cy="98710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Journal Club 4/11/2019</a:t>
            </a:r>
          </a:p>
          <a:p>
            <a:r>
              <a:rPr lang="en-US" dirty="0" smtClean="0">
                <a:latin typeface="+mj-lt"/>
              </a:rPr>
              <a:t>Michael </a:t>
            </a:r>
            <a:r>
              <a:rPr lang="en-US" dirty="0" err="1" smtClean="0">
                <a:latin typeface="+mj-lt"/>
              </a:rPr>
              <a:t>Rempe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86" y="550863"/>
            <a:ext cx="10104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pic>
        <p:nvPicPr>
          <p:cNvPr id="2050" name="Picture 2" descr="https://www.frontiersin.org/files/Articles/60487/fncom-07-00144-HTML/image_m/fncom-07-00144-g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106" y="983847"/>
            <a:ext cx="4695390" cy="461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437" y="1819364"/>
            <a:ext cx="1087600" cy="7460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20" y="1382004"/>
            <a:ext cx="1087600" cy="7460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288" y="2426440"/>
            <a:ext cx="1087600" cy="7460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837" y="3725592"/>
            <a:ext cx="1087600" cy="7460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01" y="3766364"/>
            <a:ext cx="1087600" cy="7460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73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36" y="5667375"/>
            <a:ext cx="11918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Figure 4. (A)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The frequency-current profiles of the four recorded PV+ interneurons, determined under current clamp with steps of 50 </a:t>
            </a:r>
            <a:r>
              <a:rPr lang="en-US" sz="10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pA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for four PV+ cells (represented by blue, red, green, and black), and </a:t>
            </a:r>
          </a:p>
          <a:p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steps of 10 </a:t>
            </a:r>
            <a:r>
              <a:rPr lang="en-US" sz="10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pA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for three PV+ cells (represented by cyan, yellow, and purple). Note that the solid points denotes data points, lines in respective colors denote estimated values. The PV+ cell model's f-I curve is </a:t>
            </a:r>
          </a:p>
          <a:p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given in a thick black solid line, where the slope of the curve and the </a:t>
            </a:r>
            <a:r>
              <a:rPr lang="en-US" sz="10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rheobase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current is within the experimental range. </a:t>
            </a:r>
            <a:r>
              <a:rPr lang="en-US" sz="10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(B)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An example intracellular recording of a PV+ cell during current clamp with applied </a:t>
            </a:r>
          </a:p>
          <a:p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current of ~260 </a:t>
            </a:r>
            <a:r>
              <a:rPr lang="en-US" sz="10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pA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(top) is compared with the firing of our PV+ cell model with an applied current of 260 </a:t>
            </a:r>
            <a:r>
              <a:rPr lang="en-US" sz="10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pA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(bottom). The spike characteristics and firing rates of the model closely match those of the </a:t>
            </a:r>
          </a:p>
          <a:p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experiment. </a:t>
            </a:r>
            <a:r>
              <a:rPr lang="en-US" sz="10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(C)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The frequency-current profile of the PV+ interneuron model is shown in black. The mean frequency of intra-theta-cycle firing of PV+ interneurons during the network rhythm is shown in red. </a:t>
            </a:r>
          </a:p>
          <a:p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The mean input current is determined based on the f-I curve. The green lines indicate one standard deviation from the mean current (</a:t>
            </a:r>
            <a:r>
              <a:rPr lang="en-US" sz="1000" b="0" i="1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n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= 4).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4098" name="Picture 2" descr="https://www.frontiersin.org/files/Articles/60487/fncom-07-00144-HTML/image_m/fncom-07-00144-g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585" y="0"/>
            <a:ext cx="1880270" cy="569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9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36" y="5667375"/>
            <a:ext cx="11918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Figure 4. (A)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The frequency-current profiles of the four recorded PV+ interneurons, determined under current clamp with steps of 50 </a:t>
            </a:r>
            <a:r>
              <a:rPr lang="en-US" sz="10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pA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for four PV+ cells (represented by blue, red, green, and black), and </a:t>
            </a:r>
          </a:p>
          <a:p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steps of 10 </a:t>
            </a:r>
            <a:r>
              <a:rPr lang="en-US" sz="10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pA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for three PV+ cells (represented by cyan, yellow, and purple). Note that the solid points denotes data points, lines in respective colors denote estimated values. The PV+ cell model's f-I curve is </a:t>
            </a:r>
          </a:p>
          <a:p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given in a thick black solid line, where the slope of the curve and the </a:t>
            </a:r>
            <a:r>
              <a:rPr lang="en-US" sz="10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rheobase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current is within the experimental range. </a:t>
            </a:r>
            <a:r>
              <a:rPr lang="en-US" sz="10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(B)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An example intracellular recording of a PV+ cell during current clamp with applied </a:t>
            </a:r>
          </a:p>
          <a:p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current of ~260 </a:t>
            </a:r>
            <a:r>
              <a:rPr lang="en-US" sz="10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pA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(top) is compared with the firing of our PV+ cell model with an applied current of 260 </a:t>
            </a:r>
            <a:r>
              <a:rPr lang="en-US" sz="10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pA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(bottom). The spike characteristics and firing rates of the model closely match those of the </a:t>
            </a:r>
          </a:p>
          <a:p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experiment. </a:t>
            </a:r>
            <a:r>
              <a:rPr lang="en-US" sz="10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(C)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The frequency-current profile of the PV+ interneuron model is shown in black. The mean frequency of intra-theta-cycle firing of PV+ interneurons during the network rhythm is shown in red. </a:t>
            </a:r>
          </a:p>
          <a:p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The mean input current is determined based on the f-I curve. The green lines indicate one standard deviation from the mean current (</a:t>
            </a:r>
            <a:r>
              <a:rPr lang="en-US" sz="1000" b="0" i="1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n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= 4).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4098" name="Picture 2" descr="https://www.frontiersin.org/files/Articles/60487/fncom-07-00144-HTML/image_m/fncom-07-00144-g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585" y="0"/>
            <a:ext cx="1880270" cy="569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81418" y="1690688"/>
            <a:ext cx="39413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have generated a “virtual” PV+ cell</a:t>
            </a:r>
          </a:p>
          <a:p>
            <a:r>
              <a:rPr lang="en-US" dirty="0"/>
              <a:t>t</a:t>
            </a:r>
            <a:r>
              <a:rPr lang="en-US" dirty="0" smtClean="0"/>
              <a:t>hat acts a lot like a real PV+ cell. Now</a:t>
            </a:r>
          </a:p>
          <a:p>
            <a:r>
              <a:rPr lang="en-US" dirty="0"/>
              <a:t>t</a:t>
            </a:r>
            <a:r>
              <a:rPr lang="en-US" dirty="0" smtClean="0"/>
              <a:t>hey can ask the question: how would </a:t>
            </a:r>
          </a:p>
          <a:p>
            <a:r>
              <a:rPr lang="en-US" dirty="0"/>
              <a:t>a</a:t>
            </a:r>
            <a:r>
              <a:rPr lang="en-US" dirty="0" smtClean="0"/>
              <a:t> network of these cells behave?  They 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an’t record hundreds of cells at once, </a:t>
            </a:r>
          </a:p>
          <a:p>
            <a:r>
              <a:rPr lang="en-US" dirty="0"/>
              <a:t>s</a:t>
            </a:r>
            <a:r>
              <a:rPr lang="en-US" dirty="0" smtClean="0"/>
              <a:t>o use the “virtual” cells. How is that </a:t>
            </a:r>
          </a:p>
          <a:p>
            <a:r>
              <a:rPr lang="en-US" dirty="0" smtClean="0"/>
              <a:t>behavior dependent on strength</a:t>
            </a:r>
          </a:p>
          <a:p>
            <a:r>
              <a:rPr lang="en-US" dirty="0"/>
              <a:t>o</a:t>
            </a:r>
            <a:r>
              <a:rPr lang="en-US" dirty="0" smtClean="0"/>
              <a:t>f connections between cells and </a:t>
            </a:r>
          </a:p>
          <a:p>
            <a:r>
              <a:rPr lang="en-US" dirty="0"/>
              <a:t>t</a:t>
            </a:r>
            <a:r>
              <a:rPr lang="en-US" dirty="0" smtClean="0"/>
              <a:t>he amount of synaptic input?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way to measure behavior of a network: coherence (cross-correlation)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16" y="1895475"/>
            <a:ext cx="5908684" cy="2271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16" y="4314036"/>
            <a:ext cx="5908684" cy="2271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714911" y="284656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cell number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1714911" y="5207977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cell number</a:t>
            </a:r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8022" y="394470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4915" y="636326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40857" y="2817696"/>
                <a:ext cx="9355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857" y="2817696"/>
                <a:ext cx="93557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195" t="-10526" r="-909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01966" y="5218960"/>
                <a:ext cx="1037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966" y="5218960"/>
                <a:ext cx="103707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17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14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219281"/>
            <a:ext cx="9684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E3D40"/>
                </a:solidFill>
                <a:latin typeface="Georgia" panose="02040502050405020303" pitchFamily="18" charset="0"/>
              </a:rPr>
              <a:t> </a:t>
            </a:r>
            <a:r>
              <a:rPr lang="en-US" sz="12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 schematic demonstrating the method used to quantify the window of robust coherent firing over </a:t>
            </a:r>
            <a:r>
              <a:rPr lang="en-US" sz="12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g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syn</a:t>
            </a:r>
            <a:r>
              <a:rPr lang="en-US" sz="1200" b="1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and</a:t>
            </a:r>
            <a:r>
              <a:rPr lang="en-US" sz="12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2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applied</a:t>
            </a:r>
            <a:r>
              <a:rPr lang="en-US" sz="12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In this 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heterogeneous network example, </a:t>
            </a:r>
            <a:r>
              <a:rPr lang="en-US" sz="12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applied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has a Gaussian distribution with its standard deviation equal to 12 </a:t>
            </a:r>
            <a:r>
              <a:rPr lang="en-US" sz="12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pA.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500-cell network simulations 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demonstrating coherence (average population coherent firing measure </a:t>
            </a:r>
            <a:r>
              <a:rPr lang="en-US" sz="12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φ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avg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≥ 0.2) are shown in white, and those with non-coherent 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firing (</a:t>
            </a:r>
            <a:r>
              <a:rPr lang="en-US" sz="12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φ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avg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&lt;0.2) are shown in black for a range of </a:t>
            </a:r>
            <a:r>
              <a:rPr lang="en-US" sz="12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g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syn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lang="en-US" sz="12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applied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values. 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074" name="Picture 2" descr="https://www.frontiersin.org/files/Articles/60487/fncom-07-00144-HTML/image_m/fncom-07-00144-g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80" y="1123527"/>
            <a:ext cx="3238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8823" y="6393181"/>
            <a:ext cx="94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They ran simulations for 1.5 seconds, and used only the last 0.5 seconds for coherence calculations.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219281"/>
            <a:ext cx="9684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E3D40"/>
                </a:solidFill>
                <a:latin typeface="Georgia" panose="02040502050405020303" pitchFamily="18" charset="0"/>
              </a:rPr>
              <a:t> </a:t>
            </a:r>
            <a:r>
              <a:rPr lang="en-US" sz="12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 schematic demonstrating the method used to quantify the window of robust coherent firing over </a:t>
            </a:r>
            <a:r>
              <a:rPr lang="en-US" sz="12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g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syn</a:t>
            </a:r>
            <a:r>
              <a:rPr lang="en-US" sz="1200" b="1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and</a:t>
            </a:r>
            <a:r>
              <a:rPr lang="en-US" sz="12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2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applied</a:t>
            </a:r>
            <a:r>
              <a:rPr lang="en-US" sz="12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In this 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heterogeneous network example, </a:t>
            </a:r>
            <a:r>
              <a:rPr lang="en-US" sz="12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applied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has a Gaussian distribution with its standard deviation equal to 12 </a:t>
            </a:r>
            <a:r>
              <a:rPr lang="en-US" sz="12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pA.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500-cell network simulations 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demonstrating coherence (average population coherent firing measure </a:t>
            </a:r>
            <a:r>
              <a:rPr lang="en-US" sz="12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φ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avg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≥ 0.2) are shown in white, and those with non-coherent 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firing (</a:t>
            </a:r>
            <a:r>
              <a:rPr lang="en-US" sz="1200" b="0" i="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φ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avg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&lt;0.2) are shown in black for a range of </a:t>
            </a:r>
            <a:r>
              <a:rPr lang="en-US" sz="12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g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syn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lang="en-US" sz="12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applied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values. 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074" name="Picture 2" descr="https://www.frontiersin.org/files/Articles/60487/fncom-07-00144-HTML/image_m/fncom-07-00144-g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123527"/>
            <a:ext cx="3238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8823" y="6393181"/>
            <a:ext cx="94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They ran simulations for 1.5 seconds, and used only the last 0.5 seconds for coherence calculations.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6" name="Picture 2" descr="https://www.frontiersin.org/files/Articles/60487/fncom-07-00144-HTML/image_m/fncom-07-00144-g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91" y="1411586"/>
            <a:ext cx="3233660" cy="317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1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586" y="6105525"/>
            <a:ext cx="10881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Figure 5. Network coherence measures for our 500 PV+ cell network with heterogeneous external synaptic drive (</a:t>
            </a:r>
            <a:r>
              <a:rPr lang="en-US" sz="10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sz="10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applied</a:t>
            </a:r>
            <a:r>
              <a:rPr lang="en-US" sz="10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), over a range of applied currents and peak</a:t>
            </a:r>
          </a:p>
          <a:p>
            <a:r>
              <a:rPr lang="en-US" sz="10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conductance values (</a:t>
            </a:r>
            <a:r>
              <a:rPr lang="en-US" sz="10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g</a:t>
            </a:r>
            <a:r>
              <a:rPr lang="en-US" sz="10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syn</a:t>
            </a:r>
            <a:r>
              <a:rPr lang="en-US" sz="10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).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Each network is randomly connected with a 0.12 probability of connections (in accordance with estimates from </a:t>
            </a:r>
            <a:r>
              <a:rPr lang="en-US" sz="1000" b="0" i="0" u="none" strike="noStrike" dirty="0" err="1" smtClean="0">
                <a:solidFill>
                  <a:srgbClr val="D54449"/>
                </a:solidFill>
                <a:effectLst/>
                <a:latin typeface="Georgia" panose="02040502050405020303" pitchFamily="18" charset="0"/>
                <a:hlinkClick r:id="rId2"/>
              </a:rPr>
              <a:t>Sik</a:t>
            </a:r>
            <a:r>
              <a:rPr lang="en-US" sz="1000" b="0" i="0" u="none" strike="noStrike" dirty="0" smtClean="0">
                <a:solidFill>
                  <a:srgbClr val="D54449"/>
                </a:solidFill>
                <a:effectLst/>
                <a:latin typeface="Georgia" panose="02040502050405020303" pitchFamily="18" charset="0"/>
                <a:hlinkClick r:id="rId2"/>
              </a:rPr>
              <a:t> et al. (1995)</a:t>
            </a:r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, where PV+ interneurons were </a:t>
            </a:r>
          </a:p>
          <a:p>
            <a:r>
              <a:rPr lang="en-US" sz="10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estimated to contact with 60 other PV+ interneurons). The color bar on the right represents the frequency of the network oscillation. 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5122" name="Picture 2" descr="https://www.frontiersin.org/files/Articles/60487/fncom-07-00144-HTML/image_m/fncom-07-00144-g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114" y="365125"/>
            <a:ext cx="5025771" cy="55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86850" y="1690688"/>
            <a:ext cx="18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applied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 = 12 </a:t>
            </a:r>
            <a:r>
              <a:rPr lang="en-US" dirty="0" err="1" smtClean="0"/>
              <a:t>pA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73440" y="4609148"/>
            <a:ext cx="18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applied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 = 50 </a:t>
            </a:r>
            <a:r>
              <a:rPr lang="en-US" dirty="0" err="1" smtClean="0"/>
              <a:t>pA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3615" y="2945875"/>
            <a:ext cx="193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“sharp transitions”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frontiersin.org/files/Articles/60487/fncom-07-00144-HTML/image_m/fncom-07-00144-g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63" y="2119766"/>
            <a:ext cx="3148314" cy="364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1110" y="475449"/>
            <a:ext cx="11680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How would an increase in GABA affect network properties like gamma activity?  </a:t>
            </a:r>
          </a:p>
        </p:txBody>
      </p:sp>
      <p:pic>
        <p:nvPicPr>
          <p:cNvPr id="6" name="Picture 2" descr="https://www.frontiersin.org/files/Articles/60487/fncom-07-00144-HTML/image_m/fncom-07-00144-g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96" y="2529591"/>
            <a:ext cx="5025771" cy="55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37855" y="5295006"/>
            <a:ext cx="5402510" cy="24253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frontiersin.org/files/Articles/60487/fncom-07-00144-HTML/image_m/fncom-07-00144-g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63" y="2119766"/>
            <a:ext cx="3148314" cy="364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frontiersin.org/files/Articles/60487/fncom-07-00144-HTML/image_m/fncom-07-00144-g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96" y="2529591"/>
            <a:ext cx="5025771" cy="55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37855" y="5295006"/>
            <a:ext cx="5402510" cy="24253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07534" y="3148314"/>
            <a:ext cx="1817225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171727" y="4224759"/>
            <a:ext cx="439838" cy="15047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1110" y="475449"/>
            <a:ext cx="11680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How would an increase in GABA affect network properties like gamma activity?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42663" y="6047463"/>
            <a:ext cx="9292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+mj-lt"/>
              </a:rPr>
              <a:t>We can use this model as a starting point to simulate PV+ cells. 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33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challenges +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Want number of cells to not be hard-coded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Synapses (Skinner post-doc and 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Efficiency (500 cells, 150000 time steps, 500x500 matrix solve each time step for the synapses)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Improvements: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More accurate numerical method (4</a:t>
            </a:r>
            <a:r>
              <a:rPr lang="en-US" baseline="30000" dirty="0" smtClean="0">
                <a:latin typeface="+mj-lt"/>
              </a:rPr>
              <a:t>th</a:t>
            </a:r>
            <a:r>
              <a:rPr lang="en-US" dirty="0" smtClean="0">
                <a:latin typeface="+mj-lt"/>
              </a:rPr>
              <a:t> order rather than 1</a:t>
            </a:r>
            <a:r>
              <a:rPr lang="en-US" baseline="30000" dirty="0" smtClean="0">
                <a:latin typeface="+mj-lt"/>
              </a:rPr>
              <a:t>st</a:t>
            </a:r>
            <a:r>
              <a:rPr lang="en-US" dirty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Smarter way of doing synapses that requires N operations per time step, not N</a:t>
            </a:r>
            <a:r>
              <a:rPr lang="en-US" baseline="30000" dirty="0" smtClean="0">
                <a:latin typeface="+mj-lt"/>
              </a:rPr>
              <a:t>2 </a:t>
            </a:r>
            <a:r>
              <a:rPr lang="en-US" dirty="0" smtClean="0">
                <a:latin typeface="+mj-lt"/>
              </a:rPr>
              <a:t>where N is the number of cells.</a:t>
            </a:r>
            <a:endParaRPr lang="en-US" baseline="300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High Frequency oscillations (HFOs &gt;100 Hz) in CA1 are nested within theta oscillations (3-12 Hz) during decision making and REM sleep and may play a role in memory processing.</a:t>
            </a:r>
          </a:p>
          <a:p>
            <a:r>
              <a:rPr lang="en-US" dirty="0" smtClean="0">
                <a:latin typeface="+mj-lt"/>
              </a:rPr>
              <a:t>It is unclear how these oscillations are generated.  </a:t>
            </a:r>
          </a:p>
          <a:p>
            <a:r>
              <a:rPr lang="en-US" dirty="0" smtClean="0">
                <a:latin typeface="+mj-lt"/>
              </a:rPr>
              <a:t>Previous work showed that HFOs were dependent on GABA, but not AMPA, kainite, or NMDA glutamate receptors.  -&gt; a network of inhibitory interneurons may be responsible for HFOs.</a:t>
            </a:r>
          </a:p>
          <a:p>
            <a:r>
              <a:rPr lang="en-US" dirty="0" err="1" smtClean="0">
                <a:latin typeface="+mj-lt"/>
              </a:rPr>
              <a:t>Parvalbumin</a:t>
            </a:r>
            <a:r>
              <a:rPr lang="en-US" dirty="0" smtClean="0">
                <a:latin typeface="+mj-lt"/>
              </a:rPr>
              <a:t>-positive (PV+) interneurons are good candidates for generating HFOs.</a:t>
            </a:r>
          </a:p>
          <a:p>
            <a:r>
              <a:rPr lang="en-US" dirty="0" smtClean="0">
                <a:latin typeface="+mj-lt"/>
              </a:rPr>
              <a:t>They perform experiments on PV+ cells to constrain a model and use the model to make predictions.    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frontiersin.org/files/Articles/60487/fncom-07-00144-HTML/image_m/fncom-07-00144-g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63" y="2119766"/>
            <a:ext cx="3148314" cy="364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91" y="2359327"/>
            <a:ext cx="4225624" cy="31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1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776287"/>
            <a:ext cx="6896100" cy="51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7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“An increase in this GABAergic inhibition onto </a:t>
            </a:r>
            <a:r>
              <a:rPr lang="en-US" sz="3000" i="1" dirty="0" smtClean="0"/>
              <a:t>pyramidal neurons </a:t>
            </a:r>
            <a:r>
              <a:rPr lang="en-US" sz="3000" dirty="0" smtClean="0"/>
              <a:t>may underlie some of the cognitive deficits found after SD”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529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6405" y="5885607"/>
            <a:ext cx="20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Chen et al. Neuron 2017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75" y="1690688"/>
            <a:ext cx="4048988" cy="404758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“An increase in this GABAergic inhibition onto </a:t>
            </a:r>
            <a:r>
              <a:rPr lang="en-US" sz="3000" i="1" dirty="0" smtClean="0"/>
              <a:t>pyramidal neurons </a:t>
            </a:r>
            <a:r>
              <a:rPr lang="en-US" sz="3000" dirty="0" smtClean="0"/>
              <a:t>may underlie some of the cognitive deficits found after SD”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7825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6405" y="5885607"/>
            <a:ext cx="20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Chen et al. Neuron 2017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57" y="197554"/>
            <a:ext cx="6438318" cy="6436084"/>
          </a:xfrm>
          <a:prstGeom prst="rect">
            <a:avLst/>
          </a:prstGeom>
        </p:spPr>
      </p:pic>
      <p:pic>
        <p:nvPicPr>
          <p:cNvPr id="7" name="Picture 2" descr="https://www.frontiersin.org/files/Articles/60487/fncom-07-00144-HTML/image_m/fncom-07-00144-g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79" y="3651499"/>
            <a:ext cx="821804" cy="807336"/>
          </a:xfrm>
          <a:prstGeom prst="ellipse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frontiersin.org/files/Articles/60487/fncom-07-00144-HTML/image_m/fncom-07-00144-g0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29" y="1975098"/>
            <a:ext cx="937550" cy="807336"/>
          </a:xfrm>
          <a:prstGeom prst="ellipse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frontiersin.org/files/Articles/60487/fncom-07-00144-HTML/image_m/fncom-07-00144-g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68" y="3011928"/>
            <a:ext cx="821804" cy="807336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76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1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1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45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1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09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1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1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9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Mathematical Model of PV cells?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May provide insight into the underlying mechanisms of HFOs.</a:t>
            </a:r>
          </a:p>
          <a:p>
            <a:r>
              <a:rPr lang="en-US" dirty="0" smtClean="0">
                <a:latin typeface="+mj-lt"/>
              </a:rPr>
              <a:t>Develop a model of fast-spiking PV+ interneurons, constrained with experimental data, to see if model networks can give rise to coherent population activity at high frequencies. 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12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1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44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1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03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1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37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1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48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2" y="1941095"/>
            <a:ext cx="3358740" cy="29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2" y="1941095"/>
            <a:ext cx="3358740" cy="29758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31970" y="5154930"/>
            <a:ext cx="2486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population activity</a:t>
            </a:r>
          </a:p>
          <a:p>
            <a:r>
              <a:rPr lang="en-US" dirty="0" smtClean="0"/>
              <a:t>of PC cells here.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2249247"/>
            <a:ext cx="5886450" cy="3285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40" y="1608503"/>
            <a:ext cx="6940699" cy="40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1641" y="509286"/>
            <a:ext cx="1021657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8761D"/>
                </a:solidFill>
                <a:latin typeface="+mj-lt"/>
              </a:rPr>
              <a:t>Somatostatin-expressing cells: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38761D"/>
                </a:solidFill>
                <a:latin typeface="+mj-lt"/>
              </a:rPr>
              <a:t>Spike frequency adaptation (Xu el al Neuron 2013).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38761D"/>
                </a:solidFill>
                <a:latin typeface="+mj-lt"/>
              </a:rPr>
              <a:t>Densely connected by gap junctions not synapses (Hu et al J </a:t>
            </a:r>
            <a:r>
              <a:rPr lang="en-US" sz="2400" dirty="0" err="1" smtClean="0">
                <a:solidFill>
                  <a:srgbClr val="38761D"/>
                </a:solidFill>
                <a:latin typeface="+mj-lt"/>
              </a:rPr>
              <a:t>Neurosci</a:t>
            </a:r>
            <a:r>
              <a:rPr lang="en-US" sz="2400" dirty="0" smtClean="0">
                <a:solidFill>
                  <a:srgbClr val="38761D"/>
                </a:solidFill>
                <a:latin typeface="+mj-lt"/>
              </a:rPr>
              <a:t> 2011). 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38761D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solidFill>
                <a:srgbClr val="38761D"/>
              </a:solidFill>
              <a:latin typeface="+mj-lt"/>
            </a:endParaRPr>
          </a:p>
          <a:p>
            <a:endParaRPr lang="en-US" sz="2400" dirty="0">
              <a:solidFill>
                <a:srgbClr val="38761D"/>
              </a:solidFill>
              <a:latin typeface="+mj-lt"/>
            </a:endParaRPr>
          </a:p>
          <a:p>
            <a:endParaRPr lang="en-US" sz="2400" dirty="0" smtClean="0">
              <a:solidFill>
                <a:srgbClr val="38761D"/>
              </a:solidFill>
              <a:latin typeface="+mj-lt"/>
            </a:endParaRP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Regular-spiking Pyramidal cells: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Relatively large spike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afterhyperpolarization</a:t>
            </a:r>
            <a:r>
              <a:rPr lang="en-US" sz="2400" dirty="0" smtClean="0">
                <a:solidFill>
                  <a:srgbClr val="989898"/>
                </a:solidFill>
                <a:latin typeface="+mj-lt"/>
              </a:rPr>
              <a:t>.</a:t>
            </a:r>
            <a:r>
              <a:rPr lang="en-US" sz="3200" dirty="0" smtClean="0">
                <a:solidFill>
                  <a:srgbClr val="989898"/>
                </a:solidFill>
                <a:latin typeface="+mj-lt"/>
              </a:rPr>
              <a:t> </a:t>
            </a:r>
          </a:p>
          <a:p>
            <a:endParaRPr lang="en-US" sz="3200" dirty="0">
              <a:solidFill>
                <a:srgbClr val="98989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27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689" y="1189299"/>
            <a:ext cx="1122744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latin typeface="+mj-lt"/>
              </a:rPr>
              <a:t>Possible uses of the model: 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By changing strength of GABA synapses, how can that change gamma power?(moving left </a:t>
            </a:r>
          </a:p>
          <a:p>
            <a:pPr lvl="2"/>
            <a:r>
              <a:rPr lang="en-US" sz="2000" dirty="0" smtClean="0">
                <a:latin typeface="+mj-lt"/>
              </a:rPr>
              <a:t>      or right in Ferguson figure 5.  </a:t>
            </a:r>
          </a:p>
          <a:p>
            <a:pPr marL="1371600" lvl="2" indent="-457200">
              <a:buAutoNum type="arabicPeriod" startAt="2"/>
            </a:pPr>
            <a:r>
              <a:rPr lang="en-US" sz="2000" dirty="0" smtClean="0">
                <a:latin typeface="+mj-lt"/>
              </a:rPr>
              <a:t>For what choices of parameters can increasing the strength of GABA synapses result in a </a:t>
            </a:r>
          </a:p>
          <a:p>
            <a:pPr lvl="2"/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     decrease of gamma power?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2"/>
            <a:r>
              <a:rPr lang="en-US" sz="2000" dirty="0" smtClean="0">
                <a:latin typeface="+mj-lt"/>
              </a:rPr>
              <a:t>Questions: 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Parameterize specifically for mouse cerebral cortex rather than hippocampus?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How to include sleep state, SD and/or PNNs?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How to model changes in PV/Ca</a:t>
            </a:r>
            <a:r>
              <a:rPr lang="en-US" sz="2000" baseline="30000" dirty="0" smtClean="0">
                <a:latin typeface="+mj-lt"/>
              </a:rPr>
              <a:t>2+</a:t>
            </a:r>
            <a:r>
              <a:rPr lang="en-US" sz="2000" dirty="0" smtClean="0">
                <a:latin typeface="+mj-lt"/>
              </a:rPr>
              <a:t>?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9150" y="1143000"/>
            <a:ext cx="1083527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Things to include:  </a:t>
            </a:r>
          </a:p>
          <a:p>
            <a:r>
              <a:rPr lang="en-US" dirty="0" smtClean="0"/>
              <a:t>Overall goals and why this paper.  </a:t>
            </a:r>
          </a:p>
          <a:p>
            <a:r>
              <a:rPr lang="en-US" dirty="0"/>
              <a:t>	</a:t>
            </a:r>
            <a:r>
              <a:rPr lang="en-US" dirty="0" smtClean="0"/>
              <a:t>In Ferguson paper: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do in vitro recordings of PV cells in hippocampus of mice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Mostly  a model:  based on </a:t>
            </a:r>
            <a:r>
              <a:rPr lang="en-US" dirty="0" err="1" smtClean="0"/>
              <a:t>Izhikevich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3"/>
            <a:r>
              <a:rPr lang="en-US" dirty="0" smtClean="0"/>
              <a:t>My improvements</a:t>
            </a:r>
          </a:p>
          <a:p>
            <a:pPr lvl="3"/>
            <a:r>
              <a:rPr lang="en-US" dirty="0" smtClean="0"/>
              <a:t>More accurate numerical method.  More accuracy means larger time steps -&gt; faster.  </a:t>
            </a:r>
          </a:p>
          <a:p>
            <a:pPr lvl="3"/>
            <a:r>
              <a:rPr lang="en-US" dirty="0" smtClean="0"/>
              <a:t>Clever way of updating synapses without matrix multiply each time step.  </a:t>
            </a:r>
          </a:p>
          <a:p>
            <a:pPr lvl="3"/>
            <a:r>
              <a:rPr lang="en-US" dirty="0" smtClean="0"/>
              <a:t>Extension to include SOM cells and PC</a:t>
            </a:r>
          </a:p>
          <a:p>
            <a:pPr lvl="3"/>
            <a:r>
              <a:rPr lang="en-US" dirty="0"/>
              <a:t>	</a:t>
            </a:r>
            <a:r>
              <a:rPr lang="en-US" dirty="0" smtClean="0"/>
              <a:t>	- Chen NEURON paper graphical abstract</a:t>
            </a:r>
          </a:p>
          <a:p>
            <a:pPr lvl="3"/>
            <a:r>
              <a:rPr lang="en-US" dirty="0"/>
              <a:t>	</a:t>
            </a:r>
            <a:r>
              <a:rPr lang="en-US" dirty="0" smtClean="0"/>
              <a:t>	- properties of SOM cells</a:t>
            </a:r>
          </a:p>
          <a:p>
            <a:pPr lvl="3"/>
            <a:endParaRPr lang="en-US" dirty="0"/>
          </a:p>
          <a:p>
            <a:pPr lvl="3"/>
            <a:r>
              <a:rPr lang="en-US" dirty="0" smtClean="0"/>
              <a:t>Possible uses of the model: 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 smtClean="0"/>
              <a:t>By changing strength of GABA synapses, how can that change gamma power?(moving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 smtClean="0"/>
              <a:t>Left or right in Ferguson figure 5. 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 smtClean="0"/>
              <a:t>For what choices of parameters can increasing GABA (</a:t>
            </a:r>
            <a:r>
              <a:rPr lang="en-US" dirty="0" err="1" smtClean="0"/>
              <a:t>gsyn</a:t>
            </a:r>
            <a:r>
              <a:rPr lang="en-US" dirty="0" smtClean="0"/>
              <a:t>) result in a decrease of gamma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 smtClean="0"/>
              <a:t>Power</a:t>
            </a:r>
          </a:p>
          <a:p>
            <a:pPr lvl="4"/>
            <a:r>
              <a:rPr lang="en-US" dirty="0" smtClean="0"/>
              <a:t>Questions for them: 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 smtClean="0"/>
              <a:t>Parameterize specifically for mouse cerebral cortex?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 smtClean="0"/>
              <a:t>How to include sleep state?    </a:t>
            </a:r>
          </a:p>
          <a:p>
            <a:pPr marL="2171700" lvl="4" indent="-342900">
              <a:buFont typeface="+mj-lt"/>
              <a:buAutoNum type="arabicPeriod"/>
            </a:pPr>
            <a:endParaRPr lang="en-US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 for us?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From Harkness et al SLEEP 2019: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“The </a:t>
            </a:r>
            <a:r>
              <a:rPr lang="en-US" dirty="0">
                <a:latin typeface="+mj-lt"/>
              </a:rPr>
              <a:t>intensity of PV staining is tightly correlated with the levels of GAD65/67, the </a:t>
            </a:r>
            <a:r>
              <a:rPr lang="en-US" dirty="0" smtClean="0">
                <a:latin typeface="+mj-lt"/>
              </a:rPr>
              <a:t>rate limiting enzyme </a:t>
            </a:r>
            <a:r>
              <a:rPr lang="en-US" dirty="0">
                <a:latin typeface="+mj-lt"/>
              </a:rPr>
              <a:t>for GABA </a:t>
            </a:r>
            <a:r>
              <a:rPr lang="en-US" dirty="0" smtClean="0">
                <a:latin typeface="+mj-lt"/>
              </a:rPr>
              <a:t>synthesis. </a:t>
            </a:r>
            <a:r>
              <a:rPr lang="en-US" dirty="0">
                <a:latin typeface="+mj-lt"/>
              </a:rPr>
              <a:t>Therefore, SD-induced increases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PV intensity </a:t>
            </a:r>
            <a:r>
              <a:rPr lang="en-US" dirty="0">
                <a:latin typeface="+mj-lt"/>
              </a:rPr>
              <a:t>strongly </a:t>
            </a:r>
            <a:r>
              <a:rPr lang="en-US" dirty="0" smtClean="0">
                <a:latin typeface="+mj-lt"/>
              </a:rPr>
              <a:t>suggest that </a:t>
            </a:r>
            <a:r>
              <a:rPr lang="en-US" dirty="0">
                <a:latin typeface="+mj-lt"/>
              </a:rPr>
              <a:t>GAD levels, and thus inhibitory signaling by these GABAergic interneurons, is increased. An </a:t>
            </a:r>
            <a:r>
              <a:rPr lang="en-US" dirty="0" smtClean="0">
                <a:latin typeface="+mj-lt"/>
              </a:rPr>
              <a:t>increase in </a:t>
            </a:r>
            <a:r>
              <a:rPr lang="en-US" dirty="0">
                <a:latin typeface="+mj-lt"/>
              </a:rPr>
              <a:t>this GABAergic inhibition onto pyramidal neurons may underlie some of the cognitive deficits </a:t>
            </a:r>
            <a:r>
              <a:rPr lang="en-US" dirty="0" smtClean="0">
                <a:latin typeface="+mj-lt"/>
              </a:rPr>
              <a:t>found after </a:t>
            </a:r>
            <a:r>
              <a:rPr lang="en-US" dirty="0">
                <a:latin typeface="+mj-lt"/>
              </a:rPr>
              <a:t>SD</a:t>
            </a:r>
            <a:r>
              <a:rPr lang="en-US" dirty="0" smtClean="0">
                <a:latin typeface="+mj-lt"/>
              </a:rPr>
              <a:t>.”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How would an increase in GABA affect network properties like gamma activity? 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Simulating this network will allow us to directly investigate how GABA levels can affect network behavior.  And Ferguson et al. show us a way to begin. 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72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1026" name="Picture 2" descr="https://www.frontiersin.org/files/Articles/60487/fncom-07-00144-HTML/image_m/fncom-07-00144-g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93" y="1325563"/>
            <a:ext cx="6880214" cy="386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667375"/>
            <a:ext cx="10980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(A)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An example intracellular recording of a PV+ interneuron's firing (top) during the emergent network rhythm (bottom). The peak times of the LFP are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denoted with black asterisks (*), and the spike times are denoted with red asterisks (*). Each LFP peak is given a phase value of 0°, and the waveform based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phase was determined by interpolating between the peaks. </a:t>
            </a:r>
            <a:r>
              <a:rPr lang="en-US" sz="12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(B)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The spike phases determined from the four PV+ interneurons with respect to the LFP peak (0°). 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Note the narrow window of phase in which the cells spike (mean and standard deviation given by μ and σ respectively). The red line denotes the cut-off value 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used to determine intra-cycle firing (−80° to 80°), which encompasses more than 90% of the spikes.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65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1026" name="Picture 2" descr="https://www.frontiersin.org/files/Articles/60487/fncom-07-00144-HTML/image_m/fncom-07-00144-g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93" y="1325563"/>
            <a:ext cx="6880214" cy="386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667375"/>
            <a:ext cx="10980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(A)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An example intracellular recording of a PV+ interneuron's firing (top) during the emergent network rhythm (bottom). The peak times of the LFP are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denoted with black asterisks (*), and the spike times are denoted with red asterisks (*). Each LFP peak is given a phase value of 0°, and the waveform based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phase was determined by interpolating between the peaks. </a:t>
            </a:r>
            <a:r>
              <a:rPr lang="en-US" sz="12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(B)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The spike phases determined from the four PV+ interneurons with respect to the LFP peak (0°). 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Note the narrow window of phase in which the cells spike (mean and standard deviation given by μ and σ respectively). The red line denotes the cut-off value 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used to determine intra-cycle firing (−80° to 80°), which encompasses more than 90% of the spikes.</a:t>
            </a:r>
            <a:endParaRPr lang="en-US" sz="1200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7315200" y="2095018"/>
            <a:ext cx="1" cy="2181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8463022" y="2095018"/>
            <a:ext cx="1" cy="2181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45884" y="1574157"/>
            <a:ext cx="23959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Include only spikes </a:t>
            </a:r>
          </a:p>
          <a:p>
            <a:r>
              <a:rPr lang="en-US" dirty="0"/>
              <a:t>i</a:t>
            </a:r>
            <a:r>
              <a:rPr lang="en-US" dirty="0" smtClean="0"/>
              <a:t>n here.</a:t>
            </a:r>
          </a:p>
          <a:p>
            <a:endParaRPr lang="en-US" dirty="0"/>
          </a:p>
          <a:p>
            <a:r>
              <a:rPr lang="en-US" dirty="0" smtClean="0"/>
              <a:t>Calculate inter spike 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nterval.</a:t>
            </a:r>
          </a:p>
          <a:p>
            <a:endParaRPr lang="en-US" dirty="0"/>
          </a:p>
          <a:p>
            <a:r>
              <a:rPr lang="en-US" dirty="0" smtClean="0"/>
              <a:t>Use this to choose </a:t>
            </a:r>
          </a:p>
          <a:p>
            <a:r>
              <a:rPr lang="en-US" dirty="0"/>
              <a:t>v</a:t>
            </a:r>
            <a:r>
              <a:rPr lang="en-US" dirty="0" smtClean="0"/>
              <a:t>alue of synaptic</a:t>
            </a:r>
          </a:p>
          <a:p>
            <a:r>
              <a:rPr lang="en-US" dirty="0"/>
              <a:t>d</a:t>
            </a:r>
            <a:r>
              <a:rPr lang="en-US" dirty="0" smtClean="0"/>
              <a:t>rive in the model to</a:t>
            </a:r>
          </a:p>
          <a:p>
            <a:r>
              <a:rPr lang="en-US" dirty="0"/>
              <a:t>m</a:t>
            </a:r>
            <a:r>
              <a:rPr lang="en-US" dirty="0" smtClean="0"/>
              <a:t>ake spiking frequency</a:t>
            </a:r>
          </a:p>
          <a:p>
            <a:r>
              <a:rPr lang="en-US" dirty="0"/>
              <a:t>r</a:t>
            </a:r>
            <a:r>
              <a:rPr lang="en-US" dirty="0" smtClean="0"/>
              <a:t>ealistic.    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229600" y="2220488"/>
            <a:ext cx="1516284" cy="65003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667375"/>
            <a:ext cx="1009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Figure 2. A schematic of the fast-firing PV+ interneuron network.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 The network is composed of 500 PV+ cells, each connected with ~60 </a:t>
            </a:r>
          </a:p>
          <a:p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other PV+ cell models. The PV-PV inhibitory connections are represented by </a:t>
            </a:r>
            <a:r>
              <a:rPr lang="en-US" sz="12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syn</a:t>
            </a:r>
            <a:r>
              <a:rPr lang="en-US" sz="1200" b="0" i="0" dirty="0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, all other synaptic drives are represented with </a:t>
            </a:r>
            <a:r>
              <a:rPr lang="en-US" sz="1200" b="0" i="1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sz="1200" b="0" i="0" baseline="-25000" dirty="0" err="1" smtClean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applied</a:t>
            </a:r>
            <a:endParaRPr lang="en-US" sz="1200" dirty="0"/>
          </a:p>
        </p:txBody>
      </p:sp>
      <p:pic>
        <p:nvPicPr>
          <p:cNvPr id="2050" name="Picture 2" descr="https://www.frontiersin.org/files/Articles/60487/fncom-07-00144-HTML/image_m/fncom-07-00144-g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2" y="1690688"/>
            <a:ext cx="3406775" cy="334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4" y="387985"/>
            <a:ext cx="10626090" cy="1325563"/>
          </a:xfrm>
        </p:spPr>
        <p:txBody>
          <a:bodyPr/>
          <a:lstStyle/>
          <a:p>
            <a:r>
              <a:rPr lang="en-US" dirty="0" smtClean="0"/>
              <a:t>The mathematical model used for each PV cell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303"/>
            <a:ext cx="10108558" cy="37041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554919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Slightly modified from </a:t>
            </a:r>
            <a:r>
              <a:rPr lang="en-US" sz="2800" dirty="0" err="1" smtClean="0"/>
              <a:t>Izhikevich</a:t>
            </a:r>
            <a:r>
              <a:rPr lang="en-US" sz="2800" dirty="0" smtClean="0"/>
              <a:t> 2003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03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</a:t>
            </a:r>
            <a:r>
              <a:rPr lang="en-US" dirty="0" err="1" smtClean="0"/>
              <a:t>Izhikevich</a:t>
            </a:r>
            <a:r>
              <a:rPr lang="en-US" dirty="0" smtClean="0"/>
              <a:t> model?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35629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/>
              <a:t>Izhikevich</a:t>
            </a:r>
            <a:r>
              <a:rPr lang="en-US" sz="2800" dirty="0" smtClean="0"/>
              <a:t> 2003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5" y="1541355"/>
            <a:ext cx="8385810" cy="43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8554</TotalTime>
  <Words>855</Words>
  <Application>Microsoft Office PowerPoint</Application>
  <PresentationFormat>Widescreen</PresentationFormat>
  <Paragraphs>156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Background and Rationale</vt:lpstr>
      <vt:lpstr>Why Use a Mathematical Model of PV cells?</vt:lpstr>
      <vt:lpstr>Why is this important for us?  </vt:lpstr>
      <vt:lpstr>Figure 1</vt:lpstr>
      <vt:lpstr>Figure 1</vt:lpstr>
      <vt:lpstr>Figure 2</vt:lpstr>
      <vt:lpstr>The mathematical model used for each PV cell</vt:lpstr>
      <vt:lpstr>Why use the Izhikevich model?</vt:lpstr>
      <vt:lpstr>Figure 2</vt:lpstr>
      <vt:lpstr>Figure 4</vt:lpstr>
      <vt:lpstr>Figure 4</vt:lpstr>
      <vt:lpstr>One way to measure behavior of a network: coherence (cross-correlation)</vt:lpstr>
      <vt:lpstr>Figure 3</vt:lpstr>
      <vt:lpstr>Figure 3</vt:lpstr>
      <vt:lpstr>Figure 5</vt:lpstr>
      <vt:lpstr>PowerPoint Presentation</vt:lpstr>
      <vt:lpstr>PowerPoint Presentation</vt:lpstr>
      <vt:lpstr>Numerical challenges + improvements</vt:lpstr>
      <vt:lpstr>PowerPoint Presentation</vt:lpstr>
      <vt:lpstr>PowerPoint Presentation</vt:lpstr>
      <vt:lpstr>“An increase in this GABAergic inhibition onto pyramidal neurons may underlie some of the cognitive deficits found after SD”</vt:lpstr>
      <vt:lpstr>“An increase in this GABAergic inhibition onto pyramidal neurons may underlie some of the cognitive deficits found after SD”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wisorlab</dc:creator>
  <cp:lastModifiedBy>wisorlab</cp:lastModifiedBy>
  <cp:revision>57</cp:revision>
  <dcterms:created xsi:type="dcterms:W3CDTF">2019-04-05T20:19:02Z</dcterms:created>
  <dcterms:modified xsi:type="dcterms:W3CDTF">2019-04-11T19:44:25Z</dcterms:modified>
</cp:coreProperties>
</file>