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8"/>
  </p:notesMasterIdLst>
  <p:handoutMasterIdLst>
    <p:handoutMasterId r:id="rId179"/>
  </p:handoutMasterIdLst>
  <p:sldIdLst>
    <p:sldId id="256" r:id="rId2"/>
    <p:sldId id="262" r:id="rId3"/>
    <p:sldId id="284" r:id="rId4"/>
    <p:sldId id="288" r:id="rId5"/>
    <p:sldId id="289" r:id="rId6"/>
    <p:sldId id="287"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258" r:id="rId20"/>
    <p:sldId id="274" r:id="rId21"/>
    <p:sldId id="275" r:id="rId22"/>
    <p:sldId id="276" r:id="rId23"/>
    <p:sldId id="277" r:id="rId24"/>
    <p:sldId id="279" r:id="rId25"/>
    <p:sldId id="280" r:id="rId26"/>
    <p:sldId id="281" r:id="rId27"/>
    <p:sldId id="282" r:id="rId28"/>
    <p:sldId id="303" r:id="rId29"/>
    <p:sldId id="332" r:id="rId30"/>
    <p:sldId id="331" r:id="rId31"/>
    <p:sldId id="304" r:id="rId32"/>
    <p:sldId id="305" r:id="rId33"/>
    <p:sldId id="320" r:id="rId34"/>
    <p:sldId id="321" r:id="rId35"/>
    <p:sldId id="322" r:id="rId36"/>
    <p:sldId id="306" r:id="rId37"/>
    <p:sldId id="324" r:id="rId38"/>
    <p:sldId id="325" r:id="rId39"/>
    <p:sldId id="326" r:id="rId40"/>
    <p:sldId id="327" r:id="rId41"/>
    <p:sldId id="328" r:id="rId42"/>
    <p:sldId id="329" r:id="rId43"/>
    <p:sldId id="330" r:id="rId44"/>
    <p:sldId id="323" r:id="rId45"/>
    <p:sldId id="334" r:id="rId46"/>
    <p:sldId id="335" r:id="rId47"/>
    <p:sldId id="333" r:id="rId48"/>
    <p:sldId id="309" r:id="rId49"/>
    <p:sldId id="307" r:id="rId50"/>
    <p:sldId id="308" r:id="rId51"/>
    <p:sldId id="310" r:id="rId52"/>
    <p:sldId id="311" r:id="rId53"/>
    <p:sldId id="312" r:id="rId54"/>
    <p:sldId id="313" r:id="rId55"/>
    <p:sldId id="314" r:id="rId56"/>
    <p:sldId id="316" r:id="rId57"/>
    <p:sldId id="315" r:id="rId58"/>
    <p:sldId id="317" r:id="rId59"/>
    <p:sldId id="318" r:id="rId60"/>
    <p:sldId id="319" r:id="rId61"/>
    <p:sldId id="362" r:id="rId62"/>
    <p:sldId id="336" r:id="rId63"/>
    <p:sldId id="337" r:id="rId64"/>
    <p:sldId id="338" r:id="rId65"/>
    <p:sldId id="339" r:id="rId66"/>
    <p:sldId id="349" r:id="rId67"/>
    <p:sldId id="341" r:id="rId68"/>
    <p:sldId id="340" r:id="rId69"/>
    <p:sldId id="342" r:id="rId70"/>
    <p:sldId id="343" r:id="rId71"/>
    <p:sldId id="344" r:id="rId72"/>
    <p:sldId id="345" r:id="rId73"/>
    <p:sldId id="346" r:id="rId74"/>
    <p:sldId id="347" r:id="rId75"/>
    <p:sldId id="348" r:id="rId76"/>
    <p:sldId id="350" r:id="rId77"/>
    <p:sldId id="351" r:id="rId78"/>
    <p:sldId id="377" r:id="rId79"/>
    <p:sldId id="378" r:id="rId80"/>
    <p:sldId id="352" r:id="rId81"/>
    <p:sldId id="353" r:id="rId82"/>
    <p:sldId id="379" r:id="rId83"/>
    <p:sldId id="380" r:id="rId84"/>
    <p:sldId id="354" r:id="rId85"/>
    <p:sldId id="355" r:id="rId86"/>
    <p:sldId id="356" r:id="rId87"/>
    <p:sldId id="381" r:id="rId88"/>
    <p:sldId id="357" r:id="rId89"/>
    <p:sldId id="358" r:id="rId90"/>
    <p:sldId id="382" r:id="rId91"/>
    <p:sldId id="383" r:id="rId92"/>
    <p:sldId id="359" r:id="rId93"/>
    <p:sldId id="360" r:id="rId94"/>
    <p:sldId id="384" r:id="rId95"/>
    <p:sldId id="361" r:id="rId96"/>
    <p:sldId id="387" r:id="rId97"/>
    <p:sldId id="385" r:id="rId98"/>
    <p:sldId id="386" r:id="rId99"/>
    <p:sldId id="363" r:id="rId100"/>
    <p:sldId id="367" r:id="rId101"/>
    <p:sldId id="364" r:id="rId102"/>
    <p:sldId id="365" r:id="rId103"/>
    <p:sldId id="366" r:id="rId104"/>
    <p:sldId id="368" r:id="rId105"/>
    <p:sldId id="369" r:id="rId106"/>
    <p:sldId id="371" r:id="rId107"/>
    <p:sldId id="370" r:id="rId108"/>
    <p:sldId id="372" r:id="rId109"/>
    <p:sldId id="373" r:id="rId110"/>
    <p:sldId id="374" r:id="rId111"/>
    <p:sldId id="375" r:id="rId112"/>
    <p:sldId id="376" r:id="rId113"/>
    <p:sldId id="388" r:id="rId114"/>
    <p:sldId id="389" r:id="rId115"/>
    <p:sldId id="390" r:id="rId116"/>
    <p:sldId id="391" r:id="rId117"/>
    <p:sldId id="392" r:id="rId118"/>
    <p:sldId id="393" r:id="rId119"/>
    <p:sldId id="394" r:id="rId120"/>
    <p:sldId id="395" r:id="rId121"/>
    <p:sldId id="396" r:id="rId122"/>
    <p:sldId id="397" r:id="rId123"/>
    <p:sldId id="398" r:id="rId124"/>
    <p:sldId id="399" r:id="rId125"/>
    <p:sldId id="403" r:id="rId126"/>
    <p:sldId id="400" r:id="rId127"/>
    <p:sldId id="401" r:id="rId128"/>
    <p:sldId id="402" r:id="rId129"/>
    <p:sldId id="404" r:id="rId130"/>
    <p:sldId id="405" r:id="rId131"/>
    <p:sldId id="406" r:id="rId132"/>
    <p:sldId id="407" r:id="rId133"/>
    <p:sldId id="408" r:id="rId134"/>
    <p:sldId id="421" r:id="rId135"/>
    <p:sldId id="409" r:id="rId136"/>
    <p:sldId id="410" r:id="rId137"/>
    <p:sldId id="411" r:id="rId138"/>
    <p:sldId id="419" r:id="rId139"/>
    <p:sldId id="420" r:id="rId140"/>
    <p:sldId id="412" r:id="rId141"/>
    <p:sldId id="413" r:id="rId142"/>
    <p:sldId id="414" r:id="rId143"/>
    <p:sldId id="415" r:id="rId144"/>
    <p:sldId id="416" r:id="rId145"/>
    <p:sldId id="417" r:id="rId146"/>
    <p:sldId id="418" r:id="rId147"/>
    <p:sldId id="422" r:id="rId148"/>
    <p:sldId id="423" r:id="rId149"/>
    <p:sldId id="424" r:id="rId150"/>
    <p:sldId id="425" r:id="rId151"/>
    <p:sldId id="426" r:id="rId152"/>
    <p:sldId id="428" r:id="rId153"/>
    <p:sldId id="427" r:id="rId154"/>
    <p:sldId id="429" r:id="rId155"/>
    <p:sldId id="430" r:id="rId156"/>
    <p:sldId id="432" r:id="rId157"/>
    <p:sldId id="433" r:id="rId158"/>
    <p:sldId id="434" r:id="rId159"/>
    <p:sldId id="435" r:id="rId160"/>
    <p:sldId id="436" r:id="rId161"/>
    <p:sldId id="437" r:id="rId162"/>
    <p:sldId id="438" r:id="rId163"/>
    <p:sldId id="439" r:id="rId164"/>
    <p:sldId id="440" r:id="rId165"/>
    <p:sldId id="441" r:id="rId166"/>
    <p:sldId id="442" r:id="rId167"/>
    <p:sldId id="443" r:id="rId168"/>
    <p:sldId id="444" r:id="rId169"/>
    <p:sldId id="445" r:id="rId170"/>
    <p:sldId id="446" r:id="rId171"/>
    <p:sldId id="447" r:id="rId172"/>
    <p:sldId id="448" r:id="rId173"/>
    <p:sldId id="449" r:id="rId174"/>
    <p:sldId id="451" r:id="rId175"/>
    <p:sldId id="450" r:id="rId176"/>
    <p:sldId id="431" r:id="rId177"/>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A0A"/>
    <a:srgbClr val="2611ED"/>
    <a:srgbClr val="465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howGuides="1">
      <p:cViewPr varScale="1">
        <p:scale>
          <a:sx n="115" d="100"/>
          <a:sy n="115" d="100"/>
        </p:scale>
        <p:origin x="372" y="10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85" d="100"/>
          <a:sy n="85" d="100"/>
        </p:scale>
        <p:origin x="30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6CF3DC6-2E6B-46D2-88B7-5E4FA9F2456C}" type="datetime1">
              <a:rPr lang="tr-TR" smtClean="0"/>
              <a:t>12.07.2023</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tr-TR" smtClean="0"/>
              <a:t>‹#›</a:t>
            </a:fld>
            <a:endParaRPr lang="tr-TR"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C862C37A-C02D-4B55-998D-02E3C9E4AAAD}" type="datetime1">
              <a:rPr lang="tr-TR" noProof="0" smtClean="0"/>
              <a:t>12.07.2023</a:t>
            </a:fld>
            <a:endParaRPr lang="tr-TR" noProof="0"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tr-TR" noProof="0" smtClean="0"/>
              <a:pPr/>
              <a:t>‹#›</a:t>
            </a:fld>
            <a:endParaRPr lang="tr-TR"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a:t>
            </a:fld>
            <a:endParaRPr lang="tr-TR" dirty="0"/>
          </a:p>
        </p:txBody>
      </p:sp>
    </p:spTree>
    <p:extLst>
      <p:ext uri="{BB962C8B-B14F-4D97-AF65-F5344CB8AC3E}">
        <p14:creationId xmlns:p14="http://schemas.microsoft.com/office/powerpoint/2010/main" val="152856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10</a:t>
            </a:fld>
            <a:endParaRPr lang="tr-TR" dirty="0"/>
          </a:p>
        </p:txBody>
      </p:sp>
    </p:spTree>
    <p:extLst>
      <p:ext uri="{BB962C8B-B14F-4D97-AF65-F5344CB8AC3E}">
        <p14:creationId xmlns:p14="http://schemas.microsoft.com/office/powerpoint/2010/main" val="2810620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11</a:t>
            </a:fld>
            <a:endParaRPr lang="tr-TR" dirty="0"/>
          </a:p>
        </p:txBody>
      </p:sp>
    </p:spTree>
    <p:extLst>
      <p:ext uri="{BB962C8B-B14F-4D97-AF65-F5344CB8AC3E}">
        <p14:creationId xmlns:p14="http://schemas.microsoft.com/office/powerpoint/2010/main" val="264814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12</a:t>
            </a:fld>
            <a:endParaRPr lang="tr-TR" dirty="0"/>
          </a:p>
        </p:txBody>
      </p:sp>
    </p:spTree>
    <p:extLst>
      <p:ext uri="{BB962C8B-B14F-4D97-AF65-F5344CB8AC3E}">
        <p14:creationId xmlns:p14="http://schemas.microsoft.com/office/powerpoint/2010/main" val="1171752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13</a:t>
            </a:fld>
            <a:endParaRPr lang="tr-TR" dirty="0"/>
          </a:p>
        </p:txBody>
      </p:sp>
    </p:spTree>
    <p:extLst>
      <p:ext uri="{BB962C8B-B14F-4D97-AF65-F5344CB8AC3E}">
        <p14:creationId xmlns:p14="http://schemas.microsoft.com/office/powerpoint/2010/main" val="294174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14</a:t>
            </a:fld>
            <a:endParaRPr lang="tr-TR" dirty="0"/>
          </a:p>
        </p:txBody>
      </p:sp>
    </p:spTree>
    <p:extLst>
      <p:ext uri="{BB962C8B-B14F-4D97-AF65-F5344CB8AC3E}">
        <p14:creationId xmlns:p14="http://schemas.microsoft.com/office/powerpoint/2010/main" val="3888992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15</a:t>
            </a:fld>
            <a:endParaRPr lang="tr-TR" dirty="0"/>
          </a:p>
        </p:txBody>
      </p:sp>
    </p:spTree>
    <p:extLst>
      <p:ext uri="{BB962C8B-B14F-4D97-AF65-F5344CB8AC3E}">
        <p14:creationId xmlns:p14="http://schemas.microsoft.com/office/powerpoint/2010/main" val="8437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16</a:t>
            </a:fld>
            <a:endParaRPr lang="tr-TR" dirty="0"/>
          </a:p>
        </p:txBody>
      </p:sp>
    </p:spTree>
    <p:extLst>
      <p:ext uri="{BB962C8B-B14F-4D97-AF65-F5344CB8AC3E}">
        <p14:creationId xmlns:p14="http://schemas.microsoft.com/office/powerpoint/2010/main" val="4053800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17</a:t>
            </a:fld>
            <a:endParaRPr lang="tr-TR" dirty="0"/>
          </a:p>
        </p:txBody>
      </p:sp>
    </p:spTree>
    <p:extLst>
      <p:ext uri="{BB962C8B-B14F-4D97-AF65-F5344CB8AC3E}">
        <p14:creationId xmlns:p14="http://schemas.microsoft.com/office/powerpoint/2010/main" val="1723740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18</a:t>
            </a:fld>
            <a:endParaRPr lang="tr-TR" dirty="0"/>
          </a:p>
        </p:txBody>
      </p:sp>
    </p:spTree>
    <p:extLst>
      <p:ext uri="{BB962C8B-B14F-4D97-AF65-F5344CB8AC3E}">
        <p14:creationId xmlns:p14="http://schemas.microsoft.com/office/powerpoint/2010/main" val="258529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19</a:t>
            </a:fld>
            <a:endParaRPr lang="tr-TR" dirty="0"/>
          </a:p>
        </p:txBody>
      </p:sp>
    </p:spTree>
    <p:extLst>
      <p:ext uri="{BB962C8B-B14F-4D97-AF65-F5344CB8AC3E}">
        <p14:creationId xmlns:p14="http://schemas.microsoft.com/office/powerpoint/2010/main" val="51309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a:t>
            </a:fld>
            <a:endParaRPr lang="tr-TR" dirty="0"/>
          </a:p>
        </p:txBody>
      </p:sp>
    </p:spTree>
    <p:extLst>
      <p:ext uri="{BB962C8B-B14F-4D97-AF65-F5344CB8AC3E}">
        <p14:creationId xmlns:p14="http://schemas.microsoft.com/office/powerpoint/2010/main" val="1845543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20</a:t>
            </a:fld>
            <a:endParaRPr lang="tr-TR" dirty="0"/>
          </a:p>
        </p:txBody>
      </p:sp>
    </p:spTree>
    <p:extLst>
      <p:ext uri="{BB962C8B-B14F-4D97-AF65-F5344CB8AC3E}">
        <p14:creationId xmlns:p14="http://schemas.microsoft.com/office/powerpoint/2010/main" val="344532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21</a:t>
            </a:fld>
            <a:endParaRPr lang="tr-TR" dirty="0"/>
          </a:p>
        </p:txBody>
      </p:sp>
    </p:spTree>
    <p:extLst>
      <p:ext uri="{BB962C8B-B14F-4D97-AF65-F5344CB8AC3E}">
        <p14:creationId xmlns:p14="http://schemas.microsoft.com/office/powerpoint/2010/main" val="83098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22</a:t>
            </a:fld>
            <a:endParaRPr lang="tr-TR" dirty="0"/>
          </a:p>
        </p:txBody>
      </p:sp>
    </p:spTree>
    <p:extLst>
      <p:ext uri="{BB962C8B-B14F-4D97-AF65-F5344CB8AC3E}">
        <p14:creationId xmlns:p14="http://schemas.microsoft.com/office/powerpoint/2010/main" val="3197008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23</a:t>
            </a:fld>
            <a:endParaRPr lang="tr-TR" dirty="0"/>
          </a:p>
        </p:txBody>
      </p:sp>
    </p:spTree>
    <p:extLst>
      <p:ext uri="{BB962C8B-B14F-4D97-AF65-F5344CB8AC3E}">
        <p14:creationId xmlns:p14="http://schemas.microsoft.com/office/powerpoint/2010/main" val="625950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24</a:t>
            </a:fld>
            <a:endParaRPr lang="tr-TR" dirty="0"/>
          </a:p>
        </p:txBody>
      </p:sp>
    </p:spTree>
    <p:extLst>
      <p:ext uri="{BB962C8B-B14F-4D97-AF65-F5344CB8AC3E}">
        <p14:creationId xmlns:p14="http://schemas.microsoft.com/office/powerpoint/2010/main" val="3276113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25</a:t>
            </a:fld>
            <a:endParaRPr lang="tr-TR" dirty="0"/>
          </a:p>
        </p:txBody>
      </p:sp>
    </p:spTree>
    <p:extLst>
      <p:ext uri="{BB962C8B-B14F-4D97-AF65-F5344CB8AC3E}">
        <p14:creationId xmlns:p14="http://schemas.microsoft.com/office/powerpoint/2010/main" val="3203874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26</a:t>
            </a:fld>
            <a:endParaRPr lang="tr-TR" dirty="0"/>
          </a:p>
        </p:txBody>
      </p:sp>
    </p:spTree>
    <p:extLst>
      <p:ext uri="{BB962C8B-B14F-4D97-AF65-F5344CB8AC3E}">
        <p14:creationId xmlns:p14="http://schemas.microsoft.com/office/powerpoint/2010/main" val="2535853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27</a:t>
            </a:fld>
            <a:endParaRPr lang="tr-TR" dirty="0"/>
          </a:p>
        </p:txBody>
      </p:sp>
    </p:spTree>
    <p:extLst>
      <p:ext uri="{BB962C8B-B14F-4D97-AF65-F5344CB8AC3E}">
        <p14:creationId xmlns:p14="http://schemas.microsoft.com/office/powerpoint/2010/main" val="86719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28</a:t>
            </a:fld>
            <a:endParaRPr lang="tr-TR" dirty="0"/>
          </a:p>
        </p:txBody>
      </p:sp>
    </p:spTree>
    <p:extLst>
      <p:ext uri="{BB962C8B-B14F-4D97-AF65-F5344CB8AC3E}">
        <p14:creationId xmlns:p14="http://schemas.microsoft.com/office/powerpoint/2010/main" val="3396446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29</a:t>
            </a:fld>
            <a:endParaRPr lang="tr-TR" dirty="0"/>
          </a:p>
        </p:txBody>
      </p:sp>
    </p:spTree>
    <p:extLst>
      <p:ext uri="{BB962C8B-B14F-4D97-AF65-F5344CB8AC3E}">
        <p14:creationId xmlns:p14="http://schemas.microsoft.com/office/powerpoint/2010/main" val="173201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a:t>
            </a:fld>
            <a:endParaRPr lang="tr-TR" dirty="0"/>
          </a:p>
        </p:txBody>
      </p:sp>
    </p:spTree>
    <p:extLst>
      <p:ext uri="{BB962C8B-B14F-4D97-AF65-F5344CB8AC3E}">
        <p14:creationId xmlns:p14="http://schemas.microsoft.com/office/powerpoint/2010/main" val="3614968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30</a:t>
            </a:fld>
            <a:endParaRPr lang="tr-TR" dirty="0"/>
          </a:p>
        </p:txBody>
      </p:sp>
    </p:spTree>
    <p:extLst>
      <p:ext uri="{BB962C8B-B14F-4D97-AF65-F5344CB8AC3E}">
        <p14:creationId xmlns:p14="http://schemas.microsoft.com/office/powerpoint/2010/main" val="999185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31</a:t>
            </a:fld>
            <a:endParaRPr lang="tr-TR" dirty="0"/>
          </a:p>
        </p:txBody>
      </p:sp>
    </p:spTree>
    <p:extLst>
      <p:ext uri="{BB962C8B-B14F-4D97-AF65-F5344CB8AC3E}">
        <p14:creationId xmlns:p14="http://schemas.microsoft.com/office/powerpoint/2010/main" val="4157002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32</a:t>
            </a:fld>
            <a:endParaRPr lang="tr-TR" dirty="0"/>
          </a:p>
        </p:txBody>
      </p:sp>
    </p:spTree>
    <p:extLst>
      <p:ext uri="{BB962C8B-B14F-4D97-AF65-F5344CB8AC3E}">
        <p14:creationId xmlns:p14="http://schemas.microsoft.com/office/powerpoint/2010/main" val="1031541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33</a:t>
            </a:fld>
            <a:endParaRPr lang="tr-TR" dirty="0"/>
          </a:p>
        </p:txBody>
      </p:sp>
    </p:spTree>
    <p:extLst>
      <p:ext uri="{BB962C8B-B14F-4D97-AF65-F5344CB8AC3E}">
        <p14:creationId xmlns:p14="http://schemas.microsoft.com/office/powerpoint/2010/main" val="382079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34</a:t>
            </a:fld>
            <a:endParaRPr lang="tr-TR" dirty="0"/>
          </a:p>
        </p:txBody>
      </p:sp>
    </p:spTree>
    <p:extLst>
      <p:ext uri="{BB962C8B-B14F-4D97-AF65-F5344CB8AC3E}">
        <p14:creationId xmlns:p14="http://schemas.microsoft.com/office/powerpoint/2010/main" val="2132033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35</a:t>
            </a:fld>
            <a:endParaRPr lang="tr-TR" dirty="0"/>
          </a:p>
        </p:txBody>
      </p:sp>
    </p:spTree>
    <p:extLst>
      <p:ext uri="{BB962C8B-B14F-4D97-AF65-F5344CB8AC3E}">
        <p14:creationId xmlns:p14="http://schemas.microsoft.com/office/powerpoint/2010/main" val="790407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36</a:t>
            </a:fld>
            <a:endParaRPr lang="tr-TR" dirty="0"/>
          </a:p>
        </p:txBody>
      </p:sp>
    </p:spTree>
    <p:extLst>
      <p:ext uri="{BB962C8B-B14F-4D97-AF65-F5344CB8AC3E}">
        <p14:creationId xmlns:p14="http://schemas.microsoft.com/office/powerpoint/2010/main" val="1547107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37</a:t>
            </a:fld>
            <a:endParaRPr lang="tr-TR" dirty="0"/>
          </a:p>
        </p:txBody>
      </p:sp>
    </p:spTree>
    <p:extLst>
      <p:ext uri="{BB962C8B-B14F-4D97-AF65-F5344CB8AC3E}">
        <p14:creationId xmlns:p14="http://schemas.microsoft.com/office/powerpoint/2010/main" val="2670219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38</a:t>
            </a:fld>
            <a:endParaRPr lang="tr-TR" dirty="0"/>
          </a:p>
        </p:txBody>
      </p:sp>
    </p:spTree>
    <p:extLst>
      <p:ext uri="{BB962C8B-B14F-4D97-AF65-F5344CB8AC3E}">
        <p14:creationId xmlns:p14="http://schemas.microsoft.com/office/powerpoint/2010/main" val="6542458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39</a:t>
            </a:fld>
            <a:endParaRPr lang="tr-TR" dirty="0"/>
          </a:p>
        </p:txBody>
      </p:sp>
    </p:spTree>
    <p:extLst>
      <p:ext uri="{BB962C8B-B14F-4D97-AF65-F5344CB8AC3E}">
        <p14:creationId xmlns:p14="http://schemas.microsoft.com/office/powerpoint/2010/main" val="258720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a:t>
            </a:fld>
            <a:endParaRPr lang="tr-TR" dirty="0"/>
          </a:p>
        </p:txBody>
      </p:sp>
    </p:spTree>
    <p:extLst>
      <p:ext uri="{BB962C8B-B14F-4D97-AF65-F5344CB8AC3E}">
        <p14:creationId xmlns:p14="http://schemas.microsoft.com/office/powerpoint/2010/main" val="3300248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40</a:t>
            </a:fld>
            <a:endParaRPr lang="tr-TR" dirty="0"/>
          </a:p>
        </p:txBody>
      </p:sp>
    </p:spTree>
    <p:extLst>
      <p:ext uri="{BB962C8B-B14F-4D97-AF65-F5344CB8AC3E}">
        <p14:creationId xmlns:p14="http://schemas.microsoft.com/office/powerpoint/2010/main" val="354752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41</a:t>
            </a:fld>
            <a:endParaRPr lang="tr-TR" dirty="0"/>
          </a:p>
        </p:txBody>
      </p:sp>
    </p:spTree>
    <p:extLst>
      <p:ext uri="{BB962C8B-B14F-4D97-AF65-F5344CB8AC3E}">
        <p14:creationId xmlns:p14="http://schemas.microsoft.com/office/powerpoint/2010/main" val="464465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42</a:t>
            </a:fld>
            <a:endParaRPr lang="tr-TR" dirty="0"/>
          </a:p>
        </p:txBody>
      </p:sp>
    </p:spTree>
    <p:extLst>
      <p:ext uri="{BB962C8B-B14F-4D97-AF65-F5344CB8AC3E}">
        <p14:creationId xmlns:p14="http://schemas.microsoft.com/office/powerpoint/2010/main" val="463266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43</a:t>
            </a:fld>
            <a:endParaRPr lang="tr-TR" dirty="0"/>
          </a:p>
        </p:txBody>
      </p:sp>
    </p:spTree>
    <p:extLst>
      <p:ext uri="{BB962C8B-B14F-4D97-AF65-F5344CB8AC3E}">
        <p14:creationId xmlns:p14="http://schemas.microsoft.com/office/powerpoint/2010/main" val="2490108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44</a:t>
            </a:fld>
            <a:endParaRPr lang="tr-TR" dirty="0"/>
          </a:p>
        </p:txBody>
      </p:sp>
    </p:spTree>
    <p:extLst>
      <p:ext uri="{BB962C8B-B14F-4D97-AF65-F5344CB8AC3E}">
        <p14:creationId xmlns:p14="http://schemas.microsoft.com/office/powerpoint/2010/main" val="7809548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45</a:t>
            </a:fld>
            <a:endParaRPr lang="tr-TR" dirty="0"/>
          </a:p>
        </p:txBody>
      </p:sp>
    </p:spTree>
    <p:extLst>
      <p:ext uri="{BB962C8B-B14F-4D97-AF65-F5344CB8AC3E}">
        <p14:creationId xmlns:p14="http://schemas.microsoft.com/office/powerpoint/2010/main" val="2624456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46</a:t>
            </a:fld>
            <a:endParaRPr lang="tr-TR" dirty="0"/>
          </a:p>
        </p:txBody>
      </p:sp>
    </p:spTree>
    <p:extLst>
      <p:ext uri="{BB962C8B-B14F-4D97-AF65-F5344CB8AC3E}">
        <p14:creationId xmlns:p14="http://schemas.microsoft.com/office/powerpoint/2010/main" val="12068563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47</a:t>
            </a:fld>
            <a:endParaRPr lang="tr-TR" dirty="0"/>
          </a:p>
        </p:txBody>
      </p:sp>
    </p:spTree>
    <p:extLst>
      <p:ext uri="{BB962C8B-B14F-4D97-AF65-F5344CB8AC3E}">
        <p14:creationId xmlns:p14="http://schemas.microsoft.com/office/powerpoint/2010/main" val="107691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48</a:t>
            </a:fld>
            <a:endParaRPr lang="tr-TR" dirty="0"/>
          </a:p>
        </p:txBody>
      </p:sp>
    </p:spTree>
    <p:extLst>
      <p:ext uri="{BB962C8B-B14F-4D97-AF65-F5344CB8AC3E}">
        <p14:creationId xmlns:p14="http://schemas.microsoft.com/office/powerpoint/2010/main" val="15049039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49</a:t>
            </a:fld>
            <a:endParaRPr lang="tr-TR" dirty="0"/>
          </a:p>
        </p:txBody>
      </p:sp>
    </p:spTree>
    <p:extLst>
      <p:ext uri="{BB962C8B-B14F-4D97-AF65-F5344CB8AC3E}">
        <p14:creationId xmlns:p14="http://schemas.microsoft.com/office/powerpoint/2010/main" val="279219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a:t>
            </a:fld>
            <a:endParaRPr lang="tr-TR" dirty="0"/>
          </a:p>
        </p:txBody>
      </p:sp>
    </p:spTree>
    <p:extLst>
      <p:ext uri="{BB962C8B-B14F-4D97-AF65-F5344CB8AC3E}">
        <p14:creationId xmlns:p14="http://schemas.microsoft.com/office/powerpoint/2010/main" val="3219460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50</a:t>
            </a:fld>
            <a:endParaRPr lang="tr-TR" dirty="0"/>
          </a:p>
        </p:txBody>
      </p:sp>
    </p:spTree>
    <p:extLst>
      <p:ext uri="{BB962C8B-B14F-4D97-AF65-F5344CB8AC3E}">
        <p14:creationId xmlns:p14="http://schemas.microsoft.com/office/powerpoint/2010/main" val="3721350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51</a:t>
            </a:fld>
            <a:endParaRPr lang="tr-TR" dirty="0"/>
          </a:p>
        </p:txBody>
      </p:sp>
    </p:spTree>
    <p:extLst>
      <p:ext uri="{BB962C8B-B14F-4D97-AF65-F5344CB8AC3E}">
        <p14:creationId xmlns:p14="http://schemas.microsoft.com/office/powerpoint/2010/main" val="4707219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52</a:t>
            </a:fld>
            <a:endParaRPr lang="tr-TR" dirty="0"/>
          </a:p>
        </p:txBody>
      </p:sp>
    </p:spTree>
    <p:extLst>
      <p:ext uri="{BB962C8B-B14F-4D97-AF65-F5344CB8AC3E}">
        <p14:creationId xmlns:p14="http://schemas.microsoft.com/office/powerpoint/2010/main" val="41138548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53</a:t>
            </a:fld>
            <a:endParaRPr lang="tr-TR" dirty="0"/>
          </a:p>
        </p:txBody>
      </p:sp>
    </p:spTree>
    <p:extLst>
      <p:ext uri="{BB962C8B-B14F-4D97-AF65-F5344CB8AC3E}">
        <p14:creationId xmlns:p14="http://schemas.microsoft.com/office/powerpoint/2010/main" val="1843016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54</a:t>
            </a:fld>
            <a:endParaRPr lang="tr-TR" dirty="0"/>
          </a:p>
        </p:txBody>
      </p:sp>
    </p:spTree>
    <p:extLst>
      <p:ext uri="{BB962C8B-B14F-4D97-AF65-F5344CB8AC3E}">
        <p14:creationId xmlns:p14="http://schemas.microsoft.com/office/powerpoint/2010/main" val="2813099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55</a:t>
            </a:fld>
            <a:endParaRPr lang="tr-TR" dirty="0"/>
          </a:p>
        </p:txBody>
      </p:sp>
    </p:spTree>
    <p:extLst>
      <p:ext uri="{BB962C8B-B14F-4D97-AF65-F5344CB8AC3E}">
        <p14:creationId xmlns:p14="http://schemas.microsoft.com/office/powerpoint/2010/main" val="4783217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56</a:t>
            </a:fld>
            <a:endParaRPr lang="tr-TR" dirty="0"/>
          </a:p>
        </p:txBody>
      </p:sp>
    </p:spTree>
    <p:extLst>
      <p:ext uri="{BB962C8B-B14F-4D97-AF65-F5344CB8AC3E}">
        <p14:creationId xmlns:p14="http://schemas.microsoft.com/office/powerpoint/2010/main" val="1476259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57</a:t>
            </a:fld>
            <a:endParaRPr lang="tr-TR" dirty="0"/>
          </a:p>
        </p:txBody>
      </p:sp>
    </p:spTree>
    <p:extLst>
      <p:ext uri="{BB962C8B-B14F-4D97-AF65-F5344CB8AC3E}">
        <p14:creationId xmlns:p14="http://schemas.microsoft.com/office/powerpoint/2010/main" val="28404788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58</a:t>
            </a:fld>
            <a:endParaRPr lang="tr-TR" dirty="0"/>
          </a:p>
        </p:txBody>
      </p:sp>
    </p:spTree>
    <p:extLst>
      <p:ext uri="{BB962C8B-B14F-4D97-AF65-F5344CB8AC3E}">
        <p14:creationId xmlns:p14="http://schemas.microsoft.com/office/powerpoint/2010/main" val="21908788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59</a:t>
            </a:fld>
            <a:endParaRPr lang="tr-TR" dirty="0"/>
          </a:p>
        </p:txBody>
      </p:sp>
    </p:spTree>
    <p:extLst>
      <p:ext uri="{BB962C8B-B14F-4D97-AF65-F5344CB8AC3E}">
        <p14:creationId xmlns:p14="http://schemas.microsoft.com/office/powerpoint/2010/main" val="1390672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a:t>
            </a:fld>
            <a:endParaRPr lang="tr-TR" dirty="0"/>
          </a:p>
        </p:txBody>
      </p:sp>
    </p:spTree>
    <p:extLst>
      <p:ext uri="{BB962C8B-B14F-4D97-AF65-F5344CB8AC3E}">
        <p14:creationId xmlns:p14="http://schemas.microsoft.com/office/powerpoint/2010/main" val="708207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60</a:t>
            </a:fld>
            <a:endParaRPr lang="tr-TR" dirty="0"/>
          </a:p>
        </p:txBody>
      </p:sp>
    </p:spTree>
    <p:extLst>
      <p:ext uri="{BB962C8B-B14F-4D97-AF65-F5344CB8AC3E}">
        <p14:creationId xmlns:p14="http://schemas.microsoft.com/office/powerpoint/2010/main" val="36500029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62</a:t>
            </a:fld>
            <a:endParaRPr lang="tr-TR" dirty="0"/>
          </a:p>
        </p:txBody>
      </p:sp>
    </p:spTree>
    <p:extLst>
      <p:ext uri="{BB962C8B-B14F-4D97-AF65-F5344CB8AC3E}">
        <p14:creationId xmlns:p14="http://schemas.microsoft.com/office/powerpoint/2010/main" val="2002207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63</a:t>
            </a:fld>
            <a:endParaRPr lang="tr-TR" dirty="0"/>
          </a:p>
        </p:txBody>
      </p:sp>
    </p:spTree>
    <p:extLst>
      <p:ext uri="{BB962C8B-B14F-4D97-AF65-F5344CB8AC3E}">
        <p14:creationId xmlns:p14="http://schemas.microsoft.com/office/powerpoint/2010/main" val="2915127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64</a:t>
            </a:fld>
            <a:endParaRPr lang="tr-TR" dirty="0"/>
          </a:p>
        </p:txBody>
      </p:sp>
    </p:spTree>
    <p:extLst>
      <p:ext uri="{BB962C8B-B14F-4D97-AF65-F5344CB8AC3E}">
        <p14:creationId xmlns:p14="http://schemas.microsoft.com/office/powerpoint/2010/main" val="4072896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65</a:t>
            </a:fld>
            <a:endParaRPr lang="tr-TR" dirty="0"/>
          </a:p>
        </p:txBody>
      </p:sp>
    </p:spTree>
    <p:extLst>
      <p:ext uri="{BB962C8B-B14F-4D97-AF65-F5344CB8AC3E}">
        <p14:creationId xmlns:p14="http://schemas.microsoft.com/office/powerpoint/2010/main" val="14432217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67</a:t>
            </a:fld>
            <a:endParaRPr lang="tr-TR" dirty="0"/>
          </a:p>
        </p:txBody>
      </p:sp>
    </p:spTree>
    <p:extLst>
      <p:ext uri="{BB962C8B-B14F-4D97-AF65-F5344CB8AC3E}">
        <p14:creationId xmlns:p14="http://schemas.microsoft.com/office/powerpoint/2010/main" val="9211772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68</a:t>
            </a:fld>
            <a:endParaRPr lang="tr-TR" dirty="0"/>
          </a:p>
        </p:txBody>
      </p:sp>
    </p:spTree>
    <p:extLst>
      <p:ext uri="{BB962C8B-B14F-4D97-AF65-F5344CB8AC3E}">
        <p14:creationId xmlns:p14="http://schemas.microsoft.com/office/powerpoint/2010/main" val="22754846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69</a:t>
            </a:fld>
            <a:endParaRPr lang="tr-TR" dirty="0"/>
          </a:p>
        </p:txBody>
      </p:sp>
    </p:spTree>
    <p:extLst>
      <p:ext uri="{BB962C8B-B14F-4D97-AF65-F5344CB8AC3E}">
        <p14:creationId xmlns:p14="http://schemas.microsoft.com/office/powerpoint/2010/main" val="30289557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70</a:t>
            </a:fld>
            <a:endParaRPr lang="tr-TR" dirty="0"/>
          </a:p>
        </p:txBody>
      </p:sp>
    </p:spTree>
    <p:extLst>
      <p:ext uri="{BB962C8B-B14F-4D97-AF65-F5344CB8AC3E}">
        <p14:creationId xmlns:p14="http://schemas.microsoft.com/office/powerpoint/2010/main" val="37057864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71</a:t>
            </a:fld>
            <a:endParaRPr lang="tr-TR" dirty="0"/>
          </a:p>
        </p:txBody>
      </p:sp>
    </p:spTree>
    <p:extLst>
      <p:ext uri="{BB962C8B-B14F-4D97-AF65-F5344CB8AC3E}">
        <p14:creationId xmlns:p14="http://schemas.microsoft.com/office/powerpoint/2010/main" val="32366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a:t>
            </a:fld>
            <a:endParaRPr lang="tr-TR" dirty="0"/>
          </a:p>
        </p:txBody>
      </p:sp>
    </p:spTree>
    <p:extLst>
      <p:ext uri="{BB962C8B-B14F-4D97-AF65-F5344CB8AC3E}">
        <p14:creationId xmlns:p14="http://schemas.microsoft.com/office/powerpoint/2010/main" val="41715638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72</a:t>
            </a:fld>
            <a:endParaRPr lang="tr-TR" dirty="0"/>
          </a:p>
        </p:txBody>
      </p:sp>
    </p:spTree>
    <p:extLst>
      <p:ext uri="{BB962C8B-B14F-4D97-AF65-F5344CB8AC3E}">
        <p14:creationId xmlns:p14="http://schemas.microsoft.com/office/powerpoint/2010/main" val="22899996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73</a:t>
            </a:fld>
            <a:endParaRPr lang="tr-TR" dirty="0"/>
          </a:p>
        </p:txBody>
      </p:sp>
    </p:spTree>
    <p:extLst>
      <p:ext uri="{BB962C8B-B14F-4D97-AF65-F5344CB8AC3E}">
        <p14:creationId xmlns:p14="http://schemas.microsoft.com/office/powerpoint/2010/main" val="38258858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74</a:t>
            </a:fld>
            <a:endParaRPr lang="tr-TR" dirty="0"/>
          </a:p>
        </p:txBody>
      </p:sp>
    </p:spTree>
    <p:extLst>
      <p:ext uri="{BB962C8B-B14F-4D97-AF65-F5344CB8AC3E}">
        <p14:creationId xmlns:p14="http://schemas.microsoft.com/office/powerpoint/2010/main" val="25965153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75</a:t>
            </a:fld>
            <a:endParaRPr lang="tr-TR" dirty="0"/>
          </a:p>
        </p:txBody>
      </p:sp>
    </p:spTree>
    <p:extLst>
      <p:ext uri="{BB962C8B-B14F-4D97-AF65-F5344CB8AC3E}">
        <p14:creationId xmlns:p14="http://schemas.microsoft.com/office/powerpoint/2010/main" val="99612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8</a:t>
            </a:fld>
            <a:endParaRPr lang="tr-TR" dirty="0"/>
          </a:p>
        </p:txBody>
      </p:sp>
    </p:spTree>
    <p:extLst>
      <p:ext uri="{BB962C8B-B14F-4D97-AF65-F5344CB8AC3E}">
        <p14:creationId xmlns:p14="http://schemas.microsoft.com/office/powerpoint/2010/main" val="316503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9</a:t>
            </a:fld>
            <a:endParaRPr lang="tr-TR" dirty="0"/>
          </a:p>
        </p:txBody>
      </p:sp>
    </p:spTree>
    <p:extLst>
      <p:ext uri="{BB962C8B-B14F-4D97-AF65-F5344CB8AC3E}">
        <p14:creationId xmlns:p14="http://schemas.microsoft.com/office/powerpoint/2010/main" val="310725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Dikdörtgen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1" name="Dikdörtgen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2" name="Dikdörtgen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3" name="Düz Bağlayıcı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ikdörtgen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5" name="Düz Bağlayıcı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sp>
        <p:nvSpPr>
          <p:cNvPr id="2" name="Başlık 1"/>
          <p:cNvSpPr>
            <a:spLocks noGrp="1"/>
          </p:cNvSpPr>
          <p:nvPr>
            <p:ph type="ctrTitle"/>
          </p:nvPr>
        </p:nvSpPr>
        <p:spPr>
          <a:xfrm>
            <a:off x="2428669" y="1600200"/>
            <a:ext cx="8329031" cy="2680127"/>
          </a:xfrm>
        </p:spPr>
        <p:txBody>
          <a:bodyPr rtlCol="0">
            <a:noAutofit/>
          </a:bodyPr>
          <a:lstStyle>
            <a:lvl1pPr>
              <a:defRPr sz="540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tıklayın</a:t>
            </a:r>
            <a:endParaRPr lang="tr-TR" noProof="0" dirty="0"/>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A0AEB79F-C9AF-47FA-8E7D-6526FA0705E4}" type="datetime1">
              <a:rPr lang="tr-TR" noProof="0" smtClean="0"/>
              <a:t>12.07.2023</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9BBB1654-C17A-4A33-94DC-698CDCC475E9}" type="datetime1">
              <a:rPr lang="tr-TR" noProof="0" smtClean="0"/>
              <a:t>12.07.2023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1" name="Düz Bağlayıcı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İşaret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4" name="Düz Bağlayıcı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Dikey Başlık 1"/>
          <p:cNvSpPr>
            <a:spLocks noGrp="1"/>
          </p:cNvSpPr>
          <p:nvPr>
            <p:ph type="title" orient="vert"/>
          </p:nvPr>
        </p:nvSpPr>
        <p:spPr>
          <a:xfrm>
            <a:off x="9599612" y="685800"/>
            <a:ext cx="1787526" cy="5486400"/>
          </a:xfrm>
        </p:spPr>
        <p:txBody>
          <a:bodyPr vert="eaVert"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598613" y="685800"/>
            <a:ext cx="7848599" cy="5486400"/>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113D93F6-D41D-4375-AE2A-B9C94AB79735}" type="datetime1">
              <a:rPr lang="tr-TR" noProof="0" smtClean="0"/>
              <a:t>12.07.2023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727923BB-F300-46E7-85B5-0412A983D604}" type="datetime1">
              <a:rPr lang="tr-TR" noProof="0" smtClean="0"/>
              <a:t>12.07.2023</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9" name="Dikdörtgen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0" name="Dikdörtgen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4" name="Dikdörtgen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1" name="Dikdörtgen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22" name="Düz Bağlayıcı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Dikdörtgen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8"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cxnSp>
        <p:nvCxnSpPr>
          <p:cNvPr id="23" name="Düz Bağlayıcı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Dikdörtgen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7" name="Dikdörtgen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8" name="Dikdörtgen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9" name="Dikdörtgen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30" name="Dikdörtgen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1" name="Düz Bağlayıcı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Dikdörtgen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3" name="Düz Bağlayıcı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52EDC44C-ABF5-4768-B704-29B19082AA25}" type="datetime1">
              <a:rPr lang="tr-TR" noProof="0" smtClean="0"/>
              <a:t>12.07.2023</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p>
            <a:pPr rtl="0"/>
            <a:fld id="{D54C7E3C-23AA-496D-8E0A-30A6A0355D39}" type="datetime1">
              <a:rPr lang="tr-TR" noProof="0" smtClean="0"/>
              <a:t>12.07.2023</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p>
            <a:pPr rtl="0"/>
            <a:fld id="{785F8314-AD90-4BBC-8D8D-B8A042105166}" type="datetime1">
              <a:rPr lang="tr-TR" noProof="0" smtClean="0"/>
              <a:t>12.07.2023</a:t>
            </a:fld>
            <a:endParaRPr lang="tr-TR" noProof="0" dirty="0"/>
          </a:p>
        </p:txBody>
      </p:sp>
      <p:sp>
        <p:nvSpPr>
          <p:cNvPr id="8" name="Alt Bilgi Yer Tutucusu 7"/>
          <p:cNvSpPr>
            <a:spLocks noGrp="1"/>
          </p:cNvSpPr>
          <p:nvPr>
            <p:ph type="ftr" sz="quarter" idx="11"/>
          </p:nvPr>
        </p:nvSpPr>
        <p:spPr/>
        <p:txBody>
          <a:bodyPr rtlCol="0"/>
          <a:lstStyle/>
          <a:p>
            <a:pPr rtl="0"/>
            <a:r>
              <a:rPr lang="tr-TR" noProof="0" dirty="0"/>
              <a:t>Alt bilgi ekleme</a:t>
            </a:r>
          </a:p>
        </p:txBody>
      </p:sp>
      <p:sp>
        <p:nvSpPr>
          <p:cNvPr id="9" name="Slayt Numarası Yer Tutucusu 8"/>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p>
            <a:pPr rtl="0"/>
            <a:fld id="{CED337CF-C7B2-42E0-979D-28FA870EA6A5}" type="datetime1">
              <a:rPr lang="tr-TR" noProof="0" smtClean="0"/>
              <a:t>12.07.2023</a:t>
            </a:fld>
            <a:endParaRPr lang="tr-TR" noProof="0" dirty="0"/>
          </a:p>
        </p:txBody>
      </p:sp>
      <p:sp>
        <p:nvSpPr>
          <p:cNvPr id="4" name="Alt Bilgi Yer Tutucusu 3"/>
          <p:cNvSpPr>
            <a:spLocks noGrp="1"/>
          </p:cNvSpPr>
          <p:nvPr>
            <p:ph type="ftr" sz="quarter" idx="11"/>
          </p:nvPr>
        </p:nvSpPr>
        <p:spPr/>
        <p:txBody>
          <a:bodyPr rtlCol="0"/>
          <a:lstStyle/>
          <a:p>
            <a:pPr rtl="0"/>
            <a:r>
              <a:rPr lang="tr-TR" noProof="0" dirty="0"/>
              <a:t>Alt bilgi ekleme</a:t>
            </a:r>
          </a:p>
        </p:txBody>
      </p:sp>
      <p:sp>
        <p:nvSpPr>
          <p:cNvPr id="5" name="Slayt Numarası Yer Tutucusu 4"/>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6" name="Dikdörtgen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7" name="Düz Bağlayıcı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ikdörtgen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Tarih Yer Tutucusu 1"/>
          <p:cNvSpPr>
            <a:spLocks noGrp="1"/>
          </p:cNvSpPr>
          <p:nvPr>
            <p:ph type="dt" sz="half" idx="10"/>
          </p:nvPr>
        </p:nvSpPr>
        <p:spPr/>
        <p:txBody>
          <a:bodyPr rtlCol="0"/>
          <a:lstStyle/>
          <a:p>
            <a:pPr rtl="0"/>
            <a:fld id="{3C0E14DC-0813-4F56-A0C0-36561CF53594}" type="datetime1">
              <a:rPr lang="tr-TR" noProof="0" smtClean="0"/>
              <a:t>12.07.2023</a:t>
            </a:fld>
            <a:endParaRPr lang="tr-TR" noProof="0" dirty="0"/>
          </a:p>
        </p:txBody>
      </p:sp>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4" name="Slayt Numarası Yer Tutucusu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10" name="Düz Bağlayıcı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4525E036-0280-4362-84A2-0BA82D534F61}" type="datetime1">
              <a:rPr lang="tr-TR" noProof="0" smtClean="0"/>
              <a:t>12.07.2023</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11" name="Dikdörtgen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tr-TR" noProof="0"/>
              <a:t>Asıl başlık stilini düzenlemek için tıklayın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baseline="0">
                <a:solidFill>
                  <a:schemeClr val="tx2"/>
                </a:solidFill>
              </a:defRPr>
            </a:lvl1pPr>
          </a:lstStyle>
          <a:p>
            <a:pPr rtl="0"/>
            <a:fld id="{EABCFD4A-C4C7-43B9-8071-07413760019E}" type="datetime1">
              <a:rPr lang="tr-TR" noProof="0" smtClean="0"/>
              <a:t>12.07.2023</a:t>
            </a:fld>
            <a:endParaRPr lang="tr-TR" noProof="0" dirty="0"/>
          </a:p>
        </p:txBody>
      </p:sp>
      <p:sp>
        <p:nvSpPr>
          <p:cNvPr id="6" name="Alt Bilgi Yer Tutucusu 5"/>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cxnSp>
        <p:nvCxnSpPr>
          <p:cNvPr id="10" name="Düz Bağlayıcı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p:nvSpPr>
        <p:spPr bwMode="gray">
          <a:xfrm>
            <a:off x="11847880" y="-2540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580919" y="-2540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36224" y="-2540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3" name="Dikdörtgen 12"/>
          <p:cNvSpPr/>
          <p:nvPr/>
        </p:nvSpPr>
        <p:spPr bwMode="black">
          <a:xfrm>
            <a:off x="580919" y="7108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4" name="Düz Bağlayıcı 13"/>
          <p:cNvCxnSpPr/>
          <p:nvPr/>
        </p:nvCxnSpPr>
        <p:spPr bwMode="white">
          <a:xfrm>
            <a:off x="580919" y="710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white">
          <a:xfrm>
            <a:off x="580919" y="13204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İşareti"/>
          <p:cNvSpPr>
            <a:spLocks/>
          </p:cNvSpPr>
          <p:nvPr/>
        </p:nvSpPr>
        <p:spPr bwMode="white">
          <a:xfrm>
            <a:off x="719871" y="8727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6" name="Düz Bağlayıcı 15"/>
          <p:cNvCxnSpPr/>
          <p:nvPr/>
        </p:nvCxnSpPr>
        <p:spPr bwMode="white">
          <a:xfrm>
            <a:off x="580919" y="-2540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Yer Tutucusu 1"/>
          <p:cNvSpPr>
            <a:spLocks noGrp="1"/>
          </p:cNvSpPr>
          <p:nvPr>
            <p:ph type="title"/>
          </p:nvPr>
        </p:nvSpPr>
        <p:spPr>
          <a:xfrm>
            <a:off x="1557212" y="152400"/>
            <a:ext cx="9782801" cy="1239837"/>
          </a:xfrm>
          <a:prstGeom prst="rect">
            <a:avLst/>
          </a:prstGeom>
        </p:spPr>
        <p:txBody>
          <a:bodyPr vert="horz" lIns="91440" tIns="45720" rIns="91440" bIns="45720" rtlCol="0" anchor="b">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557212" y="1574800"/>
            <a:ext cx="9782801" cy="4572000"/>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5144026" y="63309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BF0BAF8E-2B23-4ED1-AE30-CF32834E9141}" type="datetime1">
              <a:rPr lang="tr-TR" noProof="0" smtClean="0"/>
              <a:t>12.07.2023</a:t>
            </a:fld>
            <a:endParaRPr lang="tr-TR" noProof="0" dirty="0"/>
          </a:p>
        </p:txBody>
      </p:sp>
      <p:sp>
        <p:nvSpPr>
          <p:cNvPr id="5" name="Alt Bilgi Yer Tutucusu 4"/>
          <p:cNvSpPr>
            <a:spLocks noGrp="1"/>
          </p:cNvSpPr>
          <p:nvPr>
            <p:ph type="ftr" sz="quarter" idx="3"/>
          </p:nvPr>
        </p:nvSpPr>
        <p:spPr>
          <a:xfrm>
            <a:off x="6559709" y="63309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tr-TR" noProof="0" dirty="0"/>
              <a:t>Alt bilgi ekleme</a:t>
            </a:r>
          </a:p>
        </p:txBody>
      </p:sp>
      <p:sp>
        <p:nvSpPr>
          <p:cNvPr id="6" name="Slayt Numarası Yer Tutucusu 5"/>
          <p:cNvSpPr>
            <a:spLocks noGrp="1"/>
          </p:cNvSpPr>
          <p:nvPr>
            <p:ph type="sldNum" sz="quarter" idx="4"/>
          </p:nvPr>
        </p:nvSpPr>
        <p:spPr>
          <a:xfrm>
            <a:off x="10730572" y="63309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8" Type="http://schemas.openxmlformats.org/officeDocument/2006/relationships/hyperlink" Target="https://bard.google.com/" TargetMode="External"/><Relationship Id="rId3" Type="http://schemas.openxmlformats.org/officeDocument/2006/relationships/hyperlink" Target="https://www.gencayyildiz.com/" TargetMode="External"/><Relationship Id="rId7" Type="http://schemas.openxmlformats.org/officeDocument/2006/relationships/hyperlink" Target="https://chat.openai.com/"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cagataykiziltan.net/" TargetMode="External"/><Relationship Id="rId5" Type="http://schemas.openxmlformats.org/officeDocument/2006/relationships/hyperlink" Target="https://refactoring.guru/" TargetMode="External"/><Relationship Id="rId4" Type="http://schemas.openxmlformats.org/officeDocument/2006/relationships/hyperlink" Target="https://www.gencayyildiz.com/blog" TargetMode="External"/><Relationship Id="rId9" Type="http://schemas.openxmlformats.org/officeDocument/2006/relationships/hyperlink" Target="https://www.google.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rtlCol="0"/>
          <a:lstStyle/>
          <a:p>
            <a:pPr rtl="0"/>
            <a:r>
              <a:rPr lang="tr-TR" dirty="0"/>
              <a:t>Nesne Tabanlı Programlama (OOP)</a:t>
            </a:r>
            <a:br>
              <a:rPr lang="tr-TR" dirty="0"/>
            </a:br>
            <a:r>
              <a:rPr lang="tr-TR" dirty="0"/>
              <a:t>Yazılım Tasarım Desenleri</a:t>
            </a:r>
          </a:p>
        </p:txBody>
      </p:sp>
      <p:pic>
        <p:nvPicPr>
          <p:cNvPr id="5" name="Resim 4">
            <a:extLst>
              <a:ext uri="{FF2B5EF4-FFF2-40B4-BE49-F238E27FC236}">
                <a16:creationId xmlns:a16="http://schemas.microsoft.com/office/drawing/2014/main" id="{663FC491-86E1-3DAE-FCFA-B7AE56409D70}"/>
              </a:ext>
            </a:extLst>
          </p:cNvPr>
          <p:cNvPicPr>
            <a:picLocks noChangeAspect="1"/>
          </p:cNvPicPr>
          <p:nvPr/>
        </p:nvPicPr>
        <p:blipFill>
          <a:blip r:embed="rId3"/>
          <a:stretch>
            <a:fillRect/>
          </a:stretch>
        </p:blipFill>
        <p:spPr>
          <a:xfrm>
            <a:off x="4366220" y="908720"/>
            <a:ext cx="5715000" cy="3000375"/>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268760"/>
            <a:ext cx="9916528" cy="558924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a:solidFill>
                  <a:srgbClr val="2B91AF"/>
                </a:solidFill>
                <a:latin typeface="Cascadia Mono" panose="020B0609020000020004" pitchFamily="49" charset="0"/>
              </a:rPr>
              <a:t>User</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Save</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Veritabanına</a:t>
            </a:r>
            <a:r>
              <a:rPr lang="tr-TR" sz="1600" dirty="0">
                <a:solidFill>
                  <a:srgbClr val="008000"/>
                </a:solidFill>
                <a:latin typeface="Cascadia Mono" panose="020B0609020000020004" pitchFamily="49" charset="0"/>
              </a:rPr>
              <a:t> kullanıcıyı kaydetme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Load(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userId</a:t>
            </a:r>
            <a:r>
              <a:rPr lang="en-US"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Veritabanından</a:t>
            </a:r>
            <a:r>
              <a:rPr lang="tr-TR" sz="1600" dirty="0">
                <a:solidFill>
                  <a:srgbClr val="008000"/>
                </a:solidFill>
                <a:latin typeface="Cascadia Mono" panose="020B0609020000020004" pitchFamily="49" charset="0"/>
              </a:rPr>
              <a:t> kullanıcıyı yükleme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Delete</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a:t>
            </a:r>
            <a:r>
              <a:rPr lang="tr-TR" sz="1600" dirty="0" err="1">
                <a:solidFill>
                  <a:srgbClr val="008000"/>
                </a:solidFill>
                <a:latin typeface="Cascadia Mono" panose="020B0609020000020004" pitchFamily="49" charset="0"/>
              </a:rPr>
              <a:t>Veritabanından</a:t>
            </a:r>
            <a:r>
              <a:rPr lang="tr-TR" sz="1600" dirty="0">
                <a:solidFill>
                  <a:srgbClr val="008000"/>
                </a:solidFill>
                <a:latin typeface="Cascadia Mono" panose="020B0609020000020004" pitchFamily="49" charset="0"/>
              </a:rPr>
              <a:t> kullanıcıyı silme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SendEmail</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message)</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 E-posta gönderme işlemleri</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endParaRPr lang="tr-TR" sz="16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Örnek</a:t>
            </a:r>
          </a:p>
        </p:txBody>
      </p:sp>
    </p:spTree>
    <p:extLst>
      <p:ext uri="{BB962C8B-B14F-4D97-AF65-F5344CB8AC3E}">
        <p14:creationId xmlns:p14="http://schemas.microsoft.com/office/powerpoint/2010/main" val="369515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Chain</a:t>
            </a:r>
            <a:r>
              <a:rPr lang="tr-TR" sz="1800" b="1" dirty="0">
                <a:latin typeface="Arial" panose="020B0604020202020204" pitchFamily="34" charset="0"/>
                <a:cs typeface="Arial" panose="020B0604020202020204" pitchFamily="34" charset="0"/>
              </a:rPr>
              <a:t> of </a:t>
            </a:r>
            <a:r>
              <a:rPr lang="tr-TR" sz="1800" b="1" dirty="0" err="1">
                <a:latin typeface="Arial" panose="020B0604020202020204" pitchFamily="34" charset="0"/>
                <a:cs typeface="Arial" panose="020B0604020202020204" pitchFamily="34" charset="0"/>
              </a:rPr>
              <a:t>Responsibility</a:t>
            </a:r>
            <a:r>
              <a:rPr lang="tr-TR" sz="1800" b="1"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deseni, istemcinin hangi işlemcinin isteği işleyeceğini bilmesi gerekmeksizin isteği zincirdeki işlemcilere göndererek esneklik sağlar. Ayrıca, işlemcileri dinamik olarak eklenebilir veya çıkarılabilir hale getirir, böylece sistemin yapılanması kolaylaşır ve </a:t>
            </a:r>
            <a:r>
              <a:rPr lang="tr-TR" sz="1800" dirty="0" err="1">
                <a:latin typeface="Arial" panose="020B0604020202020204" pitchFamily="34" charset="0"/>
                <a:cs typeface="Arial" panose="020B0604020202020204" pitchFamily="34" charset="0"/>
              </a:rPr>
              <a:t>genişletilebilirlik</a:t>
            </a:r>
            <a:r>
              <a:rPr lang="tr-TR" sz="1800" dirty="0">
                <a:latin typeface="Arial" panose="020B0604020202020204" pitchFamily="34" charset="0"/>
                <a:cs typeface="Arial" panose="020B0604020202020204" pitchFamily="34" charset="0"/>
              </a:rPr>
              <a:t> artar.</a:t>
            </a: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Bu </a:t>
            </a:r>
            <a:r>
              <a:rPr lang="tr-TR" sz="1800" dirty="0">
                <a:latin typeface="Arial" panose="020B0604020202020204" pitchFamily="34" charset="0"/>
                <a:cs typeface="Arial" panose="020B0604020202020204" pitchFamily="34" charset="0"/>
              </a:rPr>
              <a:t>desen, özellikle bir işlemin farklı aşamalarının veya durumlarının farklı işlemciler tarafından ele alınması gereken durumlarda kullanışlıdır. Örneğin, bir belge işleme sisteminde farklı dosya türlerinin dönüştürülmesi aşamaları, bir sorumluluk zinciri kullanılarak gerçekleştirilebilir.</a:t>
            </a: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Özetlemek </a:t>
            </a:r>
            <a:r>
              <a:rPr lang="tr-TR" sz="1800" dirty="0">
                <a:latin typeface="Arial" panose="020B0604020202020204" pitchFamily="34" charset="0"/>
                <a:cs typeface="Arial" panose="020B0604020202020204" pitchFamily="34" charset="0"/>
              </a:rPr>
              <a:t>gerekirse, </a:t>
            </a:r>
            <a:r>
              <a:rPr lang="tr-TR" sz="1800" dirty="0" err="1">
                <a:latin typeface="Arial" panose="020B0604020202020204" pitchFamily="34" charset="0"/>
                <a:cs typeface="Arial" panose="020B0604020202020204" pitchFamily="34" charset="0"/>
              </a:rPr>
              <a:t>Chain</a:t>
            </a:r>
            <a:r>
              <a:rPr lang="tr-TR" sz="1800" dirty="0">
                <a:latin typeface="Arial" panose="020B0604020202020204" pitchFamily="34" charset="0"/>
                <a:cs typeface="Arial" panose="020B0604020202020204" pitchFamily="34" charset="0"/>
              </a:rPr>
              <a:t> of </a:t>
            </a:r>
            <a:r>
              <a:rPr lang="tr-TR" sz="1800" dirty="0" err="1">
                <a:latin typeface="Arial" panose="020B0604020202020204" pitchFamily="34" charset="0"/>
                <a:cs typeface="Arial" panose="020B0604020202020204" pitchFamily="34" charset="0"/>
              </a:rPr>
              <a:t>Responsibility</a:t>
            </a:r>
            <a:r>
              <a:rPr lang="tr-TR" sz="1800" dirty="0">
                <a:latin typeface="Arial" panose="020B0604020202020204" pitchFamily="34" charset="0"/>
                <a:cs typeface="Arial" panose="020B0604020202020204" pitchFamily="34" charset="0"/>
              </a:rPr>
              <a:t> tasarım deseni, bir isteği işleyebilecek nesneyi belirlemek için işlemciler arasında bir iletişim ve işbirliği sağlayan bir desendir. Bu desen, esneklik, kolay </a:t>
            </a:r>
            <a:r>
              <a:rPr lang="tr-TR" sz="1800" dirty="0" err="1">
                <a:latin typeface="Arial" panose="020B0604020202020204" pitchFamily="34" charset="0"/>
                <a:cs typeface="Arial" panose="020B0604020202020204" pitchFamily="34" charset="0"/>
              </a:rPr>
              <a:t>genişletilebilirlik</a:t>
            </a:r>
            <a:r>
              <a:rPr lang="tr-TR" sz="1800" dirty="0">
                <a:latin typeface="Arial" panose="020B0604020202020204" pitchFamily="34" charset="0"/>
                <a:cs typeface="Arial" panose="020B0604020202020204" pitchFamily="34" charset="0"/>
              </a:rPr>
              <a:t> ve istemcinin işlemci bilgisine sahip olmadan isteği işlemesine olanak sağlama gibi avantajlar sunar.</a:t>
            </a:r>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652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26" name="Picture 2" descr="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980" y="1484784"/>
            <a:ext cx="6768752" cy="470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1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981844" y="1556792"/>
            <a:ext cx="9937104" cy="4602058"/>
          </a:xfrm>
          <a:prstGeom prst="rect">
            <a:avLst/>
          </a:prstGeom>
        </p:spPr>
      </p:pic>
    </p:spTree>
    <p:extLst>
      <p:ext uri="{BB962C8B-B14F-4D97-AF65-F5344CB8AC3E}">
        <p14:creationId xmlns:p14="http://schemas.microsoft.com/office/powerpoint/2010/main" val="350283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smtClean="0">
                <a:latin typeface="Arial" panose="020B0604020202020204" pitchFamily="34" charset="0"/>
                <a:cs typeface="Arial" panose="020B0604020202020204" pitchFamily="34" charset="0"/>
              </a:rPr>
              <a:t>Problem</a:t>
            </a:r>
          </a:p>
          <a:p>
            <a:endParaRPr lang="tr-TR" sz="1800" b="1"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Problemi anlamak için, doğrudan bir senaryo ile başlayalım. Bir Pazartesi günü masanızın başına oturmuş kahvenizi yudumlarken, yeni almış olduğunuz projenin analizine devam ediyorsunuz. Bu proje, tüm dünyada faaliyet gösteren büyük bir sanal ofis firmasının toplantı salonu kiralama uygulamasını geliştirmek. Halihazırda var olan sistem, firmanın çalıştığı ülkelere göre birçok sunucuya ayrılmış durumda. </a:t>
            </a:r>
            <a:r>
              <a:rPr lang="tr-TR" sz="1800" dirty="0" smtClean="0">
                <a:latin typeface="Arial" panose="020B0604020202020204" pitchFamily="34" charset="0"/>
                <a:cs typeface="Arial" panose="020B0604020202020204" pitchFamily="34" charset="0"/>
              </a:rPr>
              <a:t>Toplantı salonu kiralayacağınız ülkeye göre bağlanılması gereken </a:t>
            </a:r>
            <a:r>
              <a:rPr lang="tr-TR" sz="1800" dirty="0" err="1" smtClean="0">
                <a:latin typeface="Arial" panose="020B0604020202020204" pitchFamily="34" charset="0"/>
                <a:cs typeface="Arial" panose="020B0604020202020204" pitchFamily="34" charset="0"/>
              </a:rPr>
              <a:t>veritabanı</a:t>
            </a:r>
            <a:r>
              <a:rPr lang="tr-TR" sz="1800" dirty="0" smtClean="0">
                <a:latin typeface="Arial" panose="020B0604020202020204" pitchFamily="34" charset="0"/>
                <a:cs typeface="Arial" panose="020B0604020202020204" pitchFamily="34" charset="0"/>
              </a:rPr>
              <a:t> IP adresi değişiklik gösterdiğini farz edelim.</a:t>
            </a: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Türkiye için: 150.143.253.114 </a:t>
            </a:r>
          </a:p>
          <a:p>
            <a:r>
              <a:rPr lang="tr-TR" sz="1800" dirty="0" smtClean="0">
                <a:latin typeface="Arial" panose="020B0604020202020204" pitchFamily="34" charset="0"/>
                <a:cs typeface="Arial" panose="020B0604020202020204" pitchFamily="34" charset="0"/>
              </a:rPr>
              <a:t>Almanya için</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28.158.96.108</a:t>
            </a:r>
          </a:p>
          <a:p>
            <a:r>
              <a:rPr lang="tr-TR" sz="1800" dirty="0">
                <a:latin typeface="Arial" panose="020B0604020202020204" pitchFamily="34" charset="0"/>
                <a:cs typeface="Arial" panose="020B0604020202020204" pitchFamily="34" charset="0"/>
              </a:rPr>
              <a:t>Belçika için: 107.181.170.186</a:t>
            </a:r>
            <a:endParaRPr lang="tr-TR" sz="1800" dirty="0" smtClean="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Sizden </a:t>
            </a:r>
            <a:r>
              <a:rPr lang="tr-TR" sz="1800" dirty="0">
                <a:latin typeface="Arial" panose="020B0604020202020204" pitchFamily="34" charset="0"/>
                <a:cs typeface="Arial" panose="020B0604020202020204" pitchFamily="34" charset="0"/>
              </a:rPr>
              <a:t>istenen, müşteri tarafından belirtilen şehir ve katılımcı sayısına göre gerekli salonların filtrelenerek kullanıcıya sunulması.</a:t>
            </a:r>
          </a:p>
        </p:txBody>
      </p:sp>
    </p:spTree>
    <p:extLst>
      <p:ext uri="{BB962C8B-B14F-4D97-AF65-F5344CB8AC3E}">
        <p14:creationId xmlns:p14="http://schemas.microsoft.com/office/powerpoint/2010/main" val="2665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1009489" y="1412776"/>
            <a:ext cx="9837451" cy="5240437"/>
          </a:xfrm>
          <a:prstGeom prst="rect">
            <a:avLst/>
          </a:prstGeom>
        </p:spPr>
      </p:pic>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697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200" dirty="0" smtClean="0">
                <a:latin typeface="Arial" panose="020B0604020202020204" pitchFamily="34" charset="0"/>
                <a:cs typeface="Arial" panose="020B0604020202020204" pitchFamily="34" charset="0"/>
              </a:rPr>
              <a:t>Senaryo</a:t>
            </a:r>
            <a:r>
              <a:rPr lang="tr-TR" sz="1200" dirty="0">
                <a:latin typeface="Arial" panose="020B0604020202020204" pitchFamily="34" charset="0"/>
                <a:cs typeface="Arial" panose="020B0604020202020204" pitchFamily="34" charset="0"/>
              </a:rPr>
              <a:t>: Haber Paylaşım Sistemi</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1. Sistemde üç farklı kullanıcı tipi bulunmaktadır: Kullanıcılar, Editörler ve Yöneticiler.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2. Bir kullanıcı, bir haber paylaşmak istiyor. Haberi paylaşabilmek için belirli kontrollerden geçmesi gerekiyor.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3. Kullanıcı, haber paylaşma talebini sisteme iletiyor.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4. İlk olarak, talep Kullanıcı </a:t>
            </a:r>
            <a:r>
              <a:rPr lang="tr-TR" sz="1200" dirty="0" err="1">
                <a:latin typeface="Arial" panose="020B0604020202020204" pitchFamily="34" charset="0"/>
                <a:cs typeface="Arial" panose="020B0604020202020204" pitchFamily="34" charset="0"/>
              </a:rPr>
              <a:t>Handler'ına</a:t>
            </a:r>
            <a:r>
              <a:rPr lang="tr-TR" sz="1200" dirty="0">
                <a:latin typeface="Arial" panose="020B0604020202020204" pitchFamily="34" charset="0"/>
                <a:cs typeface="Arial" panose="020B0604020202020204" pitchFamily="34" charset="0"/>
              </a:rPr>
              <a:t> iletildiğinde, kullanıcının giriş yapmış olması kontrol ediliyor. Kullanıcı giriş yapmamışsa, haber paylaşma işlemi reddediliyor ve kullanıcıya bir hata mesajı gönderiliyor.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5. Kullanıcı giriş yapmışsa, talep Editör </a:t>
            </a:r>
            <a:r>
              <a:rPr lang="tr-TR" sz="1200" dirty="0" err="1">
                <a:latin typeface="Arial" panose="020B0604020202020204" pitchFamily="34" charset="0"/>
                <a:cs typeface="Arial" panose="020B0604020202020204" pitchFamily="34" charset="0"/>
              </a:rPr>
              <a:t>Handler'ına</a:t>
            </a:r>
            <a:r>
              <a:rPr lang="tr-TR" sz="1200" dirty="0">
                <a:latin typeface="Arial" panose="020B0604020202020204" pitchFamily="34" charset="0"/>
                <a:cs typeface="Arial" panose="020B0604020202020204" pitchFamily="34" charset="0"/>
              </a:rPr>
              <a:t> yönlendiriliyor.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6. Editör </a:t>
            </a:r>
            <a:r>
              <a:rPr lang="tr-TR" sz="1200" dirty="0" err="1">
                <a:latin typeface="Arial" panose="020B0604020202020204" pitchFamily="34" charset="0"/>
                <a:cs typeface="Arial" panose="020B0604020202020204" pitchFamily="34" charset="0"/>
              </a:rPr>
              <a:t>Handler'ı</a:t>
            </a:r>
            <a:r>
              <a:rPr lang="tr-TR" sz="1200" dirty="0">
                <a:latin typeface="Arial" panose="020B0604020202020204" pitchFamily="34" charset="0"/>
                <a:cs typeface="Arial" panose="020B0604020202020204" pitchFamily="34" charset="0"/>
              </a:rPr>
              <a:t>, haberin geçerli bir başlık ve içeriğe sahip olup olmadığını kontrol ediyor. Eğer haber eksik bir başlığa veya içeriğe sahipse, haber paylaşma işlemi reddediliyor ve kullanıcıya bir hata mesajı gönderiliyor.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7. Haber başlık ve içeriği geçerliyse, talep Yönetici </a:t>
            </a:r>
            <a:r>
              <a:rPr lang="tr-TR" sz="1200" dirty="0" err="1">
                <a:latin typeface="Arial" panose="020B0604020202020204" pitchFamily="34" charset="0"/>
                <a:cs typeface="Arial" panose="020B0604020202020204" pitchFamily="34" charset="0"/>
              </a:rPr>
              <a:t>Handler'ına</a:t>
            </a:r>
            <a:r>
              <a:rPr lang="tr-TR" sz="1200" dirty="0">
                <a:latin typeface="Arial" panose="020B0604020202020204" pitchFamily="34" charset="0"/>
                <a:cs typeface="Arial" panose="020B0604020202020204" pitchFamily="34" charset="0"/>
              </a:rPr>
              <a:t> yönlendiriliyor.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8. Yönetici </a:t>
            </a:r>
            <a:r>
              <a:rPr lang="tr-TR" sz="1200" dirty="0" err="1">
                <a:latin typeface="Arial" panose="020B0604020202020204" pitchFamily="34" charset="0"/>
                <a:cs typeface="Arial" panose="020B0604020202020204" pitchFamily="34" charset="0"/>
              </a:rPr>
              <a:t>Handler'ı</a:t>
            </a:r>
            <a:r>
              <a:rPr lang="tr-TR" sz="1200" dirty="0">
                <a:latin typeface="Arial" panose="020B0604020202020204" pitchFamily="34" charset="0"/>
                <a:cs typeface="Arial" panose="020B0604020202020204" pitchFamily="34" charset="0"/>
              </a:rPr>
              <a:t>, haberin uygunsuz içerik barındırıp barındırmadığını kontrol ediyor. Eğer haber uygunsuz içerik barındırıyorsa, haber paylaşma işlemi reddediliyor ve kullanıcıya bir hata mesajı gönderiliyor.</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9. Haber uygunsuz içerik barındırmıyorsa, haber başarıyla yayınlanıyor ve kullanıcıya bir onay mesajı gönderiliyor</a:t>
            </a:r>
            <a:r>
              <a:rPr lang="tr-TR" sz="1200" dirty="0" smtClean="0">
                <a:latin typeface="Arial" panose="020B0604020202020204" pitchFamily="34" charset="0"/>
                <a:cs typeface="Arial" panose="020B0604020202020204" pitchFamily="34" charset="0"/>
              </a:rPr>
              <a:t>.</a:t>
            </a:r>
            <a:endParaRPr lang="tr-T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742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97868" y="1169210"/>
            <a:ext cx="9505056" cy="5511129"/>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12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bir işlemi bir nesneye kapsüller ve bu işlemi sonradan geri almak veya yeniden yapmak için bir yol sağlar. Bu desen, bir işlemi nesne şeklinde temsil etmek ve işlemi gerçekleştiren nesneyi ayırmak için kullanılır. Bu sayede işlemi yürüten nesne, gerçekleştirilecek işlem hakkında bilgi sahibi olmadan, yalnızca komut nesnesini çalıştırarak işlemi gerçekleştirebilir</a:t>
            </a:r>
            <a:r>
              <a:rPr lang="tr-TR" sz="1800" dirty="0" smtClean="0">
                <a:latin typeface="Arial" panose="020B0604020202020204" pitchFamily="34" charset="0"/>
                <a:cs typeface="Arial" panose="020B0604020202020204" pitchFamily="34" charset="0"/>
              </a:rPr>
              <a:t>.</a:t>
            </a:r>
          </a:p>
          <a:p>
            <a:endParaRPr lang="tr-TR" sz="1800" dirty="0" smtClean="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sistemdeki nesneler arasında bağımlılıkları azaltır ve bir işlemi farklı zamanlarda geri almak veya tekrar etmek gibi ihtiyaçları ele alır. Ayrıca, komutların sıralanmasını ve istenilen sırayla gerçekleştirilmesini kolaylaştırır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Bu desen, özellikle uygulama işlem geçmişinin tutulması veya </a:t>
            </a:r>
            <a:r>
              <a:rPr lang="tr-TR" sz="1800" dirty="0" err="1">
                <a:latin typeface="Arial" panose="020B0604020202020204" pitchFamily="34" charset="0"/>
                <a:cs typeface="Arial" panose="020B0604020202020204" pitchFamily="34" charset="0"/>
              </a:rPr>
              <a:t>kuyruklama</a:t>
            </a:r>
            <a:r>
              <a:rPr lang="tr-TR" sz="1800" dirty="0">
                <a:latin typeface="Arial" panose="020B0604020202020204" pitchFamily="34" charset="0"/>
                <a:cs typeface="Arial" panose="020B0604020202020204" pitchFamily="34" charset="0"/>
              </a:rPr>
              <a:t> gibi durumlarda kullanışlıdır. Ayrıca, kullanıcı etkileşimlerini nesne şeklinde temsil etmek veya asenkron işlemleri yönetmek için de kullanılabilir</a:t>
            </a:r>
            <a:r>
              <a:rPr lang="tr-TR" sz="1800" dirty="0" smtClean="0">
                <a:latin typeface="Arial" panose="020B0604020202020204" pitchFamily="34" charset="0"/>
                <a:cs typeface="Arial" panose="020B0604020202020204" pitchFamily="34" charset="0"/>
              </a:rPr>
              <a:t>.</a:t>
            </a:r>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Özetle, </a:t>
            </a:r>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işlemleri nesne şeklinde temsil ederek işlemi yürüten nesneyi ve gerçekleştirilen işlemi birbirinden ayırarak esneklik ve </a:t>
            </a:r>
            <a:r>
              <a:rPr lang="tr-TR" sz="1800" dirty="0" err="1">
                <a:latin typeface="Arial" panose="020B0604020202020204" pitchFamily="34" charset="0"/>
                <a:cs typeface="Arial" panose="020B0604020202020204" pitchFamily="34" charset="0"/>
              </a:rPr>
              <a:t>genişletilebilirlik</a:t>
            </a:r>
            <a:r>
              <a:rPr lang="tr-TR" sz="1800" dirty="0">
                <a:latin typeface="Arial" panose="020B0604020202020204" pitchFamily="34" charset="0"/>
                <a:cs typeface="Arial" panose="020B0604020202020204" pitchFamily="34" charset="0"/>
              </a:rPr>
              <a:t> sağlar.</a:t>
            </a:r>
          </a:p>
          <a:p>
            <a:endParaRPr lang="tr-TR" sz="1800" dirty="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470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genellikle aşağıdaki bileşenlerden oluşur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veya soyut sınıf olarak temsil edilen, gerçekleştirilecek işlemi temsil eden bir komutu tanımlar. Genellikle "</a:t>
            </a:r>
            <a:r>
              <a:rPr lang="tr-TR" sz="1800" dirty="0" err="1">
                <a:latin typeface="Arial" panose="020B0604020202020204" pitchFamily="34" charset="0"/>
                <a:cs typeface="Arial" panose="020B0604020202020204" pitchFamily="34" charset="0"/>
              </a:rPr>
              <a:t>execute</a:t>
            </a:r>
            <a:r>
              <a:rPr lang="tr-TR" sz="1800" dirty="0">
                <a:latin typeface="Arial" panose="020B0604020202020204" pitchFamily="34" charset="0"/>
                <a:cs typeface="Arial" panose="020B0604020202020204" pitchFamily="34" charset="0"/>
              </a:rPr>
              <a:t>" adında bir </a:t>
            </a:r>
            <a:r>
              <a:rPr lang="tr-TR" sz="1800" dirty="0" err="1">
                <a:latin typeface="Arial" panose="020B0604020202020204" pitchFamily="34" charset="0"/>
                <a:cs typeface="Arial" panose="020B0604020202020204" pitchFamily="34" charset="0"/>
              </a:rPr>
              <a:t>metod</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içerir.</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Concrete</a:t>
            </a:r>
            <a:r>
              <a:rPr lang="tr-TR" sz="1800" dirty="0" smtClean="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arayüzünden</a:t>
            </a:r>
            <a:r>
              <a:rPr lang="tr-TR" sz="1800" dirty="0">
                <a:latin typeface="Arial" panose="020B0604020202020204" pitchFamily="34" charset="0"/>
                <a:cs typeface="Arial" panose="020B0604020202020204" pitchFamily="34" charset="0"/>
              </a:rPr>
              <a:t> türeyen ve gerçek bir işlemi gerçekleştiren bir komut sınıfını temsil eder. Bu sınıf, işlemi gerçekleştirmek için gerekli olan diğer nesneleri </a:t>
            </a:r>
            <a:r>
              <a:rPr lang="tr-TR" sz="1800" dirty="0" smtClean="0">
                <a:latin typeface="Arial" panose="020B0604020202020204" pitchFamily="34" charset="0"/>
                <a:cs typeface="Arial" panose="020B0604020202020204" pitchFamily="34" charset="0"/>
              </a:rPr>
              <a:t>içerir.</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Receiver</a:t>
            </a:r>
            <a:r>
              <a:rPr lang="tr-TR" sz="1800" dirty="0">
                <a:latin typeface="Arial" panose="020B0604020202020204" pitchFamily="34" charset="0"/>
                <a:cs typeface="Arial" panose="020B0604020202020204" pitchFamily="34" charset="0"/>
              </a:rPr>
              <a:t>: Bir işlemi gerçekleştiren nesneyi temsil eder. Komut, bu alıcı nesneyi kullanarak gerçekleştirilecek işlemi </a:t>
            </a:r>
            <a:r>
              <a:rPr lang="tr-TR" sz="1800" dirty="0" smtClean="0">
                <a:latin typeface="Arial" panose="020B0604020202020204" pitchFamily="34" charset="0"/>
                <a:cs typeface="Arial" panose="020B0604020202020204" pitchFamily="34" charset="0"/>
              </a:rPr>
              <a:t>yürütür.</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Invoker</a:t>
            </a:r>
            <a:r>
              <a:rPr lang="tr-TR" sz="1800" dirty="0">
                <a:latin typeface="Arial" panose="020B0604020202020204" pitchFamily="34" charset="0"/>
                <a:cs typeface="Arial" panose="020B0604020202020204" pitchFamily="34" charset="0"/>
              </a:rPr>
              <a:t>: Komutu yürüten nesneyi temsil eder. Bu nesne, komutu çağırarak işlemi gerçekleştirir.</a:t>
            </a:r>
          </a:p>
        </p:txBody>
      </p:sp>
    </p:spTree>
    <p:extLst>
      <p:ext uri="{BB962C8B-B14F-4D97-AF65-F5344CB8AC3E}">
        <p14:creationId xmlns:p14="http://schemas.microsoft.com/office/powerpoint/2010/main" val="138184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 Ev Otomasyonu </a:t>
            </a:r>
            <a:r>
              <a:rPr lang="tr-TR" sz="1800" dirty="0" smtClean="0">
                <a:latin typeface="Arial" panose="020B0604020202020204" pitchFamily="34" charset="0"/>
                <a:cs typeface="Arial" panose="020B0604020202020204" pitchFamily="34" charset="0"/>
              </a:rPr>
              <a:t>Sistemi</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smtClean="0">
                <a:latin typeface="Arial" panose="020B0604020202020204" pitchFamily="34" charset="0"/>
                <a:cs typeface="Arial" panose="020B0604020202020204" pitchFamily="34" charset="0"/>
              </a:rPr>
              <a:t>Bir ev </a:t>
            </a:r>
            <a:r>
              <a:rPr lang="tr-TR" sz="1800" dirty="0">
                <a:latin typeface="Arial" panose="020B0604020202020204" pitchFamily="34" charset="0"/>
                <a:cs typeface="Arial" panose="020B0604020202020204" pitchFamily="34" charset="0"/>
              </a:rPr>
              <a:t>otomasyonu sistemi geliştiriliyor. Sistem, bir dizi akıllı ev cihazını kontrol etmeyi sağlar</a:t>
            </a:r>
            <a:r>
              <a:rPr lang="tr-TR" sz="1800" dirty="0" smtClean="0">
                <a:latin typeface="Arial" panose="020B0604020202020204" pitchFamily="34" charset="0"/>
                <a:cs typeface="Arial" panose="020B0604020202020204" pitchFamily="34" charset="0"/>
              </a:rPr>
              <a:t>.</a:t>
            </a:r>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a:latin typeface="Arial" panose="020B0604020202020204" pitchFamily="34" charset="0"/>
                <a:cs typeface="Arial" panose="020B0604020202020204" pitchFamily="34" charset="0"/>
              </a:rPr>
              <a:t>Sistemde farklı cihazları kontrol etmek için birçok komut bulunmaktadır: ışıkları açma/kapama, termostat ayarlarını değiştirme, güvenlik kameralarını etkinleştirme vb.</a:t>
            </a:r>
          </a:p>
          <a:p>
            <a:pPr marL="285750" indent="-285750">
              <a:buFont typeface="Arial" panose="020B0604020202020204" pitchFamily="34" charset="0"/>
              <a:buChar char="•"/>
            </a:pPr>
            <a:r>
              <a:rPr lang="tr-TR" sz="1800" dirty="0">
                <a:latin typeface="Arial" panose="020B0604020202020204" pitchFamily="34" charset="0"/>
                <a:cs typeface="Arial" panose="020B0604020202020204" pitchFamily="34" charset="0"/>
              </a:rPr>
              <a:t>Kullanıcı, mobil uygulama üzerinden bir komut göndermek istiyor</a:t>
            </a:r>
            <a:r>
              <a:rPr lang="tr-TR"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kullanılarak, kullanıcının komutunu nesne şeklinde temsil edebiliriz.</a:t>
            </a:r>
          </a:p>
          <a:p>
            <a:endParaRPr lang="tr-TR"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999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268760"/>
            <a:ext cx="9916528" cy="5589240"/>
          </a:xfrm>
          <a:prstGeom prst="rect">
            <a:avLst/>
          </a:prstGeom>
        </p:spPr>
        <p:txBody>
          <a:bodyPr vert="horz" lIns="91440" tIns="45720" rIns="91440" bIns="45720" numCol="2"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a:solidFill>
                  <a:srgbClr val="2B91AF"/>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tr-TR"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Name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Id { </a:t>
            </a:r>
            <a:r>
              <a:rPr lang="en-US" sz="1600" dirty="0">
                <a:solidFill>
                  <a:srgbClr val="0000FF"/>
                </a:solidFill>
                <a:latin typeface="Cascadia Mono" panose="020B0609020000020004" pitchFamily="49" charset="0"/>
              </a:rPr>
              <a:t>get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set</a:t>
            </a:r>
            <a:r>
              <a:rPr lang="en-US"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cs typeface="Arial" panose="020B0604020202020204" pitchFamily="34" charset="0"/>
            </a:endParaRPr>
          </a:p>
          <a:p>
            <a:endParaRPr lang="tr-TR" sz="1600" dirty="0">
              <a:solidFill>
                <a:srgbClr val="000000"/>
              </a:solidFill>
              <a:latin typeface="Cascadia Mono" panose="020B0609020000020004" pitchFamily="49" charset="0"/>
              <a:cs typeface="Arial" panose="020B0604020202020204" pitchFamily="34" charset="0"/>
            </a:endParaRPr>
          </a:p>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err="1">
                <a:solidFill>
                  <a:srgbClr val="2B91AF"/>
                </a:solidFill>
                <a:latin typeface="Cascadia Mono" panose="020B0609020000020004" pitchFamily="49" charset="0"/>
              </a:rPr>
              <a:t>EmailService</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tr-TR" sz="1600" dirty="0">
                <a:solidFill>
                  <a:srgbClr val="0000FF"/>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SendEmail</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string</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message</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 E-posta gönderme işlemleri</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endParaRPr lang="tr-TR" sz="1600" dirty="0">
              <a:solidFill>
                <a:srgbClr val="000000"/>
              </a:solidFill>
              <a:latin typeface="Cascadia Mono" panose="020B0609020000020004" pitchFamily="49" charset="0"/>
            </a:endParaRPr>
          </a:p>
          <a:p>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class</a:t>
            </a:r>
            <a:r>
              <a:rPr lang="tr-TR" sz="1600" dirty="0">
                <a:solidFill>
                  <a:srgbClr val="000000"/>
                </a:solidFill>
                <a:latin typeface="Cascadia Mono" panose="020B0609020000020004" pitchFamily="49" charset="0"/>
              </a:rPr>
              <a:t> </a:t>
            </a:r>
            <a:r>
              <a:rPr lang="tr-TR" sz="1600" dirty="0" err="1">
                <a:solidFill>
                  <a:srgbClr val="2B91AF"/>
                </a:solidFill>
                <a:latin typeface="Cascadia Mono" panose="020B0609020000020004" pitchFamily="49" charset="0"/>
              </a:rPr>
              <a:t>UserRepository</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Save</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r>
              <a:rPr lang="tr-TR" sz="1600" dirty="0">
                <a:solidFill>
                  <a:srgbClr val="008000"/>
                </a:solidFill>
                <a:latin typeface="Cascadia Mono" panose="020B0609020000020004" pitchFamily="49" charset="0"/>
              </a:rPr>
              <a:t>//DB kullanıcıyı kaydetme işlemleri</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endParaRPr lang="tr-TR" sz="1600" dirty="0">
              <a:solidFill>
                <a:srgbClr val="000000"/>
              </a:solidFill>
              <a:latin typeface="Cascadia Mono" panose="020B0609020000020004" pitchFamily="49" charset="0"/>
            </a:endParaRPr>
          </a:p>
          <a:p>
            <a:r>
              <a:rPr lang="tr-TR" sz="1600" dirty="0">
                <a:solidFill>
                  <a:srgbClr val="0000FF"/>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User Load(</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userId</a:t>
            </a:r>
            <a:r>
              <a:rPr lang="en-US" sz="1600" dirty="0">
                <a:solidFill>
                  <a:srgbClr val="000000"/>
                </a:solidFill>
                <a:latin typeface="Cascadia Mono" panose="020B0609020000020004" pitchFamily="49" charset="0"/>
              </a:rPr>
              <a:t>) </a:t>
            </a:r>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//DB kullanıcıyı yükleme işlemleri</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 </a:t>
            </a:r>
          </a:p>
          <a:p>
            <a:endParaRPr lang="tr-TR" sz="1600" dirty="0">
              <a:solidFill>
                <a:srgbClr val="000000"/>
              </a:solidFill>
              <a:latin typeface="Cascadia Mono" panose="020B0609020000020004" pitchFamily="49" charset="0"/>
            </a:endParaRPr>
          </a:p>
          <a:p>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public</a:t>
            </a:r>
            <a:r>
              <a:rPr lang="tr-TR" sz="1600" dirty="0">
                <a:solidFill>
                  <a:srgbClr val="000000"/>
                </a:solidFill>
                <a:latin typeface="Cascadia Mono" panose="020B0609020000020004" pitchFamily="49" charset="0"/>
              </a:rPr>
              <a:t> </a:t>
            </a:r>
            <a:r>
              <a:rPr lang="tr-TR" sz="1600" dirty="0" err="1">
                <a:solidFill>
                  <a:srgbClr val="0000FF"/>
                </a:solidFill>
                <a:latin typeface="Cascadia Mono" panose="020B0609020000020004" pitchFamily="49" charset="0"/>
              </a:rPr>
              <a:t>void</a:t>
            </a:r>
            <a:r>
              <a:rPr lang="tr-TR" sz="1600" dirty="0">
                <a:solidFill>
                  <a:srgbClr val="000000"/>
                </a:solidFill>
                <a:latin typeface="Cascadia Mono" panose="020B0609020000020004" pitchFamily="49" charset="0"/>
              </a:rPr>
              <a:t> </a:t>
            </a:r>
            <a:r>
              <a:rPr lang="tr-TR" sz="1600" dirty="0" err="1">
                <a:solidFill>
                  <a:srgbClr val="000000"/>
                </a:solidFill>
                <a:latin typeface="Cascadia Mono" panose="020B0609020000020004" pitchFamily="49" charset="0"/>
              </a:rPr>
              <a:t>Delete</a:t>
            </a:r>
            <a:r>
              <a:rPr lang="tr-TR" sz="1600" dirty="0">
                <a:solidFill>
                  <a:srgbClr val="000000"/>
                </a:solidFill>
                <a:latin typeface="Cascadia Mono" panose="020B0609020000020004" pitchFamily="49" charset="0"/>
              </a:rPr>
              <a:t>(User </a:t>
            </a:r>
            <a:r>
              <a:rPr lang="tr-TR" sz="1600" dirty="0" err="1">
                <a:solidFill>
                  <a:srgbClr val="000000"/>
                </a:solidFill>
                <a:latin typeface="Cascadia Mono" panose="020B0609020000020004" pitchFamily="49" charset="0"/>
              </a:rPr>
              <a:t>user</a:t>
            </a:r>
            <a:r>
              <a:rPr lang="tr-TR" sz="1600" dirty="0">
                <a:solidFill>
                  <a:srgbClr val="000000"/>
                </a:solidFill>
                <a:latin typeface="Cascadia Mono" panose="020B0609020000020004" pitchFamily="49" charset="0"/>
              </a:rPr>
              <a:t>) </a:t>
            </a:r>
          </a:p>
          <a:p>
            <a:r>
              <a:rPr lang="tr-TR" sz="1600" dirty="0">
                <a:solidFill>
                  <a:srgbClr val="000000"/>
                </a:solidFill>
                <a:latin typeface="Cascadia Mono" panose="020B0609020000020004" pitchFamily="49" charset="0"/>
              </a:rPr>
              <a:t>   {</a:t>
            </a:r>
          </a:p>
          <a:p>
            <a:r>
              <a:rPr lang="tr-TR" sz="1600" dirty="0">
                <a:solidFill>
                  <a:srgbClr val="008000"/>
                </a:solidFill>
                <a:latin typeface="Cascadia Mono" panose="020B0609020000020004" pitchFamily="49" charset="0"/>
              </a:rPr>
              <a:t>    //DB kullanıcıyı silme işlemleri</a:t>
            </a:r>
          </a:p>
          <a:p>
            <a:r>
              <a:rPr lang="tr-TR" sz="1600" dirty="0">
                <a:solidFill>
                  <a:srgbClr val="008000"/>
                </a:solidFill>
                <a:latin typeface="Cascadia Mono" panose="020B0609020000020004" pitchFamily="49" charset="0"/>
              </a:rPr>
              <a:t>   </a:t>
            </a:r>
            <a:r>
              <a:rPr lang="tr-TR" sz="1600" dirty="0">
                <a:solidFill>
                  <a:srgbClr val="000000"/>
                </a:solidFill>
                <a:latin typeface="Cascadia Mono" panose="020B0609020000020004" pitchFamily="49" charset="0"/>
              </a:rPr>
              <a:t>}</a:t>
            </a:r>
          </a:p>
          <a:p>
            <a:r>
              <a:rPr lang="tr-TR" sz="1600" dirty="0">
                <a:solidFill>
                  <a:srgbClr val="000000"/>
                </a:solidFill>
                <a:latin typeface="Cascadia Mono" panose="020B0609020000020004" pitchFamily="49" charset="0"/>
              </a:rPr>
              <a:t>}</a:t>
            </a:r>
          </a:p>
          <a:p>
            <a:endParaRPr lang="tr-TR" sz="16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Örnek</a:t>
            </a:r>
          </a:p>
        </p:txBody>
      </p:sp>
    </p:spTree>
    <p:extLst>
      <p:ext uri="{BB962C8B-B14F-4D97-AF65-F5344CB8AC3E}">
        <p14:creationId xmlns:p14="http://schemas.microsoft.com/office/powerpoint/2010/main" val="23204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349996" y="1268760"/>
            <a:ext cx="6840760" cy="5221491"/>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Command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 Banka </a:t>
            </a:r>
            <a:r>
              <a:rPr lang="tr-TR" sz="1800" dirty="0" smtClean="0">
                <a:latin typeface="Arial" panose="020B0604020202020204" pitchFamily="34" charset="0"/>
                <a:cs typeface="Arial" panose="020B0604020202020204" pitchFamily="34" charset="0"/>
              </a:rPr>
              <a:t>İşlemleri</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a:latin typeface="Arial" panose="020B0604020202020204" pitchFamily="34" charset="0"/>
                <a:cs typeface="Arial" panose="020B0604020202020204" pitchFamily="34" charset="0"/>
              </a:rPr>
              <a:t>Bir banka, müşterilerin farklı işlemlerini gerçekleştirebilmelerini sağlayan bir sistem </a:t>
            </a:r>
            <a:r>
              <a:rPr lang="tr-TR" sz="1800" dirty="0" smtClean="0">
                <a:latin typeface="Arial" panose="020B0604020202020204" pitchFamily="34" charset="0"/>
                <a:cs typeface="Arial" panose="020B0604020202020204" pitchFamily="34" charset="0"/>
              </a:rPr>
              <a:t>geliştiriyor.</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Sistemde </a:t>
            </a:r>
            <a:r>
              <a:rPr lang="tr-TR" sz="1800" dirty="0">
                <a:latin typeface="Arial" panose="020B0604020202020204" pitchFamily="34" charset="0"/>
                <a:cs typeface="Arial" panose="020B0604020202020204" pitchFamily="34" charset="0"/>
              </a:rPr>
              <a:t>farklı işlemler bulunuyor: para çekme, para yatırma, hesap özeti alma </a:t>
            </a:r>
            <a:r>
              <a:rPr lang="tr-TR" sz="1800" dirty="0" smtClean="0">
                <a:latin typeface="Arial" panose="020B0604020202020204" pitchFamily="34" charset="0"/>
                <a:cs typeface="Arial" panose="020B0604020202020204" pitchFamily="34" charset="0"/>
              </a:rPr>
              <a:t>vb.</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Her </a:t>
            </a:r>
            <a:r>
              <a:rPr lang="tr-TR" sz="1800" dirty="0">
                <a:latin typeface="Arial" panose="020B0604020202020204" pitchFamily="34" charset="0"/>
                <a:cs typeface="Arial" panose="020B0604020202020204" pitchFamily="34" charset="0"/>
              </a:rPr>
              <a:t>işlem, gerçekleştirilecek operasyonu temsil eden bir komut olarak kabul </a:t>
            </a:r>
            <a:r>
              <a:rPr lang="tr-TR" sz="1800" dirty="0" smtClean="0">
                <a:latin typeface="Arial" panose="020B0604020202020204" pitchFamily="34" charset="0"/>
                <a:cs typeface="Arial" panose="020B0604020202020204" pitchFamily="34" charset="0"/>
              </a:rPr>
              <a:t>edilecek.</a:t>
            </a:r>
          </a:p>
          <a:p>
            <a:pPr marL="342900" indent="-342900">
              <a:buFont typeface="+mj-lt"/>
              <a:buAutoNum type="arabicPeriod"/>
            </a:pP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Kullanıcı</a:t>
            </a:r>
            <a:r>
              <a:rPr lang="tr-TR" sz="1800" dirty="0">
                <a:latin typeface="Arial" panose="020B0604020202020204" pitchFamily="34" charset="0"/>
                <a:cs typeface="Arial" panose="020B0604020202020204" pitchFamily="34" charset="0"/>
              </a:rPr>
              <a:t>, ATM üzerinden bir işlem seçiyor.</a:t>
            </a:r>
          </a:p>
          <a:p>
            <a:pPr marL="285750" indent="-285750">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Command</a:t>
            </a:r>
            <a:r>
              <a:rPr lang="tr-TR" sz="1800" dirty="0">
                <a:latin typeface="Arial" panose="020B0604020202020204" pitchFamily="34" charset="0"/>
                <a:cs typeface="Arial" panose="020B0604020202020204" pitchFamily="34" charset="0"/>
              </a:rPr>
              <a:t> tasarım deseni kullanılarak, kullanıcının seçtiği işlemi nesne şeklinde temsil edebiliriz.</a:t>
            </a:r>
          </a:p>
        </p:txBody>
      </p:sp>
    </p:spTree>
    <p:extLst>
      <p:ext uri="{BB962C8B-B14F-4D97-AF65-F5344CB8AC3E}">
        <p14:creationId xmlns:p14="http://schemas.microsoft.com/office/powerpoint/2010/main" val="207645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2782044" y="1484784"/>
            <a:ext cx="6553200" cy="5153025"/>
          </a:xfrm>
          <a:prstGeom prst="rect">
            <a:avLst/>
          </a:prstGeom>
        </p:spPr>
      </p:pic>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Command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5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925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Double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Dispatch</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Double</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Dispatch</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Double</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Dispatch</a:t>
            </a:r>
            <a:r>
              <a:rPr lang="tr-TR" sz="1800" b="1"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deseni, nesne tabanlı programlama alanında kullanılan bir tasarım desenidir. Bu desen, </a:t>
            </a:r>
            <a:r>
              <a:rPr lang="tr-TR" sz="1800" dirty="0" err="1">
                <a:latin typeface="Arial" panose="020B0604020202020204" pitchFamily="34" charset="0"/>
                <a:cs typeface="Arial" panose="020B0604020202020204" pitchFamily="34" charset="0"/>
              </a:rPr>
              <a:t>polimorfizm</a:t>
            </a:r>
            <a:r>
              <a:rPr lang="tr-TR" sz="1800" dirty="0">
                <a:latin typeface="Arial" panose="020B0604020202020204" pitchFamily="34" charset="0"/>
                <a:cs typeface="Arial" panose="020B0604020202020204" pitchFamily="34" charset="0"/>
              </a:rPr>
              <a:t> ve çok biçimlilik prensiplerine dayanır ve çalışma zamanında doğru metotların çağrılmasını sağlar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Double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r>
              <a:rPr lang="tr-TR" sz="1800" dirty="0">
                <a:latin typeface="Arial" panose="020B0604020202020204" pitchFamily="34" charset="0"/>
                <a:cs typeface="Arial" panose="020B0604020202020204" pitchFamily="34" charset="0"/>
              </a:rPr>
              <a:t> deseni, iki aşamalı bir çağrı mekanizması kullanır. Normalde, nesne yöntem çağrıları, çağrının alıcı sınıfına göre belirlenir. Ancak, tek bir çağrıyla iki sınıfın türüne göre dinamik olarak doğru yöntemlerin çağrılmasını sağlamak için </a:t>
            </a:r>
            <a:r>
              <a:rPr lang="tr-TR" sz="1800" dirty="0" err="1">
                <a:latin typeface="Arial" panose="020B0604020202020204" pitchFamily="34" charset="0"/>
                <a:cs typeface="Arial" panose="020B0604020202020204" pitchFamily="34" charset="0"/>
              </a:rPr>
              <a:t>Double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r>
              <a:rPr lang="tr-TR" sz="1800" dirty="0">
                <a:latin typeface="Arial" panose="020B0604020202020204" pitchFamily="34" charset="0"/>
                <a:cs typeface="Arial" panose="020B0604020202020204" pitchFamily="34" charset="0"/>
              </a:rPr>
              <a:t> kullanılır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Bu desenin çalışması için aşağıdaki unsurlara ihtiyaç vardır: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Polimorfik</a:t>
            </a:r>
            <a:r>
              <a:rPr lang="tr-TR" sz="1800" dirty="0">
                <a:latin typeface="Arial" panose="020B0604020202020204" pitchFamily="34" charset="0"/>
                <a:cs typeface="Arial" panose="020B0604020202020204" pitchFamily="34" charset="0"/>
              </a:rPr>
              <a:t> sınıflar: Çalışma zamanında farklı davranışları olan ve aynı </a:t>
            </a:r>
            <a:r>
              <a:rPr lang="tr-TR" sz="1800" dirty="0" err="1">
                <a:latin typeface="Arial" panose="020B0604020202020204" pitchFamily="34" charset="0"/>
                <a:cs typeface="Arial" panose="020B0604020202020204" pitchFamily="34" charset="0"/>
              </a:rPr>
              <a:t>arayüzü</a:t>
            </a:r>
            <a:r>
              <a:rPr lang="tr-TR" sz="1800" dirty="0">
                <a:latin typeface="Arial" panose="020B0604020202020204" pitchFamily="34" charset="0"/>
                <a:cs typeface="Arial" panose="020B0604020202020204" pitchFamily="34" charset="0"/>
              </a:rPr>
              <a:t> uygulayan sınıfların oluşturulması gereklidir.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a:latin typeface="Arial" panose="020B0604020202020204" pitchFamily="34" charset="0"/>
                <a:cs typeface="Arial" panose="020B0604020202020204" pitchFamily="34" charset="0"/>
              </a:rPr>
              <a:t>İki adımlı çağrı: İlk adımda bir nesne belirli bir metodu çağırır, ikinci adımda ise bu metoda verilen nesne üzerinden başka bir metot çağrılır.</a:t>
            </a:r>
          </a:p>
        </p:txBody>
      </p:sp>
    </p:spTree>
    <p:extLst>
      <p:ext uri="{BB962C8B-B14F-4D97-AF65-F5344CB8AC3E}">
        <p14:creationId xmlns:p14="http://schemas.microsoft.com/office/powerpoint/2010/main" val="105833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925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Double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Dispatch</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Double</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Dispatch</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err="1" smtClean="0">
                <a:latin typeface="Arial" panose="020B0604020202020204" pitchFamily="34" charset="0"/>
                <a:cs typeface="Arial" panose="020B0604020202020204" pitchFamily="34" charset="0"/>
              </a:rPr>
              <a:t>Double</a:t>
            </a:r>
            <a:r>
              <a:rPr lang="tr-TR" sz="1800" dirty="0" smtClean="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r>
              <a:rPr lang="tr-TR" sz="1800" dirty="0">
                <a:latin typeface="Arial" panose="020B0604020202020204" pitchFamily="34" charset="0"/>
                <a:cs typeface="Arial" panose="020B0604020202020204" pitchFamily="34" charset="0"/>
              </a:rPr>
              <a:t> deseni genellikle iki sınıf arasındaki etkileşimlerde kullanılır. İki sınıf arasında bir mesaj gönderildiğinde, alıcı sınıfın türüne göre hangi yöntemin çağrılacağı belirsiz olabilir. Bu durumda </a:t>
            </a:r>
            <a:r>
              <a:rPr lang="tr-TR" sz="1800" dirty="0" err="1">
                <a:latin typeface="Arial" panose="020B0604020202020204" pitchFamily="34" charset="0"/>
                <a:cs typeface="Arial" panose="020B0604020202020204" pitchFamily="34" charset="0"/>
              </a:rPr>
              <a:t>Double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r>
              <a:rPr lang="tr-TR" sz="1800" dirty="0">
                <a:latin typeface="Arial" panose="020B0604020202020204" pitchFamily="34" charset="0"/>
                <a:cs typeface="Arial" panose="020B0604020202020204" pitchFamily="34" charset="0"/>
              </a:rPr>
              <a:t> deseni devreye girer. İlk adımda gönderilen mesaj alıcı sınıfın bir metodu tarafından alınır, ardından ikinci adımda bu alınan mesaj, alıcı sınıfın türüne göre başka bir metoda yönlendirilir. Bu şekilde, doğru metotlar çağrılarak beklenen davranış elde edilir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Double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r>
              <a:rPr lang="tr-TR" sz="1800" dirty="0">
                <a:latin typeface="Arial" panose="020B0604020202020204" pitchFamily="34" charset="0"/>
                <a:cs typeface="Arial" panose="020B0604020202020204" pitchFamily="34" charset="0"/>
              </a:rPr>
              <a:t> deseni, kodun okunabilirliğini ve bakımını artırabilir. Ayrıca, sınıf hiyerarşisindeki sınıflara kolayca yeni davranışlar eklemeyi sağlar, çünkü yeni bir davranış için sadece ilgili sınıfların ilgili metotlarını uygulamak yeterlidir.</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Bu desen, özellikle oyun programlaması, grafik işleme, simülasyonlar ve GUI bileşenleri gibi alanlarda yaygın olarak kullanılır.</a:t>
            </a:r>
          </a:p>
        </p:txBody>
      </p:sp>
    </p:spTree>
    <p:extLst>
      <p:ext uri="{BB962C8B-B14F-4D97-AF65-F5344CB8AC3E}">
        <p14:creationId xmlns:p14="http://schemas.microsoft.com/office/powerpoint/2010/main" val="354628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925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Double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Dispatch</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Double</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Dispatch</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smtClean="0">
                <a:latin typeface="Arial" panose="020B0604020202020204" pitchFamily="34" charset="0"/>
                <a:cs typeface="Arial" panose="020B0604020202020204" pitchFamily="34" charset="0"/>
              </a:rPr>
              <a:t>Senaryo: RPG</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Diyelim ki bir oyun geliştiriyorsunuz ve oyununuzda farklı karakterlerin birbiriyle etkileşime girebileceği bir senaryo bulunuyor. Örneğin, oyundaki karakterlerden biri "Savaşçı" (Warrior) diğeri ise "</a:t>
            </a:r>
            <a:r>
              <a:rPr lang="tr-TR" sz="1800" dirty="0" err="1">
                <a:latin typeface="Arial" panose="020B0604020202020204" pitchFamily="34" charset="0"/>
                <a:cs typeface="Arial" panose="020B0604020202020204" pitchFamily="34" charset="0"/>
              </a:rPr>
              <a:t>Mage</a:t>
            </a:r>
            <a:r>
              <a:rPr lang="tr-TR" sz="1800" dirty="0">
                <a:latin typeface="Arial" panose="020B0604020202020204" pitchFamily="34" charset="0"/>
                <a:cs typeface="Arial" panose="020B0604020202020204" pitchFamily="34" charset="0"/>
              </a:rPr>
              <a:t>" olsun</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"Warrior" (Savaşçı) ve "</a:t>
            </a:r>
            <a:r>
              <a:rPr lang="tr-TR" sz="1800" dirty="0" err="1">
                <a:latin typeface="Arial" panose="020B0604020202020204" pitchFamily="34" charset="0"/>
                <a:cs typeface="Arial" panose="020B0604020202020204" pitchFamily="34" charset="0"/>
              </a:rPr>
              <a:t>Mage</a:t>
            </a:r>
            <a:r>
              <a:rPr lang="tr-TR" sz="1800" dirty="0">
                <a:latin typeface="Arial" panose="020B0604020202020204" pitchFamily="34" charset="0"/>
                <a:cs typeface="Arial" panose="020B0604020202020204" pitchFamily="34" charset="0"/>
              </a:rPr>
              <a:t>" (Büyücü) sınıfları, "</a:t>
            </a:r>
            <a:r>
              <a:rPr lang="tr-TR" sz="1800" dirty="0" err="1">
                <a:latin typeface="Arial" panose="020B0604020202020204" pitchFamily="34" charset="0"/>
                <a:cs typeface="Arial" panose="020B0604020202020204" pitchFamily="34" charset="0"/>
              </a:rPr>
              <a:t>ICharacterInteraction</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arayüzünü</a:t>
            </a:r>
            <a:r>
              <a:rPr lang="tr-TR" sz="1800" dirty="0">
                <a:latin typeface="Arial" panose="020B0604020202020204" pitchFamily="34" charset="0"/>
                <a:cs typeface="Arial" panose="020B0604020202020204" pitchFamily="34" charset="0"/>
              </a:rPr>
              <a:t> uygulamaktadır. Bu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Interact</a:t>
            </a:r>
            <a:r>
              <a:rPr lang="tr-TR" sz="1800" dirty="0">
                <a:latin typeface="Arial" panose="020B0604020202020204" pitchFamily="34" charset="0"/>
                <a:cs typeface="Arial" panose="020B0604020202020204" pitchFamily="34" charset="0"/>
              </a:rPr>
              <a:t>" adında iki farklı metodu içermektedir. Her sınıf, bu metotları kendi şeklinde uygulayarak farklı davranışları tanımlar.</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a:t>
            </a:r>
            <a:r>
              <a:rPr lang="tr-TR" sz="1800" dirty="0" err="1">
                <a:latin typeface="Arial" panose="020B0604020202020204" pitchFamily="34" charset="0"/>
                <a:cs typeface="Arial" panose="020B0604020202020204" pitchFamily="34" charset="0"/>
              </a:rPr>
              <a:t>GameScenario</a:t>
            </a:r>
            <a:r>
              <a:rPr lang="tr-TR" sz="1800" dirty="0">
                <a:latin typeface="Arial" panose="020B0604020202020204" pitchFamily="34" charset="0"/>
                <a:cs typeface="Arial" panose="020B0604020202020204" pitchFamily="34" charset="0"/>
              </a:rPr>
              <a:t>" sınıfında, bir savaşçının bir büyücüyle etkileşime geçmesi ve bir büyücünün bir savaşçıyla etkileşime geçmesi </a:t>
            </a:r>
            <a:r>
              <a:rPr lang="tr-TR" sz="1800" dirty="0" err="1">
                <a:latin typeface="Arial" panose="020B0604020202020204" pitchFamily="34" charset="0"/>
                <a:cs typeface="Arial" panose="020B0604020202020204" pitchFamily="34" charset="0"/>
              </a:rPr>
              <a:t>simüle</a:t>
            </a:r>
            <a:r>
              <a:rPr lang="tr-TR" sz="1800" dirty="0">
                <a:latin typeface="Arial" panose="020B0604020202020204" pitchFamily="34" charset="0"/>
                <a:cs typeface="Arial" panose="020B0604020202020204" pitchFamily="34" charset="0"/>
              </a:rPr>
              <a:t> edilmektedir. </a:t>
            </a:r>
            <a:r>
              <a:rPr lang="tr-TR" sz="1800" dirty="0" err="1">
                <a:latin typeface="Arial" panose="020B0604020202020204" pitchFamily="34" charset="0"/>
                <a:cs typeface="Arial" panose="020B0604020202020204" pitchFamily="34" charset="0"/>
              </a:rPr>
              <a:t>Double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r>
              <a:rPr lang="tr-TR" sz="1800" dirty="0">
                <a:latin typeface="Arial" panose="020B0604020202020204" pitchFamily="34" charset="0"/>
                <a:cs typeface="Arial" panose="020B0604020202020204" pitchFamily="34" charset="0"/>
              </a:rPr>
              <a:t> deseni kullanılarak, doğru metotlar çağrılarak beklenen davranış elde edilir. Örnekte, savaşçı ve büyücü birbirleriyle etkileşime geçtiklerinde, ilgili metotlar çağrılarak doğru mesajlar yazdırılır</a:t>
            </a:r>
            <a:r>
              <a:rPr lang="tr-TR" sz="1800" dirty="0" smtClean="0">
                <a:latin typeface="Arial" panose="020B0604020202020204" pitchFamily="34" charset="0"/>
                <a:cs typeface="Arial" panose="020B0604020202020204" pitchFamily="34" charset="0"/>
              </a:rPr>
              <a:t>.</a:t>
            </a:r>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753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925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Double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Dispatch</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1989956" y="1268760"/>
            <a:ext cx="8064896" cy="5180096"/>
          </a:xfrm>
          <a:prstGeom prst="rect">
            <a:avLst/>
          </a:prstGeom>
        </p:spPr>
      </p:pic>
    </p:spTree>
    <p:extLst>
      <p:ext uri="{BB962C8B-B14F-4D97-AF65-F5344CB8AC3E}">
        <p14:creationId xmlns:p14="http://schemas.microsoft.com/office/powerpoint/2010/main" val="96516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Hook</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Classes</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Hook</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Classes</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smtClean="0">
                <a:latin typeface="Arial" panose="020B0604020202020204" pitchFamily="34" charset="0"/>
                <a:cs typeface="Arial" panose="020B0604020202020204" pitchFamily="34" charset="0"/>
              </a:rPr>
              <a:t>Hook</a:t>
            </a:r>
            <a:r>
              <a:rPr lang="tr-TR" sz="1800" b="1" dirty="0" smtClean="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Classes</a:t>
            </a:r>
            <a:r>
              <a:rPr lang="tr-TR" sz="1800" b="1" dirty="0">
                <a:latin typeface="Arial" panose="020B0604020202020204" pitchFamily="34" charset="0"/>
                <a:cs typeface="Arial" panose="020B0604020202020204" pitchFamily="34" charset="0"/>
              </a:rPr>
              <a:t> (Kancalı Sınıflar), </a:t>
            </a:r>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ana sınıfın davranışını genişletmek veya değiştirmek için alt sınıflar aracılığıyla kancalar (</a:t>
            </a:r>
            <a:r>
              <a:rPr lang="tr-TR" sz="1800" dirty="0" err="1">
                <a:latin typeface="Arial" panose="020B0604020202020204" pitchFamily="34" charset="0"/>
                <a:cs typeface="Arial" panose="020B0604020202020204" pitchFamily="34" charset="0"/>
              </a:rPr>
              <a:t>hooks</a:t>
            </a:r>
            <a:r>
              <a:rPr lang="tr-TR" sz="1800" dirty="0">
                <a:latin typeface="Arial" panose="020B0604020202020204" pitchFamily="34" charset="0"/>
                <a:cs typeface="Arial" panose="020B0604020202020204" pitchFamily="34" charset="0"/>
              </a:rPr>
              <a:t>) sağlar. Kancalar, ana sınıfın belirli noktalarında veya olaylarında çağrılan yöntemlerdir ve alt sınıflar tarafından özelleştirilebilir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Genellikle </a:t>
            </a:r>
            <a:r>
              <a:rPr lang="tr-TR" sz="1800" dirty="0" err="1">
                <a:latin typeface="Arial" panose="020B0604020202020204" pitchFamily="34" charset="0"/>
                <a:cs typeface="Arial" panose="020B0604020202020204" pitchFamily="34" charset="0"/>
              </a:rPr>
              <a:t>Template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r>
              <a:rPr lang="tr-TR" sz="1800" dirty="0">
                <a:latin typeface="Arial" panose="020B0604020202020204" pitchFamily="34" charset="0"/>
                <a:cs typeface="Arial" panose="020B0604020202020204" pitchFamily="34" charset="0"/>
              </a:rPr>
              <a:t> (Şablon Yöntemi) deseniyle birlikte kullanılan </a:t>
            </a: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Classes</a:t>
            </a:r>
            <a:r>
              <a:rPr lang="tr-TR" sz="1800" dirty="0">
                <a:latin typeface="Arial" panose="020B0604020202020204" pitchFamily="34" charset="0"/>
                <a:cs typeface="Arial" panose="020B0604020202020204" pitchFamily="34" charset="0"/>
              </a:rPr>
              <a:t> deseni, ana sınıfın belirli yöntemlerini boş veya varsayılan uygulamalarla tanımlar ve alt sınıflara bu yöntemlerin davranışını değiştirme veya genişletme fırsatı verir. Bu sayede, ana sınıfın temel davranışını değiştirmeden, alt sınıflar tarafından özelleştirilebilir ve davranışlar esnek bir şekilde yönetilebilir.</a:t>
            </a:r>
          </a:p>
        </p:txBody>
      </p:sp>
    </p:spTree>
    <p:extLst>
      <p:ext uri="{BB962C8B-B14F-4D97-AF65-F5344CB8AC3E}">
        <p14:creationId xmlns:p14="http://schemas.microsoft.com/office/powerpoint/2010/main" val="315538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Hook</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Classes</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1485900" y="1556792"/>
            <a:ext cx="8886825" cy="4829175"/>
          </a:xfrm>
          <a:prstGeom prst="rect">
            <a:avLst/>
          </a:prstGeom>
        </p:spPr>
      </p:pic>
    </p:spTree>
    <p:extLst>
      <p:ext uri="{BB962C8B-B14F-4D97-AF65-F5344CB8AC3E}">
        <p14:creationId xmlns:p14="http://schemas.microsoft.com/office/powerpoint/2010/main" val="114767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Hook</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Classes</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p:cNvPicPr>
            <a:picLocks noChangeAspect="1"/>
          </p:cNvPicPr>
          <p:nvPr/>
        </p:nvPicPr>
        <p:blipFill>
          <a:blip r:embed="rId3"/>
          <a:stretch>
            <a:fillRect/>
          </a:stretch>
        </p:blipFill>
        <p:spPr>
          <a:xfrm>
            <a:off x="1269876" y="1700808"/>
            <a:ext cx="9086850" cy="4781550"/>
          </a:xfrm>
          <a:prstGeom prst="rect">
            <a:avLst/>
          </a:prstGeom>
        </p:spPr>
      </p:pic>
    </p:spTree>
    <p:extLst>
      <p:ext uri="{BB962C8B-B14F-4D97-AF65-F5344CB8AC3E}">
        <p14:creationId xmlns:p14="http://schemas.microsoft.com/office/powerpoint/2010/main" val="11310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2204864"/>
            <a:ext cx="9916528" cy="280831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yazılım bileşenlerinin (sınıflar, modüller, fonksiyonlar, vs.) değiştirilmeye kapalı, ancak genişletilmeye açık olması gerektiğini ifade eder.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err="1">
                <a:solidFill>
                  <a:srgbClr val="465562"/>
                </a:solidFill>
                <a:latin typeface="Arial" panose="020B0604020202020204" pitchFamily="34" charset="0"/>
                <a:cs typeface="Arial" panose="020B0604020202020204" pitchFamily="34" charset="0"/>
              </a:rPr>
              <a:t>OCP'nin</a:t>
            </a:r>
            <a:r>
              <a:rPr lang="tr-TR" sz="2100" dirty="0">
                <a:solidFill>
                  <a:srgbClr val="465562"/>
                </a:solidFill>
                <a:latin typeface="Arial" panose="020B0604020202020204" pitchFamily="34" charset="0"/>
                <a:cs typeface="Arial" panose="020B0604020202020204" pitchFamily="34" charset="0"/>
              </a:rPr>
              <a:t> temel fikri, var olan bir bileşeni değiştirmek yerine, yeni davranışlar eklemek için bileşenin genişletilebilir olmasıdır. Böylece, var olan kodda değişiklik yapmadan yeni özelliklerin eklenmesi mümkün olur.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yazılım bileşenlerinin gelecekteki değişikliklere uyum sağlamasını ve yeni gereksinimlere kolayca adapte olmasını sağlar.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Open/</a:t>
            </a:r>
            <a:r>
              <a:rPr lang="tr-TR" sz="2000" b="1" dirty="0" err="1">
                <a:solidFill>
                  <a:srgbClr val="760A0A"/>
                </a:solidFill>
                <a:latin typeface="Arial" panose="020B0604020202020204" pitchFamily="34" charset="0"/>
                <a:cs typeface="Arial" panose="020B0604020202020204" pitchFamily="34" charset="0"/>
              </a:rPr>
              <a:t>Closed</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628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Hook</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Classes</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Hook</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Classes</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 Bir E-Ticaret Uygulamasında Özel </a:t>
            </a:r>
            <a:r>
              <a:rPr lang="tr-TR" sz="1800" dirty="0" smtClean="0">
                <a:latin typeface="Arial" panose="020B0604020202020204" pitchFamily="34" charset="0"/>
                <a:cs typeface="Arial" panose="020B0604020202020204" pitchFamily="34" charset="0"/>
              </a:rPr>
              <a:t>İndirimler</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Bir e-ticaret şirketi, kullanıcılara özel indirimler sunmak için </a:t>
            </a: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sınıflarını kullanmaya karar vermiştir. Bu sayede müşteri deneyimini iyileştirmek, müşteri sadakatini artırmak ve daha fazla satış yapmak istemektedir</a:t>
            </a:r>
            <a:r>
              <a:rPr lang="tr-TR" sz="1800" dirty="0" smtClean="0">
                <a:latin typeface="Arial" panose="020B0604020202020204" pitchFamily="34" charset="0"/>
                <a:cs typeface="Arial" panose="020B0604020202020204" pitchFamily="34" charset="0"/>
              </a:rPr>
              <a:t>.</a:t>
            </a:r>
            <a:endParaRPr lang="tr-TR" sz="1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tr-TR" sz="1200" dirty="0" err="1">
                <a:latin typeface="Arial" panose="020B0604020202020204" pitchFamily="34" charset="0"/>
                <a:cs typeface="Arial" panose="020B0604020202020204" pitchFamily="34" charset="0"/>
              </a:rPr>
              <a:t>Onboarding</a:t>
            </a:r>
            <a:r>
              <a:rPr lang="tr-TR" sz="1200" dirty="0">
                <a:latin typeface="Arial" panose="020B0604020202020204" pitchFamily="34" charset="0"/>
                <a:cs typeface="Arial" panose="020B0604020202020204" pitchFamily="34" charset="0"/>
              </a:rPr>
              <a:t> </a:t>
            </a:r>
            <a:r>
              <a:rPr lang="tr-TR" sz="1200" dirty="0" err="1">
                <a:latin typeface="Arial" panose="020B0604020202020204" pitchFamily="34" charset="0"/>
                <a:cs typeface="Arial" panose="020B0604020202020204" pitchFamily="34" charset="0"/>
              </a:rPr>
              <a:t>Hook'u</a:t>
            </a:r>
            <a:r>
              <a:rPr lang="tr-TR" sz="1200" dirty="0">
                <a:latin typeface="Arial" panose="020B0604020202020204" pitchFamily="34" charset="0"/>
                <a:cs typeface="Arial" panose="020B0604020202020204" pitchFamily="34" charset="0"/>
              </a:rPr>
              <a:t>:</a:t>
            </a:r>
          </a:p>
          <a:p>
            <a:r>
              <a:rPr lang="tr-TR" sz="1200" dirty="0">
                <a:latin typeface="Arial" panose="020B0604020202020204" pitchFamily="34" charset="0"/>
                <a:cs typeface="Arial" panose="020B0604020202020204" pitchFamily="34" charset="0"/>
              </a:rPr>
              <a:t>Müşterilerin ilk kez uygulamayı kullanmaya başladıklarında, </a:t>
            </a:r>
            <a:r>
              <a:rPr lang="tr-TR" sz="1200" dirty="0" err="1">
                <a:latin typeface="Arial" panose="020B0604020202020204" pitchFamily="34" charset="0"/>
                <a:cs typeface="Arial" panose="020B0604020202020204" pitchFamily="34" charset="0"/>
              </a:rPr>
              <a:t>Onboarding</a:t>
            </a:r>
            <a:r>
              <a:rPr lang="tr-TR" sz="1200" dirty="0">
                <a:latin typeface="Arial" panose="020B0604020202020204" pitchFamily="34" charset="0"/>
                <a:cs typeface="Arial" panose="020B0604020202020204" pitchFamily="34" charset="0"/>
              </a:rPr>
              <a:t> </a:t>
            </a:r>
            <a:r>
              <a:rPr lang="tr-TR" sz="1200" dirty="0" err="1">
                <a:latin typeface="Arial" panose="020B0604020202020204" pitchFamily="34" charset="0"/>
                <a:cs typeface="Arial" panose="020B0604020202020204" pitchFamily="34" charset="0"/>
              </a:rPr>
              <a:t>Hook'u</a:t>
            </a:r>
            <a:r>
              <a:rPr lang="tr-TR" sz="1200" dirty="0">
                <a:latin typeface="Arial" panose="020B0604020202020204" pitchFamily="34" charset="0"/>
                <a:cs typeface="Arial" panose="020B0604020202020204" pitchFamily="34" charset="0"/>
              </a:rPr>
              <a:t> devreye girecektir. Bu </a:t>
            </a:r>
            <a:r>
              <a:rPr lang="tr-TR" sz="1200" dirty="0" err="1">
                <a:latin typeface="Arial" panose="020B0604020202020204" pitchFamily="34" charset="0"/>
                <a:cs typeface="Arial" panose="020B0604020202020204" pitchFamily="34" charset="0"/>
              </a:rPr>
              <a:t>Hook</a:t>
            </a:r>
            <a:r>
              <a:rPr lang="tr-TR" sz="1200" dirty="0">
                <a:latin typeface="Arial" panose="020B0604020202020204" pitchFamily="34" charset="0"/>
                <a:cs typeface="Arial" panose="020B0604020202020204" pitchFamily="34" charset="0"/>
              </a:rPr>
              <a:t>, kullanıcılara hoş geldin mesajı gönderir ve indirim kuponları sunar. Bu sayede müşterilerin ilk alışveriş deneyimi olumlu bir şekilde başlar ve onları teşvik </a:t>
            </a:r>
            <a:r>
              <a:rPr lang="tr-TR" sz="1200" dirty="0" smtClean="0">
                <a:latin typeface="Arial" panose="020B0604020202020204" pitchFamily="34" charset="0"/>
                <a:cs typeface="Arial" panose="020B0604020202020204" pitchFamily="34" charset="0"/>
              </a:rPr>
              <a:t>eder.</a:t>
            </a:r>
          </a:p>
          <a:p>
            <a:pPr marL="171450" indent="-171450">
              <a:buFont typeface="Arial" panose="020B0604020202020204" pitchFamily="34" charset="0"/>
              <a:buChar char="•"/>
            </a:pPr>
            <a:r>
              <a:rPr lang="tr-TR" sz="1200" dirty="0" smtClean="0">
                <a:latin typeface="Arial" panose="020B0604020202020204" pitchFamily="34" charset="0"/>
                <a:cs typeface="Arial" panose="020B0604020202020204" pitchFamily="34" charset="0"/>
              </a:rPr>
              <a:t>Satın </a:t>
            </a:r>
            <a:r>
              <a:rPr lang="tr-TR" sz="1200" dirty="0">
                <a:latin typeface="Arial" panose="020B0604020202020204" pitchFamily="34" charset="0"/>
                <a:cs typeface="Arial" panose="020B0604020202020204" pitchFamily="34" charset="0"/>
              </a:rPr>
              <a:t>Alma </a:t>
            </a:r>
            <a:r>
              <a:rPr lang="tr-TR" sz="1200" dirty="0" err="1">
                <a:latin typeface="Arial" panose="020B0604020202020204" pitchFamily="34" charset="0"/>
                <a:cs typeface="Arial" panose="020B0604020202020204" pitchFamily="34" charset="0"/>
              </a:rPr>
              <a:t>Hook'u</a:t>
            </a:r>
            <a:r>
              <a:rPr lang="tr-TR" sz="1200" dirty="0">
                <a:latin typeface="Arial" panose="020B0604020202020204" pitchFamily="34" charset="0"/>
                <a:cs typeface="Arial" panose="020B0604020202020204" pitchFamily="34" charset="0"/>
              </a:rPr>
              <a:t>:</a:t>
            </a:r>
          </a:p>
          <a:p>
            <a:r>
              <a:rPr lang="tr-TR" sz="1200" dirty="0">
                <a:latin typeface="Arial" panose="020B0604020202020204" pitchFamily="34" charset="0"/>
                <a:cs typeface="Arial" panose="020B0604020202020204" pitchFamily="34" charset="0"/>
              </a:rPr>
              <a:t>Müşteriler uygulama üzerinden bir ürün satın aldıklarında, Satın Alma </a:t>
            </a:r>
            <a:r>
              <a:rPr lang="tr-TR" sz="1200" dirty="0" err="1">
                <a:latin typeface="Arial" panose="020B0604020202020204" pitchFamily="34" charset="0"/>
                <a:cs typeface="Arial" panose="020B0604020202020204" pitchFamily="34" charset="0"/>
              </a:rPr>
              <a:t>Hook'u</a:t>
            </a:r>
            <a:r>
              <a:rPr lang="tr-TR" sz="1200" dirty="0">
                <a:latin typeface="Arial" panose="020B0604020202020204" pitchFamily="34" charset="0"/>
                <a:cs typeface="Arial" panose="020B0604020202020204" pitchFamily="34" charset="0"/>
              </a:rPr>
              <a:t> devreye girer. Bu </a:t>
            </a:r>
            <a:r>
              <a:rPr lang="tr-TR" sz="1200" dirty="0" err="1">
                <a:latin typeface="Arial" panose="020B0604020202020204" pitchFamily="34" charset="0"/>
                <a:cs typeface="Arial" panose="020B0604020202020204" pitchFamily="34" charset="0"/>
              </a:rPr>
              <a:t>Hook</a:t>
            </a:r>
            <a:r>
              <a:rPr lang="tr-TR" sz="1200" dirty="0">
                <a:latin typeface="Arial" panose="020B0604020202020204" pitchFamily="34" charset="0"/>
                <a:cs typeface="Arial" panose="020B0604020202020204" pitchFamily="34" charset="0"/>
              </a:rPr>
              <a:t>, kullanıcılara daha sonra kullanabilecekleri bir sonraki alışverişlerinde geçerli olan bir indirim kuponu sağlar. Bu sayede müşterilerin tekrar alışveriş yapma olasılığını artırır ve müşteri sadakatini </a:t>
            </a:r>
            <a:r>
              <a:rPr lang="tr-TR" sz="1200" dirty="0" smtClean="0">
                <a:latin typeface="Arial" panose="020B0604020202020204" pitchFamily="34" charset="0"/>
                <a:cs typeface="Arial" panose="020B0604020202020204" pitchFamily="34" charset="0"/>
              </a:rPr>
              <a:t>sağlar.</a:t>
            </a:r>
          </a:p>
          <a:p>
            <a:pPr marL="171450" indent="-171450">
              <a:buFont typeface="Arial" panose="020B0604020202020204" pitchFamily="34" charset="0"/>
              <a:buChar char="•"/>
            </a:pPr>
            <a:r>
              <a:rPr lang="tr-TR" sz="1200" dirty="0" smtClean="0">
                <a:latin typeface="Arial" panose="020B0604020202020204" pitchFamily="34" charset="0"/>
                <a:cs typeface="Arial" panose="020B0604020202020204" pitchFamily="34" charset="0"/>
              </a:rPr>
              <a:t>Sepet </a:t>
            </a:r>
            <a:r>
              <a:rPr lang="tr-TR" sz="1200" dirty="0">
                <a:latin typeface="Arial" panose="020B0604020202020204" pitchFamily="34" charset="0"/>
                <a:cs typeface="Arial" panose="020B0604020202020204" pitchFamily="34" charset="0"/>
              </a:rPr>
              <a:t>Terk </a:t>
            </a:r>
            <a:r>
              <a:rPr lang="tr-TR" sz="1200" dirty="0" err="1">
                <a:latin typeface="Arial" panose="020B0604020202020204" pitchFamily="34" charset="0"/>
                <a:cs typeface="Arial" panose="020B0604020202020204" pitchFamily="34" charset="0"/>
              </a:rPr>
              <a:t>Hook'u</a:t>
            </a:r>
            <a:r>
              <a:rPr lang="tr-TR" sz="1200" dirty="0">
                <a:latin typeface="Arial" panose="020B0604020202020204" pitchFamily="34" charset="0"/>
                <a:cs typeface="Arial" panose="020B0604020202020204" pitchFamily="34" charset="0"/>
              </a:rPr>
              <a:t>:</a:t>
            </a:r>
          </a:p>
          <a:p>
            <a:r>
              <a:rPr lang="tr-TR" sz="1200" dirty="0">
                <a:latin typeface="Arial" panose="020B0604020202020204" pitchFamily="34" charset="0"/>
                <a:cs typeface="Arial" panose="020B0604020202020204" pitchFamily="34" charset="0"/>
              </a:rPr>
              <a:t>Müşteriler alışveriş sepetine ürün ekledikten sonra sepeti terk ederlerse, Sepet Terk </a:t>
            </a:r>
            <a:r>
              <a:rPr lang="tr-TR" sz="1200" dirty="0" err="1">
                <a:latin typeface="Arial" panose="020B0604020202020204" pitchFamily="34" charset="0"/>
                <a:cs typeface="Arial" panose="020B0604020202020204" pitchFamily="34" charset="0"/>
              </a:rPr>
              <a:t>Hook'u</a:t>
            </a:r>
            <a:r>
              <a:rPr lang="tr-TR" sz="1200" dirty="0">
                <a:latin typeface="Arial" panose="020B0604020202020204" pitchFamily="34" charset="0"/>
                <a:cs typeface="Arial" panose="020B0604020202020204" pitchFamily="34" charset="0"/>
              </a:rPr>
              <a:t> devreye girer. Bu </a:t>
            </a:r>
            <a:r>
              <a:rPr lang="tr-TR" sz="1200" dirty="0" err="1">
                <a:latin typeface="Arial" panose="020B0604020202020204" pitchFamily="34" charset="0"/>
                <a:cs typeface="Arial" panose="020B0604020202020204" pitchFamily="34" charset="0"/>
              </a:rPr>
              <a:t>Hook</a:t>
            </a:r>
            <a:r>
              <a:rPr lang="tr-TR" sz="1200" dirty="0">
                <a:latin typeface="Arial" panose="020B0604020202020204" pitchFamily="34" charset="0"/>
                <a:cs typeface="Arial" panose="020B0604020202020204" pitchFamily="34" charset="0"/>
              </a:rPr>
              <a:t>, kullanıcılara terk ettikleri ürünler için ekstra indirimler sunar. Bu sayede müşterilerin sepetlerini tamamlama olasılığını artırır ve terk edilen alışverişleri geri </a:t>
            </a:r>
            <a:r>
              <a:rPr lang="tr-TR" sz="1200" dirty="0" smtClean="0">
                <a:latin typeface="Arial" panose="020B0604020202020204" pitchFamily="34" charset="0"/>
                <a:cs typeface="Arial" panose="020B0604020202020204" pitchFamily="34" charset="0"/>
              </a:rPr>
              <a:t>kazandırır.</a:t>
            </a:r>
          </a:p>
          <a:p>
            <a:pPr marL="171450" indent="-171450">
              <a:buFont typeface="Arial" panose="020B0604020202020204" pitchFamily="34" charset="0"/>
              <a:buChar char="•"/>
            </a:pPr>
            <a:r>
              <a:rPr lang="tr-TR" sz="1200" dirty="0" smtClean="0">
                <a:latin typeface="Arial" panose="020B0604020202020204" pitchFamily="34" charset="0"/>
                <a:cs typeface="Arial" panose="020B0604020202020204" pitchFamily="34" charset="0"/>
              </a:rPr>
              <a:t>Doğum </a:t>
            </a:r>
            <a:r>
              <a:rPr lang="tr-TR" sz="1200" dirty="0">
                <a:latin typeface="Arial" panose="020B0604020202020204" pitchFamily="34" charset="0"/>
                <a:cs typeface="Arial" panose="020B0604020202020204" pitchFamily="34" charset="0"/>
              </a:rPr>
              <a:t>Günü </a:t>
            </a:r>
            <a:r>
              <a:rPr lang="tr-TR" sz="1200" dirty="0" err="1">
                <a:latin typeface="Arial" panose="020B0604020202020204" pitchFamily="34" charset="0"/>
                <a:cs typeface="Arial" panose="020B0604020202020204" pitchFamily="34" charset="0"/>
              </a:rPr>
              <a:t>Hook'u</a:t>
            </a:r>
            <a:r>
              <a:rPr lang="tr-TR" sz="1200" dirty="0">
                <a:latin typeface="Arial" panose="020B0604020202020204" pitchFamily="34" charset="0"/>
                <a:cs typeface="Arial" panose="020B0604020202020204" pitchFamily="34" charset="0"/>
              </a:rPr>
              <a:t>:</a:t>
            </a:r>
          </a:p>
          <a:p>
            <a:r>
              <a:rPr lang="tr-TR" sz="1200" dirty="0">
                <a:latin typeface="Arial" panose="020B0604020202020204" pitchFamily="34" charset="0"/>
                <a:cs typeface="Arial" panose="020B0604020202020204" pitchFamily="34" charset="0"/>
              </a:rPr>
              <a:t>Müşterilerin doğum günlerinde, Doğum Günü </a:t>
            </a:r>
            <a:r>
              <a:rPr lang="tr-TR" sz="1200" dirty="0" err="1">
                <a:latin typeface="Arial" panose="020B0604020202020204" pitchFamily="34" charset="0"/>
                <a:cs typeface="Arial" panose="020B0604020202020204" pitchFamily="34" charset="0"/>
              </a:rPr>
              <a:t>Hook'u</a:t>
            </a:r>
            <a:r>
              <a:rPr lang="tr-TR" sz="1200" dirty="0">
                <a:latin typeface="Arial" panose="020B0604020202020204" pitchFamily="34" charset="0"/>
                <a:cs typeface="Arial" panose="020B0604020202020204" pitchFamily="34" charset="0"/>
              </a:rPr>
              <a:t> devreye girer. Bu </a:t>
            </a:r>
            <a:r>
              <a:rPr lang="tr-TR" sz="1200" dirty="0" err="1">
                <a:latin typeface="Arial" panose="020B0604020202020204" pitchFamily="34" charset="0"/>
                <a:cs typeface="Arial" panose="020B0604020202020204" pitchFamily="34" charset="0"/>
              </a:rPr>
              <a:t>Hook</a:t>
            </a:r>
            <a:r>
              <a:rPr lang="tr-TR" sz="1200" dirty="0">
                <a:latin typeface="Arial" panose="020B0604020202020204" pitchFamily="34" charset="0"/>
                <a:cs typeface="Arial" panose="020B0604020202020204" pitchFamily="34" charset="0"/>
              </a:rPr>
              <a:t>, kullanıcılara doğum günlerini kutlayan bir mesaj ve özel bir indirim sunar. Bu sayede müşterilerin duygusal bağlarını güçlendirir ve tekrar alışveriş yapma olasılığını </a:t>
            </a:r>
            <a:r>
              <a:rPr lang="tr-TR" sz="1200" dirty="0" smtClean="0">
                <a:latin typeface="Arial" panose="020B0604020202020204" pitchFamily="34" charset="0"/>
                <a:cs typeface="Arial" panose="020B0604020202020204" pitchFamily="34" charset="0"/>
              </a:rPr>
              <a:t>artırır.</a:t>
            </a:r>
          </a:p>
          <a:p>
            <a:pPr marL="171450" indent="-171450">
              <a:buFont typeface="Arial" panose="020B0604020202020204" pitchFamily="34" charset="0"/>
              <a:buChar char="•"/>
            </a:pPr>
            <a:r>
              <a:rPr lang="tr-TR" sz="1200" dirty="0" smtClean="0">
                <a:latin typeface="Arial" panose="020B0604020202020204" pitchFamily="34" charset="0"/>
                <a:cs typeface="Arial" panose="020B0604020202020204" pitchFamily="34" charset="0"/>
              </a:rPr>
              <a:t>Sadakat </a:t>
            </a:r>
            <a:r>
              <a:rPr lang="tr-TR" sz="1200" dirty="0" err="1">
                <a:latin typeface="Arial" panose="020B0604020202020204" pitchFamily="34" charset="0"/>
                <a:cs typeface="Arial" panose="020B0604020202020204" pitchFamily="34" charset="0"/>
              </a:rPr>
              <a:t>Hook'u</a:t>
            </a:r>
            <a:r>
              <a:rPr lang="tr-TR" sz="1200" dirty="0">
                <a:latin typeface="Arial" panose="020B0604020202020204" pitchFamily="34" charset="0"/>
                <a:cs typeface="Arial" panose="020B0604020202020204" pitchFamily="34" charset="0"/>
              </a:rPr>
              <a:t>:</a:t>
            </a:r>
          </a:p>
          <a:p>
            <a:r>
              <a:rPr lang="tr-TR" sz="1200" dirty="0">
                <a:latin typeface="Arial" panose="020B0604020202020204" pitchFamily="34" charset="0"/>
                <a:cs typeface="Arial" panose="020B0604020202020204" pitchFamily="34" charset="0"/>
              </a:rPr>
              <a:t>Müşteriler belirli bir miktar alışveriş yaptıklarında, Sadakat </a:t>
            </a:r>
            <a:r>
              <a:rPr lang="tr-TR" sz="1200" dirty="0" err="1">
                <a:latin typeface="Arial" panose="020B0604020202020204" pitchFamily="34" charset="0"/>
                <a:cs typeface="Arial" panose="020B0604020202020204" pitchFamily="34" charset="0"/>
              </a:rPr>
              <a:t>Hook'u</a:t>
            </a:r>
            <a:r>
              <a:rPr lang="tr-TR" sz="1200" dirty="0">
                <a:latin typeface="Arial" panose="020B0604020202020204" pitchFamily="34" charset="0"/>
                <a:cs typeface="Arial" panose="020B0604020202020204" pitchFamily="34" charset="0"/>
              </a:rPr>
              <a:t> devreye girer. Bu </a:t>
            </a:r>
            <a:r>
              <a:rPr lang="tr-TR" sz="1200" dirty="0" err="1">
                <a:latin typeface="Arial" panose="020B0604020202020204" pitchFamily="34" charset="0"/>
                <a:cs typeface="Arial" panose="020B0604020202020204" pitchFamily="34" charset="0"/>
              </a:rPr>
              <a:t>Hook</a:t>
            </a:r>
            <a:r>
              <a:rPr lang="tr-TR" sz="1200" dirty="0">
                <a:latin typeface="Arial" panose="020B0604020202020204" pitchFamily="34" charset="0"/>
                <a:cs typeface="Arial" panose="020B0604020202020204" pitchFamily="34" charset="0"/>
              </a:rPr>
              <a:t>, kullanıcılara sadakat puanları veya özel avantajlar sunar. Bu sayede müşterilerin tekrar tekrar alışveriş yapma isteğini artırır ve müşteri sadakatini güçlendirir.</a:t>
            </a:r>
          </a:p>
        </p:txBody>
      </p:sp>
    </p:spTree>
    <p:extLst>
      <p:ext uri="{BB962C8B-B14F-4D97-AF65-F5344CB8AC3E}">
        <p14:creationId xmlns:p14="http://schemas.microsoft.com/office/powerpoint/2010/main" val="182353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25859" y="1700808"/>
            <a:ext cx="9634043" cy="3528392"/>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Hook</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Classes</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802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Hook</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Method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Hook</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Method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Hook</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Method</a:t>
            </a:r>
            <a:r>
              <a:rPr lang="tr-TR" sz="1800" b="1"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tasarım deseni, bir üst sınıfın (ana sınıf) alt sınıflara belirli adımları uygulama sorumluluğu bıraktığı bir davranışsal tasarım desenidir. </a:t>
            </a:r>
            <a:endParaRPr lang="tr-TR" sz="1800" dirty="0" smtClean="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Bu tasarım deseninin ana amacı, ana sınıfın belirli adımlarını veya metotlarını tanımlamak ve alt sınıflara bu adımları isteğe bağlı olarak uygulama yetkisi vermektedir. Ana sınıfın belirli adımları varsayılan (</a:t>
            </a:r>
            <a:r>
              <a:rPr lang="tr-TR" sz="1800" dirty="0" err="1">
                <a:latin typeface="Arial" panose="020B0604020202020204" pitchFamily="34" charset="0"/>
                <a:cs typeface="Arial" panose="020B0604020202020204" pitchFamily="34" charset="0"/>
              </a:rPr>
              <a:t>default</a:t>
            </a:r>
            <a:r>
              <a:rPr lang="tr-TR" sz="1800" dirty="0">
                <a:latin typeface="Arial" panose="020B0604020202020204" pitchFamily="34" charset="0"/>
                <a:cs typeface="Arial" panose="020B0604020202020204" pitchFamily="34" charset="0"/>
              </a:rPr>
              <a:t>) bir şekilde uygulanırken, alt sınıflar bu adımları gerektiğinde veya istedikleri şekilde geçersiz kılabilir veya genişletebilirler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Bu tasarım deseni, davranışsal farklılıkları yönetmek, alt sınıfları özelleştirmek ve esneklik sağlamak için kullanılır. Ana sınıf, temel bir şablona (</a:t>
            </a:r>
            <a:r>
              <a:rPr lang="tr-TR" sz="1800" dirty="0" err="1">
                <a:latin typeface="Arial" panose="020B0604020202020204" pitchFamily="34" charset="0"/>
                <a:cs typeface="Arial" panose="020B0604020202020204" pitchFamily="34" charset="0"/>
              </a:rPr>
              <a:t>template</a:t>
            </a:r>
            <a:r>
              <a:rPr lang="tr-TR" sz="1800" dirty="0">
                <a:latin typeface="Arial" panose="020B0604020202020204" pitchFamily="34" charset="0"/>
                <a:cs typeface="Arial" panose="020B0604020202020204" pitchFamily="34" charset="0"/>
              </a:rPr>
              <a:t>) sahip olurken, alt sınıflar bu şablonu istedikleri şekilde uyarlayabilirler. Bu, alt sınıfların belirli adımları tamamen değiştirebilecekleri veya sadece bazı adımları geçersiz kılacakları anlamına gelir.</a:t>
            </a:r>
          </a:p>
        </p:txBody>
      </p:sp>
    </p:spTree>
    <p:extLst>
      <p:ext uri="{BB962C8B-B14F-4D97-AF65-F5344CB8AC3E}">
        <p14:creationId xmlns:p14="http://schemas.microsoft.com/office/powerpoint/2010/main" val="342702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Hook</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Method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Hook</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Method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smtClean="0">
                <a:latin typeface="Arial" panose="020B0604020202020204" pitchFamily="34" charset="0"/>
                <a:cs typeface="Arial" panose="020B0604020202020204" pitchFamily="34" charset="0"/>
              </a:rPr>
              <a:t>Senaryo: RPG</a:t>
            </a:r>
          </a:p>
          <a:p>
            <a:endParaRPr lang="tr-TR" sz="1800" b="1"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"Oyun" adında bir ana sınıf ve bu sınıftan türetilen "Gölge Savaşçısı" ve "Savaş Büyücüsü" adında iki alt sınıf bulunmaktadır. Ana sınıf olan "Oyun" sınıfı, temel oyun işlevselliğini içerir ve "Play" metodu ile oyunun başlatılmasını, oynanmasını ve sonlandırılmasını yönetir. Alt sınıflar ise bu temel işlevselliği genişletir veya geçersiz kılar.</a:t>
            </a:r>
          </a:p>
        </p:txBody>
      </p:sp>
    </p:spTree>
    <p:extLst>
      <p:ext uri="{BB962C8B-B14F-4D97-AF65-F5344CB8AC3E}">
        <p14:creationId xmlns:p14="http://schemas.microsoft.com/office/powerpoint/2010/main" val="242980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11"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12"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Hook</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Method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13"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Hook</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Method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14"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smtClean="0">
                <a:latin typeface="Arial" panose="020B0604020202020204" pitchFamily="34" charset="0"/>
                <a:cs typeface="Arial" panose="020B0604020202020204" pitchFamily="34" charset="0"/>
              </a:rPr>
              <a:t>Hook</a:t>
            </a:r>
            <a:r>
              <a:rPr lang="tr-TR" sz="1800" b="1" dirty="0" smtClean="0">
                <a:latin typeface="Arial" panose="020B0604020202020204" pitchFamily="34" charset="0"/>
                <a:cs typeface="Arial" panose="020B0604020202020204" pitchFamily="34" charset="0"/>
              </a:rPr>
              <a:t> </a:t>
            </a:r>
            <a:r>
              <a:rPr lang="tr-TR" sz="1800" b="1" dirty="0" err="1" smtClean="0">
                <a:latin typeface="Arial" panose="020B0604020202020204" pitchFamily="34" charset="0"/>
                <a:cs typeface="Arial" panose="020B0604020202020204" pitchFamily="34" charset="0"/>
              </a:rPr>
              <a:t>Classes</a:t>
            </a:r>
            <a:r>
              <a:rPr lang="tr-TR" sz="1800" b="1" dirty="0" smtClean="0">
                <a:latin typeface="Arial" panose="020B0604020202020204" pitchFamily="34" charset="0"/>
                <a:cs typeface="Arial" panose="020B0604020202020204" pitchFamily="34" charset="0"/>
              </a:rPr>
              <a:t> ile ne farkı var?</a:t>
            </a:r>
          </a:p>
          <a:p>
            <a:endParaRPr lang="tr-TR" sz="1800" b="1"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r>
              <a:rPr lang="tr-TR" sz="1800" dirty="0">
                <a:latin typeface="Arial" panose="020B0604020202020204" pitchFamily="34" charset="0"/>
                <a:cs typeface="Arial" panose="020B0604020202020204" pitchFamily="34" charset="0"/>
              </a:rPr>
              <a:t> tasarım deseni genellikle alt sınıfların belirli adımları uygulama seçeneği sağlamak için kullanılırken, </a:t>
            </a: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Classes</a:t>
            </a:r>
            <a:r>
              <a:rPr lang="tr-TR" sz="1800" dirty="0">
                <a:latin typeface="Arial" panose="020B0604020202020204" pitchFamily="34" charset="0"/>
                <a:cs typeface="Arial" panose="020B0604020202020204" pitchFamily="34" charset="0"/>
              </a:rPr>
              <a:t> ise belirli noktalarda işlevselliği eklemek veya özelleştirmek için kullanılır. Her iki tasarım deseni de farklı senaryolara ve ihtiyaçlara uygun şekilde kullanılabilir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r>
              <a:rPr lang="tr-TR" sz="1800" dirty="0">
                <a:latin typeface="Arial" panose="020B0604020202020204" pitchFamily="34" charset="0"/>
                <a:cs typeface="Arial" panose="020B0604020202020204" pitchFamily="34" charset="0"/>
              </a:rPr>
              <a:t> tasarım deseni, üst sınıfın belirli adımları tanımladığı ve alt sınıfların bu adımları isteğe bağlı olarak uygulayabileceği bir şablon (</a:t>
            </a:r>
            <a:r>
              <a:rPr lang="tr-TR" sz="1800" dirty="0" err="1">
                <a:latin typeface="Arial" panose="020B0604020202020204" pitchFamily="34" charset="0"/>
                <a:cs typeface="Arial" panose="020B0604020202020204" pitchFamily="34" charset="0"/>
              </a:rPr>
              <a:t>template</a:t>
            </a:r>
            <a:r>
              <a:rPr lang="tr-TR" sz="1800" dirty="0">
                <a:latin typeface="Arial" panose="020B0604020202020204" pitchFamily="34" charset="0"/>
                <a:cs typeface="Arial" panose="020B0604020202020204" pitchFamily="34" charset="0"/>
              </a:rPr>
              <a:t>) yöntemi kullanır.</a:t>
            </a:r>
          </a:p>
          <a:p>
            <a:endParaRPr lang="tr-TR" sz="1800" dirty="0" smtClean="0">
              <a:latin typeface="Arial" panose="020B0604020202020204" pitchFamily="34" charset="0"/>
              <a:cs typeface="Arial" panose="020B0604020202020204" pitchFamily="34" charset="0"/>
            </a:endParaRPr>
          </a:p>
          <a:p>
            <a:r>
              <a:rPr lang="tr-TR" sz="1800" dirty="0" err="1" smtClean="0">
                <a:latin typeface="Arial" panose="020B0604020202020204" pitchFamily="34" charset="0"/>
                <a:cs typeface="Arial" panose="020B0604020202020204" pitchFamily="34" charset="0"/>
              </a:rPr>
              <a:t>Hook</a:t>
            </a:r>
            <a:r>
              <a:rPr lang="tr-TR" sz="1800" dirty="0" smtClean="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Classes</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Classes</a:t>
            </a:r>
            <a:r>
              <a:rPr lang="tr-TR" sz="1800" dirty="0">
                <a:latin typeface="Arial" panose="020B0604020202020204" pitchFamily="34" charset="0"/>
                <a:cs typeface="Arial" panose="020B0604020202020204" pitchFamily="34" charset="0"/>
              </a:rPr>
              <a:t> ise, belirli noktalarda işlevselliği eklemek için kullanılan sınıflardır. Bu sınıflar, uygulamanın temel yapısını değiştirmeden ek işlevselliği sağlar.</a:t>
            </a:r>
          </a:p>
        </p:txBody>
      </p:sp>
    </p:spTree>
    <p:extLst>
      <p:ext uri="{BB962C8B-B14F-4D97-AF65-F5344CB8AC3E}">
        <p14:creationId xmlns:p14="http://schemas.microsoft.com/office/powerpoint/2010/main" val="139733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Hook</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Method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4" name="Resim 3"/>
          <p:cNvPicPr>
            <a:picLocks noChangeAspect="1"/>
          </p:cNvPicPr>
          <p:nvPr/>
        </p:nvPicPr>
        <p:blipFill>
          <a:blip r:embed="rId3"/>
          <a:stretch>
            <a:fillRect/>
          </a:stretch>
        </p:blipFill>
        <p:spPr>
          <a:xfrm>
            <a:off x="1485900" y="1340768"/>
            <a:ext cx="8705850" cy="5219700"/>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Tree>
    <p:extLst>
      <p:ext uri="{BB962C8B-B14F-4D97-AF65-F5344CB8AC3E}">
        <p14:creationId xmlns:p14="http://schemas.microsoft.com/office/powerpoint/2010/main" val="283734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Interpreter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solidFill>
                  <a:srgbClr val="C00000"/>
                </a:solidFill>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8"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smtClean="0">
                <a:latin typeface="Arial" panose="020B0604020202020204" pitchFamily="34" charset="0"/>
                <a:cs typeface="Arial" panose="020B0604020202020204" pitchFamily="34" charset="0"/>
              </a:rPr>
              <a:t>Interpreter </a:t>
            </a:r>
            <a:r>
              <a:rPr lang="tr-TR" sz="1800" b="1" dirty="0" err="1">
                <a:latin typeface="Arial" panose="020B0604020202020204" pitchFamily="34" charset="0"/>
                <a:cs typeface="Arial" panose="020B0604020202020204" pitchFamily="34" charset="0"/>
              </a:rPr>
              <a:t>Pattern</a:t>
            </a:r>
            <a:r>
              <a:rPr lang="tr-TR" sz="1800" b="1" dirty="0">
                <a:latin typeface="Arial" panose="020B0604020202020204" pitchFamily="34" charset="0"/>
                <a:cs typeface="Arial" panose="020B0604020202020204" pitchFamily="34" charset="0"/>
              </a:rPr>
              <a:t> (Tercüman Tasarım Deseni), </a:t>
            </a:r>
            <a:r>
              <a:rPr lang="tr-TR" sz="1800" dirty="0">
                <a:latin typeface="Arial" panose="020B0604020202020204" pitchFamily="34" charset="0"/>
                <a:cs typeface="Arial" panose="020B0604020202020204" pitchFamily="34" charset="0"/>
              </a:rPr>
              <a:t>davranışsal bir tasarım desenidir ve bir dilin veya ifadelerin yorumlanmasını ve çözümlenmesini sağlar. Bu desen, belirli bir dilin veya </a:t>
            </a:r>
            <a:r>
              <a:rPr lang="tr-TR" sz="1800" dirty="0" err="1">
                <a:latin typeface="Arial" panose="020B0604020202020204" pitchFamily="34" charset="0"/>
                <a:cs typeface="Arial" panose="020B0604020202020204" pitchFamily="34" charset="0"/>
              </a:rPr>
              <a:t>gramatik</a:t>
            </a:r>
            <a:r>
              <a:rPr lang="tr-TR" sz="1800" dirty="0">
                <a:latin typeface="Arial" panose="020B0604020202020204" pitchFamily="34" charset="0"/>
                <a:cs typeface="Arial" panose="020B0604020202020204" pitchFamily="34" charset="0"/>
              </a:rPr>
              <a:t> kurallarının yorumlanması ve ifadelerin çalıştırılması gibi durumları ele alır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Interpreter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genellikle derleyiciler, </a:t>
            </a:r>
            <a:r>
              <a:rPr lang="tr-TR" sz="1800" dirty="0" err="1">
                <a:latin typeface="Arial" panose="020B0604020202020204" pitchFamily="34" charset="0"/>
                <a:cs typeface="Arial" panose="020B0604020202020204" pitchFamily="34" charset="0"/>
              </a:rPr>
              <a:t>veritabanı</a:t>
            </a:r>
            <a:r>
              <a:rPr lang="tr-TR" sz="1800" dirty="0">
                <a:latin typeface="Arial" panose="020B0604020202020204" pitchFamily="34" charset="0"/>
                <a:cs typeface="Arial" panose="020B0604020202020204" pitchFamily="34" charset="0"/>
              </a:rPr>
              <a:t> sorguları veya matematiksel ifadeler gibi durumlarda kullanılır. Bu tasarım deseni, bir dilin veya ifadelerin anlamlarını anlamak ve yorumlamak için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ve ilgili sınıflar kullanır.</a:t>
            </a:r>
          </a:p>
        </p:txBody>
      </p:sp>
    </p:spTree>
    <p:extLst>
      <p:ext uri="{BB962C8B-B14F-4D97-AF65-F5344CB8AC3E}">
        <p14:creationId xmlns:p14="http://schemas.microsoft.com/office/powerpoint/2010/main" val="73248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Interpreter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solidFill>
                  <a:srgbClr val="C00000"/>
                </a:solidFill>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Temel bileşenler şunlardır: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Context</a:t>
            </a:r>
            <a:r>
              <a:rPr lang="tr-TR" sz="1800" dirty="0">
                <a:latin typeface="Arial" panose="020B0604020202020204" pitchFamily="34" charset="0"/>
                <a:cs typeface="Arial" panose="020B0604020202020204" pitchFamily="34" charset="0"/>
              </a:rPr>
              <a:t> (Bağlam): İfadeyi veya dilin işlendiği bağlamdır. İfadeyi içerir ve yorumlayıcıya sağlanır.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AbstractExpression</a:t>
            </a:r>
            <a:r>
              <a:rPr lang="tr-TR" sz="1800" dirty="0">
                <a:latin typeface="Arial" panose="020B0604020202020204" pitchFamily="34" charset="0"/>
                <a:cs typeface="Arial" panose="020B0604020202020204" pitchFamily="34" charset="0"/>
              </a:rPr>
              <a:t> (Soyut İfade): İfadeyi temsil eden soyut bir sınıftır. Tüm yorumlayıcı ifadeleri için ortak davranışları içerir ve yorumlamak için </a:t>
            </a:r>
            <a:r>
              <a:rPr lang="tr-TR" sz="1800" dirty="0" err="1">
                <a:latin typeface="Arial" panose="020B0604020202020204" pitchFamily="34" charset="0"/>
                <a:cs typeface="Arial" panose="020B0604020202020204" pitchFamily="34" charset="0"/>
              </a:rPr>
              <a:t>interpret</a:t>
            </a:r>
            <a:r>
              <a:rPr lang="tr-TR" sz="1800" dirty="0">
                <a:latin typeface="Arial" panose="020B0604020202020204" pitchFamily="34" charset="0"/>
                <a:cs typeface="Arial" panose="020B0604020202020204" pitchFamily="34" charset="0"/>
              </a:rPr>
              <a:t>() metodu tanımlar.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TerminalExpression</a:t>
            </a:r>
            <a:r>
              <a:rPr lang="tr-TR" sz="1800" dirty="0">
                <a:latin typeface="Arial" panose="020B0604020202020204" pitchFamily="34" charset="0"/>
                <a:cs typeface="Arial" panose="020B0604020202020204" pitchFamily="34" charset="0"/>
              </a:rPr>
              <a:t> (Terminal İfade): Soyut ifadenin alt sınıfıdır. Terminal ifadeler, dildeki en küçük birimleri temsil eder ve yorumlanır. Bu sınıf, </a:t>
            </a:r>
            <a:r>
              <a:rPr lang="tr-TR" sz="1800" dirty="0" err="1">
                <a:latin typeface="Arial" panose="020B0604020202020204" pitchFamily="34" charset="0"/>
                <a:cs typeface="Arial" panose="020B0604020202020204" pitchFamily="34" charset="0"/>
              </a:rPr>
              <a:t>interpret</a:t>
            </a:r>
            <a:r>
              <a:rPr lang="tr-TR" sz="1800" dirty="0">
                <a:latin typeface="Arial" panose="020B0604020202020204" pitchFamily="34" charset="0"/>
                <a:cs typeface="Arial" panose="020B0604020202020204" pitchFamily="34" charset="0"/>
              </a:rPr>
              <a:t>() metoduyla ifadeyi yorumlar.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NonTerminalExpression</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Non</a:t>
            </a:r>
            <a:r>
              <a:rPr lang="tr-TR" sz="1800" dirty="0">
                <a:latin typeface="Arial" panose="020B0604020202020204" pitchFamily="34" charset="0"/>
                <a:cs typeface="Arial" panose="020B0604020202020204" pitchFamily="34" charset="0"/>
              </a:rPr>
              <a:t>-Terminal İfade): Soyut ifadenin alt sınıfıdır. </a:t>
            </a:r>
            <a:r>
              <a:rPr lang="tr-TR" sz="1800" dirty="0" err="1">
                <a:latin typeface="Arial" panose="020B0604020202020204" pitchFamily="34" charset="0"/>
                <a:cs typeface="Arial" panose="020B0604020202020204" pitchFamily="34" charset="0"/>
              </a:rPr>
              <a:t>Non</a:t>
            </a:r>
            <a:r>
              <a:rPr lang="tr-TR" sz="1800" dirty="0">
                <a:latin typeface="Arial" panose="020B0604020202020204" pitchFamily="34" charset="0"/>
                <a:cs typeface="Arial" panose="020B0604020202020204" pitchFamily="34" charset="0"/>
              </a:rPr>
              <a:t>-terminal ifadeler, terminal ifadeleri veya başka </a:t>
            </a:r>
            <a:r>
              <a:rPr lang="tr-TR" sz="1800" dirty="0" err="1">
                <a:latin typeface="Arial" panose="020B0604020202020204" pitchFamily="34" charset="0"/>
                <a:cs typeface="Arial" panose="020B0604020202020204" pitchFamily="34" charset="0"/>
              </a:rPr>
              <a:t>non</a:t>
            </a:r>
            <a:r>
              <a:rPr lang="tr-TR" sz="1800" dirty="0">
                <a:latin typeface="Arial" panose="020B0604020202020204" pitchFamily="34" charset="0"/>
                <a:cs typeface="Arial" panose="020B0604020202020204" pitchFamily="34" charset="0"/>
              </a:rPr>
              <a:t>-terminal ifadeleri içerebilir ve bunları birleştirmek için kullanılır. Bu sınıf, </a:t>
            </a:r>
            <a:r>
              <a:rPr lang="tr-TR" sz="1800" dirty="0" err="1">
                <a:latin typeface="Arial" panose="020B0604020202020204" pitchFamily="34" charset="0"/>
                <a:cs typeface="Arial" panose="020B0604020202020204" pitchFamily="34" charset="0"/>
              </a:rPr>
              <a:t>interpret</a:t>
            </a:r>
            <a:r>
              <a:rPr lang="tr-TR" sz="1800" dirty="0">
                <a:latin typeface="Arial" panose="020B0604020202020204" pitchFamily="34" charset="0"/>
                <a:cs typeface="Arial" panose="020B0604020202020204" pitchFamily="34" charset="0"/>
              </a:rPr>
              <a:t>() metoduyla ifadenin yorumlanmasını sağlar.</a:t>
            </a:r>
          </a:p>
        </p:txBody>
      </p:sp>
    </p:spTree>
    <p:extLst>
      <p:ext uri="{BB962C8B-B14F-4D97-AF65-F5344CB8AC3E}">
        <p14:creationId xmlns:p14="http://schemas.microsoft.com/office/powerpoint/2010/main" val="165037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Interpreter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solidFill>
                  <a:srgbClr val="C00000"/>
                </a:solidFill>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Temel bileşenler şunlardır: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Context</a:t>
            </a:r>
            <a:r>
              <a:rPr lang="tr-TR" sz="1800" dirty="0">
                <a:latin typeface="Arial" panose="020B0604020202020204" pitchFamily="34" charset="0"/>
                <a:cs typeface="Arial" panose="020B0604020202020204" pitchFamily="34" charset="0"/>
              </a:rPr>
              <a:t> (Bağlam): İfadeyi veya dilin işlendiği bağlamdır. İfadeyi içerir ve yorumlayıcıya sağlanır.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AbstractExpression</a:t>
            </a:r>
            <a:r>
              <a:rPr lang="tr-TR" sz="1800" dirty="0">
                <a:latin typeface="Arial" panose="020B0604020202020204" pitchFamily="34" charset="0"/>
                <a:cs typeface="Arial" panose="020B0604020202020204" pitchFamily="34" charset="0"/>
              </a:rPr>
              <a:t> (Soyut İfade): İfadeyi temsil eden soyut bir sınıftır. Tüm yorumlayıcı ifadeleri için ortak davranışları içerir ve yorumlamak için </a:t>
            </a:r>
            <a:r>
              <a:rPr lang="tr-TR" sz="1800" dirty="0" err="1">
                <a:latin typeface="Arial" panose="020B0604020202020204" pitchFamily="34" charset="0"/>
                <a:cs typeface="Arial" panose="020B0604020202020204" pitchFamily="34" charset="0"/>
              </a:rPr>
              <a:t>interpret</a:t>
            </a:r>
            <a:r>
              <a:rPr lang="tr-TR" sz="1800" dirty="0">
                <a:latin typeface="Arial" panose="020B0604020202020204" pitchFamily="34" charset="0"/>
                <a:cs typeface="Arial" panose="020B0604020202020204" pitchFamily="34" charset="0"/>
              </a:rPr>
              <a:t>() metodu tanımlar.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TerminalExpression</a:t>
            </a:r>
            <a:r>
              <a:rPr lang="tr-TR" sz="1800" dirty="0">
                <a:latin typeface="Arial" panose="020B0604020202020204" pitchFamily="34" charset="0"/>
                <a:cs typeface="Arial" panose="020B0604020202020204" pitchFamily="34" charset="0"/>
              </a:rPr>
              <a:t> (Terminal İfade): Soyut ifadenin alt sınıfıdır. Terminal ifadeler, dildeki en küçük birimleri temsil eder ve yorumlanır. Bu sınıf, </a:t>
            </a:r>
            <a:r>
              <a:rPr lang="tr-TR" sz="1800" dirty="0" err="1">
                <a:latin typeface="Arial" panose="020B0604020202020204" pitchFamily="34" charset="0"/>
                <a:cs typeface="Arial" panose="020B0604020202020204" pitchFamily="34" charset="0"/>
              </a:rPr>
              <a:t>interpret</a:t>
            </a:r>
            <a:r>
              <a:rPr lang="tr-TR" sz="1800" dirty="0">
                <a:latin typeface="Arial" panose="020B0604020202020204" pitchFamily="34" charset="0"/>
                <a:cs typeface="Arial" panose="020B0604020202020204" pitchFamily="34" charset="0"/>
              </a:rPr>
              <a:t>() metoduyla ifadeyi yorumlar.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NonTerminalExpression</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Non</a:t>
            </a:r>
            <a:r>
              <a:rPr lang="tr-TR" sz="1800" dirty="0">
                <a:latin typeface="Arial" panose="020B0604020202020204" pitchFamily="34" charset="0"/>
                <a:cs typeface="Arial" panose="020B0604020202020204" pitchFamily="34" charset="0"/>
              </a:rPr>
              <a:t>-Terminal İfade): Soyut ifadenin alt sınıfıdır. </a:t>
            </a:r>
            <a:r>
              <a:rPr lang="tr-TR" sz="1800" dirty="0" err="1">
                <a:latin typeface="Arial" panose="020B0604020202020204" pitchFamily="34" charset="0"/>
                <a:cs typeface="Arial" panose="020B0604020202020204" pitchFamily="34" charset="0"/>
              </a:rPr>
              <a:t>Non</a:t>
            </a:r>
            <a:r>
              <a:rPr lang="tr-TR" sz="1800" dirty="0">
                <a:latin typeface="Arial" panose="020B0604020202020204" pitchFamily="34" charset="0"/>
                <a:cs typeface="Arial" panose="020B0604020202020204" pitchFamily="34" charset="0"/>
              </a:rPr>
              <a:t>-terminal ifadeler, terminal ifadeleri veya başka </a:t>
            </a:r>
            <a:r>
              <a:rPr lang="tr-TR" sz="1800" dirty="0" err="1">
                <a:latin typeface="Arial" panose="020B0604020202020204" pitchFamily="34" charset="0"/>
                <a:cs typeface="Arial" panose="020B0604020202020204" pitchFamily="34" charset="0"/>
              </a:rPr>
              <a:t>non</a:t>
            </a:r>
            <a:r>
              <a:rPr lang="tr-TR" sz="1800" dirty="0">
                <a:latin typeface="Arial" panose="020B0604020202020204" pitchFamily="34" charset="0"/>
                <a:cs typeface="Arial" panose="020B0604020202020204" pitchFamily="34" charset="0"/>
              </a:rPr>
              <a:t>-terminal ifadeleri içerebilir ve bunları birleştirmek için kullanılır. Bu sınıf, </a:t>
            </a:r>
            <a:r>
              <a:rPr lang="tr-TR" sz="1800" dirty="0" err="1">
                <a:latin typeface="Arial" panose="020B0604020202020204" pitchFamily="34" charset="0"/>
                <a:cs typeface="Arial" panose="020B0604020202020204" pitchFamily="34" charset="0"/>
              </a:rPr>
              <a:t>interpret</a:t>
            </a:r>
            <a:r>
              <a:rPr lang="tr-TR" sz="1800" dirty="0">
                <a:latin typeface="Arial" panose="020B0604020202020204" pitchFamily="34" charset="0"/>
                <a:cs typeface="Arial" panose="020B0604020202020204" pitchFamily="34" charset="0"/>
              </a:rPr>
              <a:t>() metoduyla ifadenin yorumlanmasını sağlar.</a:t>
            </a:r>
          </a:p>
        </p:txBody>
      </p:sp>
    </p:spTree>
    <p:extLst>
      <p:ext uri="{BB962C8B-B14F-4D97-AF65-F5344CB8AC3E}">
        <p14:creationId xmlns:p14="http://schemas.microsoft.com/office/powerpoint/2010/main" val="14499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stretch>
            <a:fillRect/>
          </a:stretch>
        </p:blipFill>
        <p:spPr>
          <a:xfrm>
            <a:off x="1125860" y="1700808"/>
            <a:ext cx="9614098" cy="4035952"/>
          </a:xfrm>
          <a:prstGeom prst="rect">
            <a:avLst/>
          </a:prstGeom>
        </p:spPr>
      </p:pic>
      <p:pic>
        <p:nvPicPr>
          <p:cNvPr id="7" name="Resim 6">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8"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Hook</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Method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9"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Tree>
    <p:extLst>
      <p:ext uri="{BB962C8B-B14F-4D97-AF65-F5344CB8AC3E}">
        <p14:creationId xmlns:p14="http://schemas.microsoft.com/office/powerpoint/2010/main" val="410010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772816"/>
            <a:ext cx="9916528" cy="4824536"/>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100" b="1" dirty="0" err="1">
                <a:solidFill>
                  <a:srgbClr val="465562"/>
                </a:solidFill>
                <a:latin typeface="Arial" panose="020B0604020202020204" pitchFamily="34" charset="0"/>
                <a:cs typeface="Arial" panose="020B0604020202020204" pitchFamily="34" charset="0"/>
              </a:rPr>
              <a:t>OCP'nin</a:t>
            </a:r>
            <a:r>
              <a:rPr lang="tr-TR" sz="2100" b="1" dirty="0">
                <a:solidFill>
                  <a:srgbClr val="465562"/>
                </a:solidFill>
                <a:latin typeface="Arial" panose="020B0604020202020204" pitchFamily="34" charset="0"/>
                <a:cs typeface="Arial" panose="020B0604020202020204" pitchFamily="34" charset="0"/>
              </a:rPr>
              <a:t> avantajları şunlardır:</a:t>
            </a:r>
          </a:p>
          <a:p>
            <a:pPr algn="l"/>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Kırılganlığın azalması: Var olan kodu değiştirmeden yeni özellikler eklemek, var olan kodun kırılganlığını azaltır. Böylece, bir bileşende yapılan değişikliklerin diğer bileşenleri etkileme olasılığı azalır.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Yeniden kullanılabilirlik: Var olan bileşenleri değiştirmeden yeni özellikler eklemek, bu bileşenlerin yeniden kullanılabilirliğini artırır. Bileşenler, farklı senaryolara veya projelere uyum sağlayabilen genişletilebilir yapılar haline gelir.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Paralel Geliştirme: OCP, yazılım geliştirme sürecinde paralel çalışmaya olanak tanır. Var olan bir bileşen üzerinde çalışan bir ekip, bileşenin kaynak kodunu değiştirmeden yeni özellikler ekleyen başka bir ekip tarafından engellenmez.</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Open/</a:t>
            </a:r>
            <a:r>
              <a:rPr lang="tr-TR" sz="2000" b="1" dirty="0" err="1">
                <a:solidFill>
                  <a:srgbClr val="760A0A"/>
                </a:solidFill>
                <a:latin typeface="Arial" panose="020B0604020202020204" pitchFamily="34" charset="0"/>
                <a:cs typeface="Arial" panose="020B0604020202020204" pitchFamily="34" charset="0"/>
              </a:rPr>
              <a:t>Closed</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Avantajları</a:t>
            </a:r>
          </a:p>
        </p:txBody>
      </p:sp>
    </p:spTree>
    <p:extLst>
      <p:ext uri="{BB962C8B-B14F-4D97-AF65-F5344CB8AC3E}">
        <p14:creationId xmlns:p14="http://schemas.microsoft.com/office/powerpoint/2010/main" val="7633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Iterator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Iterator</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Iterator</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Pattern</a:t>
            </a:r>
            <a:r>
              <a:rPr lang="tr-TR" sz="1800" b="1" dirty="0">
                <a:latin typeface="Arial" panose="020B0604020202020204" pitchFamily="34" charset="0"/>
                <a:cs typeface="Arial" panose="020B0604020202020204" pitchFamily="34" charset="0"/>
              </a:rPr>
              <a:t> (Yineleyici Tasarım Deseni), </a:t>
            </a:r>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koleksiyonun elemanlarına sırayla erişim sağlamak için bir yol sunar. Bu desen, koleksiyonun iç yapısını gizler ve elemanlara erişimi standart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üzerinden sağlar.</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bir koleksiyon üzerinde dolaşmak için kullanılan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ve bu </a:t>
            </a:r>
            <a:r>
              <a:rPr lang="tr-TR" sz="1800" dirty="0" err="1">
                <a:latin typeface="Arial" panose="020B0604020202020204" pitchFamily="34" charset="0"/>
                <a:cs typeface="Arial" panose="020B0604020202020204" pitchFamily="34" charset="0"/>
              </a:rPr>
              <a:t>arayüzü</a:t>
            </a:r>
            <a:r>
              <a:rPr lang="tr-TR" sz="1800" dirty="0">
                <a:latin typeface="Arial" panose="020B0604020202020204" pitchFamily="34" charset="0"/>
                <a:cs typeface="Arial" panose="020B0604020202020204" pitchFamily="34" charset="0"/>
              </a:rPr>
              <a:t> uygulayan bir </a:t>
            </a:r>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sınıfını içerir. Koleksiyonun iç yapısı değişse bile </a:t>
            </a:r>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a:t>
            </a:r>
            <a:r>
              <a:rPr lang="tr-TR" sz="1800" dirty="0">
                <a:latin typeface="Arial" panose="020B0604020202020204" pitchFamily="34" charset="0"/>
                <a:cs typeface="Arial" panose="020B0604020202020204" pitchFamily="34" charset="0"/>
              </a:rPr>
              <a:t> aynı kalır, bu sayede kodda esneklik ve ayrışma sağlanır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veri tabanı sonuçlarını dolaşmak, ağaç yapılarında gezinmek, dosya sistemlerini dolaşmak gibi durumlarda yaygın olarak kullanılır. Bu desen, kodun okunabilirliğini artırır ve döngü mantığından arındırılmış bir yapı sağlar.</a:t>
            </a:r>
          </a:p>
          <a:p>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004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Iterator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Iterator</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Pattern'de</a:t>
            </a:r>
            <a:r>
              <a:rPr lang="tr-TR" sz="1800" dirty="0">
                <a:latin typeface="Arial" panose="020B0604020202020204" pitchFamily="34" charset="0"/>
                <a:cs typeface="Arial" panose="020B0604020202020204" pitchFamily="34" charset="0"/>
              </a:rPr>
              <a:t> temel bileşenler şunlardır:</a:t>
            </a: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(Yineleyici) </a:t>
            </a:r>
            <a:r>
              <a:rPr lang="tr-TR" sz="1800" dirty="0" err="1">
                <a:latin typeface="Arial" panose="020B0604020202020204" pitchFamily="34" charset="0"/>
                <a:cs typeface="Arial" panose="020B0604020202020204" pitchFamily="34" charset="0"/>
              </a:rPr>
              <a:t>arayüzü</a:t>
            </a:r>
            <a:r>
              <a:rPr lang="tr-TR" sz="1800" dirty="0">
                <a:latin typeface="Arial" panose="020B0604020202020204" pitchFamily="34" charset="0"/>
                <a:cs typeface="Arial" panose="020B0604020202020204" pitchFamily="34" charset="0"/>
              </a:rPr>
              <a:t>: Koleksiyon üzerinde dolaşmak için gerekli metotları tanımlar. Örneğin, </a:t>
            </a:r>
            <a:r>
              <a:rPr lang="tr-TR" sz="1800" dirty="0" err="1">
                <a:latin typeface="Arial" panose="020B0604020202020204" pitchFamily="34" charset="0"/>
                <a:cs typeface="Arial" panose="020B0604020202020204" pitchFamily="34" charset="0"/>
              </a:rPr>
              <a:t>next</a:t>
            </a:r>
            <a:r>
              <a:rPr lang="tr-TR" sz="1800" dirty="0">
                <a:latin typeface="Arial" panose="020B0604020202020204" pitchFamily="34" charset="0"/>
                <a:cs typeface="Arial" panose="020B0604020202020204" pitchFamily="34" charset="0"/>
              </a:rPr>
              <a:t>() metoduyla bir sonraki elemana erişim sağlar, </a:t>
            </a:r>
            <a:r>
              <a:rPr lang="tr-TR" sz="1800" dirty="0" err="1">
                <a:latin typeface="Arial" panose="020B0604020202020204" pitchFamily="34" charset="0"/>
                <a:cs typeface="Arial" panose="020B0604020202020204" pitchFamily="34" charset="0"/>
              </a:rPr>
              <a:t>hasNext</a:t>
            </a:r>
            <a:r>
              <a:rPr lang="tr-TR" sz="1800" dirty="0">
                <a:latin typeface="Arial" panose="020B0604020202020204" pitchFamily="34" charset="0"/>
                <a:cs typeface="Arial" panose="020B0604020202020204" pitchFamily="34" charset="0"/>
              </a:rPr>
              <a:t>() metoduyla koleksiyonda bir sonraki elemanın olup olmadığını kontrol eder.</a:t>
            </a: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ConcreteIterator</a:t>
            </a:r>
            <a:r>
              <a:rPr lang="tr-TR" sz="1800" dirty="0">
                <a:latin typeface="Arial" panose="020B0604020202020204" pitchFamily="34" charset="0"/>
                <a:cs typeface="Arial" panose="020B0604020202020204" pitchFamily="34" charset="0"/>
              </a:rPr>
              <a:t> (Somut Yineleyici) sınıfı: </a:t>
            </a:r>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arayüzünü</a:t>
            </a:r>
            <a:r>
              <a:rPr lang="tr-TR" sz="1800" dirty="0">
                <a:latin typeface="Arial" panose="020B0604020202020204" pitchFamily="34" charset="0"/>
                <a:cs typeface="Arial" panose="020B0604020202020204" pitchFamily="34" charset="0"/>
              </a:rPr>
              <a:t> uygulayan ve koleksiyon üzerindeki dolaşmayı gerçekleştiren sınıftır. Koleksiyondaki elemanların saklandığı yapının ayrıntılarına erişir ve ilgili metotları uygular.</a:t>
            </a: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Aggregate</a:t>
            </a:r>
            <a:r>
              <a:rPr lang="tr-TR" sz="1800" dirty="0">
                <a:latin typeface="Arial" panose="020B0604020202020204" pitchFamily="34" charset="0"/>
                <a:cs typeface="Arial" panose="020B0604020202020204" pitchFamily="34" charset="0"/>
              </a:rPr>
              <a:t> (Koleksiyon) </a:t>
            </a:r>
            <a:r>
              <a:rPr lang="tr-TR" sz="1800" dirty="0" err="1">
                <a:latin typeface="Arial" panose="020B0604020202020204" pitchFamily="34" charset="0"/>
                <a:cs typeface="Arial" panose="020B0604020202020204" pitchFamily="34" charset="0"/>
              </a:rPr>
              <a:t>arayüzü</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Iterator'un</a:t>
            </a:r>
            <a:r>
              <a:rPr lang="tr-TR" sz="1800" dirty="0">
                <a:latin typeface="Arial" panose="020B0604020202020204" pitchFamily="34" charset="0"/>
                <a:cs typeface="Arial" panose="020B0604020202020204" pitchFamily="34" charset="0"/>
              </a:rPr>
              <a:t> oluşturulması için gerekli olan metodu tanımlar. Genellikle bir </a:t>
            </a:r>
            <a:r>
              <a:rPr lang="tr-TR" sz="1800" dirty="0" err="1">
                <a:latin typeface="Arial" panose="020B0604020202020204" pitchFamily="34" charset="0"/>
                <a:cs typeface="Arial" panose="020B0604020202020204" pitchFamily="34" charset="0"/>
              </a:rPr>
              <a:t>createIterator</a:t>
            </a:r>
            <a:r>
              <a:rPr lang="tr-TR" sz="1800" dirty="0">
                <a:latin typeface="Arial" panose="020B0604020202020204" pitchFamily="34" charset="0"/>
                <a:cs typeface="Arial" panose="020B0604020202020204" pitchFamily="34" charset="0"/>
              </a:rPr>
              <a:t>() metodu içerir.</a:t>
            </a:r>
          </a:p>
          <a:p>
            <a:pPr marL="285750" indent="-285750">
              <a:buFont typeface="Arial" panose="020B0604020202020204" pitchFamily="34" charset="0"/>
              <a:buChar char="•"/>
            </a:pPr>
            <a:r>
              <a:rPr lang="tr-TR" sz="1800" dirty="0" err="1">
                <a:latin typeface="Arial" panose="020B0604020202020204" pitchFamily="34" charset="0"/>
                <a:cs typeface="Arial" panose="020B0604020202020204" pitchFamily="34" charset="0"/>
              </a:rPr>
              <a:t>ConcreteAggregate</a:t>
            </a:r>
            <a:r>
              <a:rPr lang="tr-TR" sz="1800" dirty="0">
                <a:latin typeface="Arial" panose="020B0604020202020204" pitchFamily="34" charset="0"/>
                <a:cs typeface="Arial" panose="020B0604020202020204" pitchFamily="34" charset="0"/>
              </a:rPr>
              <a:t> (Somut Koleksiyon) sınıfı: </a:t>
            </a:r>
            <a:r>
              <a:rPr lang="tr-TR" sz="1800" dirty="0" err="1">
                <a:latin typeface="Arial" panose="020B0604020202020204" pitchFamily="34" charset="0"/>
                <a:cs typeface="Arial" panose="020B0604020202020204" pitchFamily="34" charset="0"/>
              </a:rPr>
              <a:t>Aggregate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arayüzünü</a:t>
            </a:r>
            <a:r>
              <a:rPr lang="tr-TR" sz="1800" dirty="0">
                <a:latin typeface="Arial" panose="020B0604020202020204" pitchFamily="34" charset="0"/>
                <a:cs typeface="Arial" panose="020B0604020202020204" pitchFamily="34" charset="0"/>
              </a:rPr>
              <a:t> uygulayan ve </a:t>
            </a:r>
            <a:r>
              <a:rPr lang="tr-TR" sz="1800" dirty="0" err="1">
                <a:latin typeface="Arial" panose="020B0604020202020204" pitchFamily="34" charset="0"/>
                <a:cs typeface="Arial" panose="020B0604020202020204" pitchFamily="34" charset="0"/>
              </a:rPr>
              <a:t>iterator'un</a:t>
            </a:r>
            <a:r>
              <a:rPr lang="tr-TR" sz="1800" dirty="0">
                <a:latin typeface="Arial" panose="020B0604020202020204" pitchFamily="34" charset="0"/>
                <a:cs typeface="Arial" panose="020B0604020202020204" pitchFamily="34" charset="0"/>
              </a:rPr>
              <a:t> oluşturulması için gerekli metodu gerçekleştiren sınıftır. İçinde elemanları saklayan bir yapıya sahiptir</a:t>
            </a:r>
            <a:r>
              <a:rPr lang="tr-TR"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78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Iterator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Iterator</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Pattern'in</a:t>
            </a:r>
            <a:r>
              <a:rPr lang="tr-TR" sz="1800" dirty="0">
                <a:latin typeface="Arial" panose="020B0604020202020204" pitchFamily="34" charset="0"/>
                <a:cs typeface="Arial" panose="020B0604020202020204" pitchFamily="34" charset="0"/>
              </a:rPr>
              <a:t> çalışma mantığı şu şekildedir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a:latin typeface="Arial" panose="020B0604020202020204" pitchFamily="34" charset="0"/>
                <a:cs typeface="Arial" panose="020B0604020202020204" pitchFamily="34" charset="0"/>
              </a:rPr>
              <a:t>Koleksiyon sınıfı, </a:t>
            </a:r>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arayüzünü</a:t>
            </a:r>
            <a:r>
              <a:rPr lang="tr-TR" sz="1800" dirty="0">
                <a:latin typeface="Arial" panose="020B0604020202020204" pitchFamily="34" charset="0"/>
                <a:cs typeface="Arial" panose="020B0604020202020204" pitchFamily="34" charset="0"/>
              </a:rPr>
              <a:t> uygulayan bir </a:t>
            </a:r>
            <a:r>
              <a:rPr lang="tr-TR" sz="1800" dirty="0" err="1">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nesnesini </a:t>
            </a:r>
            <a:r>
              <a:rPr lang="tr-TR" sz="1800" dirty="0" smtClean="0">
                <a:latin typeface="Arial" panose="020B0604020202020204" pitchFamily="34" charset="0"/>
                <a:cs typeface="Arial" panose="020B0604020202020204" pitchFamily="34" charset="0"/>
              </a:rPr>
              <a:t>oluşturur.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Iterator</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nesnesi, koleksiyondaki elemanlara sırayla erişim </a:t>
            </a:r>
            <a:r>
              <a:rPr lang="tr-TR" sz="1800" dirty="0" smtClean="0">
                <a:latin typeface="Arial" panose="020B0604020202020204" pitchFamily="34" charset="0"/>
                <a:cs typeface="Arial" panose="020B0604020202020204" pitchFamily="34" charset="0"/>
              </a:rPr>
              <a:t>sağlar.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next</a:t>
            </a:r>
            <a:r>
              <a:rPr lang="tr-TR" sz="1800" dirty="0">
                <a:latin typeface="Arial" panose="020B0604020202020204" pitchFamily="34" charset="0"/>
                <a:cs typeface="Arial" panose="020B0604020202020204" pitchFamily="34" charset="0"/>
              </a:rPr>
              <a:t>() metoduyla bir sonraki elemana geçer ve bu elemana erişim </a:t>
            </a:r>
            <a:r>
              <a:rPr lang="tr-TR" sz="1800" dirty="0" smtClean="0">
                <a:latin typeface="Arial" panose="020B0604020202020204" pitchFamily="34" charset="0"/>
                <a:cs typeface="Arial" panose="020B0604020202020204" pitchFamily="34" charset="0"/>
              </a:rPr>
              <a:t>sağlar.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hasNext</a:t>
            </a:r>
            <a:r>
              <a:rPr lang="tr-TR" sz="1800" dirty="0">
                <a:latin typeface="Arial" panose="020B0604020202020204" pitchFamily="34" charset="0"/>
                <a:cs typeface="Arial" panose="020B0604020202020204" pitchFamily="34" charset="0"/>
              </a:rPr>
              <a:t>() metoduyla koleksiyonda bir sonraki elemanın olup olmadığı kontrol </a:t>
            </a:r>
            <a:r>
              <a:rPr lang="tr-TR" sz="1800" dirty="0" smtClean="0">
                <a:latin typeface="Arial" panose="020B0604020202020204" pitchFamily="34" charset="0"/>
                <a:cs typeface="Arial" panose="020B0604020202020204" pitchFamily="34" charset="0"/>
              </a:rPr>
              <a:t>edilir.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Iterator</a:t>
            </a:r>
            <a:r>
              <a:rPr lang="tr-TR" sz="1800" dirty="0">
                <a:latin typeface="Arial" panose="020B0604020202020204" pitchFamily="34" charset="0"/>
                <a:cs typeface="Arial" panose="020B0604020202020204" pitchFamily="34" charset="0"/>
              </a:rPr>
              <a:t>, koleksiyonda tüm elemanlara erişim sağlandığında veya işlem tamamlandığında sonlanır.</a:t>
            </a:r>
          </a:p>
          <a:p>
            <a:pPr marL="285750" indent="-285750">
              <a:buFont typeface="Arial" panose="020B0604020202020204" pitchFamily="34" charset="0"/>
              <a:buChar char="•"/>
            </a:pPr>
            <a:endParaRPr lang="tr-TR"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54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Iterator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p:cNvPicPr>
            <a:picLocks noChangeAspect="1"/>
          </p:cNvPicPr>
          <p:nvPr/>
        </p:nvPicPr>
        <p:blipFill>
          <a:blip r:embed="rId3"/>
          <a:stretch>
            <a:fillRect/>
          </a:stretch>
        </p:blipFill>
        <p:spPr>
          <a:xfrm>
            <a:off x="1773932" y="1268760"/>
            <a:ext cx="8105775" cy="5524500"/>
          </a:xfrm>
          <a:prstGeom prst="rect">
            <a:avLst/>
          </a:prstGeom>
        </p:spPr>
      </p:pic>
    </p:spTree>
    <p:extLst>
      <p:ext uri="{BB962C8B-B14F-4D97-AF65-F5344CB8AC3E}">
        <p14:creationId xmlns:p14="http://schemas.microsoft.com/office/powerpoint/2010/main" val="40251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97129"/>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74925"/>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801204"/>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Iterator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p:cNvPicPr>
            <a:picLocks noChangeAspect="1"/>
          </p:cNvPicPr>
          <p:nvPr/>
        </p:nvPicPr>
        <p:blipFill>
          <a:blip r:embed="rId3"/>
          <a:stretch>
            <a:fillRect/>
          </a:stretch>
        </p:blipFill>
        <p:spPr>
          <a:xfrm>
            <a:off x="1197868" y="1556792"/>
            <a:ext cx="9505056" cy="5084582"/>
          </a:xfrm>
          <a:prstGeom prst="rect">
            <a:avLst/>
          </a:prstGeom>
        </p:spPr>
      </p:pic>
    </p:spTree>
    <p:extLst>
      <p:ext uri="{BB962C8B-B14F-4D97-AF65-F5344CB8AC3E}">
        <p14:creationId xmlns:p14="http://schemas.microsoft.com/office/powerpoint/2010/main" val="757057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Mediator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Mediator</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Mediator</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Pattern</a:t>
            </a:r>
            <a:r>
              <a:rPr lang="tr-TR" sz="1800" b="1" dirty="0">
                <a:latin typeface="Arial" panose="020B0604020202020204" pitchFamily="34" charset="0"/>
                <a:cs typeface="Arial" panose="020B0604020202020204" pitchFamily="34" charset="0"/>
              </a:rPr>
              <a:t> (Ortaklaşa Tasarım Deseni), </a:t>
            </a:r>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nesne grubu arasında iletişimi kolaylaştırmak için bir aracı (</a:t>
            </a:r>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kullanır. Bu desen, nesneler arasındaki doğrudan bağımlılığı azaltır ve iletişimi merkezi bir noktaya yönlendirir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Pattern'de</a:t>
            </a:r>
            <a:r>
              <a:rPr lang="tr-TR" sz="1800" dirty="0">
                <a:latin typeface="Arial" panose="020B0604020202020204" pitchFamily="34" charset="0"/>
                <a:cs typeface="Arial" panose="020B0604020202020204" pitchFamily="34" charset="0"/>
              </a:rPr>
              <a:t>, birçok nesne arasındaki iletişim, </a:t>
            </a:r>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olarak adlandırılan bir aracı nesne tarafından yönetilir. </a:t>
            </a:r>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iletişim kanallarını sağlar ve nesnelerin birbirleriyle doğrudan etkileşim kurmasını engeller. Bu sayede nesneler arasındaki bağımlılık azalır ve sistem daha esnek hale gelir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karmaşık sistemlerde nesneler arasındaki etkileşimi düzenlemek ve yönetmek için kullanılır. Örneğin, bir uygulamada farklı bileşenler arasındaki iletişimi sağlamak veya çoklu kullanıcılar arasında iletişim kurmak için </a:t>
            </a:r>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kullanılabilir. Bu desen, sistemdeki bağımlılığı azaltır, iletişimi merkezi bir noktada toplar ve sistemdeki bileşenlerin daha bağımsız ve esnek olmasını sağlar.</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01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Mediator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Mediator</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Mediator</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Pattern</a:t>
            </a:r>
            <a:r>
              <a:rPr lang="tr-TR" sz="1800" b="1" dirty="0">
                <a:latin typeface="Arial" panose="020B0604020202020204" pitchFamily="34" charset="0"/>
                <a:cs typeface="Arial" panose="020B0604020202020204" pitchFamily="34" charset="0"/>
              </a:rPr>
              <a:t> (Ortaklaşa Tasarım Deseni), </a:t>
            </a:r>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nesne grubu arasında iletişimi kolaylaştırmak için bir aracı (</a:t>
            </a:r>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kullanır. Bu desen, nesneler arasındaki doğrudan bağımlılığı azaltır ve iletişimi merkezi bir noktaya yönlendirir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Pattern'de</a:t>
            </a:r>
            <a:r>
              <a:rPr lang="tr-TR" sz="1800" dirty="0">
                <a:latin typeface="Arial" panose="020B0604020202020204" pitchFamily="34" charset="0"/>
                <a:cs typeface="Arial" panose="020B0604020202020204" pitchFamily="34" charset="0"/>
              </a:rPr>
              <a:t>, birçok nesne arasındaki iletişim, </a:t>
            </a:r>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olarak adlandırılan bir aracı nesne tarafından yönetilir. </a:t>
            </a:r>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iletişim kanallarını sağlar ve nesnelerin birbirleriyle doğrudan etkileşim kurmasını engeller. Bu sayede nesneler arasındaki bağımlılık azalır ve sistem daha esnek hale gelir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karmaşık sistemlerde nesneler arasındaki etkileşimi düzenlemek ve yönetmek için kullanılır. Örneğin, bir uygulamada farklı bileşenler arasındaki iletişimi sağlamak veya çoklu kullanıcılar arasında iletişim kurmak için </a:t>
            </a:r>
            <a:r>
              <a:rPr lang="tr-TR" sz="1800" dirty="0" err="1">
                <a:latin typeface="Arial" panose="020B0604020202020204" pitchFamily="34" charset="0"/>
                <a:cs typeface="Arial" panose="020B0604020202020204" pitchFamily="34" charset="0"/>
              </a:rPr>
              <a:t>Mediator</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kullanılabilir. Bu desen, sistemdeki bağımlılığı azaltır, iletişimi merkezi bir noktada toplar ve sistemdeki bileşenlerin daha bağımsız ve esnek olmasını sağlar.</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963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pic>
        <p:nvPicPr>
          <p:cNvPr id="6" name="Resim 5">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7"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8" name="Başlık 1">
            <a:extLst>
              <a:ext uri="{FF2B5EF4-FFF2-40B4-BE49-F238E27FC236}">
                <a16:creationId xmlns:a16="http://schemas.microsoft.com/office/drawing/2014/main" id="{833CCCD9-09B3-0CF8-1B39-779E5A8C6503}"/>
              </a:ext>
            </a:extLst>
          </p:cNvPr>
          <p:cNvSpPr txBox="1">
            <a:spLocks/>
          </p:cNvSpPr>
          <p:nvPr/>
        </p:nvSpPr>
        <p:spPr>
          <a:xfrm>
            <a:off x="3574132" y="875975"/>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Mediator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 name="Resim 9"/>
          <p:cNvPicPr>
            <a:picLocks noChangeAspect="1"/>
          </p:cNvPicPr>
          <p:nvPr/>
        </p:nvPicPr>
        <p:blipFill>
          <a:blip r:embed="rId3"/>
          <a:stretch>
            <a:fillRect/>
          </a:stretch>
        </p:blipFill>
        <p:spPr>
          <a:xfrm>
            <a:off x="2277988" y="1268760"/>
            <a:ext cx="7344816" cy="5478777"/>
          </a:xfrm>
          <a:prstGeom prst="rect">
            <a:avLst/>
          </a:prstGeom>
        </p:spPr>
      </p:pic>
    </p:spTree>
    <p:extLst>
      <p:ext uri="{BB962C8B-B14F-4D97-AF65-F5344CB8AC3E}">
        <p14:creationId xmlns:p14="http://schemas.microsoft.com/office/powerpoint/2010/main" val="320140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74132" y="875975"/>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Mediator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 name="Resim 9"/>
          <p:cNvPicPr>
            <a:picLocks noChangeAspect="1"/>
          </p:cNvPicPr>
          <p:nvPr/>
        </p:nvPicPr>
        <p:blipFill>
          <a:blip r:embed="rId3"/>
          <a:stretch>
            <a:fillRect/>
          </a:stretch>
        </p:blipFill>
        <p:spPr>
          <a:xfrm>
            <a:off x="1125860" y="1700808"/>
            <a:ext cx="9544040" cy="4698280"/>
          </a:xfrm>
          <a:prstGeom prst="rect">
            <a:avLst/>
          </a:prstGeom>
        </p:spPr>
      </p:pic>
    </p:spTree>
    <p:extLst>
      <p:ext uri="{BB962C8B-B14F-4D97-AF65-F5344CB8AC3E}">
        <p14:creationId xmlns:p14="http://schemas.microsoft.com/office/powerpoint/2010/main" val="38423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74132" y="875975"/>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Mediator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20" name="Resim 19"/>
          <p:cNvPicPr>
            <a:picLocks noChangeAspect="1"/>
          </p:cNvPicPr>
          <p:nvPr/>
        </p:nvPicPr>
        <p:blipFill>
          <a:blip r:embed="rId3"/>
          <a:stretch>
            <a:fillRect/>
          </a:stretch>
        </p:blipFill>
        <p:spPr>
          <a:xfrm>
            <a:off x="1269876" y="1412776"/>
            <a:ext cx="9260532" cy="5262412"/>
          </a:xfrm>
          <a:prstGeom prst="rect">
            <a:avLst/>
          </a:prstGeom>
        </p:spPr>
      </p:pic>
    </p:spTree>
    <p:extLst>
      <p:ext uri="{BB962C8B-B14F-4D97-AF65-F5344CB8AC3E}">
        <p14:creationId xmlns:p14="http://schemas.microsoft.com/office/powerpoint/2010/main" val="300069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364596"/>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100" dirty="0">
                <a:solidFill>
                  <a:srgbClr val="465562"/>
                </a:solidFill>
                <a:latin typeface="Arial" panose="020B0604020202020204" pitchFamily="34" charset="0"/>
                <a:cs typeface="Arial" panose="020B0604020202020204" pitchFamily="34" charset="0"/>
              </a:rPr>
              <a:t>Yerine geçme prensibi, alt sınıfların, temel sınıfların yerine kullanıldıklarında beklenen davranışları değiştirmeden kullanılabilmesi gerektiğini ifade eder.</a:t>
            </a:r>
          </a:p>
          <a:p>
            <a:pPr algn="l"/>
            <a:endParaRPr lang="tr-TR" sz="2100" dirty="0">
              <a:solidFill>
                <a:srgbClr val="465562"/>
              </a:solidFill>
              <a:latin typeface="Arial" panose="020B0604020202020204" pitchFamily="34" charset="0"/>
              <a:cs typeface="Arial" panose="020B0604020202020204" pitchFamily="34" charset="0"/>
            </a:endParaRPr>
          </a:p>
          <a:p>
            <a:pPr algn="l"/>
            <a:r>
              <a:rPr lang="tr-TR" sz="2100" dirty="0" err="1">
                <a:solidFill>
                  <a:srgbClr val="465562"/>
                </a:solidFill>
                <a:latin typeface="Arial" panose="020B0604020202020204" pitchFamily="34" charset="0"/>
                <a:cs typeface="Arial" panose="020B0604020202020204" pitchFamily="34" charset="0"/>
              </a:rPr>
              <a:t>LSP'nin</a:t>
            </a:r>
            <a:r>
              <a:rPr lang="tr-TR" sz="2100" dirty="0">
                <a:solidFill>
                  <a:srgbClr val="465562"/>
                </a:solidFill>
                <a:latin typeface="Arial" panose="020B0604020202020204" pitchFamily="34" charset="0"/>
                <a:cs typeface="Arial" panose="020B0604020202020204" pitchFamily="34" charset="0"/>
              </a:rPr>
              <a:t> temel fikri, bir üst sınıfın nesneleriyle, bu üst sınıfı temel alan alt sınıfların nesnelerinin yer değiştirilebilir olmasıdır. Yani, bir üst sınıfın tüm davranışlarını yerine getiren alt sınıflar, aynı şekilde kullanılabilir olmalıdır. Bu sayede kodun başka bir yerinde üst sınıfın nesneleri kullanıldığında, alt sınıfların beklenen davranışı sergilemesi sağlanır.</a:t>
            </a:r>
          </a:p>
          <a:p>
            <a:pPr algn="l"/>
            <a:endParaRPr lang="tr-TR" sz="2100" dirty="0">
              <a:solidFill>
                <a:srgbClr val="465562"/>
              </a:solidFill>
              <a:latin typeface="Arial" panose="020B0604020202020204" pitchFamily="34" charset="0"/>
              <a:cs typeface="Arial" panose="020B0604020202020204" pitchFamily="34" charset="0"/>
            </a:endParaRPr>
          </a:p>
          <a:p>
            <a:pPr algn="l"/>
            <a:r>
              <a:rPr lang="tr-TR" sz="2100" b="1" dirty="0" err="1">
                <a:solidFill>
                  <a:srgbClr val="465562"/>
                </a:solidFill>
                <a:latin typeface="Arial" panose="020B0604020202020204" pitchFamily="34" charset="0"/>
                <a:cs typeface="Arial" panose="020B0604020202020204" pitchFamily="34" charset="0"/>
              </a:rPr>
              <a:t>LSP'nin</a:t>
            </a:r>
            <a:r>
              <a:rPr lang="tr-TR" sz="2100" b="1" dirty="0">
                <a:solidFill>
                  <a:srgbClr val="465562"/>
                </a:solidFill>
                <a:latin typeface="Arial" panose="020B0604020202020204" pitchFamily="34" charset="0"/>
                <a:cs typeface="Arial" panose="020B0604020202020204" pitchFamily="34" charset="0"/>
              </a:rPr>
              <a:t> önemli noktaları şunlardır:</a:t>
            </a:r>
          </a:p>
          <a:p>
            <a:pPr algn="l"/>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Alt sınıflar, üst sınıfların yerine geçebilmeli ve aynı davranışları sergileyebilmelidir. Bu, alt sınıfların üst sınıfın tanımladığı </a:t>
            </a:r>
            <a:r>
              <a:rPr lang="tr-TR" sz="2100" dirty="0" err="1">
                <a:solidFill>
                  <a:srgbClr val="465562"/>
                </a:solidFill>
                <a:latin typeface="Arial" panose="020B0604020202020204" pitchFamily="34" charset="0"/>
                <a:cs typeface="Arial" panose="020B0604020202020204" pitchFamily="34" charset="0"/>
              </a:rPr>
              <a:t>metodları</a:t>
            </a:r>
            <a:r>
              <a:rPr lang="tr-TR" sz="2100" dirty="0">
                <a:solidFill>
                  <a:srgbClr val="465562"/>
                </a:solidFill>
                <a:latin typeface="Arial" panose="020B0604020202020204" pitchFamily="34" charset="0"/>
                <a:cs typeface="Arial" panose="020B0604020202020204" pitchFamily="34" charset="0"/>
              </a:rPr>
              <a:t> aynı imzalarla uygulamasını gerektirir.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dirty="0">
                <a:solidFill>
                  <a:srgbClr val="465562"/>
                </a:solidFill>
                <a:latin typeface="Arial" panose="020B0604020202020204" pitchFamily="34" charset="0"/>
                <a:cs typeface="Arial" panose="020B0604020202020204" pitchFamily="34" charset="0"/>
              </a:rPr>
              <a:t>Alt sınıflar, üst sınıfın davranışlarını değiştirecek veya kısıtlayacak şekilde değişiklik yapmamalıdır. Yani, alt sınıfların üst sınıfın belirlediği davranışları geçersiz kılması veya yok sayması uygun değildir.</a:t>
            </a:r>
          </a:p>
          <a:p>
            <a:pPr marL="358775" indent="-358775" algn="l">
              <a:buFont typeface="+mj-lt"/>
              <a:buAutoNum type="arabicPeriod"/>
            </a:pPr>
            <a:endParaRPr lang="tr-TR" sz="21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Liskov</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Substitution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09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Memento</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Memento</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Memento</a:t>
            </a:r>
            <a:r>
              <a:rPr lang="tr-TR" sz="1800" b="1" dirty="0">
                <a:latin typeface="Arial" panose="020B0604020202020204" pitchFamily="34" charset="0"/>
                <a:cs typeface="Arial" panose="020B0604020202020204" pitchFamily="34" charset="0"/>
              </a:rPr>
              <a:t> tasarım deseni,</a:t>
            </a:r>
            <a:r>
              <a:rPr lang="tr-TR" sz="1800" dirty="0">
                <a:latin typeface="Arial" panose="020B0604020202020204" pitchFamily="34" charset="0"/>
                <a:cs typeface="Arial" panose="020B0604020202020204" pitchFamily="34" charset="0"/>
              </a:rPr>
              <a:t> nesnelerin geçmiş durumlarını kaydedip geri yükleyebilme yeteneği sağlayan bir davranışsal tasarım desenidir. Bu desen, bir nesnenin durumunun zaman içinde değiştiği ve bu değişikliklerin geri alınması veya geri yüklenmesi gerektiği durumlarda kullanılır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600" dirty="0" err="1">
                <a:latin typeface="Arial" panose="020B0604020202020204" pitchFamily="34" charset="0"/>
                <a:cs typeface="Arial" panose="020B0604020202020204" pitchFamily="34" charset="0"/>
              </a:rPr>
              <a:t>Memento</a:t>
            </a:r>
            <a:r>
              <a:rPr lang="tr-TR" sz="1600" dirty="0">
                <a:latin typeface="Arial" panose="020B0604020202020204" pitchFamily="34" charset="0"/>
                <a:cs typeface="Arial" panose="020B0604020202020204" pitchFamily="34" charset="0"/>
              </a:rPr>
              <a:t> tasarım deseninde üç ana bileşen bulunur</a:t>
            </a:r>
            <a:r>
              <a:rPr lang="tr-TR" sz="1600" dirty="0" smtClean="0">
                <a:latin typeface="Arial" panose="020B0604020202020204" pitchFamily="34" charset="0"/>
                <a:cs typeface="Arial" panose="020B0604020202020204" pitchFamily="34" charset="0"/>
              </a:rPr>
              <a:t>:</a:t>
            </a:r>
          </a:p>
          <a:p>
            <a:endParaRPr lang="tr-T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600" dirty="0">
                <a:latin typeface="Arial" panose="020B0604020202020204" pitchFamily="34" charset="0"/>
                <a:cs typeface="Arial" panose="020B0604020202020204" pitchFamily="34" charset="0"/>
              </a:rPr>
              <a:t>Kaydedici (</a:t>
            </a:r>
            <a:r>
              <a:rPr lang="tr-TR" sz="1600" dirty="0" err="1">
                <a:latin typeface="Arial" panose="020B0604020202020204" pitchFamily="34" charset="0"/>
                <a:cs typeface="Arial" panose="020B0604020202020204" pitchFamily="34" charset="0"/>
              </a:rPr>
              <a:t>Originator</a:t>
            </a:r>
            <a:r>
              <a:rPr lang="tr-TR" sz="1600" dirty="0">
                <a:latin typeface="Arial" panose="020B0604020202020204" pitchFamily="34" charset="0"/>
                <a:cs typeface="Arial" panose="020B0604020202020204" pitchFamily="34" charset="0"/>
              </a:rPr>
              <a:t>): Bu bileşen, durumu kaydetmek ve geri yüklemek isteyen nesneyi temsil eder. Kaydedici, iç durumunu bir </a:t>
            </a:r>
            <a:r>
              <a:rPr lang="tr-TR" sz="1600" dirty="0" err="1">
                <a:latin typeface="Arial" panose="020B0604020202020204" pitchFamily="34" charset="0"/>
                <a:cs typeface="Arial" panose="020B0604020202020204" pitchFamily="34" charset="0"/>
              </a:rPr>
              <a:t>Memento</a:t>
            </a:r>
            <a:r>
              <a:rPr lang="tr-TR" sz="1600" dirty="0">
                <a:latin typeface="Arial" panose="020B0604020202020204" pitchFamily="34" charset="0"/>
                <a:cs typeface="Arial" panose="020B0604020202020204" pitchFamily="34" charset="0"/>
              </a:rPr>
              <a:t> nesnesi olarak kaydedebilir ve aynı zamanda bir </a:t>
            </a:r>
            <a:r>
              <a:rPr lang="tr-TR" sz="1600" dirty="0" err="1">
                <a:latin typeface="Arial" panose="020B0604020202020204" pitchFamily="34" charset="0"/>
                <a:cs typeface="Arial" panose="020B0604020202020204" pitchFamily="34" charset="0"/>
              </a:rPr>
              <a:t>Memento</a:t>
            </a:r>
            <a:r>
              <a:rPr lang="tr-TR" sz="1600" dirty="0">
                <a:latin typeface="Arial" panose="020B0604020202020204" pitchFamily="34" charset="0"/>
                <a:cs typeface="Arial" panose="020B0604020202020204" pitchFamily="34" charset="0"/>
              </a:rPr>
              <a:t> nesnesi kullanarak iç durumunu geri yükleyebilir</a:t>
            </a:r>
            <a:r>
              <a:rPr lang="tr-TR" sz="1600" dirty="0" smtClean="0">
                <a:latin typeface="Arial" panose="020B0604020202020204" pitchFamily="34" charset="0"/>
                <a:cs typeface="Arial" panose="020B0604020202020204" pitchFamily="34" charset="0"/>
              </a:rPr>
              <a:t>.</a:t>
            </a:r>
          </a:p>
          <a:p>
            <a:endParaRPr lang="tr-T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600" dirty="0" err="1">
                <a:latin typeface="Arial" panose="020B0604020202020204" pitchFamily="34" charset="0"/>
                <a:cs typeface="Arial" panose="020B0604020202020204" pitchFamily="34" charset="0"/>
              </a:rPr>
              <a:t>Memento</a:t>
            </a:r>
            <a:r>
              <a:rPr lang="tr-TR" sz="1600" dirty="0">
                <a:latin typeface="Arial" panose="020B0604020202020204" pitchFamily="34" charset="0"/>
                <a:cs typeface="Arial" panose="020B0604020202020204" pitchFamily="34" charset="0"/>
              </a:rPr>
              <a:t>: Bu bileşen, kaydedici nesnenin durumunu temsil eder. </a:t>
            </a:r>
            <a:r>
              <a:rPr lang="tr-TR" sz="1600" dirty="0" err="1">
                <a:latin typeface="Arial" panose="020B0604020202020204" pitchFamily="34" charset="0"/>
                <a:cs typeface="Arial" panose="020B0604020202020204" pitchFamily="34" charset="0"/>
              </a:rPr>
              <a:t>Memento</a:t>
            </a:r>
            <a:r>
              <a:rPr lang="tr-TR" sz="1600" dirty="0">
                <a:latin typeface="Arial" panose="020B0604020202020204" pitchFamily="34" charset="0"/>
                <a:cs typeface="Arial" panose="020B0604020202020204" pitchFamily="34" charset="0"/>
              </a:rPr>
              <a:t>, kaydedici tarafından oluşturulan ve saklanan bir nesnedir. Kaydedicinin durumunu geçici olarak tutar ve kaydedici istediğinde bu durumu geri yüklemek için kullanılır</a:t>
            </a:r>
            <a:r>
              <a:rPr lang="tr-TR" sz="1600" dirty="0" smtClean="0">
                <a:latin typeface="Arial" panose="020B0604020202020204" pitchFamily="34" charset="0"/>
                <a:cs typeface="Arial" panose="020B0604020202020204" pitchFamily="34" charset="0"/>
              </a:rPr>
              <a:t>.</a:t>
            </a:r>
          </a:p>
          <a:p>
            <a:endParaRPr lang="tr-T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600" dirty="0">
                <a:latin typeface="Arial" panose="020B0604020202020204" pitchFamily="34" charset="0"/>
                <a:cs typeface="Arial" panose="020B0604020202020204" pitchFamily="34" charset="0"/>
              </a:rPr>
              <a:t>Bakıcı (</a:t>
            </a:r>
            <a:r>
              <a:rPr lang="tr-TR" sz="1600" dirty="0" err="1">
                <a:latin typeface="Arial" panose="020B0604020202020204" pitchFamily="34" charset="0"/>
                <a:cs typeface="Arial" panose="020B0604020202020204" pitchFamily="34" charset="0"/>
              </a:rPr>
              <a:t>Caretaker</a:t>
            </a:r>
            <a:r>
              <a:rPr lang="tr-TR" sz="1600" dirty="0">
                <a:latin typeface="Arial" panose="020B0604020202020204" pitchFamily="34" charset="0"/>
                <a:cs typeface="Arial" panose="020B0604020202020204" pitchFamily="34" charset="0"/>
              </a:rPr>
              <a:t>): Bu bileşen, </a:t>
            </a:r>
            <a:r>
              <a:rPr lang="tr-TR" sz="1600" dirty="0" err="1">
                <a:latin typeface="Arial" panose="020B0604020202020204" pitchFamily="34" charset="0"/>
                <a:cs typeface="Arial" panose="020B0604020202020204" pitchFamily="34" charset="0"/>
              </a:rPr>
              <a:t>Memento</a:t>
            </a:r>
            <a:r>
              <a:rPr lang="tr-TR" sz="1600" dirty="0">
                <a:latin typeface="Arial" panose="020B0604020202020204" pitchFamily="34" charset="0"/>
                <a:cs typeface="Arial" panose="020B0604020202020204" pitchFamily="34" charset="0"/>
              </a:rPr>
              <a:t> nesnelerini saklar ve yönetir. Bakıcı, kaydediciye </a:t>
            </a:r>
            <a:r>
              <a:rPr lang="tr-TR" sz="1600" dirty="0" err="1">
                <a:latin typeface="Arial" panose="020B0604020202020204" pitchFamily="34" charset="0"/>
                <a:cs typeface="Arial" panose="020B0604020202020204" pitchFamily="34" charset="0"/>
              </a:rPr>
              <a:t>Memento</a:t>
            </a:r>
            <a:r>
              <a:rPr lang="tr-TR" sz="1600" dirty="0">
                <a:latin typeface="Arial" panose="020B0604020202020204" pitchFamily="34" charset="0"/>
                <a:cs typeface="Arial" panose="020B0604020202020204" pitchFamily="34" charset="0"/>
              </a:rPr>
              <a:t> nesnelerini kaydetmek ve geri yüklemek için bir arabirim sağlar. Birden fazla </a:t>
            </a:r>
            <a:r>
              <a:rPr lang="tr-TR" sz="1600" dirty="0" err="1">
                <a:latin typeface="Arial" panose="020B0604020202020204" pitchFamily="34" charset="0"/>
                <a:cs typeface="Arial" panose="020B0604020202020204" pitchFamily="34" charset="0"/>
              </a:rPr>
              <a:t>Memento</a:t>
            </a:r>
            <a:r>
              <a:rPr lang="tr-TR" sz="1600" dirty="0">
                <a:latin typeface="Arial" panose="020B0604020202020204" pitchFamily="34" charset="0"/>
                <a:cs typeface="Arial" panose="020B0604020202020204" pitchFamily="34" charset="0"/>
              </a:rPr>
              <a:t> nesnesini saklayabilir ve kaydediciye gerektiğinde istenen </a:t>
            </a:r>
            <a:r>
              <a:rPr lang="tr-TR" sz="1600" dirty="0" err="1">
                <a:latin typeface="Arial" panose="020B0604020202020204" pitchFamily="34" charset="0"/>
                <a:cs typeface="Arial" panose="020B0604020202020204" pitchFamily="34" charset="0"/>
              </a:rPr>
              <a:t>Memento'yu</a:t>
            </a:r>
            <a:r>
              <a:rPr lang="tr-TR" sz="1600" dirty="0">
                <a:latin typeface="Arial" panose="020B0604020202020204" pitchFamily="34" charset="0"/>
                <a:cs typeface="Arial" panose="020B0604020202020204" pitchFamily="34" charset="0"/>
              </a:rPr>
              <a:t> sağlayabilir.</a:t>
            </a:r>
          </a:p>
        </p:txBody>
      </p:sp>
    </p:spTree>
    <p:extLst>
      <p:ext uri="{BB962C8B-B14F-4D97-AF65-F5344CB8AC3E}">
        <p14:creationId xmlns:p14="http://schemas.microsoft.com/office/powerpoint/2010/main" val="95797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Memento</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Memento</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smtClean="0">
                <a:latin typeface="Arial" panose="020B0604020202020204" pitchFamily="34" charset="0"/>
                <a:cs typeface="Arial" panose="020B0604020202020204" pitchFamily="34" charset="0"/>
              </a:rPr>
              <a:t>Örneğin</a:t>
            </a:r>
            <a:r>
              <a:rPr lang="tr-TR" sz="1800" dirty="0">
                <a:latin typeface="Arial" panose="020B0604020202020204" pitchFamily="34" charset="0"/>
                <a:cs typeface="Arial" panose="020B0604020202020204" pitchFamily="34" charset="0"/>
              </a:rPr>
              <a:t>, bir metin düzenleyici uygulamasında kullanıcı metin üzerinde değişiklikler yapar. </a:t>
            </a:r>
            <a:r>
              <a:rPr lang="tr-TR" sz="1800" dirty="0" err="1">
                <a:latin typeface="Arial" panose="020B0604020202020204" pitchFamily="34" charset="0"/>
                <a:cs typeface="Arial" panose="020B0604020202020204" pitchFamily="34" charset="0"/>
              </a:rPr>
              <a:t>Memento</a:t>
            </a:r>
            <a:r>
              <a:rPr lang="tr-TR" sz="1800" dirty="0">
                <a:latin typeface="Arial" panose="020B0604020202020204" pitchFamily="34" charset="0"/>
                <a:cs typeface="Arial" panose="020B0604020202020204" pitchFamily="34" charset="0"/>
              </a:rPr>
              <a:t> deseni kullanılarak, kullanıcının geri alma işlemiyle önceki metin durumlarına dönmesi sağlanabilir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Memento</a:t>
            </a:r>
            <a:r>
              <a:rPr lang="tr-TR" sz="1800" dirty="0">
                <a:latin typeface="Arial" panose="020B0604020202020204" pitchFamily="34" charset="0"/>
                <a:cs typeface="Arial" panose="020B0604020202020204" pitchFamily="34" charset="0"/>
              </a:rPr>
              <a:t> tasarım deseni, bir nesnenin durumunun geçmişini takip etmek ve geri yükleme işlemleri yapmak için esnek bir yol sağlar.</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Bu desen, durumun geçmişini saklamak için genellikle bir yığın (</a:t>
            </a:r>
            <a:r>
              <a:rPr lang="tr-TR" sz="1800" dirty="0" err="1">
                <a:latin typeface="Arial" panose="020B0604020202020204" pitchFamily="34" charset="0"/>
                <a:cs typeface="Arial" panose="020B0604020202020204" pitchFamily="34" charset="0"/>
              </a:rPr>
              <a:t>stack</a:t>
            </a:r>
            <a:r>
              <a:rPr lang="tr-TR" sz="1800" dirty="0">
                <a:latin typeface="Arial" panose="020B0604020202020204" pitchFamily="34" charset="0"/>
                <a:cs typeface="Arial" panose="020B0604020202020204" pitchFamily="34" charset="0"/>
              </a:rPr>
              <a:t>) veri yapısı kullanır. Her bir </a:t>
            </a:r>
            <a:r>
              <a:rPr lang="tr-TR" sz="1800" dirty="0" err="1">
                <a:latin typeface="Arial" panose="020B0604020202020204" pitchFamily="34" charset="0"/>
                <a:cs typeface="Arial" panose="020B0604020202020204" pitchFamily="34" charset="0"/>
              </a:rPr>
              <a:t>Memento</a:t>
            </a:r>
            <a:r>
              <a:rPr lang="tr-TR" sz="1800" dirty="0">
                <a:latin typeface="Arial" panose="020B0604020202020204" pitchFamily="34" charset="0"/>
                <a:cs typeface="Arial" panose="020B0604020202020204" pitchFamily="34" charset="0"/>
              </a:rPr>
              <a:t> nesnesi yığında tutulur ve kaydedici nesne, geri alma işlemi için en son kaydedilen durumu alır ve durumu geri yükler.</a:t>
            </a:r>
          </a:p>
        </p:txBody>
      </p:sp>
    </p:spTree>
    <p:extLst>
      <p:ext uri="{BB962C8B-B14F-4D97-AF65-F5344CB8AC3E}">
        <p14:creationId xmlns:p14="http://schemas.microsoft.com/office/powerpoint/2010/main" val="47361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Memento</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Memento</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smtClean="0">
                <a:latin typeface="Arial" panose="020B0604020202020204" pitchFamily="34" charset="0"/>
                <a:cs typeface="Arial" panose="020B0604020202020204" pitchFamily="34" charset="0"/>
              </a:rPr>
              <a:t>Senaryo: Emre, </a:t>
            </a:r>
            <a:r>
              <a:rPr lang="tr-TR" sz="1800" dirty="0">
                <a:latin typeface="Arial" panose="020B0604020202020204" pitchFamily="34" charset="0"/>
                <a:cs typeface="Arial" panose="020B0604020202020204" pitchFamily="34" charset="0"/>
              </a:rPr>
              <a:t>bir metin düzenleyici uygulamasında çalışıyor. Kullanıcıların metin üzerinde değişiklik yapabildiği ve geri alma işlemiyle önceki metin durumlarına dönebildiği bir özellik eklemek istiyor</a:t>
            </a:r>
            <a:r>
              <a:rPr lang="tr-TR" sz="1800" dirty="0" smtClean="0">
                <a:latin typeface="Arial" panose="020B0604020202020204" pitchFamily="34" charset="0"/>
                <a:cs typeface="Arial" panose="020B0604020202020204" pitchFamily="34" charset="0"/>
              </a:rPr>
              <a:t>.</a:t>
            </a:r>
          </a:p>
          <a:p>
            <a:endParaRPr lang="tr-TR" sz="16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tr-TR" sz="1200" dirty="0" smtClean="0">
                <a:latin typeface="Arial" panose="020B0604020202020204" pitchFamily="34" charset="0"/>
                <a:cs typeface="Arial" panose="020B0604020202020204" pitchFamily="34" charset="0"/>
              </a:rPr>
              <a:t>Emre, </a:t>
            </a:r>
            <a:r>
              <a:rPr lang="tr-TR" sz="1200" dirty="0">
                <a:latin typeface="Arial" panose="020B0604020202020204" pitchFamily="34" charset="0"/>
                <a:cs typeface="Arial" panose="020B0604020202020204" pitchFamily="34" charset="0"/>
              </a:rPr>
              <a:t>kaydedici (</a:t>
            </a:r>
            <a:r>
              <a:rPr lang="tr-TR" sz="1200" dirty="0" err="1">
                <a:latin typeface="Arial" panose="020B0604020202020204" pitchFamily="34" charset="0"/>
                <a:cs typeface="Arial" panose="020B0604020202020204" pitchFamily="34" charset="0"/>
              </a:rPr>
              <a:t>Originator</a:t>
            </a:r>
            <a:r>
              <a:rPr lang="tr-TR" sz="1200" dirty="0">
                <a:latin typeface="Arial" panose="020B0604020202020204" pitchFamily="34" charset="0"/>
                <a:cs typeface="Arial" panose="020B0604020202020204" pitchFamily="34" charset="0"/>
              </a:rPr>
              <a:t>) sınıfını oluşturur. Bu sınıf, metin durumunu kaydedebilmek ve geri yükleyebilmek için gerekli yöntemlere sahiptir.</a:t>
            </a:r>
          </a:p>
          <a:p>
            <a:endParaRPr lang="tr-TR"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tr-TR" sz="1200" dirty="0" smtClean="0">
                <a:latin typeface="Arial" panose="020B0604020202020204" pitchFamily="34" charset="0"/>
                <a:cs typeface="Arial" panose="020B0604020202020204" pitchFamily="34" charset="0"/>
              </a:rPr>
              <a:t>Emre, </a:t>
            </a:r>
            <a:r>
              <a:rPr lang="tr-TR" sz="1200" dirty="0" err="1">
                <a:latin typeface="Arial" panose="020B0604020202020204" pitchFamily="34" charset="0"/>
                <a:cs typeface="Arial" panose="020B0604020202020204" pitchFamily="34" charset="0"/>
              </a:rPr>
              <a:t>Memento</a:t>
            </a:r>
            <a:r>
              <a:rPr lang="tr-TR" sz="1200" dirty="0">
                <a:latin typeface="Arial" panose="020B0604020202020204" pitchFamily="34" charset="0"/>
                <a:cs typeface="Arial" panose="020B0604020202020204" pitchFamily="34" charset="0"/>
              </a:rPr>
              <a:t> sınıfını oluşturur. Bu sınıf, kaydedici tarafından kullanılacak metin durumu nesnesini temsil eder. </a:t>
            </a:r>
            <a:r>
              <a:rPr lang="tr-TR" sz="1200" dirty="0" err="1">
                <a:latin typeface="Arial" panose="020B0604020202020204" pitchFamily="34" charset="0"/>
                <a:cs typeface="Arial" panose="020B0604020202020204" pitchFamily="34" charset="0"/>
              </a:rPr>
              <a:t>Memento</a:t>
            </a:r>
            <a:r>
              <a:rPr lang="tr-TR" sz="1200" dirty="0">
                <a:latin typeface="Arial" panose="020B0604020202020204" pitchFamily="34" charset="0"/>
                <a:cs typeface="Arial" panose="020B0604020202020204" pitchFamily="34" charset="0"/>
              </a:rPr>
              <a:t> sınıfında, kaydedici tarafından tutulan metin durumunu alacak ve saklayacak gerekli özellikler ve yöntemler bulunur.</a:t>
            </a:r>
          </a:p>
          <a:p>
            <a:endParaRPr lang="tr-TR"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tr-TR" sz="1200" dirty="0" smtClean="0">
                <a:latin typeface="Arial" panose="020B0604020202020204" pitchFamily="34" charset="0"/>
                <a:cs typeface="Arial" panose="020B0604020202020204" pitchFamily="34" charset="0"/>
              </a:rPr>
              <a:t>Emre, </a:t>
            </a:r>
            <a:r>
              <a:rPr lang="tr-TR" sz="1200" dirty="0">
                <a:latin typeface="Arial" panose="020B0604020202020204" pitchFamily="34" charset="0"/>
                <a:cs typeface="Arial" panose="020B0604020202020204" pitchFamily="34" charset="0"/>
              </a:rPr>
              <a:t>bakıcı (</a:t>
            </a:r>
            <a:r>
              <a:rPr lang="tr-TR" sz="1200" dirty="0" err="1">
                <a:latin typeface="Arial" panose="020B0604020202020204" pitchFamily="34" charset="0"/>
                <a:cs typeface="Arial" panose="020B0604020202020204" pitchFamily="34" charset="0"/>
              </a:rPr>
              <a:t>Caretaker</a:t>
            </a:r>
            <a:r>
              <a:rPr lang="tr-TR" sz="1200" dirty="0">
                <a:latin typeface="Arial" panose="020B0604020202020204" pitchFamily="34" charset="0"/>
                <a:cs typeface="Arial" panose="020B0604020202020204" pitchFamily="34" charset="0"/>
              </a:rPr>
              <a:t>) sınıfını oluşturur. Bu sınıf, </a:t>
            </a:r>
            <a:r>
              <a:rPr lang="tr-TR" sz="1200" dirty="0" err="1">
                <a:latin typeface="Arial" panose="020B0604020202020204" pitchFamily="34" charset="0"/>
                <a:cs typeface="Arial" panose="020B0604020202020204" pitchFamily="34" charset="0"/>
              </a:rPr>
              <a:t>Memento</a:t>
            </a:r>
            <a:r>
              <a:rPr lang="tr-TR" sz="1200" dirty="0">
                <a:latin typeface="Arial" panose="020B0604020202020204" pitchFamily="34" charset="0"/>
                <a:cs typeface="Arial" panose="020B0604020202020204" pitchFamily="34" charset="0"/>
              </a:rPr>
              <a:t> nesnelerini saklamak ve kaydediciye geri alma işlemleri için arabirim sağlamak için kullanılır. Bakıcı sınıfı, bir yığın (</a:t>
            </a:r>
            <a:r>
              <a:rPr lang="tr-TR" sz="1200" dirty="0" err="1">
                <a:latin typeface="Arial" panose="020B0604020202020204" pitchFamily="34" charset="0"/>
                <a:cs typeface="Arial" panose="020B0604020202020204" pitchFamily="34" charset="0"/>
              </a:rPr>
              <a:t>stack</a:t>
            </a:r>
            <a:r>
              <a:rPr lang="tr-TR" sz="1200" dirty="0">
                <a:latin typeface="Arial" panose="020B0604020202020204" pitchFamily="34" charset="0"/>
                <a:cs typeface="Arial" panose="020B0604020202020204" pitchFamily="34" charset="0"/>
              </a:rPr>
              <a:t>) veri yapısı kullanarak </a:t>
            </a:r>
            <a:r>
              <a:rPr lang="tr-TR" sz="1200" dirty="0" err="1">
                <a:latin typeface="Arial" panose="020B0604020202020204" pitchFamily="34" charset="0"/>
                <a:cs typeface="Arial" panose="020B0604020202020204" pitchFamily="34" charset="0"/>
              </a:rPr>
              <a:t>Memento</a:t>
            </a:r>
            <a:r>
              <a:rPr lang="tr-TR" sz="1200" dirty="0">
                <a:latin typeface="Arial" panose="020B0604020202020204" pitchFamily="34" charset="0"/>
                <a:cs typeface="Arial" panose="020B0604020202020204" pitchFamily="34" charset="0"/>
              </a:rPr>
              <a:t> nesnelerini tutar.</a:t>
            </a:r>
          </a:p>
          <a:p>
            <a:endParaRPr lang="tr-TR"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tr-TR" sz="1200" dirty="0">
                <a:latin typeface="Arial" panose="020B0604020202020204" pitchFamily="34" charset="0"/>
                <a:cs typeface="Arial" panose="020B0604020202020204" pitchFamily="34" charset="0"/>
              </a:rPr>
              <a:t>Kullanıcı, metin düzenleyici uygulamasında bir metin oluşturur ve değişiklikler yapar.</a:t>
            </a:r>
          </a:p>
          <a:p>
            <a:endParaRPr lang="tr-TR"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tr-TR" sz="1200" dirty="0">
                <a:latin typeface="Arial" panose="020B0604020202020204" pitchFamily="34" charset="0"/>
                <a:cs typeface="Arial" panose="020B0604020202020204" pitchFamily="34" charset="0"/>
              </a:rPr>
              <a:t>Kullanıcı her değişiklik yaptığında, kaydedici sınıfı durumu kaydeder ve bir </a:t>
            </a:r>
            <a:r>
              <a:rPr lang="tr-TR" sz="1200" dirty="0" err="1">
                <a:latin typeface="Arial" panose="020B0604020202020204" pitchFamily="34" charset="0"/>
                <a:cs typeface="Arial" panose="020B0604020202020204" pitchFamily="34" charset="0"/>
              </a:rPr>
              <a:t>Memento</a:t>
            </a:r>
            <a:r>
              <a:rPr lang="tr-TR" sz="1200" dirty="0">
                <a:latin typeface="Arial" panose="020B0604020202020204" pitchFamily="34" charset="0"/>
                <a:cs typeface="Arial" panose="020B0604020202020204" pitchFamily="34" charset="0"/>
              </a:rPr>
              <a:t> nesnesi oluşturur. Bu </a:t>
            </a:r>
            <a:r>
              <a:rPr lang="tr-TR" sz="1200" dirty="0" err="1">
                <a:latin typeface="Arial" panose="020B0604020202020204" pitchFamily="34" charset="0"/>
                <a:cs typeface="Arial" panose="020B0604020202020204" pitchFamily="34" charset="0"/>
              </a:rPr>
              <a:t>Memento</a:t>
            </a:r>
            <a:r>
              <a:rPr lang="tr-TR" sz="1200" dirty="0">
                <a:latin typeface="Arial" panose="020B0604020202020204" pitchFamily="34" charset="0"/>
                <a:cs typeface="Arial" panose="020B0604020202020204" pitchFamily="34" charset="0"/>
              </a:rPr>
              <a:t> nesnesi bakıcı sınıfının yığınına eklenir.</a:t>
            </a:r>
          </a:p>
          <a:p>
            <a:endParaRPr lang="tr-TR"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tr-TR" sz="1200" dirty="0">
                <a:latin typeface="Arial" panose="020B0604020202020204" pitchFamily="34" charset="0"/>
                <a:cs typeface="Arial" panose="020B0604020202020204" pitchFamily="34" charset="0"/>
              </a:rPr>
              <a:t>Kullanıcı, geri alma işlemi yapmak istediğinde, bakıcı sınıfı en son kaydedilen </a:t>
            </a:r>
            <a:r>
              <a:rPr lang="tr-TR" sz="1200" dirty="0" err="1">
                <a:latin typeface="Arial" panose="020B0604020202020204" pitchFamily="34" charset="0"/>
                <a:cs typeface="Arial" panose="020B0604020202020204" pitchFamily="34" charset="0"/>
              </a:rPr>
              <a:t>Memento</a:t>
            </a:r>
            <a:r>
              <a:rPr lang="tr-TR" sz="1200" dirty="0">
                <a:latin typeface="Arial" panose="020B0604020202020204" pitchFamily="34" charset="0"/>
                <a:cs typeface="Arial" panose="020B0604020202020204" pitchFamily="34" charset="0"/>
              </a:rPr>
              <a:t> nesnesini alır ve kaydediciye geri yükleme işlemini talep eder.</a:t>
            </a:r>
          </a:p>
          <a:p>
            <a:endParaRPr lang="tr-TR"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tr-TR" sz="1200" dirty="0">
                <a:latin typeface="Arial" panose="020B0604020202020204" pitchFamily="34" charset="0"/>
                <a:cs typeface="Arial" panose="020B0604020202020204" pitchFamily="34" charset="0"/>
              </a:rPr>
              <a:t>Kaydedici, aldığı </a:t>
            </a:r>
            <a:r>
              <a:rPr lang="tr-TR" sz="1200" dirty="0" err="1">
                <a:latin typeface="Arial" panose="020B0604020202020204" pitchFamily="34" charset="0"/>
                <a:cs typeface="Arial" panose="020B0604020202020204" pitchFamily="34" charset="0"/>
              </a:rPr>
              <a:t>Memento</a:t>
            </a:r>
            <a:r>
              <a:rPr lang="tr-TR" sz="1200" dirty="0">
                <a:latin typeface="Arial" panose="020B0604020202020204" pitchFamily="34" charset="0"/>
                <a:cs typeface="Arial" panose="020B0604020202020204" pitchFamily="34" charset="0"/>
              </a:rPr>
              <a:t> nesnesini kullanarak iç durumunu geri yükler ve kullanıcı, önceki metin durumuna dönebilir.</a:t>
            </a:r>
          </a:p>
        </p:txBody>
      </p:sp>
    </p:spTree>
    <p:extLst>
      <p:ext uri="{BB962C8B-B14F-4D97-AF65-F5344CB8AC3E}">
        <p14:creationId xmlns:p14="http://schemas.microsoft.com/office/powerpoint/2010/main" val="1334595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Memento</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2458817" y="1268760"/>
            <a:ext cx="6984776" cy="5359605"/>
          </a:xfrm>
          <a:prstGeom prst="rect">
            <a:avLst/>
          </a:prstGeom>
        </p:spPr>
      </p:pic>
    </p:spTree>
    <p:extLst>
      <p:ext uri="{BB962C8B-B14F-4D97-AF65-F5344CB8AC3E}">
        <p14:creationId xmlns:p14="http://schemas.microsoft.com/office/powerpoint/2010/main" val="238113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Observer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Observer</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Observer</a:t>
            </a:r>
            <a:r>
              <a:rPr lang="tr-TR" sz="1800" b="1" dirty="0">
                <a:latin typeface="Arial" panose="020B0604020202020204" pitchFamily="34" charset="0"/>
                <a:cs typeface="Arial" panose="020B0604020202020204" pitchFamily="34" charset="0"/>
              </a:rPr>
              <a:t> tasarım deseni, </a:t>
            </a:r>
            <a:r>
              <a:rPr lang="tr-TR" sz="1800" dirty="0">
                <a:latin typeface="Arial" panose="020B0604020202020204" pitchFamily="34" charset="0"/>
                <a:cs typeface="Arial" panose="020B0604020202020204" pitchFamily="34" charset="0"/>
              </a:rPr>
              <a:t>bir nesnenin durumunda meydana gelen değişiklikleri diğer nesnelere otomatik olarak bildirmek için kullanılan bir davranışsal tasarım desenidir. Bu desen, nesneler arasındaki bağımlılıkları gevşetmek ve olay-tabanlı iletişimi sağlamak için kullanılır.</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Observer</a:t>
            </a:r>
            <a:r>
              <a:rPr lang="tr-TR" sz="1800" dirty="0">
                <a:latin typeface="Arial" panose="020B0604020202020204" pitchFamily="34" charset="0"/>
                <a:cs typeface="Arial" panose="020B0604020202020204" pitchFamily="34" charset="0"/>
              </a:rPr>
              <a:t> deseni, birincil nesne olarak bilinen "</a:t>
            </a:r>
            <a:r>
              <a:rPr lang="tr-TR" sz="1800" dirty="0" err="1">
                <a:latin typeface="Arial" panose="020B0604020202020204" pitchFamily="34" charset="0"/>
                <a:cs typeface="Arial" panose="020B0604020202020204" pitchFamily="34" charset="0"/>
              </a:rPr>
              <a:t>subject</a:t>
            </a:r>
            <a:r>
              <a:rPr lang="tr-TR" sz="1800" dirty="0">
                <a:latin typeface="Arial" panose="020B0604020202020204" pitchFamily="34" charset="0"/>
                <a:cs typeface="Arial" panose="020B0604020202020204" pitchFamily="34" charset="0"/>
              </a:rPr>
              <a:t>" (gözlemciye konu olan) ve bir veya daha fazla "</a:t>
            </a:r>
            <a:r>
              <a:rPr lang="tr-TR" sz="1800" dirty="0" err="1">
                <a:latin typeface="Arial" panose="020B0604020202020204" pitchFamily="34" charset="0"/>
                <a:cs typeface="Arial" panose="020B0604020202020204" pitchFamily="34" charset="0"/>
              </a:rPr>
              <a:t>observer</a:t>
            </a:r>
            <a:r>
              <a:rPr lang="tr-TR" sz="1800" dirty="0">
                <a:latin typeface="Arial" panose="020B0604020202020204" pitchFamily="34" charset="0"/>
                <a:cs typeface="Arial" panose="020B0604020202020204" pitchFamily="34" charset="0"/>
              </a:rPr>
              <a:t>" (gözlemci) nesnesinden oluşur. </a:t>
            </a:r>
            <a:r>
              <a:rPr lang="tr-TR" sz="1800" dirty="0" err="1">
                <a:latin typeface="Arial" panose="020B0604020202020204" pitchFamily="34" charset="0"/>
                <a:cs typeface="Arial" panose="020B0604020202020204" pitchFamily="34" charset="0"/>
              </a:rPr>
              <a:t>Subject</a:t>
            </a:r>
            <a:r>
              <a:rPr lang="tr-TR" sz="1800" dirty="0">
                <a:latin typeface="Arial" panose="020B0604020202020204" pitchFamily="34" charset="0"/>
                <a:cs typeface="Arial" panose="020B0604020202020204" pitchFamily="34" charset="0"/>
              </a:rPr>
              <a:t> nesnesi, iç durumu değiştikçe kayıtlı gözlemcilere otomatik olarak bildirim gönderir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Özetle, </a:t>
            </a:r>
            <a:r>
              <a:rPr lang="tr-TR" sz="1800" dirty="0" err="1">
                <a:latin typeface="Arial" panose="020B0604020202020204" pitchFamily="34" charset="0"/>
                <a:cs typeface="Arial" panose="020B0604020202020204" pitchFamily="34" charset="0"/>
              </a:rPr>
              <a:t>Observer</a:t>
            </a:r>
            <a:r>
              <a:rPr lang="tr-TR" sz="1800" dirty="0">
                <a:latin typeface="Arial" panose="020B0604020202020204" pitchFamily="34" charset="0"/>
                <a:cs typeface="Arial" panose="020B0604020202020204" pitchFamily="34" charset="0"/>
              </a:rPr>
              <a:t> deseni, nesneler arasındaki bağımlılıkları gevşetmek ve değişikliklerin otomatik olarak yayılmasını sağlamak için kullanılan bir tasarım desenidir. Bu desen, olaylar veya durum değişiklikleri gibi birincil nesnelerde meydana gelen değişiklikleri otomatik olarak gözlemcilere bildirmek için kullanılır.</a:t>
            </a:r>
          </a:p>
          <a:p>
            <a:endParaRPr lang="tr-TR" sz="1800" dirty="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11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Observer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Observer</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a:latin typeface="Arial" panose="020B0604020202020204" pitchFamily="34" charset="0"/>
                <a:cs typeface="Arial" panose="020B0604020202020204" pitchFamily="34" charset="0"/>
              </a:rPr>
              <a:t>Bu desenin temel bileşenleri şunlardır:</a:t>
            </a:r>
          </a:p>
          <a:p>
            <a:endParaRPr lang="tr-T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600" dirty="0" err="1">
                <a:latin typeface="Arial" panose="020B0604020202020204" pitchFamily="34" charset="0"/>
                <a:cs typeface="Arial" panose="020B0604020202020204" pitchFamily="34" charset="0"/>
              </a:rPr>
              <a:t>Subject</a:t>
            </a:r>
            <a:r>
              <a:rPr lang="tr-TR" sz="1600" dirty="0">
                <a:latin typeface="Arial" panose="020B0604020202020204" pitchFamily="34" charset="0"/>
                <a:cs typeface="Arial" panose="020B0604020202020204" pitchFamily="34" charset="0"/>
              </a:rPr>
              <a:t> (Gözlemciye Konu Olan): Bu, durumu değişen nesnedir. Gözlemcilere bildirim gönderir ve onları güncellemeleri için tetikler. </a:t>
            </a:r>
            <a:r>
              <a:rPr lang="tr-TR" sz="1600" dirty="0" err="1">
                <a:latin typeface="Arial" panose="020B0604020202020204" pitchFamily="34" charset="0"/>
                <a:cs typeface="Arial" panose="020B0604020202020204" pitchFamily="34" charset="0"/>
              </a:rPr>
              <a:t>Subject</a:t>
            </a:r>
            <a:r>
              <a:rPr lang="tr-TR" sz="1600" dirty="0">
                <a:latin typeface="Arial" panose="020B0604020202020204" pitchFamily="34" charset="0"/>
                <a:cs typeface="Arial" panose="020B0604020202020204" pitchFamily="34" charset="0"/>
              </a:rPr>
              <a:t>, gözlemcilerin kaydedilmesi, silinmesi ve durum güncellemelerinin yönetimi gibi işlevlere sahiptir.</a:t>
            </a:r>
          </a:p>
          <a:p>
            <a:endParaRPr lang="tr-T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600" dirty="0" err="1">
                <a:latin typeface="Arial" panose="020B0604020202020204" pitchFamily="34" charset="0"/>
                <a:cs typeface="Arial" panose="020B0604020202020204" pitchFamily="34" charset="0"/>
              </a:rPr>
              <a:t>Observer</a:t>
            </a:r>
            <a:r>
              <a:rPr lang="tr-TR" sz="1600" dirty="0">
                <a:latin typeface="Arial" panose="020B0604020202020204" pitchFamily="34" charset="0"/>
                <a:cs typeface="Arial" panose="020B0604020202020204" pitchFamily="34" charset="0"/>
              </a:rPr>
              <a:t> (Gözlemci): Bu, </a:t>
            </a:r>
            <a:r>
              <a:rPr lang="tr-TR" sz="1600" dirty="0" err="1">
                <a:latin typeface="Arial" panose="020B0604020202020204" pitchFamily="34" charset="0"/>
                <a:cs typeface="Arial" panose="020B0604020202020204" pitchFamily="34" charset="0"/>
              </a:rPr>
              <a:t>subject'in</a:t>
            </a:r>
            <a:r>
              <a:rPr lang="tr-TR" sz="1600" dirty="0">
                <a:latin typeface="Arial" panose="020B0604020202020204" pitchFamily="34" charset="0"/>
                <a:cs typeface="Arial" panose="020B0604020202020204" pitchFamily="34" charset="0"/>
              </a:rPr>
              <a:t> durum değişikliklerini izleyen nesnelerdir. </a:t>
            </a:r>
            <a:r>
              <a:rPr lang="tr-TR" sz="1600" dirty="0" err="1">
                <a:latin typeface="Arial" panose="020B0604020202020204" pitchFamily="34" charset="0"/>
                <a:cs typeface="Arial" panose="020B0604020202020204" pitchFamily="34" charset="0"/>
              </a:rPr>
              <a:t>Observer</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subject'ten</a:t>
            </a:r>
            <a:r>
              <a:rPr lang="tr-TR" sz="1600" dirty="0">
                <a:latin typeface="Arial" panose="020B0604020202020204" pitchFamily="34" charset="0"/>
                <a:cs typeface="Arial" panose="020B0604020202020204" pitchFamily="34" charset="0"/>
              </a:rPr>
              <a:t> gelen bildirimleri alır ve durum güncellemelerine tepki olarak belirli bir eylem gerçekleştirir.</a:t>
            </a:r>
          </a:p>
          <a:p>
            <a:endParaRPr lang="tr-TR" sz="1600" dirty="0">
              <a:latin typeface="Arial" panose="020B0604020202020204" pitchFamily="34" charset="0"/>
              <a:cs typeface="Arial" panose="020B0604020202020204" pitchFamily="34" charset="0"/>
            </a:endParaRPr>
          </a:p>
          <a:p>
            <a:r>
              <a:rPr lang="tr-TR" sz="1600" dirty="0" err="1">
                <a:latin typeface="Arial" panose="020B0604020202020204" pitchFamily="34" charset="0"/>
                <a:cs typeface="Arial" panose="020B0604020202020204" pitchFamily="34" charset="0"/>
              </a:rPr>
              <a:t>Observer</a:t>
            </a:r>
            <a:r>
              <a:rPr lang="tr-TR" sz="1600" dirty="0">
                <a:latin typeface="Arial" panose="020B0604020202020204" pitchFamily="34" charset="0"/>
                <a:cs typeface="Arial" panose="020B0604020202020204" pitchFamily="34" charset="0"/>
              </a:rPr>
              <a:t> deseninin uygulanmasıyla, </a:t>
            </a:r>
            <a:r>
              <a:rPr lang="tr-TR" sz="1600" dirty="0" err="1">
                <a:latin typeface="Arial" panose="020B0604020202020204" pitchFamily="34" charset="0"/>
                <a:cs typeface="Arial" panose="020B0604020202020204" pitchFamily="34" charset="0"/>
              </a:rPr>
              <a:t>subject</a:t>
            </a:r>
            <a:r>
              <a:rPr lang="tr-TR" sz="1600" dirty="0">
                <a:latin typeface="Arial" panose="020B0604020202020204" pitchFamily="34" charset="0"/>
                <a:cs typeface="Arial" panose="020B0604020202020204" pitchFamily="34" charset="0"/>
              </a:rPr>
              <a:t> ve </a:t>
            </a:r>
            <a:r>
              <a:rPr lang="tr-TR" sz="1600" dirty="0" err="1">
                <a:latin typeface="Arial" panose="020B0604020202020204" pitchFamily="34" charset="0"/>
                <a:cs typeface="Arial" panose="020B0604020202020204" pitchFamily="34" charset="0"/>
              </a:rPr>
              <a:t>observer</a:t>
            </a:r>
            <a:r>
              <a:rPr lang="tr-TR" sz="1600" dirty="0">
                <a:latin typeface="Arial" panose="020B0604020202020204" pitchFamily="34" charset="0"/>
                <a:cs typeface="Arial" panose="020B0604020202020204" pitchFamily="34" charset="0"/>
              </a:rPr>
              <a:t> arasındaki bağımlılık azalır. </a:t>
            </a:r>
            <a:r>
              <a:rPr lang="tr-TR" sz="1600" dirty="0" err="1">
                <a:latin typeface="Arial" panose="020B0604020202020204" pitchFamily="34" charset="0"/>
                <a:cs typeface="Arial" panose="020B0604020202020204" pitchFamily="34" charset="0"/>
              </a:rPr>
              <a:t>Observer'lar</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subject'in</a:t>
            </a:r>
            <a:r>
              <a:rPr lang="tr-TR" sz="1600" dirty="0">
                <a:latin typeface="Arial" panose="020B0604020202020204" pitchFamily="34" charset="0"/>
                <a:cs typeface="Arial" panose="020B0604020202020204" pitchFamily="34" charset="0"/>
              </a:rPr>
              <a:t> durum değişikliklerini aktif olarak izlemezler, ancak </a:t>
            </a:r>
            <a:r>
              <a:rPr lang="tr-TR" sz="1600" dirty="0" err="1">
                <a:latin typeface="Arial" panose="020B0604020202020204" pitchFamily="34" charset="0"/>
                <a:cs typeface="Arial" panose="020B0604020202020204" pitchFamily="34" charset="0"/>
              </a:rPr>
              <a:t>subject</a:t>
            </a:r>
            <a:r>
              <a:rPr lang="tr-TR" sz="1600" dirty="0">
                <a:latin typeface="Arial" panose="020B0604020202020204" pitchFamily="34" charset="0"/>
                <a:cs typeface="Arial" panose="020B0604020202020204" pitchFamily="34" charset="0"/>
              </a:rPr>
              <a:t> tarafından bildirime tabidirler. Böylece, daha esnek ve sürdürülebilir bir tasarım elde edilir.</a:t>
            </a:r>
          </a:p>
          <a:p>
            <a:endParaRPr lang="tr-TR" sz="1600" dirty="0">
              <a:latin typeface="Arial" panose="020B0604020202020204" pitchFamily="34" charset="0"/>
              <a:cs typeface="Arial" panose="020B0604020202020204" pitchFamily="34" charset="0"/>
            </a:endParaRPr>
          </a:p>
          <a:p>
            <a:r>
              <a:rPr lang="tr-TR" sz="1600" dirty="0" err="1">
                <a:latin typeface="Arial" panose="020B0604020202020204" pitchFamily="34" charset="0"/>
                <a:cs typeface="Arial" panose="020B0604020202020204" pitchFamily="34" charset="0"/>
              </a:rPr>
              <a:t>Observer</a:t>
            </a:r>
            <a:r>
              <a:rPr lang="tr-TR" sz="1600" dirty="0">
                <a:latin typeface="Arial" panose="020B0604020202020204" pitchFamily="34" charset="0"/>
                <a:cs typeface="Arial" panose="020B0604020202020204" pitchFamily="34" charset="0"/>
              </a:rPr>
              <a:t> deseni, gerçek zamanlı sistemlerde, olay tabanlı sistemlerde, GUI (grafik kullanıcı </a:t>
            </a:r>
            <a:r>
              <a:rPr lang="tr-TR" sz="1600" dirty="0" err="1">
                <a:latin typeface="Arial" panose="020B0604020202020204" pitchFamily="34" charset="0"/>
                <a:cs typeface="Arial" panose="020B0604020202020204" pitchFamily="34" charset="0"/>
              </a:rPr>
              <a:t>arayüzü</a:t>
            </a:r>
            <a:r>
              <a:rPr lang="tr-TR" sz="1600" dirty="0">
                <a:latin typeface="Arial" panose="020B0604020202020204" pitchFamily="34" charset="0"/>
                <a:cs typeface="Arial" panose="020B0604020202020204" pitchFamily="34" charset="0"/>
              </a:rPr>
              <a:t>) bileşenlerinde ve yayıncı-abone (</a:t>
            </a:r>
            <a:r>
              <a:rPr lang="tr-TR" sz="1600" dirty="0" err="1">
                <a:latin typeface="Arial" panose="020B0604020202020204" pitchFamily="34" charset="0"/>
                <a:cs typeface="Arial" panose="020B0604020202020204" pitchFamily="34" charset="0"/>
              </a:rPr>
              <a:t>publisher-subscriber</a:t>
            </a:r>
            <a:r>
              <a:rPr lang="tr-TR" sz="1600" dirty="0">
                <a:latin typeface="Arial" panose="020B0604020202020204" pitchFamily="34" charset="0"/>
                <a:cs typeface="Arial" panose="020B0604020202020204" pitchFamily="34" charset="0"/>
              </a:rPr>
              <a:t>) modelini gerektiren diğer senaryolarda yaygın olarak kullanılır.</a:t>
            </a:r>
            <a:endParaRPr lang="tr-TR" sz="1600" dirty="0" smtClean="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975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Observer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Observer</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600" dirty="0">
                <a:latin typeface="Arial" panose="020B0604020202020204" pitchFamily="34" charset="0"/>
                <a:cs typeface="Arial" panose="020B0604020202020204" pitchFamily="34" charset="0"/>
              </a:rPr>
              <a:t>Senaryo:</a:t>
            </a:r>
          </a:p>
          <a:p>
            <a:endParaRPr lang="tr-T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600" dirty="0">
                <a:latin typeface="Arial" panose="020B0604020202020204" pitchFamily="34" charset="0"/>
                <a:cs typeface="Arial" panose="020B0604020202020204" pitchFamily="34" charset="0"/>
              </a:rPr>
              <a:t>Müzik çalar uygulaması başlatılır ve bir şarkı çalmaya başlar.</a:t>
            </a:r>
          </a:p>
          <a:p>
            <a:endParaRPr lang="tr-T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600" dirty="0">
                <a:latin typeface="Arial" panose="020B0604020202020204" pitchFamily="34" charset="0"/>
                <a:cs typeface="Arial" panose="020B0604020202020204" pitchFamily="34" charset="0"/>
              </a:rPr>
              <a:t>Kullanıcı, şarkı değiştirdiğinde, müzik çalar uygulamasının diğer bileşenlerine yeni şarkıyı bildirmesini ister.</a:t>
            </a:r>
          </a:p>
          <a:p>
            <a:endParaRPr lang="tr-TR"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600" dirty="0">
                <a:latin typeface="Arial" panose="020B0604020202020204" pitchFamily="34" charset="0"/>
                <a:cs typeface="Arial" panose="020B0604020202020204" pitchFamily="34" charset="0"/>
              </a:rPr>
              <a:t>Kullanıcı, şarkının oynama durumunu duraklatmak veya devam ettirmek istediğinde, müzik çalar uygulaması diğer bileşenlere durum güncellemesini bildirir.</a:t>
            </a:r>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Observer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6" name="Resim 5"/>
          <p:cNvPicPr>
            <a:picLocks noChangeAspect="1"/>
          </p:cNvPicPr>
          <p:nvPr/>
        </p:nvPicPr>
        <p:blipFill>
          <a:blip r:embed="rId3"/>
          <a:stretch>
            <a:fillRect/>
          </a:stretch>
        </p:blipFill>
        <p:spPr>
          <a:xfrm>
            <a:off x="1413892" y="1988840"/>
            <a:ext cx="9196112" cy="3672408"/>
          </a:xfrm>
          <a:prstGeom prst="rect">
            <a:avLst/>
          </a:prstGeom>
        </p:spPr>
      </p:pic>
    </p:spTree>
    <p:extLst>
      <p:ext uri="{BB962C8B-B14F-4D97-AF65-F5344CB8AC3E}">
        <p14:creationId xmlns:p14="http://schemas.microsoft.com/office/powerpoint/2010/main" val="376998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State</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State</a:t>
            </a:r>
            <a:r>
              <a:rPr lang="tr-TR" sz="1800" b="1" dirty="0">
                <a:latin typeface="Arial" panose="020B0604020202020204" pitchFamily="34" charset="0"/>
                <a:cs typeface="Arial" panose="020B0604020202020204" pitchFamily="34" charset="0"/>
              </a:rPr>
              <a:t> tasarım deseni,</a:t>
            </a:r>
            <a:r>
              <a:rPr lang="tr-TR" sz="1800" dirty="0">
                <a:latin typeface="Arial" panose="020B0604020202020204" pitchFamily="34" charset="0"/>
                <a:cs typeface="Arial" panose="020B0604020202020204" pitchFamily="34" charset="0"/>
              </a:rPr>
              <a:t> bir nesnenin davranışını durum değişikliklerine göre değiştirmek için kullanılan bir davranışsal tasarım desenidir. Bu desen, bir nesnenin farklı durumlarını temsil eden sınıflar aracılığıyla davranışını değiştirmeye olanak sağlar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deseni, durumlar arasındaki geçişleri yöneten bir "</a:t>
            </a:r>
            <a:r>
              <a:rPr lang="tr-TR" sz="1800" dirty="0" err="1">
                <a:latin typeface="Arial" panose="020B0604020202020204" pitchFamily="34" charset="0"/>
                <a:cs typeface="Arial" panose="020B0604020202020204" pitchFamily="34" charset="0"/>
              </a:rPr>
              <a:t>Context</a:t>
            </a:r>
            <a:r>
              <a:rPr lang="tr-TR" sz="1800" dirty="0">
                <a:latin typeface="Arial" panose="020B0604020202020204" pitchFamily="34" charset="0"/>
                <a:cs typeface="Arial" panose="020B0604020202020204" pitchFamily="34" charset="0"/>
              </a:rPr>
              <a:t>" (Bağlam) sınıfı ve her bir durumu temsil eden ayrı "</a:t>
            </a:r>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(Durum) sınıflarından oluşur.</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Bu desenin temel bileşenleri şunlardır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a:latin typeface="Arial" panose="020B0604020202020204" pitchFamily="34" charset="0"/>
                <a:cs typeface="Arial" panose="020B0604020202020204" pitchFamily="34" charset="0"/>
              </a:rPr>
              <a:t>Context</a:t>
            </a:r>
            <a:r>
              <a:rPr lang="tr-TR" sz="1800" dirty="0">
                <a:latin typeface="Arial" panose="020B0604020202020204" pitchFamily="34" charset="0"/>
                <a:cs typeface="Arial" panose="020B0604020202020204" pitchFamily="34" charset="0"/>
              </a:rPr>
              <a:t> (Bağlam): Bu, durumu değişen nesnedir. </a:t>
            </a:r>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sınıflarından birini içerir ve durum değişikliklerini </a:t>
            </a:r>
            <a:r>
              <a:rPr lang="tr-TR" sz="1800" dirty="0" smtClean="0">
                <a:latin typeface="Arial" panose="020B0604020202020204" pitchFamily="34" charset="0"/>
                <a:cs typeface="Arial" panose="020B0604020202020204" pitchFamily="34" charset="0"/>
              </a:rPr>
              <a:t>yönetir.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State</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(Durum): Bu, farklı durumları temsil eden sınıflardır. Her bir </a:t>
            </a:r>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sınıfı, </a:t>
            </a:r>
            <a:r>
              <a:rPr lang="tr-TR" sz="1800" dirty="0" err="1">
                <a:latin typeface="Arial" panose="020B0604020202020204" pitchFamily="34" charset="0"/>
                <a:cs typeface="Arial" panose="020B0604020202020204" pitchFamily="34" charset="0"/>
              </a:rPr>
              <a:t>Context</a:t>
            </a:r>
            <a:r>
              <a:rPr lang="tr-TR" sz="1800" dirty="0">
                <a:latin typeface="Arial" panose="020B0604020202020204" pitchFamily="34" charset="0"/>
                <a:cs typeface="Arial" panose="020B0604020202020204" pitchFamily="34" charset="0"/>
              </a:rPr>
              <a:t> sınıfının davranışını duruma bağlı olarak değiştirir.</a:t>
            </a:r>
          </a:p>
        </p:txBody>
      </p:sp>
    </p:spTree>
    <p:extLst>
      <p:ext uri="{BB962C8B-B14F-4D97-AF65-F5344CB8AC3E}">
        <p14:creationId xmlns:p14="http://schemas.microsoft.com/office/powerpoint/2010/main" val="363027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State</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deseninde, </a:t>
            </a:r>
            <a:r>
              <a:rPr lang="tr-TR" sz="1800" dirty="0" err="1">
                <a:latin typeface="Arial" panose="020B0604020202020204" pitchFamily="34" charset="0"/>
                <a:cs typeface="Arial" panose="020B0604020202020204" pitchFamily="34" charset="0"/>
              </a:rPr>
              <a:t>Context</a:t>
            </a:r>
            <a:r>
              <a:rPr lang="tr-TR" sz="1800" dirty="0">
                <a:latin typeface="Arial" panose="020B0604020202020204" pitchFamily="34" charset="0"/>
                <a:cs typeface="Arial" panose="020B0604020202020204" pitchFamily="34" charset="0"/>
              </a:rPr>
              <a:t> nesnesi içerisinde mevcut durumunu temsil eden bir </a:t>
            </a:r>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nesnesi tutar. </a:t>
            </a:r>
            <a:r>
              <a:rPr lang="tr-TR" sz="1800" dirty="0" err="1">
                <a:latin typeface="Arial" panose="020B0604020202020204" pitchFamily="34" charset="0"/>
                <a:cs typeface="Arial" panose="020B0604020202020204" pitchFamily="34" charset="0"/>
              </a:rPr>
              <a:t>Context</a:t>
            </a:r>
            <a:r>
              <a:rPr lang="tr-TR" sz="1800" dirty="0">
                <a:latin typeface="Arial" panose="020B0604020202020204" pitchFamily="34" charset="0"/>
                <a:cs typeface="Arial" panose="020B0604020202020204" pitchFamily="34" charset="0"/>
              </a:rPr>
              <a:t>, durum değiştiğinde mevcut </a:t>
            </a:r>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nesnesini değiştirir ve bu değişikliklerin doğru davranışa yol açmasını sağlar. Durum nesneleri, belirli bir durumda gerçekleştirilecek olan işlevleri uygular ve durum değiştiğinde farklı bir duruma geçişi yönetir.</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deseni, nesneler arasındaki bağımlılıkları azaltır ve durum değişikliklerine uyum sağlar. Ayrıca, yeni durumlar eklemek veya mevcut durumları değiştirmek gibi değişiklikleri kolaylaştırır.</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Özetle, </a:t>
            </a:r>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deseni, bir nesnenin davranışını durum değişikliklerine göre değiştirmek ve nesneler arasındaki bağımlılıkları azaltmak için kullanılan bir tasarım desenidir. Bu desen, farklı durumları yönetmek ve her bir duruma özgü davranışları temsil etmek için </a:t>
            </a:r>
            <a:r>
              <a:rPr lang="tr-TR" sz="1800" dirty="0" err="1">
                <a:latin typeface="Arial" panose="020B0604020202020204" pitchFamily="34" charset="0"/>
                <a:cs typeface="Arial" panose="020B0604020202020204" pitchFamily="34" charset="0"/>
              </a:rPr>
              <a:t>State</a:t>
            </a:r>
            <a:r>
              <a:rPr lang="tr-TR" sz="1800" dirty="0">
                <a:latin typeface="Arial" panose="020B0604020202020204" pitchFamily="34" charset="0"/>
                <a:cs typeface="Arial" panose="020B0604020202020204" pitchFamily="34" charset="0"/>
              </a:rPr>
              <a:t> sınıflarını kullanır.</a:t>
            </a:r>
          </a:p>
        </p:txBody>
      </p:sp>
    </p:spTree>
    <p:extLst>
      <p:ext uri="{BB962C8B-B14F-4D97-AF65-F5344CB8AC3E}">
        <p14:creationId xmlns:p14="http://schemas.microsoft.com/office/powerpoint/2010/main" val="49840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40060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Arayüz ayırma prensibi, bir sınıfın, kullandığı arayüzlerin tüm </a:t>
            </a:r>
            <a:r>
              <a:rPr lang="tr-TR" sz="2000" dirty="0" err="1">
                <a:solidFill>
                  <a:srgbClr val="465562"/>
                </a:solidFill>
                <a:latin typeface="Arial" panose="020B0604020202020204" pitchFamily="34" charset="0"/>
                <a:cs typeface="Arial" panose="020B0604020202020204" pitchFamily="34" charset="0"/>
              </a:rPr>
              <a:t>metodlarını</a:t>
            </a:r>
            <a:r>
              <a:rPr lang="tr-TR" sz="2000" dirty="0">
                <a:solidFill>
                  <a:srgbClr val="465562"/>
                </a:solidFill>
                <a:latin typeface="Arial" panose="020B0604020202020204" pitchFamily="34" charset="0"/>
                <a:cs typeface="Arial" panose="020B0604020202020204" pitchFamily="34" charset="0"/>
              </a:rPr>
              <a:t> zorunlu olarak uygulaması yerine, yalnızca ihtiyaç duyduğu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uygulamasını önerir.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ISP'nin temel fikri, bir sınıfın kullanmadığı veya ihtiyaç duymadığı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uygulamaktan kaçınmasıdır.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Bir sınıf, kendi ihtiyaçlarına göre özelleştirilmiş arayüzler kullanmalı ve yalnızca ilgili metotları uygulamalıdır.</a:t>
            </a:r>
          </a:p>
          <a:p>
            <a:pPr marL="265113" indent="-265113" algn="l">
              <a:buFont typeface="Arial" panose="020B0604020202020204" pitchFamily="34" charset="0"/>
              <a:buChar char="•"/>
            </a:pPr>
            <a:endParaRPr lang="tr-TR" sz="20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000" dirty="0">
                <a:solidFill>
                  <a:srgbClr val="465562"/>
                </a:solidFill>
                <a:latin typeface="Arial" panose="020B0604020202020204" pitchFamily="34" charset="0"/>
                <a:cs typeface="Arial" panose="020B0604020202020204" pitchFamily="34" charset="0"/>
              </a:rPr>
              <a:t>Böylece sınıflar, gereksiz bağımlılıklardan kaçınır ve daha bağımsız bir şekilde geliştirilebilir hale gelir.</a:t>
            </a:r>
          </a:p>
          <a:p>
            <a:pPr algn="l"/>
            <a:endParaRPr lang="tr-TR" sz="2000" dirty="0">
              <a:solidFill>
                <a:srgbClr val="465562"/>
              </a:solidFill>
              <a:latin typeface="Arial" panose="020B0604020202020204" pitchFamily="34" charset="0"/>
              <a:cs typeface="Arial" panose="020B0604020202020204" pitchFamily="34" charset="0"/>
            </a:endParaRPr>
          </a:p>
          <a:p>
            <a:pPr algn="l"/>
            <a:r>
              <a:rPr lang="tr-TR" sz="2000" b="1" dirty="0">
                <a:solidFill>
                  <a:srgbClr val="465562"/>
                </a:solidFill>
                <a:latin typeface="Arial" panose="020B0604020202020204" pitchFamily="34" charset="0"/>
                <a:cs typeface="Arial" panose="020B0604020202020204" pitchFamily="34" charset="0"/>
              </a:rPr>
              <a:t>ISP'nin önemli noktaları şunlardır:</a:t>
            </a:r>
          </a:p>
          <a:p>
            <a:pPr algn="l"/>
            <a:endParaRPr lang="tr-TR" sz="20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000" dirty="0">
                <a:solidFill>
                  <a:srgbClr val="465562"/>
                </a:solidFill>
                <a:latin typeface="Arial" panose="020B0604020202020204" pitchFamily="34" charset="0"/>
                <a:cs typeface="Arial" panose="020B0604020202020204" pitchFamily="34" charset="0"/>
              </a:rPr>
              <a:t>Arayüzler, sınıfların ihtiyaçlarına göre bölünmelidir. Bir sınıf, ihtiyaç duymadığı metotları uygulamak zorunda olmamalıdır.</a:t>
            </a:r>
          </a:p>
          <a:p>
            <a:pPr marL="358775" indent="-358775" algn="l">
              <a:buFont typeface="+mj-lt"/>
              <a:buAutoNum type="arabicPeriod"/>
            </a:pPr>
            <a:endParaRPr lang="tr-TR" sz="20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000" dirty="0">
                <a:solidFill>
                  <a:srgbClr val="465562"/>
                </a:solidFill>
                <a:latin typeface="Arial" panose="020B0604020202020204" pitchFamily="34" charset="0"/>
                <a:cs typeface="Arial" panose="020B0604020202020204" pitchFamily="34" charset="0"/>
              </a:rPr>
              <a:t>Bir arayüzdeki </a:t>
            </a:r>
            <a:r>
              <a:rPr lang="tr-TR" sz="2000" dirty="0" err="1">
                <a:solidFill>
                  <a:srgbClr val="465562"/>
                </a:solidFill>
                <a:latin typeface="Arial" panose="020B0604020202020204" pitchFamily="34" charset="0"/>
                <a:cs typeface="Arial" panose="020B0604020202020204" pitchFamily="34" charset="0"/>
              </a:rPr>
              <a:t>metodlar</a:t>
            </a:r>
            <a:r>
              <a:rPr lang="tr-TR" sz="2000" dirty="0">
                <a:solidFill>
                  <a:srgbClr val="465562"/>
                </a:solidFill>
                <a:latin typeface="Arial" panose="020B0604020202020204" pitchFamily="34" charset="0"/>
                <a:cs typeface="Arial" panose="020B0604020202020204" pitchFamily="34" charset="0"/>
              </a:rPr>
              <a:t>, birbirleriyle bağlantılı veya sıkı bir şekilde ilişkili değilse, bu </a:t>
            </a:r>
            <a:r>
              <a:rPr lang="tr-TR" sz="2000" dirty="0" err="1">
                <a:solidFill>
                  <a:srgbClr val="465562"/>
                </a:solidFill>
                <a:latin typeface="Arial" panose="020B0604020202020204" pitchFamily="34" charset="0"/>
                <a:cs typeface="Arial" panose="020B0604020202020204" pitchFamily="34" charset="0"/>
              </a:rPr>
              <a:t>metodları</a:t>
            </a:r>
            <a:r>
              <a:rPr lang="tr-TR" sz="2000" dirty="0">
                <a:solidFill>
                  <a:srgbClr val="465562"/>
                </a:solidFill>
                <a:latin typeface="Arial" panose="020B0604020202020204" pitchFamily="34" charset="0"/>
                <a:cs typeface="Arial" panose="020B0604020202020204" pitchFamily="34" charset="0"/>
              </a:rPr>
              <a:t> ayrı arayüzler halinde gruplandırmak daha uygundur.</a:t>
            </a:r>
          </a:p>
          <a:p>
            <a:pPr marL="358775" indent="-358775" algn="l">
              <a:buFont typeface="+mj-lt"/>
              <a:buAutoNum type="arabicPeriod"/>
            </a:pPr>
            <a:endParaRPr lang="tr-TR" sz="20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Interface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Segregation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3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State</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a:t>
            </a:r>
          </a:p>
          <a:p>
            <a:endParaRPr lang="tr-TR" sz="1200" dirty="0">
              <a:latin typeface="Arial" panose="020B0604020202020204" pitchFamily="34" charset="0"/>
              <a:cs typeface="Arial" panose="020B0604020202020204" pitchFamily="34" charset="0"/>
            </a:endParaRPr>
          </a:p>
          <a:p>
            <a:pPr marL="228600" indent="-228600">
              <a:buFont typeface="+mj-lt"/>
              <a:buAutoNum type="arabicPeriod"/>
            </a:pPr>
            <a:r>
              <a:rPr lang="tr-TR" sz="1200" dirty="0">
                <a:latin typeface="Arial" panose="020B0604020202020204" pitchFamily="34" charset="0"/>
                <a:cs typeface="Arial" panose="020B0604020202020204" pitchFamily="34" charset="0"/>
              </a:rPr>
              <a:t>Bir sipariş yönetimi uygulaması, siparişlerin farklı durumlarını yönetmek için </a:t>
            </a:r>
            <a:r>
              <a:rPr lang="tr-TR" sz="1200" dirty="0" err="1">
                <a:latin typeface="Arial" panose="020B0604020202020204" pitchFamily="34" charset="0"/>
                <a:cs typeface="Arial" panose="020B0604020202020204" pitchFamily="34" charset="0"/>
              </a:rPr>
              <a:t>State</a:t>
            </a:r>
            <a:r>
              <a:rPr lang="tr-TR" sz="1200" dirty="0">
                <a:latin typeface="Arial" panose="020B0604020202020204" pitchFamily="34" charset="0"/>
                <a:cs typeface="Arial" panose="020B0604020202020204" pitchFamily="34" charset="0"/>
              </a:rPr>
              <a:t> desenini </a:t>
            </a:r>
            <a:r>
              <a:rPr lang="tr-TR" sz="1200" dirty="0" smtClean="0">
                <a:latin typeface="Arial" panose="020B0604020202020204" pitchFamily="34" charset="0"/>
                <a:cs typeface="Arial" panose="020B0604020202020204" pitchFamily="34" charset="0"/>
              </a:rPr>
              <a:t>kullanır.</a:t>
            </a:r>
          </a:p>
          <a:p>
            <a:pPr marL="228600" indent="-228600">
              <a:buFont typeface="+mj-lt"/>
              <a:buAutoNum type="arabicPeriod"/>
            </a:pPr>
            <a:endParaRPr lang="tr-TR" sz="1200" dirty="0">
              <a:latin typeface="Arial" panose="020B0604020202020204" pitchFamily="34" charset="0"/>
              <a:cs typeface="Arial" panose="020B0604020202020204" pitchFamily="34" charset="0"/>
            </a:endParaRPr>
          </a:p>
          <a:p>
            <a:pPr marL="228600" indent="-228600">
              <a:buFont typeface="+mj-lt"/>
              <a:buAutoNum type="arabicPeriod"/>
            </a:pPr>
            <a:r>
              <a:rPr lang="tr-TR" sz="1200" dirty="0" smtClean="0">
                <a:latin typeface="Arial" panose="020B0604020202020204" pitchFamily="34" charset="0"/>
                <a:cs typeface="Arial" panose="020B0604020202020204" pitchFamily="34" charset="0"/>
              </a:rPr>
              <a:t>Yeni </a:t>
            </a:r>
            <a:r>
              <a:rPr lang="tr-TR" sz="1200" dirty="0">
                <a:latin typeface="Arial" panose="020B0604020202020204" pitchFamily="34" charset="0"/>
                <a:cs typeface="Arial" panose="020B0604020202020204" pitchFamily="34" charset="0"/>
              </a:rPr>
              <a:t>bir sipariş oluşturulduğunda, siparişin durumu "Hazırlanıyor" olarak </a:t>
            </a:r>
            <a:r>
              <a:rPr lang="tr-TR" sz="1200" dirty="0" smtClean="0">
                <a:latin typeface="Arial" panose="020B0604020202020204" pitchFamily="34" charset="0"/>
                <a:cs typeface="Arial" panose="020B0604020202020204" pitchFamily="34" charset="0"/>
              </a:rPr>
              <a:t>ayarlanır.</a:t>
            </a:r>
          </a:p>
          <a:p>
            <a:pPr marL="228600" indent="-228600">
              <a:buFont typeface="+mj-lt"/>
              <a:buAutoNum type="arabicPeriod"/>
            </a:pPr>
            <a:endParaRPr lang="tr-TR" sz="1200" dirty="0">
              <a:latin typeface="Arial" panose="020B0604020202020204" pitchFamily="34" charset="0"/>
              <a:cs typeface="Arial" panose="020B0604020202020204" pitchFamily="34" charset="0"/>
            </a:endParaRPr>
          </a:p>
          <a:p>
            <a:pPr marL="228600" indent="-228600">
              <a:buFont typeface="+mj-lt"/>
              <a:buAutoNum type="arabicPeriod"/>
            </a:pPr>
            <a:r>
              <a:rPr lang="tr-TR" sz="1200" dirty="0" smtClean="0">
                <a:latin typeface="Arial" panose="020B0604020202020204" pitchFamily="34" charset="0"/>
                <a:cs typeface="Arial" panose="020B0604020202020204" pitchFamily="34" charset="0"/>
              </a:rPr>
              <a:t>Siparişin </a:t>
            </a:r>
            <a:r>
              <a:rPr lang="tr-TR" sz="1200" dirty="0">
                <a:latin typeface="Arial" panose="020B0604020202020204" pitchFamily="34" charset="0"/>
                <a:cs typeface="Arial" panose="020B0604020202020204" pitchFamily="34" charset="0"/>
              </a:rPr>
              <a:t>durumu "Hazırlanıyor" ise, siparişin gönderimi </a:t>
            </a:r>
            <a:r>
              <a:rPr lang="tr-TR" sz="1200" dirty="0" smtClean="0">
                <a:latin typeface="Arial" panose="020B0604020202020204" pitchFamily="34" charset="0"/>
                <a:cs typeface="Arial" panose="020B0604020202020204" pitchFamily="34" charset="0"/>
              </a:rPr>
              <a:t>başlatılır.</a:t>
            </a:r>
          </a:p>
          <a:p>
            <a:pPr marL="228600" indent="-228600">
              <a:buFont typeface="+mj-lt"/>
              <a:buAutoNum type="arabicPeriod"/>
            </a:pPr>
            <a:endParaRPr lang="tr-TR" sz="1200" dirty="0">
              <a:latin typeface="Arial" panose="020B0604020202020204" pitchFamily="34" charset="0"/>
              <a:cs typeface="Arial" panose="020B0604020202020204" pitchFamily="34" charset="0"/>
            </a:endParaRPr>
          </a:p>
          <a:p>
            <a:pPr marL="228600" indent="-228600">
              <a:buFont typeface="+mj-lt"/>
              <a:buAutoNum type="arabicPeriod"/>
            </a:pPr>
            <a:r>
              <a:rPr lang="tr-TR" sz="1200" dirty="0" smtClean="0">
                <a:latin typeface="Arial" panose="020B0604020202020204" pitchFamily="34" charset="0"/>
                <a:cs typeface="Arial" panose="020B0604020202020204" pitchFamily="34" charset="0"/>
              </a:rPr>
              <a:t>Siparişin </a:t>
            </a:r>
            <a:r>
              <a:rPr lang="tr-TR" sz="1200" dirty="0">
                <a:latin typeface="Arial" panose="020B0604020202020204" pitchFamily="34" charset="0"/>
                <a:cs typeface="Arial" panose="020B0604020202020204" pitchFamily="34" charset="0"/>
              </a:rPr>
              <a:t>durumu "Gönderimde" ise, siparişin takip numarası </a:t>
            </a:r>
            <a:r>
              <a:rPr lang="tr-TR" sz="1200" dirty="0" smtClean="0">
                <a:latin typeface="Arial" panose="020B0604020202020204" pitchFamily="34" charset="0"/>
                <a:cs typeface="Arial" panose="020B0604020202020204" pitchFamily="34" charset="0"/>
              </a:rPr>
              <a:t>oluşturulur.</a:t>
            </a:r>
          </a:p>
          <a:p>
            <a:pPr marL="228600" indent="-228600">
              <a:buFont typeface="+mj-lt"/>
              <a:buAutoNum type="arabicPeriod"/>
            </a:pPr>
            <a:endParaRPr lang="tr-TR" sz="1200" dirty="0">
              <a:latin typeface="Arial" panose="020B0604020202020204" pitchFamily="34" charset="0"/>
              <a:cs typeface="Arial" panose="020B0604020202020204" pitchFamily="34" charset="0"/>
            </a:endParaRPr>
          </a:p>
          <a:p>
            <a:pPr marL="228600" indent="-228600">
              <a:buFont typeface="+mj-lt"/>
              <a:buAutoNum type="arabicPeriod"/>
            </a:pPr>
            <a:r>
              <a:rPr lang="tr-TR" sz="1200" dirty="0" smtClean="0">
                <a:latin typeface="Arial" panose="020B0604020202020204" pitchFamily="34" charset="0"/>
                <a:cs typeface="Arial" panose="020B0604020202020204" pitchFamily="34" charset="0"/>
              </a:rPr>
              <a:t>Siparişin </a:t>
            </a:r>
            <a:r>
              <a:rPr lang="tr-TR" sz="1200" dirty="0">
                <a:latin typeface="Arial" panose="020B0604020202020204" pitchFamily="34" charset="0"/>
                <a:cs typeface="Arial" panose="020B0604020202020204" pitchFamily="34" charset="0"/>
              </a:rPr>
              <a:t>durumu "Teslim Edildi" ise, siparişin durumu artık değiştirilemez.</a:t>
            </a:r>
          </a:p>
          <a:p>
            <a:endParaRPr lang="tr-TR" sz="1200" dirty="0">
              <a:latin typeface="Arial" panose="020B0604020202020204" pitchFamily="34" charset="0"/>
              <a:cs typeface="Arial" panose="020B0604020202020204" pitchFamily="34" charset="0"/>
            </a:endParaRPr>
          </a:p>
          <a:p>
            <a:r>
              <a:rPr lang="tr-TR" sz="1200" dirty="0">
                <a:latin typeface="Arial" panose="020B0604020202020204" pitchFamily="34" charset="0"/>
                <a:cs typeface="Arial" panose="020B0604020202020204" pitchFamily="34" charset="0"/>
              </a:rPr>
              <a:t>İşleyiş:</a:t>
            </a:r>
          </a:p>
          <a:p>
            <a:endParaRPr lang="tr-TR" sz="1200" dirty="0">
              <a:latin typeface="Arial" panose="020B0604020202020204" pitchFamily="34" charset="0"/>
              <a:cs typeface="Arial" panose="020B0604020202020204" pitchFamily="34" charset="0"/>
            </a:endParaRPr>
          </a:p>
          <a:p>
            <a:pPr marL="228600" indent="-228600">
              <a:buFont typeface="+mj-lt"/>
              <a:buAutoNum type="arabicPeriod"/>
            </a:pPr>
            <a:r>
              <a:rPr lang="tr-TR" sz="1200" dirty="0">
                <a:latin typeface="Arial" panose="020B0604020202020204" pitchFamily="34" charset="0"/>
                <a:cs typeface="Arial" panose="020B0604020202020204" pitchFamily="34" charset="0"/>
              </a:rPr>
              <a:t>Sipariş sınıfı, </a:t>
            </a:r>
            <a:r>
              <a:rPr lang="tr-TR" sz="1200" dirty="0" err="1">
                <a:latin typeface="Arial" panose="020B0604020202020204" pitchFamily="34" charset="0"/>
                <a:cs typeface="Arial" panose="020B0604020202020204" pitchFamily="34" charset="0"/>
              </a:rPr>
              <a:t>Context</a:t>
            </a:r>
            <a:r>
              <a:rPr lang="tr-TR" sz="1200" dirty="0">
                <a:latin typeface="Arial" panose="020B0604020202020204" pitchFamily="34" charset="0"/>
                <a:cs typeface="Arial" panose="020B0604020202020204" pitchFamily="34" charset="0"/>
              </a:rPr>
              <a:t> (Bağlam) olarak kullanılır ve siparişin durumunu temsil eden </a:t>
            </a:r>
            <a:r>
              <a:rPr lang="tr-TR" sz="1200" dirty="0" err="1">
                <a:latin typeface="Arial" panose="020B0604020202020204" pitchFamily="34" charset="0"/>
                <a:cs typeface="Arial" panose="020B0604020202020204" pitchFamily="34" charset="0"/>
              </a:rPr>
              <a:t>State</a:t>
            </a:r>
            <a:r>
              <a:rPr lang="tr-TR" sz="1200" dirty="0">
                <a:latin typeface="Arial" panose="020B0604020202020204" pitchFamily="34" charset="0"/>
                <a:cs typeface="Arial" panose="020B0604020202020204" pitchFamily="34" charset="0"/>
              </a:rPr>
              <a:t> (Durum) sınıflarını </a:t>
            </a:r>
            <a:r>
              <a:rPr lang="tr-TR" sz="1200" dirty="0" smtClean="0">
                <a:latin typeface="Arial" panose="020B0604020202020204" pitchFamily="34" charset="0"/>
                <a:cs typeface="Arial" panose="020B0604020202020204" pitchFamily="34" charset="0"/>
              </a:rPr>
              <a:t>içerir.</a:t>
            </a:r>
          </a:p>
          <a:p>
            <a:pPr marL="228600" indent="-228600">
              <a:buFont typeface="+mj-lt"/>
              <a:buAutoNum type="arabicPeriod"/>
            </a:pPr>
            <a:endParaRPr lang="tr-TR" sz="1200" dirty="0" smtClean="0">
              <a:latin typeface="Arial" panose="020B0604020202020204" pitchFamily="34" charset="0"/>
              <a:cs typeface="Arial" panose="020B0604020202020204" pitchFamily="34" charset="0"/>
            </a:endParaRPr>
          </a:p>
          <a:p>
            <a:pPr marL="228600" indent="-228600">
              <a:buFont typeface="+mj-lt"/>
              <a:buAutoNum type="arabicPeriod"/>
            </a:pPr>
            <a:r>
              <a:rPr lang="tr-TR" sz="1200" dirty="0" smtClean="0">
                <a:latin typeface="Arial" panose="020B0604020202020204" pitchFamily="34" charset="0"/>
                <a:cs typeface="Arial" panose="020B0604020202020204" pitchFamily="34" charset="0"/>
              </a:rPr>
              <a:t>Sipariş </a:t>
            </a:r>
            <a:r>
              <a:rPr lang="tr-TR" sz="1200" dirty="0">
                <a:latin typeface="Arial" panose="020B0604020202020204" pitchFamily="34" charset="0"/>
                <a:cs typeface="Arial" panose="020B0604020202020204" pitchFamily="34" charset="0"/>
              </a:rPr>
              <a:t>oluşturulduğunda, </a:t>
            </a:r>
            <a:r>
              <a:rPr lang="tr-TR" sz="1200" dirty="0" err="1">
                <a:latin typeface="Arial" panose="020B0604020202020204" pitchFamily="34" charset="0"/>
                <a:cs typeface="Arial" panose="020B0604020202020204" pitchFamily="34" charset="0"/>
              </a:rPr>
              <a:t>Context</a:t>
            </a:r>
            <a:r>
              <a:rPr lang="tr-TR" sz="1200" dirty="0">
                <a:latin typeface="Arial" panose="020B0604020202020204" pitchFamily="34" charset="0"/>
                <a:cs typeface="Arial" panose="020B0604020202020204" pitchFamily="34" charset="0"/>
              </a:rPr>
              <a:t> sınıfı siparişin durumunu "Hazırlanıyor" olarak </a:t>
            </a:r>
            <a:r>
              <a:rPr lang="tr-TR" sz="1200" dirty="0" smtClean="0">
                <a:latin typeface="Arial" panose="020B0604020202020204" pitchFamily="34" charset="0"/>
                <a:cs typeface="Arial" panose="020B0604020202020204" pitchFamily="34" charset="0"/>
              </a:rPr>
              <a:t>ayarlar.</a:t>
            </a:r>
          </a:p>
          <a:p>
            <a:pPr marL="228600" indent="-228600">
              <a:buFont typeface="+mj-lt"/>
              <a:buAutoNum type="arabicPeriod"/>
            </a:pPr>
            <a:endParaRPr lang="tr-TR" sz="1200" dirty="0" smtClean="0">
              <a:latin typeface="Arial" panose="020B0604020202020204" pitchFamily="34" charset="0"/>
              <a:cs typeface="Arial" panose="020B0604020202020204" pitchFamily="34" charset="0"/>
            </a:endParaRPr>
          </a:p>
          <a:p>
            <a:pPr marL="228600" indent="-228600">
              <a:buFont typeface="+mj-lt"/>
              <a:buAutoNum type="arabicPeriod"/>
            </a:pPr>
            <a:r>
              <a:rPr lang="tr-TR" sz="1200" dirty="0" smtClean="0">
                <a:latin typeface="Arial" panose="020B0604020202020204" pitchFamily="34" charset="0"/>
                <a:cs typeface="Arial" panose="020B0604020202020204" pitchFamily="34" charset="0"/>
              </a:rPr>
              <a:t>Durumu </a:t>
            </a:r>
            <a:r>
              <a:rPr lang="tr-TR" sz="1200" dirty="0">
                <a:latin typeface="Arial" panose="020B0604020202020204" pitchFamily="34" charset="0"/>
                <a:cs typeface="Arial" panose="020B0604020202020204" pitchFamily="34" charset="0"/>
              </a:rPr>
              <a:t>"Hazırlanıyor" olan sipariş, </a:t>
            </a:r>
            <a:r>
              <a:rPr lang="tr-TR" sz="1200" dirty="0" err="1">
                <a:latin typeface="Arial" panose="020B0604020202020204" pitchFamily="34" charset="0"/>
                <a:cs typeface="Arial" panose="020B0604020202020204" pitchFamily="34" charset="0"/>
              </a:rPr>
              <a:t>Context</a:t>
            </a:r>
            <a:r>
              <a:rPr lang="tr-TR" sz="1200" dirty="0">
                <a:latin typeface="Arial" panose="020B0604020202020204" pitchFamily="34" charset="0"/>
                <a:cs typeface="Arial" panose="020B0604020202020204" pitchFamily="34" charset="0"/>
              </a:rPr>
              <a:t> sınıfı üzerinden "Gönderim Başlat" işlevini </a:t>
            </a:r>
            <a:r>
              <a:rPr lang="tr-TR" sz="1200" dirty="0" smtClean="0">
                <a:latin typeface="Arial" panose="020B0604020202020204" pitchFamily="34" charset="0"/>
                <a:cs typeface="Arial" panose="020B0604020202020204" pitchFamily="34" charset="0"/>
              </a:rPr>
              <a:t>çağırır.</a:t>
            </a:r>
          </a:p>
          <a:p>
            <a:pPr marL="228600" indent="-228600">
              <a:buFont typeface="+mj-lt"/>
              <a:buAutoNum type="arabicPeriod"/>
            </a:pPr>
            <a:endParaRPr lang="tr-TR" sz="1200" dirty="0" smtClean="0">
              <a:latin typeface="Arial" panose="020B0604020202020204" pitchFamily="34" charset="0"/>
              <a:cs typeface="Arial" panose="020B0604020202020204" pitchFamily="34" charset="0"/>
            </a:endParaRPr>
          </a:p>
          <a:p>
            <a:pPr marL="228600" indent="-228600">
              <a:buFont typeface="+mj-lt"/>
              <a:buAutoNum type="arabicPeriod"/>
            </a:pPr>
            <a:r>
              <a:rPr lang="tr-TR" sz="1200" dirty="0" smtClean="0">
                <a:latin typeface="Arial" panose="020B0604020202020204" pitchFamily="34" charset="0"/>
                <a:cs typeface="Arial" panose="020B0604020202020204" pitchFamily="34" charset="0"/>
              </a:rPr>
              <a:t>Durumu </a:t>
            </a:r>
            <a:r>
              <a:rPr lang="tr-TR" sz="1200" dirty="0">
                <a:latin typeface="Arial" panose="020B0604020202020204" pitchFamily="34" charset="0"/>
                <a:cs typeface="Arial" panose="020B0604020202020204" pitchFamily="34" charset="0"/>
              </a:rPr>
              <a:t>"Gönderimde" olan sipariş, </a:t>
            </a:r>
            <a:r>
              <a:rPr lang="tr-TR" sz="1200" dirty="0" err="1">
                <a:latin typeface="Arial" panose="020B0604020202020204" pitchFamily="34" charset="0"/>
                <a:cs typeface="Arial" panose="020B0604020202020204" pitchFamily="34" charset="0"/>
              </a:rPr>
              <a:t>Context</a:t>
            </a:r>
            <a:r>
              <a:rPr lang="tr-TR" sz="1200" dirty="0">
                <a:latin typeface="Arial" panose="020B0604020202020204" pitchFamily="34" charset="0"/>
                <a:cs typeface="Arial" panose="020B0604020202020204" pitchFamily="34" charset="0"/>
              </a:rPr>
              <a:t> sınıfı üzerinden "Takip Numarası Oluştur" işlevini </a:t>
            </a:r>
            <a:r>
              <a:rPr lang="tr-TR" sz="1200" dirty="0" smtClean="0">
                <a:latin typeface="Arial" panose="020B0604020202020204" pitchFamily="34" charset="0"/>
                <a:cs typeface="Arial" panose="020B0604020202020204" pitchFamily="34" charset="0"/>
              </a:rPr>
              <a:t>çağırır.</a:t>
            </a:r>
          </a:p>
          <a:p>
            <a:pPr marL="228600" indent="-228600">
              <a:buFont typeface="+mj-lt"/>
              <a:buAutoNum type="arabicPeriod"/>
            </a:pPr>
            <a:endParaRPr lang="tr-TR" sz="1200" dirty="0" smtClean="0">
              <a:latin typeface="Arial" panose="020B0604020202020204" pitchFamily="34" charset="0"/>
              <a:cs typeface="Arial" panose="020B0604020202020204" pitchFamily="34" charset="0"/>
            </a:endParaRPr>
          </a:p>
          <a:p>
            <a:pPr marL="228600" indent="-228600">
              <a:buFont typeface="+mj-lt"/>
              <a:buAutoNum type="arabicPeriod"/>
            </a:pPr>
            <a:r>
              <a:rPr lang="tr-TR" sz="1200" dirty="0" smtClean="0">
                <a:latin typeface="Arial" panose="020B0604020202020204" pitchFamily="34" charset="0"/>
                <a:cs typeface="Arial" panose="020B0604020202020204" pitchFamily="34" charset="0"/>
              </a:rPr>
              <a:t>Durumu </a:t>
            </a:r>
            <a:r>
              <a:rPr lang="tr-TR" sz="1200" dirty="0">
                <a:latin typeface="Arial" panose="020B0604020202020204" pitchFamily="34" charset="0"/>
                <a:cs typeface="Arial" panose="020B0604020202020204" pitchFamily="34" charset="0"/>
              </a:rPr>
              <a:t>"Teslim Edildi" olan sipariş, </a:t>
            </a:r>
            <a:r>
              <a:rPr lang="tr-TR" sz="1200" dirty="0" err="1">
                <a:latin typeface="Arial" panose="020B0604020202020204" pitchFamily="34" charset="0"/>
                <a:cs typeface="Arial" panose="020B0604020202020204" pitchFamily="34" charset="0"/>
              </a:rPr>
              <a:t>Context</a:t>
            </a:r>
            <a:r>
              <a:rPr lang="tr-TR" sz="1200" dirty="0">
                <a:latin typeface="Arial" panose="020B0604020202020204" pitchFamily="34" charset="0"/>
                <a:cs typeface="Arial" panose="020B0604020202020204" pitchFamily="34" charset="0"/>
              </a:rPr>
              <a:t> sınıfı üzerinden başka bir durum değişikliği talep ettiğinde hata alır.</a:t>
            </a:r>
          </a:p>
          <a:p>
            <a:endParaRPr lang="tr-TR" sz="1200" dirty="0" smtClean="0">
              <a:latin typeface="Arial" panose="020B0604020202020204" pitchFamily="34" charset="0"/>
              <a:cs typeface="Arial" panose="020B0604020202020204" pitchFamily="34" charset="0"/>
            </a:endParaRPr>
          </a:p>
          <a:p>
            <a:r>
              <a:rPr lang="tr-TR" sz="1200" dirty="0" smtClean="0">
                <a:latin typeface="Arial" panose="020B0604020202020204" pitchFamily="34" charset="0"/>
                <a:cs typeface="Arial" panose="020B0604020202020204" pitchFamily="34" charset="0"/>
              </a:rPr>
              <a:t>Bu </a:t>
            </a:r>
            <a:r>
              <a:rPr lang="tr-TR" sz="1200" dirty="0">
                <a:latin typeface="Arial" panose="020B0604020202020204" pitchFamily="34" charset="0"/>
                <a:cs typeface="Arial" panose="020B0604020202020204" pitchFamily="34" charset="0"/>
              </a:rPr>
              <a:t>senaryoda, </a:t>
            </a:r>
            <a:r>
              <a:rPr lang="tr-TR" sz="1200" dirty="0" err="1">
                <a:latin typeface="Arial" panose="020B0604020202020204" pitchFamily="34" charset="0"/>
                <a:cs typeface="Arial" panose="020B0604020202020204" pitchFamily="34" charset="0"/>
              </a:rPr>
              <a:t>State</a:t>
            </a:r>
            <a:r>
              <a:rPr lang="tr-TR" sz="1200" dirty="0">
                <a:latin typeface="Arial" panose="020B0604020202020204" pitchFamily="34" charset="0"/>
                <a:cs typeface="Arial" panose="020B0604020202020204" pitchFamily="34" charset="0"/>
              </a:rPr>
              <a:t> deseni kullanılarak siparişin durumu yönetilir. Siparişin durumu değiştikçe, </a:t>
            </a:r>
            <a:r>
              <a:rPr lang="tr-TR" sz="1200" dirty="0" err="1">
                <a:latin typeface="Arial" panose="020B0604020202020204" pitchFamily="34" charset="0"/>
                <a:cs typeface="Arial" panose="020B0604020202020204" pitchFamily="34" charset="0"/>
              </a:rPr>
              <a:t>Context</a:t>
            </a:r>
            <a:r>
              <a:rPr lang="tr-TR" sz="1200" dirty="0">
                <a:latin typeface="Arial" panose="020B0604020202020204" pitchFamily="34" charset="0"/>
                <a:cs typeface="Arial" panose="020B0604020202020204" pitchFamily="34" charset="0"/>
              </a:rPr>
              <a:t> sınıfı durumu ilgili </a:t>
            </a:r>
            <a:r>
              <a:rPr lang="tr-TR" sz="1200" dirty="0" err="1">
                <a:latin typeface="Arial" panose="020B0604020202020204" pitchFamily="34" charset="0"/>
                <a:cs typeface="Arial" panose="020B0604020202020204" pitchFamily="34" charset="0"/>
              </a:rPr>
              <a:t>State</a:t>
            </a:r>
            <a:r>
              <a:rPr lang="tr-TR" sz="1200" dirty="0">
                <a:latin typeface="Arial" panose="020B0604020202020204" pitchFamily="34" charset="0"/>
                <a:cs typeface="Arial" panose="020B0604020202020204" pitchFamily="34" charset="0"/>
              </a:rPr>
              <a:t> sınıfına değiştirir ve siparişin durumuna bağlı olarak uygun davranışları gerçekleştirir.</a:t>
            </a:r>
          </a:p>
        </p:txBody>
      </p:sp>
    </p:spTree>
    <p:extLst>
      <p:ext uri="{BB962C8B-B14F-4D97-AF65-F5344CB8AC3E}">
        <p14:creationId xmlns:p14="http://schemas.microsoft.com/office/powerpoint/2010/main" val="421573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 name="Resim 9"/>
          <p:cNvPicPr>
            <a:picLocks noChangeAspect="1"/>
          </p:cNvPicPr>
          <p:nvPr/>
        </p:nvPicPr>
        <p:blipFill>
          <a:blip r:embed="rId3"/>
          <a:stretch>
            <a:fillRect/>
          </a:stretch>
        </p:blipFill>
        <p:spPr>
          <a:xfrm>
            <a:off x="1341884" y="1484784"/>
            <a:ext cx="9217024" cy="4761964"/>
          </a:xfrm>
          <a:prstGeom prst="rect">
            <a:avLst/>
          </a:prstGeom>
        </p:spPr>
      </p:pic>
    </p:spTree>
    <p:extLst>
      <p:ext uri="{BB962C8B-B14F-4D97-AF65-F5344CB8AC3E}">
        <p14:creationId xmlns:p14="http://schemas.microsoft.com/office/powerpoint/2010/main" val="413030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State</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300" dirty="0">
                <a:latin typeface="Arial" panose="020B0604020202020204" pitchFamily="34" charset="0"/>
                <a:cs typeface="Arial" panose="020B0604020202020204" pitchFamily="34" charset="0"/>
              </a:rPr>
              <a:t>Bu senaryomuz bir ATM’den para çekme senaryosudur. Genel işlevsellik aşağıdaki gibi olacaktır;</a:t>
            </a:r>
          </a:p>
          <a:p>
            <a:r>
              <a:rPr lang="tr-TR" sz="1300" dirty="0">
                <a:latin typeface="Arial" panose="020B0604020202020204" pitchFamily="34" charset="0"/>
                <a:cs typeface="Arial" panose="020B0604020202020204" pitchFamily="34" charset="0"/>
              </a:rPr>
              <a:t>Kullanıcı ATM’ye hesap kartını takacak ve ardından </a:t>
            </a:r>
            <a:r>
              <a:rPr lang="tr-TR" sz="1300" dirty="0" err="1">
                <a:latin typeface="Arial" panose="020B0604020202020204" pitchFamily="34" charset="0"/>
                <a:cs typeface="Arial" panose="020B0604020202020204" pitchFamily="34" charset="0"/>
              </a:rPr>
              <a:t>pin</a:t>
            </a:r>
            <a:r>
              <a:rPr lang="tr-TR" sz="1300" dirty="0">
                <a:latin typeface="Arial" panose="020B0604020202020204" pitchFamily="34" charset="0"/>
                <a:cs typeface="Arial" panose="020B0604020202020204" pitchFamily="34" charset="0"/>
              </a:rPr>
              <a:t> değerini girerek belirttiği meblağda parayı çekmek isteyecektir</a:t>
            </a:r>
            <a:r>
              <a:rPr lang="tr-TR" sz="1300" dirty="0" smtClean="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tr-TR" sz="1300" dirty="0" smtClean="0">
                <a:latin typeface="Arial" panose="020B0604020202020204" pitchFamily="34" charset="0"/>
                <a:cs typeface="Arial" panose="020B0604020202020204" pitchFamily="34" charset="0"/>
              </a:rPr>
              <a:t>Eğer </a:t>
            </a:r>
            <a:r>
              <a:rPr lang="tr-TR" sz="1300" dirty="0">
                <a:latin typeface="Arial" panose="020B0604020202020204" pitchFamily="34" charset="0"/>
                <a:cs typeface="Arial" panose="020B0604020202020204" pitchFamily="34" charset="0"/>
              </a:rPr>
              <a:t>ATM’de bir kart takılı değilse herhangi bir işlem yapılmayacak ve ilk olarak kullanıcıdan kartın takılması istenecektir. Kartın takılı olmadığı bu durumu (</a:t>
            </a:r>
            <a:r>
              <a:rPr lang="tr-TR" sz="1300" dirty="0" err="1">
                <a:latin typeface="Arial" panose="020B0604020202020204" pitchFamily="34" charset="0"/>
                <a:cs typeface="Arial" panose="020B0604020202020204" pitchFamily="34" charset="0"/>
              </a:rPr>
              <a:t>NoCard</a:t>
            </a:r>
            <a:r>
              <a:rPr lang="tr-TR" sz="1300" dirty="0">
                <a:latin typeface="Arial" panose="020B0604020202020204" pitchFamily="34" charset="0"/>
                <a:cs typeface="Arial" panose="020B0604020202020204" pitchFamily="34" charset="0"/>
              </a:rPr>
              <a:t>) sınıfı ile temsil edeceğiz.</a:t>
            </a:r>
          </a:p>
          <a:p>
            <a:pPr marL="171450" indent="-171450">
              <a:buFont typeface="Arial" panose="020B0604020202020204" pitchFamily="34" charset="0"/>
              <a:buChar char="•"/>
            </a:pPr>
            <a:r>
              <a:rPr lang="tr-TR" sz="1300" dirty="0">
                <a:latin typeface="Arial" panose="020B0604020202020204" pitchFamily="34" charset="0"/>
                <a:cs typeface="Arial" panose="020B0604020202020204" pitchFamily="34" charset="0"/>
              </a:rPr>
              <a:t>Kart takıldığı taktirde durum (</a:t>
            </a:r>
            <a:r>
              <a:rPr lang="tr-TR" sz="1300" dirty="0" err="1">
                <a:latin typeface="Arial" panose="020B0604020202020204" pitchFamily="34" charset="0"/>
                <a:cs typeface="Arial" panose="020B0604020202020204" pitchFamily="34" charset="0"/>
              </a:rPr>
              <a:t>HasCard</a:t>
            </a:r>
            <a:r>
              <a:rPr lang="tr-TR" sz="1300" dirty="0">
                <a:latin typeface="Arial" panose="020B0604020202020204" pitchFamily="34" charset="0"/>
                <a:cs typeface="Arial" panose="020B0604020202020204" pitchFamily="34" charset="0"/>
              </a:rPr>
              <a:t>)‘a geçecektir.</a:t>
            </a:r>
          </a:p>
          <a:p>
            <a:r>
              <a:rPr lang="tr-TR" sz="1300" dirty="0">
                <a:latin typeface="Arial" panose="020B0604020202020204" pitchFamily="34" charset="0"/>
                <a:cs typeface="Arial" panose="020B0604020202020204" pitchFamily="34" charset="0"/>
              </a:rPr>
              <a:t>Kart takılıyken;</a:t>
            </a:r>
          </a:p>
          <a:p>
            <a:pPr marL="171450" indent="-171450">
              <a:buFont typeface="Arial" panose="020B0604020202020204" pitchFamily="34" charset="0"/>
              <a:buChar char="•"/>
            </a:pPr>
            <a:r>
              <a:rPr lang="tr-TR" sz="1300" dirty="0">
                <a:latin typeface="Arial" panose="020B0604020202020204" pitchFamily="34" charset="0"/>
                <a:cs typeface="Arial" panose="020B0604020202020204" pitchFamily="34" charset="0"/>
              </a:rPr>
              <a:t>Kullanıcı kartı çıkarırsa tekrardan mevcut durum (</a:t>
            </a:r>
            <a:r>
              <a:rPr lang="tr-TR" sz="1300" dirty="0" err="1">
                <a:latin typeface="Arial" panose="020B0604020202020204" pitchFamily="34" charset="0"/>
                <a:cs typeface="Arial" panose="020B0604020202020204" pitchFamily="34" charset="0"/>
              </a:rPr>
              <a:t>NoCard</a:t>
            </a:r>
            <a:r>
              <a:rPr lang="tr-TR" sz="1300" dirty="0">
                <a:latin typeface="Arial" panose="020B0604020202020204" pitchFamily="34" charset="0"/>
                <a:cs typeface="Arial" panose="020B0604020202020204" pitchFamily="34" charset="0"/>
              </a:rPr>
              <a:t>)‘a geçecektir.</a:t>
            </a:r>
          </a:p>
          <a:p>
            <a:pPr marL="171450" indent="-171450">
              <a:buFont typeface="Arial" panose="020B0604020202020204" pitchFamily="34" charset="0"/>
              <a:buChar char="•"/>
            </a:pPr>
            <a:r>
              <a:rPr lang="tr-TR" sz="1300" dirty="0">
                <a:latin typeface="Arial" panose="020B0604020202020204" pitchFamily="34" charset="0"/>
                <a:cs typeface="Arial" panose="020B0604020202020204" pitchFamily="34" charset="0"/>
              </a:rPr>
              <a:t>Kullanıcı başka bir kart takmaya çalışırsa aynı anda birden fazla kart takılamayacağına dair kullanıcı uyarılacaktır.</a:t>
            </a:r>
          </a:p>
          <a:p>
            <a:pPr marL="171450" indent="-171450">
              <a:buFont typeface="Arial" panose="020B0604020202020204" pitchFamily="34" charset="0"/>
              <a:buChar char="•"/>
            </a:pPr>
            <a:r>
              <a:rPr lang="tr-TR" sz="1300" dirty="0">
                <a:latin typeface="Arial" panose="020B0604020202020204" pitchFamily="34" charset="0"/>
                <a:cs typeface="Arial" panose="020B0604020202020204" pitchFamily="34" charset="0"/>
              </a:rPr>
              <a:t>Kullanıcı </a:t>
            </a:r>
            <a:r>
              <a:rPr lang="tr-TR" sz="1300" dirty="0" err="1">
                <a:latin typeface="Arial" panose="020B0604020202020204" pitchFamily="34" charset="0"/>
                <a:cs typeface="Arial" panose="020B0604020202020204" pitchFamily="34" charset="0"/>
              </a:rPr>
              <a:t>pin</a:t>
            </a:r>
            <a:r>
              <a:rPr lang="tr-TR" sz="1300" dirty="0">
                <a:latin typeface="Arial" panose="020B0604020202020204" pitchFamily="34" charset="0"/>
                <a:cs typeface="Arial" panose="020B0604020202020204" pitchFamily="34" charset="0"/>
              </a:rPr>
              <a:t> giriyorsa doğruluğu kontrol edilecektir. Eğer doğruysa durum (</a:t>
            </a:r>
            <a:r>
              <a:rPr lang="tr-TR" sz="1300" dirty="0" err="1">
                <a:latin typeface="Arial" panose="020B0604020202020204" pitchFamily="34" charset="0"/>
                <a:cs typeface="Arial" panose="020B0604020202020204" pitchFamily="34" charset="0"/>
              </a:rPr>
              <a:t>HasPin</a:t>
            </a:r>
            <a:r>
              <a:rPr lang="tr-TR" sz="1300" dirty="0">
                <a:latin typeface="Arial" panose="020B0604020202020204" pitchFamily="34" charset="0"/>
                <a:cs typeface="Arial" panose="020B0604020202020204" pitchFamily="34" charset="0"/>
              </a:rPr>
              <a:t>)‘e çekilecek yok eğer değilse </a:t>
            </a:r>
            <a:r>
              <a:rPr lang="tr-TR" sz="1300" dirty="0" err="1">
                <a:latin typeface="Arial" panose="020B0604020202020204" pitchFamily="34" charset="0"/>
                <a:cs typeface="Arial" panose="020B0604020202020204" pitchFamily="34" charset="0"/>
              </a:rPr>
              <a:t>pinin</a:t>
            </a:r>
            <a:r>
              <a:rPr lang="tr-TR" sz="1300" dirty="0">
                <a:latin typeface="Arial" panose="020B0604020202020204" pitchFamily="34" charset="0"/>
                <a:cs typeface="Arial" panose="020B0604020202020204" pitchFamily="34" charset="0"/>
              </a:rPr>
              <a:t> geçersiz olduğu söylenerek kart çıkarılacak ve durum (</a:t>
            </a:r>
            <a:r>
              <a:rPr lang="tr-TR" sz="1300" dirty="0" err="1">
                <a:latin typeface="Arial" panose="020B0604020202020204" pitchFamily="34" charset="0"/>
                <a:cs typeface="Arial" panose="020B0604020202020204" pitchFamily="34" charset="0"/>
              </a:rPr>
              <a:t>NoCard</a:t>
            </a:r>
            <a:r>
              <a:rPr lang="tr-TR" sz="1300" dirty="0">
                <a:latin typeface="Arial" panose="020B0604020202020204" pitchFamily="34" charset="0"/>
                <a:cs typeface="Arial" panose="020B0604020202020204" pitchFamily="34" charset="0"/>
              </a:rPr>
              <a:t>)‘a çekilecektir.</a:t>
            </a:r>
          </a:p>
          <a:p>
            <a:pPr marL="171450" indent="-171450">
              <a:buFont typeface="Arial" panose="020B0604020202020204" pitchFamily="34" charset="0"/>
              <a:buChar char="•"/>
            </a:pPr>
            <a:r>
              <a:rPr lang="tr-TR" sz="1300" dirty="0">
                <a:latin typeface="Arial" panose="020B0604020202020204" pitchFamily="34" charset="0"/>
                <a:cs typeface="Arial" panose="020B0604020202020204" pitchFamily="34" charset="0"/>
              </a:rPr>
              <a:t>Eğer </a:t>
            </a:r>
            <a:r>
              <a:rPr lang="tr-TR" sz="1300" dirty="0" err="1">
                <a:latin typeface="Arial" panose="020B0604020202020204" pitchFamily="34" charset="0"/>
                <a:cs typeface="Arial" panose="020B0604020202020204" pitchFamily="34" charset="0"/>
              </a:rPr>
              <a:t>pin</a:t>
            </a:r>
            <a:r>
              <a:rPr lang="tr-TR" sz="1300" dirty="0">
                <a:latin typeface="Arial" panose="020B0604020202020204" pitchFamily="34" charset="0"/>
                <a:cs typeface="Arial" panose="020B0604020202020204" pitchFamily="34" charset="0"/>
              </a:rPr>
              <a:t> girilmeksizin direkt para çekme talebinde bulunulursa önce </a:t>
            </a:r>
            <a:r>
              <a:rPr lang="tr-TR" sz="1300" dirty="0" err="1">
                <a:latin typeface="Arial" panose="020B0604020202020204" pitchFamily="34" charset="0"/>
                <a:cs typeface="Arial" panose="020B0604020202020204" pitchFamily="34" charset="0"/>
              </a:rPr>
              <a:t>pin</a:t>
            </a:r>
            <a:r>
              <a:rPr lang="tr-TR" sz="1300" dirty="0">
                <a:latin typeface="Arial" panose="020B0604020202020204" pitchFamily="34" charset="0"/>
                <a:cs typeface="Arial" panose="020B0604020202020204" pitchFamily="34" charset="0"/>
              </a:rPr>
              <a:t> girilmesi gerektiği bildirilecektir.</a:t>
            </a:r>
          </a:p>
          <a:p>
            <a:r>
              <a:rPr lang="tr-TR" sz="1300" dirty="0">
                <a:latin typeface="Arial" panose="020B0604020202020204" pitchFamily="34" charset="0"/>
                <a:cs typeface="Arial" panose="020B0604020202020204" pitchFamily="34" charset="0"/>
              </a:rPr>
              <a:t>Girilen </a:t>
            </a:r>
            <a:r>
              <a:rPr lang="tr-TR" sz="1300" dirty="0" err="1">
                <a:latin typeface="Arial" panose="020B0604020202020204" pitchFamily="34" charset="0"/>
                <a:cs typeface="Arial" panose="020B0604020202020204" pitchFamily="34" charset="0"/>
              </a:rPr>
              <a:t>pin</a:t>
            </a:r>
            <a:r>
              <a:rPr lang="tr-TR" sz="1300" dirty="0">
                <a:latin typeface="Arial" panose="020B0604020202020204" pitchFamily="34" charset="0"/>
                <a:cs typeface="Arial" panose="020B0604020202020204" pitchFamily="34" charset="0"/>
              </a:rPr>
              <a:t> doğruysa eğer;</a:t>
            </a:r>
          </a:p>
          <a:p>
            <a:pPr marL="171450" indent="-171450">
              <a:buFont typeface="Arial" panose="020B0604020202020204" pitchFamily="34" charset="0"/>
              <a:buChar char="•"/>
            </a:pPr>
            <a:r>
              <a:rPr lang="tr-TR" sz="1300" dirty="0">
                <a:latin typeface="Arial" panose="020B0604020202020204" pitchFamily="34" charset="0"/>
                <a:cs typeface="Arial" panose="020B0604020202020204" pitchFamily="34" charset="0"/>
              </a:rPr>
              <a:t>Kullanıcı tekrardan </a:t>
            </a:r>
            <a:r>
              <a:rPr lang="tr-TR" sz="1300" dirty="0" err="1">
                <a:latin typeface="Arial" panose="020B0604020202020204" pitchFamily="34" charset="0"/>
                <a:cs typeface="Arial" panose="020B0604020202020204" pitchFamily="34" charset="0"/>
              </a:rPr>
              <a:t>pin</a:t>
            </a:r>
            <a:r>
              <a:rPr lang="tr-TR" sz="1300" dirty="0">
                <a:latin typeface="Arial" panose="020B0604020202020204" pitchFamily="34" charset="0"/>
                <a:cs typeface="Arial" panose="020B0604020202020204" pitchFamily="34" charset="0"/>
              </a:rPr>
              <a:t> girmeye çalışıyorsa eğer zaten mevcut bir </a:t>
            </a:r>
            <a:r>
              <a:rPr lang="tr-TR" sz="1300" dirty="0" err="1">
                <a:latin typeface="Arial" panose="020B0604020202020204" pitchFamily="34" charset="0"/>
                <a:cs typeface="Arial" panose="020B0604020202020204" pitchFamily="34" charset="0"/>
              </a:rPr>
              <a:t>pin</a:t>
            </a:r>
            <a:r>
              <a:rPr lang="tr-TR" sz="1300" dirty="0">
                <a:latin typeface="Arial" panose="020B0604020202020204" pitchFamily="34" charset="0"/>
                <a:cs typeface="Arial" panose="020B0604020202020204" pitchFamily="34" charset="0"/>
              </a:rPr>
              <a:t> değerinin var olduğu bildirilecektir.</a:t>
            </a:r>
          </a:p>
          <a:p>
            <a:pPr marL="171450" indent="-171450">
              <a:buFont typeface="Arial" panose="020B0604020202020204" pitchFamily="34" charset="0"/>
              <a:buChar char="•"/>
            </a:pPr>
            <a:r>
              <a:rPr lang="tr-TR" sz="1300" dirty="0">
                <a:latin typeface="Arial" panose="020B0604020202020204" pitchFamily="34" charset="0"/>
                <a:cs typeface="Arial" panose="020B0604020202020204" pitchFamily="34" charset="0"/>
              </a:rPr>
              <a:t>Eğer kullanıcı para çekme talebinde bulunursa ATM’de ki paraya göre çekim işlemi gerçekleştirilecektir. Çekilmek istenen para ATM’nin o anki bakiyesi tarafından karşılanabiliyorsa çekilebilecek yok eğer karşılanmıyorsa(yani ATM’de ki paradan fazla ise) duruma dair uygun uyarı verilecektir. Her iki durumda da mevcut durum (</a:t>
            </a:r>
            <a:r>
              <a:rPr lang="tr-TR" sz="1300" dirty="0" err="1">
                <a:latin typeface="Arial" panose="020B0604020202020204" pitchFamily="34" charset="0"/>
                <a:cs typeface="Arial" panose="020B0604020202020204" pitchFamily="34" charset="0"/>
              </a:rPr>
              <a:t>NoCard</a:t>
            </a:r>
            <a:r>
              <a:rPr lang="tr-TR" sz="1300" dirty="0">
                <a:latin typeface="Arial" panose="020B0604020202020204" pitchFamily="34" charset="0"/>
                <a:cs typeface="Arial" panose="020B0604020202020204" pitchFamily="34" charset="0"/>
              </a:rPr>
              <a:t>)‘a çekilecek ve kart çıkarılarak kullanıcıya teslim edilecektir.</a:t>
            </a:r>
          </a:p>
          <a:p>
            <a:pPr marL="171450" indent="-171450">
              <a:buFont typeface="Arial" panose="020B0604020202020204" pitchFamily="34" charset="0"/>
              <a:buChar char="•"/>
            </a:pPr>
            <a:r>
              <a:rPr lang="tr-TR" sz="1300" dirty="0">
                <a:latin typeface="Arial" panose="020B0604020202020204" pitchFamily="34" charset="0"/>
                <a:cs typeface="Arial" panose="020B0604020202020204" pitchFamily="34" charset="0"/>
              </a:rPr>
              <a:t>Eğer ATM’de ki para sıfırlandıysa yahut sıfırın altına düştüyse durum (</a:t>
            </a:r>
            <a:r>
              <a:rPr lang="tr-TR" sz="1300" dirty="0" err="1">
                <a:latin typeface="Arial" panose="020B0604020202020204" pitchFamily="34" charset="0"/>
                <a:cs typeface="Arial" panose="020B0604020202020204" pitchFamily="34" charset="0"/>
              </a:rPr>
              <a:t>NoCash</a:t>
            </a:r>
            <a:r>
              <a:rPr lang="tr-TR" sz="1300" dirty="0">
                <a:latin typeface="Arial" panose="020B0604020202020204" pitchFamily="34" charset="0"/>
                <a:cs typeface="Arial" panose="020B0604020202020204" pitchFamily="34" charset="0"/>
              </a:rPr>
              <a:t>)‘e çekilecek ve tüm işlemlerde kullanıcıya ATM’de para olmadığına dair bilgi verilecektir.</a:t>
            </a:r>
          </a:p>
        </p:txBody>
      </p:sp>
    </p:spTree>
    <p:extLst>
      <p:ext uri="{BB962C8B-B14F-4D97-AF65-F5344CB8AC3E}">
        <p14:creationId xmlns:p14="http://schemas.microsoft.com/office/powerpoint/2010/main" val="187781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6" name="Resim 5"/>
          <p:cNvPicPr>
            <a:picLocks noChangeAspect="1"/>
          </p:cNvPicPr>
          <p:nvPr/>
        </p:nvPicPr>
        <p:blipFill>
          <a:blip r:embed="rId3"/>
          <a:stretch>
            <a:fillRect/>
          </a:stretch>
        </p:blipFill>
        <p:spPr>
          <a:xfrm>
            <a:off x="1053852" y="1412776"/>
            <a:ext cx="9789084" cy="4745707"/>
          </a:xfrm>
          <a:prstGeom prst="rect">
            <a:avLst/>
          </a:prstGeom>
        </p:spPr>
      </p:pic>
    </p:spTree>
    <p:extLst>
      <p:ext uri="{BB962C8B-B14F-4D97-AF65-F5344CB8AC3E}">
        <p14:creationId xmlns:p14="http://schemas.microsoft.com/office/powerpoint/2010/main" val="113296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State</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smtClean="0">
                <a:latin typeface="Arial" panose="020B0604020202020204" pitchFamily="34" charset="0"/>
                <a:cs typeface="Arial" panose="020B0604020202020204" pitchFamily="34" charset="0"/>
              </a:rPr>
              <a:t>Senaryo</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Basit </a:t>
            </a:r>
            <a:r>
              <a:rPr lang="tr-TR" sz="1800" dirty="0">
                <a:latin typeface="Arial" panose="020B0604020202020204" pitchFamily="34" charset="0"/>
                <a:cs typeface="Arial" panose="020B0604020202020204" pitchFamily="34" charset="0"/>
              </a:rPr>
              <a:t>bir müzik çalar uygulaması geliştireceğiz. Tek düğmesi olan bir müzik çalar düşünelim. Bu düğmeye basıldığı taktirde müzik çalıyorsa duracak yok eğer duruyorsa çalmaya devam edecektir.</a:t>
            </a:r>
          </a:p>
        </p:txBody>
      </p:sp>
    </p:spTree>
    <p:extLst>
      <p:ext uri="{BB962C8B-B14F-4D97-AF65-F5344CB8AC3E}">
        <p14:creationId xmlns:p14="http://schemas.microsoft.com/office/powerpoint/2010/main" val="30136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 name="Resim 9"/>
          <p:cNvPicPr>
            <a:picLocks noChangeAspect="1"/>
          </p:cNvPicPr>
          <p:nvPr/>
        </p:nvPicPr>
        <p:blipFill>
          <a:blip r:embed="rId3"/>
          <a:stretch>
            <a:fillRect/>
          </a:stretch>
        </p:blipFill>
        <p:spPr>
          <a:xfrm>
            <a:off x="1557908" y="1340768"/>
            <a:ext cx="8562975" cy="5114925"/>
          </a:xfrm>
          <a:prstGeom prst="rect">
            <a:avLst/>
          </a:prstGeom>
        </p:spPr>
      </p:pic>
    </p:spTree>
    <p:extLst>
      <p:ext uri="{BB962C8B-B14F-4D97-AF65-F5344CB8AC3E}">
        <p14:creationId xmlns:p14="http://schemas.microsoft.com/office/powerpoint/2010/main" val="216548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Strategy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Strategy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Strategy</a:t>
            </a:r>
            <a:r>
              <a:rPr lang="tr-TR" sz="1800" b="1" dirty="0">
                <a:latin typeface="Arial" panose="020B0604020202020204" pitchFamily="34" charset="0"/>
                <a:cs typeface="Arial" panose="020B0604020202020204" pitchFamily="34" charset="0"/>
              </a:rPr>
              <a:t> tasarım deseni, </a:t>
            </a:r>
            <a:r>
              <a:rPr lang="tr-TR" sz="1800" dirty="0">
                <a:latin typeface="Arial" panose="020B0604020202020204" pitchFamily="34" charset="0"/>
                <a:cs typeface="Arial" panose="020B0604020202020204" pitchFamily="34" charset="0"/>
              </a:rPr>
              <a:t>bir algoritmayı soyutlayarak değiştirilebilir hale getirmek için kullanılan bir davranışsal tasarım desenidir. Bu desen, farklı stratejilerin kullanılabileceği bir durumu veya işlemi temsil eder ve bu stratejileri kolayca değiştirmeyi sağlar.</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deseni, algoritmanın soyutlamasını temsil eden bir "</a:t>
            </a: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(Strateji) arabirimini ve bu arabirimi uygulayan bir veya daha fazla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(Somut Strateji) sınıfını içerir. </a:t>
            </a:r>
            <a:r>
              <a:rPr lang="tr-TR" sz="1800" dirty="0" err="1">
                <a:latin typeface="Arial" panose="020B0604020202020204" pitchFamily="34" charset="0"/>
                <a:cs typeface="Arial" panose="020B0604020202020204" pitchFamily="34" charset="0"/>
              </a:rPr>
              <a:t>Context</a:t>
            </a:r>
            <a:r>
              <a:rPr lang="tr-TR" sz="1800" dirty="0">
                <a:latin typeface="Arial" panose="020B0604020202020204" pitchFamily="34" charset="0"/>
                <a:cs typeface="Arial" panose="020B0604020202020204" pitchFamily="34" charset="0"/>
              </a:rPr>
              <a:t> (Bağlam) sınıfı ise </a:t>
            </a: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arabirimini kullanarak algoritmayı çağırır ve farklı stratejileri kullanabilir</a:t>
            </a:r>
            <a:r>
              <a:rPr lang="tr-TR" sz="1800" dirty="0" smtClean="0">
                <a:latin typeface="Arial" panose="020B0604020202020204" pitchFamily="34" charset="0"/>
                <a:cs typeface="Arial" panose="020B0604020202020204" pitchFamily="34" charset="0"/>
              </a:rPr>
              <a:t>. Bu </a:t>
            </a:r>
            <a:r>
              <a:rPr lang="tr-TR" sz="1800" dirty="0">
                <a:latin typeface="Arial" panose="020B0604020202020204" pitchFamily="34" charset="0"/>
                <a:cs typeface="Arial" panose="020B0604020202020204" pitchFamily="34" charset="0"/>
              </a:rPr>
              <a:t>sayede, algoritmanın davranışı dinamik olarak değiştirilebilir ve uygulama daha esnek hale gelir. Ayrıca, birçok tekrarlanan kodu önler ve temiz bir tasarım sağlar.</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Özetle, </a:t>
            </a: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deseni, algoritmanın soyutlamasını temsil eden bir arabirim ve bu arabirimi uygulayan somut sınıflardan oluşur. Bu desen, algoritmayı değiştirilebilir hale getirir ve farklı stratejilerin kullanılabileceği durumları veya işlemleri yönetmek için kullanılır.</a:t>
            </a:r>
          </a:p>
        </p:txBody>
      </p:sp>
    </p:spTree>
    <p:extLst>
      <p:ext uri="{BB962C8B-B14F-4D97-AF65-F5344CB8AC3E}">
        <p14:creationId xmlns:p14="http://schemas.microsoft.com/office/powerpoint/2010/main" val="36891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Strategy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Strategy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Bu desenin temel bileşenleri şunlardır:</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(Strateji): Bu, farklı stratejilerin uygulanmasını sağlayan bir arabirimdir. Genellikle bir metot </a:t>
            </a:r>
            <a:r>
              <a:rPr lang="tr-TR" sz="1800" dirty="0" smtClean="0">
                <a:latin typeface="Arial" panose="020B0604020202020204" pitchFamily="34" charset="0"/>
                <a:cs typeface="Arial" panose="020B0604020202020204" pitchFamily="34" charset="0"/>
              </a:rPr>
              <a:t>içerir.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Concrete</a:t>
            </a:r>
            <a:r>
              <a:rPr lang="tr-TR" sz="1800" dirty="0" smtClean="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(Somut Strateji): Bu, </a:t>
            </a:r>
            <a:r>
              <a:rPr lang="tr-TR" sz="1800" dirty="0" err="1" smtClean="0">
                <a:latin typeface="Arial" panose="020B0604020202020204" pitchFamily="34" charset="0"/>
                <a:cs typeface="Arial" panose="020B0604020202020204" pitchFamily="34" charset="0"/>
              </a:rPr>
              <a:t>Strategy</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arabirimini uygulayan somut sınıflardır. Her bir somut sınıf, belirli bir stratejiyi temsil eden bir algoritma </a:t>
            </a:r>
            <a:r>
              <a:rPr lang="tr-TR" sz="1800" dirty="0" smtClean="0">
                <a:latin typeface="Arial" panose="020B0604020202020204" pitchFamily="34" charset="0"/>
                <a:cs typeface="Arial" panose="020B0604020202020204" pitchFamily="34" charset="0"/>
              </a:rPr>
              <a:t>sağlar.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Context</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(Bağlam): Bu, </a:t>
            </a: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sınıfını kullanan ve stratejiyi değiştirebilir bir sınıftır. Algoritmanın farklı stratejilerini kullanabilir ve değişkenlik gösteren durumları veya işlemleri yönetir.</a:t>
            </a:r>
          </a:p>
        </p:txBody>
      </p:sp>
    </p:spTree>
    <p:extLst>
      <p:ext uri="{BB962C8B-B14F-4D97-AF65-F5344CB8AC3E}">
        <p14:creationId xmlns:p14="http://schemas.microsoft.com/office/powerpoint/2010/main" val="388884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Strategy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Strategy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a:latin typeface="Arial" panose="020B0604020202020204" pitchFamily="34" charset="0"/>
                <a:cs typeface="Arial" panose="020B0604020202020204" pitchFamily="34" charset="0"/>
              </a:rPr>
              <a:t>Bir ödeme işlemi yönetimi uygulaması, farklı ödeme yöntemlerini desteklemek için </a:t>
            </a: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desenini </a:t>
            </a:r>
            <a:r>
              <a:rPr lang="tr-TR" sz="1800" dirty="0" smtClean="0">
                <a:latin typeface="Arial" panose="020B0604020202020204" pitchFamily="34" charset="0"/>
                <a:cs typeface="Arial" panose="020B0604020202020204" pitchFamily="34" charset="0"/>
              </a:rPr>
              <a:t>kullanır.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Kullanıcı</a:t>
            </a:r>
            <a:r>
              <a:rPr lang="tr-TR" sz="1800" dirty="0">
                <a:latin typeface="Arial" panose="020B0604020202020204" pitchFamily="34" charset="0"/>
                <a:cs typeface="Arial" panose="020B0604020202020204" pitchFamily="34" charset="0"/>
              </a:rPr>
              <a:t>, ödeme yapmak istediğinde, uygulama farklı ödeme stratejilerini </a:t>
            </a:r>
            <a:r>
              <a:rPr lang="tr-TR" sz="1800" dirty="0" smtClean="0">
                <a:latin typeface="Arial" panose="020B0604020202020204" pitchFamily="34" charset="0"/>
                <a:cs typeface="Arial" panose="020B0604020202020204" pitchFamily="34" charset="0"/>
              </a:rPr>
              <a:t>sunar.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Kullanıcı, </a:t>
            </a:r>
            <a:r>
              <a:rPr lang="tr-TR" sz="1800" dirty="0">
                <a:latin typeface="Arial" panose="020B0604020202020204" pitchFamily="34" charset="0"/>
                <a:cs typeface="Arial" panose="020B0604020202020204" pitchFamily="34" charset="0"/>
              </a:rPr>
              <a:t>ödeme yöntemini seçer ve ödeme işlemini </a:t>
            </a:r>
            <a:r>
              <a:rPr lang="tr-TR" sz="1800" dirty="0" smtClean="0">
                <a:latin typeface="Arial" panose="020B0604020202020204" pitchFamily="34" charset="0"/>
                <a:cs typeface="Arial" panose="020B0604020202020204" pitchFamily="34" charset="0"/>
              </a:rPr>
              <a:t>başlatır.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Uygulama</a:t>
            </a:r>
            <a:r>
              <a:rPr lang="tr-TR" sz="1800" dirty="0">
                <a:latin typeface="Arial" panose="020B0604020202020204" pitchFamily="34" charset="0"/>
                <a:cs typeface="Arial" panose="020B0604020202020204" pitchFamily="34" charset="0"/>
              </a:rPr>
              <a:t>, seçilen ödeme stratejisini kullanarak ödeme işlemini gerçekleştirir</a:t>
            </a:r>
            <a:r>
              <a:rPr lang="tr-TR" sz="1800" dirty="0" smtClean="0">
                <a:latin typeface="Arial" panose="020B0604020202020204" pitchFamily="34" charset="0"/>
                <a:cs typeface="Arial" panose="020B0604020202020204" pitchFamily="34" charset="0"/>
              </a:rPr>
              <a:t>.</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84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Strategy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Strategy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İşleyiş:</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a:latin typeface="Arial" panose="020B0604020202020204" pitchFamily="34" charset="0"/>
                <a:cs typeface="Arial" panose="020B0604020202020204" pitchFamily="34" charset="0"/>
              </a:rPr>
              <a:t>PaymentStrategy</a:t>
            </a:r>
            <a:r>
              <a:rPr lang="tr-TR" sz="1800" dirty="0">
                <a:latin typeface="Arial" panose="020B0604020202020204" pitchFamily="34" charset="0"/>
                <a:cs typeface="Arial" panose="020B0604020202020204" pitchFamily="34" charset="0"/>
              </a:rPr>
              <a:t> (Ödeme Stratejisi) arabirimini temsil eden bir </a:t>
            </a: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arabirimi tanımlanır. Bu arabirim, ödeme işleminin gerçekleştirileceği metodu </a:t>
            </a:r>
            <a:r>
              <a:rPr lang="tr-TR" sz="1800" dirty="0" smtClean="0">
                <a:latin typeface="Arial" panose="020B0604020202020204" pitchFamily="34" charset="0"/>
                <a:cs typeface="Arial" panose="020B0604020202020204" pitchFamily="34" charset="0"/>
              </a:rPr>
              <a:t>içerir.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ConcretePaymentStrategy1</a:t>
            </a:r>
            <a:r>
              <a:rPr lang="tr-TR" sz="1800" dirty="0">
                <a:latin typeface="Arial" panose="020B0604020202020204" pitchFamily="34" charset="0"/>
                <a:cs typeface="Arial" panose="020B0604020202020204" pitchFamily="34" charset="0"/>
              </a:rPr>
              <a:t>, ConcretePaymentStrategy2, vb. gibi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(Somut Strateji) sınıfları oluşturulur. Her bir somut sınıf, belirli bir ödeme stratejisini temsil eder ve </a:t>
            </a:r>
            <a:r>
              <a:rPr lang="tr-TR" sz="1800" dirty="0" err="1">
                <a:latin typeface="Arial" panose="020B0604020202020204" pitchFamily="34" charset="0"/>
                <a:cs typeface="Arial" panose="020B0604020202020204" pitchFamily="34" charset="0"/>
              </a:rPr>
              <a:t>PaymentStrategy</a:t>
            </a:r>
            <a:r>
              <a:rPr lang="tr-TR" sz="1800" dirty="0">
                <a:latin typeface="Arial" panose="020B0604020202020204" pitchFamily="34" charset="0"/>
                <a:cs typeface="Arial" panose="020B0604020202020204" pitchFamily="34" charset="0"/>
              </a:rPr>
              <a:t> arabirimini </a:t>
            </a:r>
            <a:r>
              <a:rPr lang="tr-TR" sz="1800" dirty="0" smtClean="0">
                <a:latin typeface="Arial" panose="020B0604020202020204" pitchFamily="34" charset="0"/>
                <a:cs typeface="Arial" panose="020B0604020202020204" pitchFamily="34" charset="0"/>
              </a:rPr>
              <a:t>uygular.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PaymentContext</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(Ödeme Bağlamı) sınıfı oluşturulur ve </a:t>
            </a:r>
            <a:r>
              <a:rPr lang="tr-TR" sz="1800" dirty="0" err="1">
                <a:latin typeface="Arial" panose="020B0604020202020204" pitchFamily="34" charset="0"/>
                <a:cs typeface="Arial" panose="020B0604020202020204" pitchFamily="34" charset="0"/>
              </a:rPr>
              <a:t>Strategy</a:t>
            </a:r>
            <a:r>
              <a:rPr lang="tr-TR" sz="1800" dirty="0">
                <a:latin typeface="Arial" panose="020B0604020202020204" pitchFamily="34" charset="0"/>
                <a:cs typeface="Arial" panose="020B0604020202020204" pitchFamily="34" charset="0"/>
              </a:rPr>
              <a:t> arabirimini kullanır. Bu sınıf, ödeme stratejisini seçme ve ödeme işlemini başlatma işlevlerini </a:t>
            </a:r>
            <a:r>
              <a:rPr lang="tr-TR" sz="1800" dirty="0" smtClean="0">
                <a:latin typeface="Arial" panose="020B0604020202020204" pitchFamily="34" charset="0"/>
                <a:cs typeface="Arial" panose="020B0604020202020204" pitchFamily="34" charset="0"/>
              </a:rPr>
              <a:t>içerir.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Kullanıcı </a:t>
            </a:r>
            <a:r>
              <a:rPr lang="tr-TR" sz="1800" dirty="0">
                <a:latin typeface="Arial" panose="020B0604020202020204" pitchFamily="34" charset="0"/>
                <a:cs typeface="Arial" panose="020B0604020202020204" pitchFamily="34" charset="0"/>
              </a:rPr>
              <a:t>ödeme yapmak istediğinde, </a:t>
            </a:r>
            <a:r>
              <a:rPr lang="tr-TR" sz="1800" dirty="0" err="1">
                <a:latin typeface="Arial" panose="020B0604020202020204" pitchFamily="34" charset="0"/>
                <a:cs typeface="Arial" panose="020B0604020202020204" pitchFamily="34" charset="0"/>
              </a:rPr>
              <a:t>PaymentContext</a:t>
            </a:r>
            <a:r>
              <a:rPr lang="tr-TR" sz="1800" dirty="0">
                <a:latin typeface="Arial" panose="020B0604020202020204" pitchFamily="34" charset="0"/>
                <a:cs typeface="Arial" panose="020B0604020202020204" pitchFamily="34" charset="0"/>
              </a:rPr>
              <a:t> sınıfı kullanılır. Kullanıcı ödeme yöntemini seçer ve </a:t>
            </a:r>
            <a:r>
              <a:rPr lang="tr-TR" sz="1800" dirty="0" err="1">
                <a:latin typeface="Arial" panose="020B0604020202020204" pitchFamily="34" charset="0"/>
                <a:cs typeface="Arial" panose="020B0604020202020204" pitchFamily="34" charset="0"/>
              </a:rPr>
              <a:t>PaymentContext</a:t>
            </a:r>
            <a:r>
              <a:rPr lang="tr-TR" sz="1800" dirty="0">
                <a:latin typeface="Arial" panose="020B0604020202020204" pitchFamily="34" charset="0"/>
                <a:cs typeface="Arial" panose="020B0604020202020204" pitchFamily="34" charset="0"/>
              </a:rPr>
              <a:t>, seçilen ödeme stratejisini kullanarak ödeme işlemini gerçekleştirir.</a:t>
            </a:r>
          </a:p>
        </p:txBody>
      </p:sp>
    </p:spTree>
    <p:extLst>
      <p:ext uri="{BB962C8B-B14F-4D97-AF65-F5344CB8AC3E}">
        <p14:creationId xmlns:p14="http://schemas.microsoft.com/office/powerpoint/2010/main" val="211504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dirty="0">
                <a:solidFill>
                  <a:srgbClr val="465562"/>
                </a:solidFill>
                <a:latin typeface="Arial" panose="020B0604020202020204" pitchFamily="34" charset="0"/>
                <a:cs typeface="Arial" panose="020B0604020202020204" pitchFamily="34" charset="0"/>
              </a:rPr>
              <a:t>Bağımlılık tersine çevirme prensibi, yüksek seviyeli modüllerin düşük seviyeli modüllere doğrudan bağımlı olmamasını ve soyutlamalara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bağımlı olmasını önerir.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Yazılım bileşenlerinin birbirine bağlılığını azaltmayı hedefler. Geleneksel olarak, düşük seviyeli modüller, yüksek seviyeli modüllere doğrudan bağımlıdır.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Ancak DIP, bu bağımlılığı tersine çevirir ve yüksek seviyeli modüllerin düşük seviyeli modüllere bağımlı olmamasını sağlar. Bunu yaparken, soyutlamalar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ve arayüzler (</a:t>
            </a:r>
            <a:r>
              <a:rPr lang="tr-TR" sz="1900" b="1" dirty="0" err="1">
                <a:solidFill>
                  <a:srgbClr val="465562"/>
                </a:solidFill>
                <a:latin typeface="Arial" panose="020B0604020202020204" pitchFamily="34" charset="0"/>
                <a:cs typeface="Arial" panose="020B0604020202020204" pitchFamily="34" charset="0"/>
              </a:rPr>
              <a:t>interfaces</a:t>
            </a:r>
            <a:r>
              <a:rPr lang="tr-TR" sz="1900" dirty="0">
                <a:solidFill>
                  <a:srgbClr val="465562"/>
                </a:solidFill>
                <a:latin typeface="Arial" panose="020B0604020202020204" pitchFamily="34" charset="0"/>
                <a:cs typeface="Arial" panose="020B0604020202020204" pitchFamily="34" charset="0"/>
              </a:rPr>
              <a:t>) kullanır.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b="1" dirty="0" err="1">
                <a:solidFill>
                  <a:srgbClr val="465562"/>
                </a:solidFill>
                <a:latin typeface="Arial" panose="020B0604020202020204" pitchFamily="34" charset="0"/>
                <a:cs typeface="Arial" panose="020B0604020202020204" pitchFamily="34" charset="0"/>
              </a:rPr>
              <a:t>DIP'nin</a:t>
            </a:r>
            <a:r>
              <a:rPr lang="tr-TR" sz="1900" b="1" dirty="0">
                <a:solidFill>
                  <a:srgbClr val="465562"/>
                </a:solidFill>
                <a:latin typeface="Arial" panose="020B0604020202020204" pitchFamily="34" charset="0"/>
                <a:cs typeface="Arial" panose="020B0604020202020204" pitchFamily="34" charset="0"/>
              </a:rPr>
              <a:t> temel prensipleri şunlardır:</a:t>
            </a:r>
          </a:p>
          <a:p>
            <a:pPr marL="457200" indent="-457200" algn="l">
              <a:buFont typeface="+mj-lt"/>
              <a:buAutoNum type="arabicPeriod"/>
            </a:pPr>
            <a:r>
              <a:rPr lang="tr-TR" sz="1900" dirty="0">
                <a:solidFill>
                  <a:srgbClr val="465562"/>
                </a:solidFill>
                <a:latin typeface="Arial" panose="020B0604020202020204" pitchFamily="34" charset="0"/>
                <a:cs typeface="Arial" panose="020B0604020202020204" pitchFamily="34" charset="0"/>
              </a:rPr>
              <a:t>Üst seviye modüller, alt seviye modüllere doğrudan bağımlı olmamalıdır. Her ikisi de soyutlamalara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bağımlı olmalıdır.</a:t>
            </a:r>
          </a:p>
          <a:p>
            <a:pPr marL="457200" indent="-457200" algn="l">
              <a:buFont typeface="+mj-lt"/>
              <a:buAutoNum type="arabicPeriod"/>
            </a:pPr>
            <a:endParaRPr lang="tr-TR" sz="1900" dirty="0">
              <a:solidFill>
                <a:srgbClr val="465562"/>
              </a:solidFill>
              <a:latin typeface="Arial" panose="020B0604020202020204" pitchFamily="34" charset="0"/>
              <a:cs typeface="Arial" panose="020B0604020202020204" pitchFamily="34" charset="0"/>
            </a:endParaRPr>
          </a:p>
          <a:p>
            <a:pPr marL="457200" indent="-457200" algn="l">
              <a:buFont typeface="+mj-lt"/>
              <a:buAutoNum type="arabicPeriod"/>
            </a:pPr>
            <a:r>
              <a:rPr lang="tr-TR" sz="1900" dirty="0">
                <a:solidFill>
                  <a:srgbClr val="465562"/>
                </a:solidFill>
                <a:latin typeface="Arial" panose="020B0604020202020204" pitchFamily="34" charset="0"/>
                <a:cs typeface="Arial" panose="020B0604020202020204" pitchFamily="34" charset="0"/>
              </a:rPr>
              <a:t>Soyutlamalar (</a:t>
            </a:r>
            <a:r>
              <a:rPr lang="tr-TR" sz="1900" b="1" dirty="0" err="1">
                <a:solidFill>
                  <a:srgbClr val="465562"/>
                </a:solidFill>
                <a:latin typeface="Arial" panose="020B0604020202020204" pitchFamily="34" charset="0"/>
                <a:cs typeface="Arial" panose="020B0604020202020204" pitchFamily="34" charset="0"/>
              </a:rPr>
              <a:t>abstractions</a:t>
            </a:r>
            <a:r>
              <a:rPr lang="tr-TR" sz="1900" dirty="0">
                <a:solidFill>
                  <a:srgbClr val="465562"/>
                </a:solidFill>
                <a:latin typeface="Arial" panose="020B0604020202020204" pitchFamily="34" charset="0"/>
                <a:cs typeface="Arial" panose="020B0604020202020204" pitchFamily="34" charset="0"/>
              </a:rPr>
              <a:t>), detaylara bağımlı olmamalıdır. Detaylar, soyutlamalara uyum sağlamalıdır.</a:t>
            </a:r>
          </a:p>
          <a:p>
            <a:pPr algn="l">
              <a:buFont typeface="+mj-lt"/>
              <a:buAutoNum type="arabicPeriod"/>
            </a:pPr>
            <a:endParaRPr lang="tr-TR" sz="1900" dirty="0">
              <a:solidFill>
                <a:srgbClr val="465562"/>
              </a:solidFill>
              <a:latin typeface="Arial" panose="020B0604020202020204" pitchFamily="34" charset="0"/>
              <a:cs typeface="Arial" panose="020B0604020202020204" pitchFamily="34" charset="0"/>
            </a:endParaRPr>
          </a:p>
          <a:p>
            <a:pPr algn="l"/>
            <a:r>
              <a:rPr lang="tr-TR" sz="1900" dirty="0" err="1">
                <a:solidFill>
                  <a:srgbClr val="465562"/>
                </a:solidFill>
                <a:latin typeface="Arial" panose="020B0604020202020204" pitchFamily="34" charset="0"/>
                <a:cs typeface="Arial" panose="020B0604020202020204" pitchFamily="34" charset="0"/>
              </a:rPr>
              <a:t>DIP'nin</a:t>
            </a:r>
            <a:r>
              <a:rPr lang="tr-TR" sz="1900" dirty="0">
                <a:solidFill>
                  <a:srgbClr val="465562"/>
                </a:solidFill>
                <a:latin typeface="Arial" panose="020B0604020202020204" pitchFamily="34" charset="0"/>
                <a:cs typeface="Arial" panose="020B0604020202020204" pitchFamily="34" charset="0"/>
              </a:rPr>
              <a:t> amacı, kodun daha esnek, sürdürülebilir ve test edilebilir olmasını sağlamaktır. Ayrıca, bağımlılıkların tersine çevrilmesi, bileşenlerin daha kolay yeniden kullanılmasını da sağlar.</a:t>
            </a:r>
          </a:p>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Dependency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Inversion</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80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State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p:cNvPicPr>
            <a:picLocks noChangeAspect="1"/>
          </p:cNvPicPr>
          <p:nvPr/>
        </p:nvPicPr>
        <p:blipFill>
          <a:blip r:embed="rId3"/>
          <a:stretch>
            <a:fillRect/>
          </a:stretch>
        </p:blipFill>
        <p:spPr>
          <a:xfrm>
            <a:off x="1361950" y="1700808"/>
            <a:ext cx="9124950" cy="4552950"/>
          </a:xfrm>
          <a:prstGeom prst="rect">
            <a:avLst/>
          </a:prstGeom>
        </p:spPr>
      </p:pic>
    </p:spTree>
    <p:extLst>
      <p:ext uri="{BB962C8B-B14F-4D97-AF65-F5344CB8AC3E}">
        <p14:creationId xmlns:p14="http://schemas.microsoft.com/office/powerpoint/2010/main" val="121573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925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Template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Method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Template</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Method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Template</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Method</a:t>
            </a:r>
            <a:r>
              <a:rPr lang="tr-TR" sz="1800" b="1" dirty="0">
                <a:latin typeface="Arial" panose="020B0604020202020204" pitchFamily="34" charset="0"/>
                <a:cs typeface="Arial" panose="020B0604020202020204" pitchFamily="34" charset="0"/>
              </a:rPr>
              <a:t> tasarım deseni,</a:t>
            </a:r>
            <a:r>
              <a:rPr lang="tr-TR" sz="1800" dirty="0">
                <a:latin typeface="Arial" panose="020B0604020202020204" pitchFamily="34" charset="0"/>
                <a:cs typeface="Arial" panose="020B0604020202020204" pitchFamily="34" charset="0"/>
              </a:rPr>
              <a:t> bir sürecin iskeletini belirlerken bazı adımları alt sınıflara bırakmayı sağlayan bir davranışsal tasarım desenidir. Bu desen, aynı sürecin farklı uygulamalarını desteklemek için kullanılır.</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Template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r>
              <a:rPr lang="tr-TR" sz="1800" dirty="0">
                <a:latin typeface="Arial" panose="020B0604020202020204" pitchFamily="34" charset="0"/>
                <a:cs typeface="Arial" panose="020B0604020202020204" pitchFamily="34" charset="0"/>
              </a:rPr>
              <a:t> deseni, bir süreci tanımlayan bir "</a:t>
            </a:r>
            <a:r>
              <a:rPr lang="tr-TR" sz="1800" dirty="0" err="1">
                <a:latin typeface="Arial" panose="020B0604020202020204" pitchFamily="34" charset="0"/>
                <a:cs typeface="Arial" panose="020B0604020202020204" pitchFamily="34" charset="0"/>
              </a:rPr>
              <a:t>AbstractClass</a:t>
            </a:r>
            <a:r>
              <a:rPr lang="tr-TR" sz="1800" dirty="0">
                <a:latin typeface="Arial" panose="020B0604020202020204" pitchFamily="34" charset="0"/>
                <a:cs typeface="Arial" panose="020B0604020202020204" pitchFamily="34" charset="0"/>
              </a:rPr>
              <a:t>" (Soyut Sınıf) ve bu sürecin adımlarını uygulayan veya değiştiren "</a:t>
            </a:r>
            <a:r>
              <a:rPr lang="tr-TR" sz="1800" dirty="0" err="1">
                <a:latin typeface="Arial" panose="020B0604020202020204" pitchFamily="34" charset="0"/>
                <a:cs typeface="Arial" panose="020B0604020202020204" pitchFamily="34" charset="0"/>
              </a:rPr>
              <a:t>ConcreteClass</a:t>
            </a:r>
            <a:r>
              <a:rPr lang="tr-TR" sz="1800" dirty="0">
                <a:latin typeface="Arial" panose="020B0604020202020204" pitchFamily="34" charset="0"/>
                <a:cs typeface="Arial" panose="020B0604020202020204" pitchFamily="34" charset="0"/>
              </a:rPr>
              <a:t>" (Somut Sınıf) alt sınıflarından oluşur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Template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r>
              <a:rPr lang="tr-TR" sz="1800" dirty="0">
                <a:latin typeface="Arial" panose="020B0604020202020204" pitchFamily="34" charset="0"/>
                <a:cs typeface="Arial" panose="020B0604020202020204" pitchFamily="34" charset="0"/>
              </a:rPr>
              <a:t> deseni, aynı süreci takip eden farklı uygulamaları destekler. </a:t>
            </a:r>
            <a:r>
              <a:rPr lang="tr-TR" sz="1800" dirty="0" err="1">
                <a:latin typeface="Arial" panose="020B0604020202020204" pitchFamily="34" charset="0"/>
                <a:cs typeface="Arial" panose="020B0604020202020204" pitchFamily="34" charset="0"/>
              </a:rPr>
              <a:t>AbstractClass</a:t>
            </a:r>
            <a:r>
              <a:rPr lang="tr-TR" sz="1800" dirty="0">
                <a:latin typeface="Arial" panose="020B0604020202020204" pitchFamily="34" charset="0"/>
                <a:cs typeface="Arial" panose="020B0604020202020204" pitchFamily="34" charset="0"/>
              </a:rPr>
              <a:t> içindeki soyut metotlar, adımların alt sınıflar tarafından uygulanmasını gerektirir ve bu sayede farklı adımların uygulanması mümkün hale gelir. Somut metotlar ise adımların varsayılan uygulamasını sağlar ve alt sınıfların bu adımları değiştirmesine izin verir.</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Bu desen, tekrarlanan kodu önler, kod yeniden kullanımını sağlar ve bir sürecin farklı varyasyonlarını desteklemek için esneklik sağlar.</a:t>
            </a:r>
          </a:p>
        </p:txBody>
      </p:sp>
    </p:spTree>
    <p:extLst>
      <p:ext uri="{BB962C8B-B14F-4D97-AF65-F5344CB8AC3E}">
        <p14:creationId xmlns:p14="http://schemas.microsoft.com/office/powerpoint/2010/main" val="415445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925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Template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Method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Template</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Method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Bu desenin temel bileşenleri şunlardır:</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a:latin typeface="Arial" panose="020B0604020202020204" pitchFamily="34" charset="0"/>
                <a:cs typeface="Arial" panose="020B0604020202020204" pitchFamily="34" charset="0"/>
              </a:rPr>
              <a:t>AbstractClass</a:t>
            </a:r>
            <a:r>
              <a:rPr lang="tr-TR" sz="1800" dirty="0">
                <a:latin typeface="Arial" panose="020B0604020202020204" pitchFamily="34" charset="0"/>
                <a:cs typeface="Arial" panose="020B0604020202020204" pitchFamily="34" charset="0"/>
              </a:rPr>
              <a:t> (Soyut Sınıf): Bu, bir süreci tanımlayan ve adımların sıralamasını belirleyen bir sınıftır. Bu sınıfta soyut (</a:t>
            </a:r>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ve somut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metotlar bulunur. Soyut metotlar, adımların alt sınıflar tarafından uygulanmasını gerektirir. Somut metotlar ise adımların varsayılan uygulamasını </a:t>
            </a:r>
            <a:r>
              <a:rPr lang="tr-TR" sz="1800" dirty="0" smtClean="0">
                <a:latin typeface="Arial" panose="020B0604020202020204" pitchFamily="34" charset="0"/>
                <a:cs typeface="Arial" panose="020B0604020202020204" pitchFamily="34" charset="0"/>
              </a:rPr>
              <a:t>sağlar.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ConcreteClass</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(Somut Sınıf): Bu, </a:t>
            </a:r>
            <a:r>
              <a:rPr lang="tr-TR" sz="1800" dirty="0" err="1">
                <a:latin typeface="Arial" panose="020B0604020202020204" pitchFamily="34" charset="0"/>
                <a:cs typeface="Arial" panose="020B0604020202020204" pitchFamily="34" charset="0"/>
              </a:rPr>
              <a:t>AbstractClass'ı</a:t>
            </a:r>
            <a:r>
              <a:rPr lang="tr-TR" sz="1800" dirty="0">
                <a:latin typeface="Arial" panose="020B0604020202020204" pitchFamily="34" charset="0"/>
                <a:cs typeface="Arial" panose="020B0604020202020204" pitchFamily="34" charset="0"/>
              </a:rPr>
              <a:t> genişleten ve soyut metotları uygulayan somut sınıflardır. Bu sınıflar, sürecin belirli adımlarını uygulayarak </a:t>
            </a:r>
            <a:r>
              <a:rPr lang="tr-TR" sz="1800" dirty="0" err="1">
                <a:latin typeface="Arial" panose="020B0604020202020204" pitchFamily="34" charset="0"/>
                <a:cs typeface="Arial" panose="020B0604020202020204" pitchFamily="34" charset="0"/>
              </a:rPr>
              <a:t>AbstractClass'ın</a:t>
            </a:r>
            <a:r>
              <a:rPr lang="tr-TR" sz="1800" dirty="0">
                <a:latin typeface="Arial" panose="020B0604020202020204" pitchFamily="34" charset="0"/>
                <a:cs typeface="Arial" panose="020B0604020202020204" pitchFamily="34" charset="0"/>
              </a:rPr>
              <a:t> iskeletini tamamlar.</a:t>
            </a:r>
          </a:p>
        </p:txBody>
      </p:sp>
    </p:spTree>
    <p:extLst>
      <p:ext uri="{BB962C8B-B14F-4D97-AF65-F5344CB8AC3E}">
        <p14:creationId xmlns:p14="http://schemas.microsoft.com/office/powerpoint/2010/main" val="318511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925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Template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Method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Template</a:t>
            </a:r>
            <a:r>
              <a:rPr lang="tr-TR" sz="2000" dirty="0">
                <a:solidFill>
                  <a:srgbClr val="C00000"/>
                </a:solidFill>
                <a:latin typeface="Arial" panose="020B0604020202020204" pitchFamily="34" charset="0"/>
                <a:cs typeface="Arial" panose="020B0604020202020204" pitchFamily="34" charset="0"/>
              </a:rPr>
              <a:t> </a:t>
            </a:r>
            <a:r>
              <a:rPr lang="tr-TR" sz="2000" dirty="0" err="1">
                <a:solidFill>
                  <a:srgbClr val="C00000"/>
                </a:solidFill>
                <a:latin typeface="Arial" panose="020B0604020202020204" pitchFamily="34" charset="0"/>
                <a:cs typeface="Arial" panose="020B0604020202020204" pitchFamily="34" charset="0"/>
              </a:rPr>
              <a:t>Method</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a:t>
            </a:r>
          </a:p>
          <a:p>
            <a:endParaRPr lang="tr-TR" sz="1400" dirty="0">
              <a:latin typeface="Arial" panose="020B0604020202020204" pitchFamily="34" charset="0"/>
              <a:cs typeface="Arial" panose="020B0604020202020204" pitchFamily="34" charset="0"/>
            </a:endParaRPr>
          </a:p>
          <a:p>
            <a:pPr marL="342900" indent="-342900">
              <a:buFont typeface="+mj-lt"/>
              <a:buAutoNum type="arabicPeriod"/>
            </a:pPr>
            <a:r>
              <a:rPr lang="tr-TR" sz="1400" dirty="0">
                <a:latin typeface="Arial" panose="020B0604020202020204" pitchFamily="34" charset="0"/>
                <a:cs typeface="Arial" panose="020B0604020202020204" pitchFamily="34" charset="0"/>
              </a:rPr>
              <a:t>Bir kahve makinesi, kahve yapma sürecini yönetmek için </a:t>
            </a:r>
            <a:r>
              <a:rPr lang="tr-TR" sz="1400" dirty="0" err="1">
                <a:latin typeface="Arial" panose="020B0604020202020204" pitchFamily="34" charset="0"/>
                <a:cs typeface="Arial" panose="020B0604020202020204" pitchFamily="34" charset="0"/>
              </a:rPr>
              <a:t>Template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Method</a:t>
            </a:r>
            <a:r>
              <a:rPr lang="tr-TR" sz="1400" dirty="0">
                <a:latin typeface="Arial" panose="020B0604020202020204" pitchFamily="34" charset="0"/>
                <a:cs typeface="Arial" panose="020B0604020202020204" pitchFamily="34" charset="0"/>
              </a:rPr>
              <a:t> desenini </a:t>
            </a:r>
            <a:r>
              <a:rPr lang="tr-TR" sz="1400" dirty="0" smtClean="0">
                <a:latin typeface="Arial" panose="020B0604020202020204" pitchFamily="34" charset="0"/>
                <a:cs typeface="Arial" panose="020B0604020202020204" pitchFamily="34" charset="0"/>
              </a:rPr>
              <a:t>kullanır.</a:t>
            </a:r>
          </a:p>
          <a:p>
            <a:pPr marL="342900" indent="-342900">
              <a:buFont typeface="+mj-lt"/>
              <a:buAutoNum type="arabicPeriod"/>
            </a:pPr>
            <a:endParaRPr lang="tr-TR" sz="1400" dirty="0">
              <a:latin typeface="Arial" panose="020B0604020202020204" pitchFamily="34" charset="0"/>
              <a:cs typeface="Arial" panose="020B0604020202020204" pitchFamily="34" charset="0"/>
            </a:endParaRPr>
          </a:p>
          <a:p>
            <a:pPr marL="342900" indent="-342900">
              <a:buFont typeface="+mj-lt"/>
              <a:buAutoNum type="arabicPeriod"/>
            </a:pPr>
            <a:r>
              <a:rPr lang="tr-TR" sz="1400" dirty="0" smtClean="0">
                <a:latin typeface="Arial" panose="020B0604020202020204" pitchFamily="34" charset="0"/>
                <a:cs typeface="Arial" panose="020B0604020202020204" pitchFamily="34" charset="0"/>
              </a:rPr>
              <a:t>Kahve </a:t>
            </a:r>
            <a:r>
              <a:rPr lang="tr-TR" sz="1400" dirty="0">
                <a:latin typeface="Arial" panose="020B0604020202020204" pitchFamily="34" charset="0"/>
                <a:cs typeface="Arial" panose="020B0604020202020204" pitchFamily="34" charset="0"/>
              </a:rPr>
              <a:t>yapma sürecinde, kahve öğütme, suyu ısıtma, demleme ve servis gibi adımlar </a:t>
            </a:r>
            <a:r>
              <a:rPr lang="tr-TR" sz="1400" dirty="0" smtClean="0">
                <a:latin typeface="Arial" panose="020B0604020202020204" pitchFamily="34" charset="0"/>
                <a:cs typeface="Arial" panose="020B0604020202020204" pitchFamily="34" charset="0"/>
              </a:rPr>
              <a:t>bulunur.</a:t>
            </a:r>
          </a:p>
          <a:p>
            <a:pPr marL="342900" indent="-342900">
              <a:buFont typeface="+mj-lt"/>
              <a:buAutoNum type="arabicPeriod"/>
            </a:pPr>
            <a:endParaRPr lang="tr-TR" sz="1400" dirty="0">
              <a:latin typeface="Arial" panose="020B0604020202020204" pitchFamily="34" charset="0"/>
              <a:cs typeface="Arial" panose="020B0604020202020204" pitchFamily="34" charset="0"/>
            </a:endParaRPr>
          </a:p>
          <a:p>
            <a:pPr marL="342900" indent="-342900">
              <a:buFont typeface="+mj-lt"/>
              <a:buAutoNum type="arabicPeriod"/>
            </a:pPr>
            <a:r>
              <a:rPr lang="tr-TR" sz="1400" dirty="0" smtClean="0">
                <a:latin typeface="Arial" panose="020B0604020202020204" pitchFamily="34" charset="0"/>
                <a:cs typeface="Arial" panose="020B0604020202020204" pitchFamily="34" charset="0"/>
              </a:rPr>
              <a:t>Kahve </a:t>
            </a:r>
            <a:r>
              <a:rPr lang="tr-TR" sz="1400" dirty="0">
                <a:latin typeface="Arial" panose="020B0604020202020204" pitchFamily="34" charset="0"/>
                <a:cs typeface="Arial" panose="020B0604020202020204" pitchFamily="34" charset="0"/>
              </a:rPr>
              <a:t>makinesi, farklı kahve türlerini destekler ve bu türlerin kendi özel adımlarını uygular</a:t>
            </a:r>
            <a:r>
              <a:rPr lang="tr-TR" sz="1400" dirty="0" smtClean="0">
                <a:latin typeface="Arial" panose="020B0604020202020204" pitchFamily="34" charset="0"/>
                <a:cs typeface="Arial" panose="020B0604020202020204" pitchFamily="34" charset="0"/>
              </a:rPr>
              <a:t>.</a:t>
            </a:r>
          </a:p>
          <a:p>
            <a:pPr marL="342900" indent="-342900">
              <a:buFont typeface="+mj-lt"/>
              <a:buAutoNum type="arabicPeriod"/>
            </a:pPr>
            <a:endParaRPr lang="tr-TR" sz="14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İşleyiş:</a:t>
            </a:r>
          </a:p>
          <a:p>
            <a:pPr marL="342900" indent="-342900">
              <a:buFont typeface="+mj-lt"/>
              <a:buAutoNum type="arabicPeriod"/>
            </a:pPr>
            <a:endParaRPr lang="tr-TR" sz="1400" dirty="0">
              <a:latin typeface="Arial" panose="020B0604020202020204" pitchFamily="34" charset="0"/>
              <a:cs typeface="Arial" panose="020B0604020202020204" pitchFamily="34" charset="0"/>
            </a:endParaRPr>
          </a:p>
          <a:p>
            <a:pPr marL="342900" indent="-342900">
              <a:buFont typeface="+mj-lt"/>
              <a:buAutoNum type="arabicPeriod"/>
            </a:pPr>
            <a:r>
              <a:rPr lang="tr-TR" sz="1400" dirty="0" err="1">
                <a:latin typeface="Arial" panose="020B0604020202020204" pitchFamily="34" charset="0"/>
                <a:cs typeface="Arial" panose="020B0604020202020204" pitchFamily="34" charset="0"/>
              </a:rPr>
              <a:t>CoffeeMaker</a:t>
            </a:r>
            <a:r>
              <a:rPr lang="tr-TR" sz="1400" dirty="0">
                <a:latin typeface="Arial" panose="020B0604020202020204" pitchFamily="34" charset="0"/>
                <a:cs typeface="Arial" panose="020B0604020202020204" pitchFamily="34" charset="0"/>
              </a:rPr>
              <a:t> (Kahve Makinesi) sınıfı, </a:t>
            </a:r>
            <a:r>
              <a:rPr lang="tr-TR" sz="1400" dirty="0" err="1">
                <a:latin typeface="Arial" panose="020B0604020202020204" pitchFamily="34" charset="0"/>
                <a:cs typeface="Arial" panose="020B0604020202020204" pitchFamily="34" charset="0"/>
              </a:rPr>
              <a:t>AbstractClass</a:t>
            </a:r>
            <a:r>
              <a:rPr lang="tr-TR" sz="1400" dirty="0">
                <a:latin typeface="Arial" panose="020B0604020202020204" pitchFamily="34" charset="0"/>
                <a:cs typeface="Arial" panose="020B0604020202020204" pitchFamily="34" charset="0"/>
              </a:rPr>
              <a:t> (Soyut Sınıf) olarak kullanılır ve kahve yapma sürecini tanımlayan metotları içerir.</a:t>
            </a:r>
          </a:p>
          <a:p>
            <a:pPr marL="342900" indent="-342900">
              <a:buFont typeface="+mj-lt"/>
              <a:buAutoNum type="arabicPeriod"/>
            </a:pPr>
            <a:endParaRPr lang="tr-TR" sz="1400" dirty="0">
              <a:latin typeface="Arial" panose="020B0604020202020204" pitchFamily="34" charset="0"/>
              <a:cs typeface="Arial" panose="020B0604020202020204" pitchFamily="34" charset="0"/>
            </a:endParaRPr>
          </a:p>
          <a:p>
            <a:pPr marL="342900" indent="-342900">
              <a:buFont typeface="+mj-lt"/>
              <a:buAutoNum type="arabicPeriod"/>
            </a:pPr>
            <a:r>
              <a:rPr lang="tr-TR" sz="1400" dirty="0" err="1">
                <a:latin typeface="Arial" panose="020B0604020202020204" pitchFamily="34" charset="0"/>
                <a:cs typeface="Arial" panose="020B0604020202020204" pitchFamily="34" charset="0"/>
              </a:rPr>
              <a:t>CoffeeMaker</a:t>
            </a:r>
            <a:r>
              <a:rPr lang="tr-TR" sz="1400" dirty="0">
                <a:latin typeface="Arial" panose="020B0604020202020204" pitchFamily="34" charset="0"/>
                <a:cs typeface="Arial" panose="020B0604020202020204" pitchFamily="34" charset="0"/>
              </a:rPr>
              <a:t> sınıfı, soyut metotlar olan </a:t>
            </a:r>
            <a:r>
              <a:rPr lang="tr-TR" sz="1400" dirty="0" err="1">
                <a:latin typeface="Arial" panose="020B0604020202020204" pitchFamily="34" charset="0"/>
                <a:cs typeface="Arial" panose="020B0604020202020204" pitchFamily="34" charset="0"/>
              </a:rPr>
              <a:t>GrindCoffee</a:t>
            </a:r>
            <a:r>
              <a:rPr lang="tr-TR" sz="1400" dirty="0">
                <a:latin typeface="Arial" panose="020B0604020202020204" pitchFamily="34" charset="0"/>
                <a:cs typeface="Arial" panose="020B0604020202020204" pitchFamily="34" charset="0"/>
              </a:rPr>
              <a:t>() (Kahve Öğütme), </a:t>
            </a:r>
            <a:r>
              <a:rPr lang="tr-TR" sz="1400" dirty="0" err="1">
                <a:latin typeface="Arial" panose="020B0604020202020204" pitchFamily="34" charset="0"/>
                <a:cs typeface="Arial" panose="020B0604020202020204" pitchFamily="34" charset="0"/>
              </a:rPr>
              <a:t>HeatWater</a:t>
            </a:r>
            <a:r>
              <a:rPr lang="tr-TR" sz="1400" dirty="0">
                <a:latin typeface="Arial" panose="020B0604020202020204" pitchFamily="34" charset="0"/>
                <a:cs typeface="Arial" panose="020B0604020202020204" pitchFamily="34" charset="0"/>
              </a:rPr>
              <a:t>() (Suyu Isıtma), </a:t>
            </a:r>
            <a:r>
              <a:rPr lang="tr-TR" sz="1400" dirty="0" err="1">
                <a:latin typeface="Arial" panose="020B0604020202020204" pitchFamily="34" charset="0"/>
                <a:cs typeface="Arial" panose="020B0604020202020204" pitchFamily="34" charset="0"/>
              </a:rPr>
              <a:t>BrewCoffee</a:t>
            </a:r>
            <a:r>
              <a:rPr lang="tr-TR" sz="1400" dirty="0">
                <a:latin typeface="Arial" panose="020B0604020202020204" pitchFamily="34" charset="0"/>
                <a:cs typeface="Arial" panose="020B0604020202020204" pitchFamily="34" charset="0"/>
              </a:rPr>
              <a:t>() (Kahve Demleme) ve </a:t>
            </a:r>
            <a:r>
              <a:rPr lang="tr-TR" sz="1400" dirty="0" err="1">
                <a:latin typeface="Arial" panose="020B0604020202020204" pitchFamily="34" charset="0"/>
                <a:cs typeface="Arial" panose="020B0604020202020204" pitchFamily="34" charset="0"/>
              </a:rPr>
              <a:t>ServeCoffee</a:t>
            </a:r>
            <a:r>
              <a:rPr lang="tr-TR" sz="1400" dirty="0">
                <a:latin typeface="Arial" panose="020B0604020202020204" pitchFamily="34" charset="0"/>
                <a:cs typeface="Arial" panose="020B0604020202020204" pitchFamily="34" charset="0"/>
              </a:rPr>
              <a:t>() (Kahve Servisi) metotlarını içerir.</a:t>
            </a:r>
          </a:p>
          <a:p>
            <a:pPr marL="342900" indent="-342900">
              <a:buFont typeface="+mj-lt"/>
              <a:buAutoNum type="arabicPeriod"/>
            </a:pPr>
            <a:endParaRPr lang="tr-TR" sz="1400" dirty="0">
              <a:latin typeface="Arial" panose="020B0604020202020204" pitchFamily="34" charset="0"/>
              <a:cs typeface="Arial" panose="020B0604020202020204" pitchFamily="34" charset="0"/>
            </a:endParaRPr>
          </a:p>
          <a:p>
            <a:pPr marL="342900" indent="-342900">
              <a:buFont typeface="+mj-lt"/>
              <a:buAutoNum type="arabicPeriod"/>
            </a:pPr>
            <a:r>
              <a:rPr lang="tr-TR" sz="1400" dirty="0" err="1">
                <a:latin typeface="Arial" panose="020B0604020202020204" pitchFamily="34" charset="0"/>
                <a:cs typeface="Arial" panose="020B0604020202020204" pitchFamily="34" charset="0"/>
              </a:rPr>
              <a:t>ConcreteClass</a:t>
            </a:r>
            <a:r>
              <a:rPr lang="tr-TR" sz="1400" dirty="0">
                <a:latin typeface="Arial" panose="020B0604020202020204" pitchFamily="34" charset="0"/>
                <a:cs typeface="Arial" panose="020B0604020202020204" pitchFamily="34" charset="0"/>
              </a:rPr>
              <a:t> (Somut Sınıf) olan </a:t>
            </a:r>
            <a:r>
              <a:rPr lang="tr-TR" sz="1400" dirty="0" err="1">
                <a:latin typeface="Arial" panose="020B0604020202020204" pitchFamily="34" charset="0"/>
                <a:cs typeface="Arial" panose="020B0604020202020204" pitchFamily="34" charset="0"/>
              </a:rPr>
              <a:t>EspressoMaker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Espresso</a:t>
            </a:r>
            <a:r>
              <a:rPr lang="tr-TR" sz="1400" dirty="0">
                <a:latin typeface="Arial" panose="020B0604020202020204" pitchFamily="34" charset="0"/>
                <a:cs typeface="Arial" panose="020B0604020202020204" pitchFamily="34" charset="0"/>
              </a:rPr>
              <a:t> Makinesi) ve </a:t>
            </a:r>
            <a:r>
              <a:rPr lang="tr-TR" sz="1400" dirty="0" err="1">
                <a:latin typeface="Arial" panose="020B0604020202020204" pitchFamily="34" charset="0"/>
                <a:cs typeface="Arial" panose="020B0604020202020204" pitchFamily="34" charset="0"/>
              </a:rPr>
              <a:t>DripCoffeeMaker</a:t>
            </a:r>
            <a:r>
              <a:rPr lang="tr-TR" sz="1400" dirty="0">
                <a:latin typeface="Arial" panose="020B0604020202020204" pitchFamily="34" charset="0"/>
                <a:cs typeface="Arial" panose="020B0604020202020204" pitchFamily="34" charset="0"/>
              </a:rPr>
              <a:t> (Damlalık Kahve Makinesi) sınıfları, </a:t>
            </a:r>
            <a:r>
              <a:rPr lang="tr-TR" sz="1400" dirty="0" err="1">
                <a:latin typeface="Arial" panose="020B0604020202020204" pitchFamily="34" charset="0"/>
                <a:cs typeface="Arial" panose="020B0604020202020204" pitchFamily="34" charset="0"/>
              </a:rPr>
              <a:t>CoffeeMaker</a:t>
            </a:r>
            <a:r>
              <a:rPr lang="tr-TR" sz="1400" dirty="0">
                <a:latin typeface="Arial" panose="020B0604020202020204" pitchFamily="34" charset="0"/>
                <a:cs typeface="Arial" panose="020B0604020202020204" pitchFamily="34" charset="0"/>
              </a:rPr>
              <a:t> sınıfını genişletir ve kendi özel adımlarını uygular.</a:t>
            </a:r>
          </a:p>
        </p:txBody>
      </p:sp>
    </p:spTree>
    <p:extLst>
      <p:ext uri="{BB962C8B-B14F-4D97-AF65-F5344CB8AC3E}">
        <p14:creationId xmlns:p14="http://schemas.microsoft.com/office/powerpoint/2010/main" val="145122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925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Behavioral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Template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6" name="Resim 5"/>
          <p:cNvPicPr>
            <a:picLocks noChangeAspect="1"/>
          </p:cNvPicPr>
          <p:nvPr/>
        </p:nvPicPr>
        <p:blipFill>
          <a:blip r:embed="rId3"/>
          <a:stretch>
            <a:fillRect/>
          </a:stretch>
        </p:blipFill>
        <p:spPr>
          <a:xfrm>
            <a:off x="2566020" y="1268760"/>
            <a:ext cx="6696744" cy="5194863"/>
          </a:xfrm>
          <a:prstGeom prst="rect">
            <a:avLst/>
          </a:prstGeom>
        </p:spPr>
      </p:pic>
    </p:spTree>
    <p:extLst>
      <p:ext uri="{BB962C8B-B14F-4D97-AF65-F5344CB8AC3E}">
        <p14:creationId xmlns:p14="http://schemas.microsoft.com/office/powerpoint/2010/main" val="131849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7"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8"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925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Template</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Method</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2" name="Resim 11"/>
          <p:cNvPicPr>
            <a:picLocks noChangeAspect="1"/>
          </p:cNvPicPr>
          <p:nvPr/>
        </p:nvPicPr>
        <p:blipFill>
          <a:blip r:embed="rId3"/>
          <a:stretch>
            <a:fillRect/>
          </a:stretch>
        </p:blipFill>
        <p:spPr>
          <a:xfrm>
            <a:off x="1701924" y="1196752"/>
            <a:ext cx="8296275" cy="5467350"/>
          </a:xfrm>
          <a:prstGeom prst="rect">
            <a:avLst/>
          </a:prstGeom>
        </p:spPr>
      </p:pic>
    </p:spTree>
    <p:extLst>
      <p:ext uri="{BB962C8B-B14F-4D97-AF65-F5344CB8AC3E}">
        <p14:creationId xmlns:p14="http://schemas.microsoft.com/office/powerpoint/2010/main" val="146043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Visitor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Visitor</a:t>
            </a:r>
            <a:endParaRPr lang="tr-TR" sz="2000" dirty="0">
              <a:solidFill>
                <a:srgbClr val="C00000"/>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a:latin typeface="Arial" panose="020B0604020202020204" pitchFamily="34" charset="0"/>
                <a:cs typeface="Arial" panose="020B0604020202020204" pitchFamily="34" charset="0"/>
              </a:rPr>
              <a:t>Visitor</a:t>
            </a:r>
            <a:r>
              <a:rPr lang="tr-TR" sz="1800" b="1" dirty="0">
                <a:latin typeface="Arial" panose="020B0604020202020204" pitchFamily="34" charset="0"/>
                <a:cs typeface="Arial" panose="020B0604020202020204" pitchFamily="34" charset="0"/>
              </a:rPr>
              <a:t> tasarım deseni, </a:t>
            </a:r>
            <a:r>
              <a:rPr lang="tr-TR" sz="1800" dirty="0">
                <a:latin typeface="Arial" panose="020B0604020202020204" pitchFamily="34" charset="0"/>
                <a:cs typeface="Arial" panose="020B0604020202020204" pitchFamily="34" charset="0"/>
              </a:rPr>
              <a:t>nesne yapısını koruyarak yeni operasyonlar eklemeyi sağlayan bir davranışsal tasarım desenidir. Bu desen, bir nesne yapısındaki elemanlara farklı operasyonları uygulamak için kullanılır ve yeni operasyonlar eklemek gerektiğinde mevcut sınıflara dokunmadan </a:t>
            </a:r>
            <a:r>
              <a:rPr lang="tr-TR" sz="1800" dirty="0" err="1">
                <a:latin typeface="Arial" panose="020B0604020202020204" pitchFamily="34" charset="0"/>
                <a:cs typeface="Arial" panose="020B0604020202020204" pitchFamily="34" charset="0"/>
              </a:rPr>
              <a:t>genişletilebilirlik</a:t>
            </a:r>
            <a:r>
              <a:rPr lang="tr-TR" sz="1800" dirty="0">
                <a:latin typeface="Arial" panose="020B0604020202020204" pitchFamily="34" charset="0"/>
                <a:cs typeface="Arial" panose="020B0604020202020204" pitchFamily="34" charset="0"/>
              </a:rPr>
              <a:t> sağlar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Visitor</a:t>
            </a:r>
            <a:r>
              <a:rPr lang="tr-TR" sz="1800" dirty="0">
                <a:latin typeface="Arial" panose="020B0604020202020204" pitchFamily="34" charset="0"/>
                <a:cs typeface="Arial" panose="020B0604020202020204" pitchFamily="34" charset="0"/>
              </a:rPr>
              <a:t> desenindeki ana fikir, nesne yapısındaki her bir elemanın kabul ettiği </a:t>
            </a:r>
            <a:r>
              <a:rPr lang="tr-TR" sz="1800" dirty="0" err="1">
                <a:latin typeface="Arial" panose="020B0604020202020204" pitchFamily="34" charset="0"/>
                <a:cs typeface="Arial" panose="020B0604020202020204" pitchFamily="34" charset="0"/>
              </a:rPr>
              <a:t>Visitor'ı</a:t>
            </a:r>
            <a:r>
              <a:rPr lang="tr-TR" sz="1800" dirty="0">
                <a:latin typeface="Arial" panose="020B0604020202020204" pitchFamily="34" charset="0"/>
                <a:cs typeface="Arial" panose="020B0604020202020204" pitchFamily="34" charset="0"/>
              </a:rPr>
              <a:t> alarak üzerinde operasyonları gerçekleştirmesidir. Bu sayede, elemanların davranışını değiştirmeden yeni operasyonlar eklemek mümkün olur</a:t>
            </a:r>
            <a:r>
              <a:rPr lang="tr-TR" sz="1800" dirty="0" smtClean="0">
                <a:latin typeface="Arial" panose="020B0604020202020204" pitchFamily="34" charset="0"/>
                <a:cs typeface="Arial" panose="020B0604020202020204" pitchFamily="34" charset="0"/>
              </a:rPr>
              <a:t>.</a:t>
            </a:r>
          </a:p>
          <a:p>
            <a:endParaRPr lang="tr-TR" sz="18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Özetle, </a:t>
            </a:r>
            <a:r>
              <a:rPr lang="tr-TR" sz="1800" dirty="0" err="1">
                <a:latin typeface="Arial" panose="020B0604020202020204" pitchFamily="34" charset="0"/>
                <a:cs typeface="Arial" panose="020B0604020202020204" pitchFamily="34" charset="0"/>
              </a:rPr>
              <a:t>Visitor</a:t>
            </a:r>
            <a:r>
              <a:rPr lang="tr-TR" sz="1800" dirty="0">
                <a:latin typeface="Arial" panose="020B0604020202020204" pitchFamily="34" charset="0"/>
                <a:cs typeface="Arial" panose="020B0604020202020204" pitchFamily="34" charset="0"/>
              </a:rPr>
              <a:t> deseni, bir nesne yapısındaki elemanlara farklı operasyonları uygulamak için kullanılır ve yeni operasyonlar eklemek gerektiğinde mevcut sınıflara dokunmadan </a:t>
            </a:r>
            <a:r>
              <a:rPr lang="tr-TR" sz="1800" dirty="0" err="1">
                <a:latin typeface="Arial" panose="020B0604020202020204" pitchFamily="34" charset="0"/>
                <a:cs typeface="Arial" panose="020B0604020202020204" pitchFamily="34" charset="0"/>
              </a:rPr>
              <a:t>genişletilebilirlik</a:t>
            </a:r>
            <a:r>
              <a:rPr lang="tr-TR" sz="1800" dirty="0">
                <a:latin typeface="Arial" panose="020B0604020202020204" pitchFamily="34" charset="0"/>
                <a:cs typeface="Arial" panose="020B0604020202020204" pitchFamily="34" charset="0"/>
              </a:rPr>
              <a:t> sağlar.</a:t>
            </a:r>
          </a:p>
        </p:txBody>
      </p:sp>
    </p:spTree>
    <p:extLst>
      <p:ext uri="{BB962C8B-B14F-4D97-AF65-F5344CB8AC3E}">
        <p14:creationId xmlns:p14="http://schemas.microsoft.com/office/powerpoint/2010/main" val="86251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Visitor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Visitor</a:t>
            </a:r>
            <a:endParaRPr lang="tr-TR" sz="2000" dirty="0">
              <a:solidFill>
                <a:srgbClr val="C00000"/>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err="1">
                <a:latin typeface="Arial" panose="020B0604020202020204" pitchFamily="34" charset="0"/>
                <a:cs typeface="Arial" panose="020B0604020202020204" pitchFamily="34" charset="0"/>
              </a:rPr>
              <a:t>Visitor</a:t>
            </a:r>
            <a:r>
              <a:rPr lang="tr-TR" sz="1800" dirty="0">
                <a:latin typeface="Arial" panose="020B0604020202020204" pitchFamily="34" charset="0"/>
                <a:cs typeface="Arial" panose="020B0604020202020204" pitchFamily="34" charset="0"/>
              </a:rPr>
              <a:t> deseni, iki ana bileşenden oluşur:</a:t>
            </a:r>
          </a:p>
          <a:p>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a:latin typeface="Arial" panose="020B0604020202020204" pitchFamily="34" charset="0"/>
                <a:cs typeface="Arial" panose="020B0604020202020204" pitchFamily="34" charset="0"/>
              </a:rPr>
              <a:t>Visitor</a:t>
            </a:r>
            <a:r>
              <a:rPr lang="tr-TR" sz="1800" dirty="0">
                <a:latin typeface="Arial" panose="020B0604020202020204" pitchFamily="34" charset="0"/>
                <a:cs typeface="Arial" panose="020B0604020202020204" pitchFamily="34" charset="0"/>
              </a:rPr>
              <a:t> (Ziyaretçi): Bu, nesne yapısındaki her bir eleman için uygulanacak operasyonları tanımlayan bir arabirimdir. Her bir eleman için ayrı bir metot </a:t>
            </a:r>
            <a:r>
              <a:rPr lang="tr-TR" sz="1800" dirty="0" smtClean="0">
                <a:latin typeface="Arial" panose="020B0604020202020204" pitchFamily="34" charset="0"/>
                <a:cs typeface="Arial" panose="020B0604020202020204" pitchFamily="34" charset="0"/>
              </a:rPr>
              <a:t>içerir.</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Element </a:t>
            </a:r>
            <a:r>
              <a:rPr lang="tr-TR" sz="1800" dirty="0">
                <a:latin typeface="Arial" panose="020B0604020202020204" pitchFamily="34" charset="0"/>
                <a:cs typeface="Arial" panose="020B0604020202020204" pitchFamily="34" charset="0"/>
              </a:rPr>
              <a:t>(Eleman): Bu, </a:t>
            </a:r>
            <a:r>
              <a:rPr lang="tr-TR" sz="1800" dirty="0" err="1">
                <a:latin typeface="Arial" panose="020B0604020202020204" pitchFamily="34" charset="0"/>
                <a:cs typeface="Arial" panose="020B0604020202020204" pitchFamily="34" charset="0"/>
              </a:rPr>
              <a:t>Visitor</a:t>
            </a:r>
            <a:r>
              <a:rPr lang="tr-TR" sz="1800" dirty="0">
                <a:latin typeface="Arial" panose="020B0604020202020204" pitchFamily="34" charset="0"/>
                <a:cs typeface="Arial" panose="020B0604020202020204" pitchFamily="34" charset="0"/>
              </a:rPr>
              <a:t> arabirimini kabul eden ve kendisini ziyaret edecek olan </a:t>
            </a:r>
            <a:r>
              <a:rPr lang="tr-TR" sz="1800" dirty="0" err="1">
                <a:latin typeface="Arial" panose="020B0604020202020204" pitchFamily="34" charset="0"/>
                <a:cs typeface="Arial" panose="020B0604020202020204" pitchFamily="34" charset="0"/>
              </a:rPr>
              <a:t>Visitor'ı</a:t>
            </a:r>
            <a:r>
              <a:rPr lang="tr-TR" sz="1800" dirty="0">
                <a:latin typeface="Arial" panose="020B0604020202020204" pitchFamily="34" charset="0"/>
                <a:cs typeface="Arial" panose="020B0604020202020204" pitchFamily="34" charset="0"/>
              </a:rPr>
              <a:t> alarak üzerinde operasyonları gerçekleştiren bir sınıftır</a:t>
            </a:r>
            <a:r>
              <a:rPr lang="tr-TR" sz="1800" dirty="0" smtClean="0">
                <a:latin typeface="Arial" panose="020B0604020202020204" pitchFamily="34" charset="0"/>
                <a:cs typeface="Arial" panose="020B0604020202020204" pitchFamily="34" charset="0"/>
              </a:rPr>
              <a:t>.</a:t>
            </a: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r>
              <a:rPr lang="tr-TR" sz="1800" dirty="0" err="1">
                <a:latin typeface="Arial" panose="020B0604020202020204" pitchFamily="34" charset="0"/>
                <a:cs typeface="Arial" panose="020B0604020202020204" pitchFamily="34" charset="0"/>
              </a:rPr>
              <a:t>Visitor</a:t>
            </a:r>
            <a:r>
              <a:rPr lang="tr-TR" sz="1800" dirty="0">
                <a:latin typeface="Arial" panose="020B0604020202020204" pitchFamily="34" charset="0"/>
                <a:cs typeface="Arial" panose="020B0604020202020204" pitchFamily="34" charset="0"/>
              </a:rPr>
              <a:t> deseninin avantajlarından bazıları şunlardır:</a:t>
            </a:r>
          </a:p>
          <a:p>
            <a:endParaRPr lang="tr-TR"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sz="1800" dirty="0">
                <a:latin typeface="Arial" panose="020B0604020202020204" pitchFamily="34" charset="0"/>
                <a:cs typeface="Arial" panose="020B0604020202020204" pitchFamily="34" charset="0"/>
              </a:rPr>
              <a:t>Yeni operasyonları eklemek için mevcut sınıflara dokunma ihtiyacını ortadan </a:t>
            </a:r>
            <a:r>
              <a:rPr lang="tr-TR" sz="1800" dirty="0" smtClean="0">
                <a:latin typeface="Arial" panose="020B0604020202020204" pitchFamily="34" charset="0"/>
                <a:cs typeface="Arial" panose="020B0604020202020204" pitchFamily="34" charset="0"/>
              </a:rPr>
              <a:t>kaldırır.</a:t>
            </a:r>
          </a:p>
          <a:p>
            <a:pPr marL="285750" indent="-285750">
              <a:buFont typeface="Arial" panose="020B0604020202020204" pitchFamily="34" charset="0"/>
              <a:buChar char="•"/>
            </a:pPr>
            <a:r>
              <a:rPr lang="tr-TR" sz="1800" dirty="0" smtClean="0">
                <a:latin typeface="Arial" panose="020B0604020202020204" pitchFamily="34" charset="0"/>
                <a:cs typeface="Arial" panose="020B0604020202020204" pitchFamily="34" charset="0"/>
              </a:rPr>
              <a:t>Operasyonları </a:t>
            </a:r>
            <a:r>
              <a:rPr lang="tr-TR" sz="1800" dirty="0">
                <a:latin typeface="Arial" panose="020B0604020202020204" pitchFamily="34" charset="0"/>
                <a:cs typeface="Arial" panose="020B0604020202020204" pitchFamily="34" charset="0"/>
              </a:rPr>
              <a:t>nesne yapısının elemanlarından ayırarak kod tekrarını </a:t>
            </a:r>
            <a:r>
              <a:rPr lang="tr-TR" sz="1800" dirty="0" smtClean="0">
                <a:latin typeface="Arial" panose="020B0604020202020204" pitchFamily="34" charset="0"/>
                <a:cs typeface="Arial" panose="020B0604020202020204" pitchFamily="34" charset="0"/>
              </a:rPr>
              <a:t>önler.</a:t>
            </a:r>
          </a:p>
          <a:p>
            <a:pPr marL="285750" indent="-285750">
              <a:buFont typeface="Arial" panose="020B0604020202020204" pitchFamily="34" charset="0"/>
              <a:buChar char="•"/>
            </a:pPr>
            <a:r>
              <a:rPr lang="tr-TR" sz="1800" dirty="0" smtClean="0">
                <a:latin typeface="Arial" panose="020B0604020202020204" pitchFamily="34" charset="0"/>
                <a:cs typeface="Arial" panose="020B0604020202020204" pitchFamily="34" charset="0"/>
              </a:rPr>
              <a:t>Open/</a:t>
            </a:r>
            <a:r>
              <a:rPr lang="tr-TR" sz="1800" dirty="0" err="1" smtClean="0">
                <a:latin typeface="Arial" panose="020B0604020202020204" pitchFamily="34" charset="0"/>
                <a:cs typeface="Arial" panose="020B0604020202020204" pitchFamily="34" charset="0"/>
              </a:rPr>
              <a:t>Closed</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prensibini destekler ve </a:t>
            </a:r>
            <a:r>
              <a:rPr lang="tr-TR" sz="1800" dirty="0" err="1">
                <a:latin typeface="Arial" panose="020B0604020202020204" pitchFamily="34" charset="0"/>
                <a:cs typeface="Arial" panose="020B0604020202020204" pitchFamily="34" charset="0"/>
              </a:rPr>
              <a:t>genişletilebilirlik</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sağlar.</a:t>
            </a:r>
          </a:p>
          <a:p>
            <a:pPr marL="285750" indent="-285750">
              <a:buFont typeface="Arial" panose="020B0604020202020204" pitchFamily="34" charset="0"/>
              <a:buChar char="•"/>
            </a:pPr>
            <a:r>
              <a:rPr lang="tr-TR" sz="1800" dirty="0" smtClean="0">
                <a:latin typeface="Arial" panose="020B0604020202020204" pitchFamily="34" charset="0"/>
                <a:cs typeface="Arial" panose="020B0604020202020204" pitchFamily="34" charset="0"/>
              </a:rPr>
              <a:t>İlişkili </a:t>
            </a:r>
            <a:r>
              <a:rPr lang="tr-TR" sz="1800" dirty="0">
                <a:latin typeface="Arial" panose="020B0604020202020204" pitchFamily="34" charset="0"/>
                <a:cs typeface="Arial" panose="020B0604020202020204" pitchFamily="34" charset="0"/>
              </a:rPr>
              <a:t>olmayan operasyonları bir araya toplar ve tek bir sınıfta yönetim sağlar.</a:t>
            </a:r>
          </a:p>
        </p:txBody>
      </p:sp>
    </p:spTree>
    <p:extLst>
      <p:ext uri="{BB962C8B-B14F-4D97-AF65-F5344CB8AC3E}">
        <p14:creationId xmlns:p14="http://schemas.microsoft.com/office/powerpoint/2010/main" val="121566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Visitor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Visitor</a:t>
            </a:r>
            <a:endParaRPr lang="tr-TR" sz="2000" dirty="0">
              <a:solidFill>
                <a:srgbClr val="C00000"/>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a:t>
            </a:r>
          </a:p>
          <a:p>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a:latin typeface="Arial" panose="020B0604020202020204" pitchFamily="34" charset="0"/>
                <a:cs typeface="Arial" panose="020B0604020202020204" pitchFamily="34" charset="0"/>
              </a:rPr>
              <a:t>Bir müze, farklı ziyaretçilere özel rehberlik hizmetleri sunmak için </a:t>
            </a:r>
            <a:r>
              <a:rPr lang="tr-TR" sz="1600" dirty="0" err="1">
                <a:latin typeface="Arial" panose="020B0604020202020204" pitchFamily="34" charset="0"/>
                <a:cs typeface="Arial" panose="020B0604020202020204" pitchFamily="34" charset="0"/>
              </a:rPr>
              <a:t>Visitor</a:t>
            </a:r>
            <a:r>
              <a:rPr lang="tr-TR" sz="1600" dirty="0">
                <a:latin typeface="Arial" panose="020B0604020202020204" pitchFamily="34" charset="0"/>
                <a:cs typeface="Arial" panose="020B0604020202020204" pitchFamily="34" charset="0"/>
              </a:rPr>
              <a:t> desenini </a:t>
            </a:r>
            <a:r>
              <a:rPr lang="tr-TR" sz="1600" dirty="0" smtClean="0">
                <a:latin typeface="Arial" panose="020B0604020202020204" pitchFamily="34" charset="0"/>
                <a:cs typeface="Arial" panose="020B0604020202020204" pitchFamily="34" charset="0"/>
              </a:rPr>
              <a:t>kullanır.</a:t>
            </a:r>
          </a:p>
          <a:p>
            <a:pPr marL="342900" indent="-342900">
              <a:buFont typeface="+mj-lt"/>
              <a:buAutoNum type="arabicPeriod"/>
            </a:pP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smtClean="0">
                <a:latin typeface="Arial" panose="020B0604020202020204" pitchFamily="34" charset="0"/>
                <a:cs typeface="Arial" panose="020B0604020202020204" pitchFamily="34" charset="0"/>
              </a:rPr>
              <a:t>Müzedeki </a:t>
            </a:r>
            <a:r>
              <a:rPr lang="tr-TR" sz="1600" dirty="0">
                <a:latin typeface="Arial" panose="020B0604020202020204" pitchFamily="34" charset="0"/>
                <a:cs typeface="Arial" panose="020B0604020202020204" pitchFamily="34" charset="0"/>
              </a:rPr>
              <a:t>farklı sergiler, ziyaretçilerin ilgi alanlarına veya ihtiyaçlarına göre farklı şekillerde rehberlik yapılmasını </a:t>
            </a:r>
            <a:r>
              <a:rPr lang="tr-TR" sz="1600" dirty="0" smtClean="0">
                <a:latin typeface="Arial" panose="020B0604020202020204" pitchFamily="34" charset="0"/>
                <a:cs typeface="Arial" panose="020B0604020202020204" pitchFamily="34" charset="0"/>
              </a:rPr>
              <a:t>gerektirir.</a:t>
            </a:r>
          </a:p>
          <a:p>
            <a:pPr marL="342900" indent="-342900">
              <a:buFont typeface="+mj-lt"/>
              <a:buAutoNum type="arabicPeriod"/>
            </a:pP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smtClean="0">
                <a:latin typeface="Arial" panose="020B0604020202020204" pitchFamily="34" charset="0"/>
                <a:cs typeface="Arial" panose="020B0604020202020204" pitchFamily="34" charset="0"/>
              </a:rPr>
              <a:t>Müze</a:t>
            </a:r>
            <a:r>
              <a:rPr lang="tr-TR" sz="1600" dirty="0">
                <a:latin typeface="Arial" panose="020B0604020202020204" pitchFamily="34" charset="0"/>
                <a:cs typeface="Arial" panose="020B0604020202020204" pitchFamily="34" charset="0"/>
              </a:rPr>
              <a:t>, ziyaretçileri kabul eder ve ziyaretçileri ilgili sergilere yönlendiren bir rehberlik hizmeti sunar.</a:t>
            </a:r>
          </a:p>
          <a:p>
            <a:endParaRPr lang="tr-TR" sz="1600" dirty="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İşleyiş:</a:t>
            </a:r>
          </a:p>
          <a:p>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err="1">
                <a:latin typeface="Arial" panose="020B0604020202020204" pitchFamily="34" charset="0"/>
                <a:cs typeface="Arial" panose="020B0604020202020204" pitchFamily="34" charset="0"/>
              </a:rPr>
              <a:t>Visitor</a:t>
            </a:r>
            <a:r>
              <a:rPr lang="tr-TR" sz="1600" dirty="0">
                <a:latin typeface="Arial" panose="020B0604020202020204" pitchFamily="34" charset="0"/>
                <a:cs typeface="Arial" panose="020B0604020202020204" pitchFamily="34" charset="0"/>
              </a:rPr>
              <a:t> (Ziyaretçi) arabirimi, müze ziyaretçileri için uygulanacak operasyonları tanımlar. Her bir sergi için ayrı bir metot </a:t>
            </a:r>
            <a:r>
              <a:rPr lang="tr-TR" sz="1600" dirty="0" smtClean="0">
                <a:latin typeface="Arial" panose="020B0604020202020204" pitchFamily="34" charset="0"/>
                <a:cs typeface="Arial" panose="020B0604020202020204" pitchFamily="34" charset="0"/>
              </a:rPr>
              <a:t>içerir.</a:t>
            </a:r>
          </a:p>
          <a:p>
            <a:pPr marL="342900" indent="-342900">
              <a:buFont typeface="+mj-lt"/>
              <a:buAutoNum type="arabicPeriod"/>
            </a:pP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smtClean="0">
                <a:latin typeface="Arial" panose="020B0604020202020204" pitchFamily="34" charset="0"/>
                <a:cs typeface="Arial" panose="020B0604020202020204" pitchFamily="34" charset="0"/>
              </a:rPr>
              <a:t>Element </a:t>
            </a:r>
            <a:r>
              <a:rPr lang="tr-TR" sz="1600" dirty="0">
                <a:latin typeface="Arial" panose="020B0604020202020204" pitchFamily="34" charset="0"/>
                <a:cs typeface="Arial" panose="020B0604020202020204" pitchFamily="34" charset="0"/>
              </a:rPr>
              <a:t>(Eleman) sınıfı, ziyaretçi tarafından ziyaret edilecek olan müze sergisini temsil eder. Bu sınıf, </a:t>
            </a:r>
            <a:r>
              <a:rPr lang="tr-TR" sz="1600" dirty="0" err="1">
                <a:latin typeface="Arial" panose="020B0604020202020204" pitchFamily="34" charset="0"/>
                <a:cs typeface="Arial" panose="020B0604020202020204" pitchFamily="34" charset="0"/>
              </a:rPr>
              <a:t>Visitor</a:t>
            </a:r>
            <a:r>
              <a:rPr lang="tr-TR" sz="1600" dirty="0">
                <a:latin typeface="Arial" panose="020B0604020202020204" pitchFamily="34" charset="0"/>
                <a:cs typeface="Arial" panose="020B0604020202020204" pitchFamily="34" charset="0"/>
              </a:rPr>
              <a:t> arabirimini kabul eder ve ilgili metotları çağırarak ziyaretçiye rehberlik </a:t>
            </a:r>
            <a:r>
              <a:rPr lang="tr-TR" sz="1600" dirty="0" smtClean="0">
                <a:latin typeface="Arial" panose="020B0604020202020204" pitchFamily="34" charset="0"/>
                <a:cs typeface="Arial" panose="020B0604020202020204" pitchFamily="34" charset="0"/>
              </a:rPr>
              <a:t>yapar.</a:t>
            </a:r>
          </a:p>
          <a:p>
            <a:pPr marL="342900" indent="-342900">
              <a:buFont typeface="+mj-lt"/>
              <a:buAutoNum type="arabicPeriod"/>
            </a:pP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smtClean="0">
                <a:latin typeface="Arial" panose="020B0604020202020204" pitchFamily="34" charset="0"/>
                <a:cs typeface="Arial" panose="020B0604020202020204" pitchFamily="34" charset="0"/>
              </a:rPr>
              <a:t>Müze </a:t>
            </a:r>
            <a:r>
              <a:rPr lang="tr-TR" sz="1600" dirty="0">
                <a:latin typeface="Arial" panose="020B0604020202020204" pitchFamily="34" charset="0"/>
                <a:cs typeface="Arial" panose="020B0604020202020204" pitchFamily="34" charset="0"/>
              </a:rPr>
              <a:t>ziyaretçileri, müzeye girdiklerinde Element sınıflarını ziyaret eder ve ilgili operasyonlar gerçekleştirilir.</a:t>
            </a:r>
            <a:endParaRPr lang="tr-T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229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773932" y="1412776"/>
            <a:ext cx="8257952" cy="4981518"/>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Visitor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122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646140" y="421554"/>
            <a:ext cx="5616624" cy="434272"/>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OOP ve Design </a:t>
            </a:r>
            <a:r>
              <a:rPr lang="tr-TR" sz="2000" b="1" dirty="0" err="1">
                <a:solidFill>
                  <a:srgbClr val="760A0A"/>
                </a:solidFill>
                <a:latin typeface="Arial" panose="020B0604020202020204" pitchFamily="34" charset="0"/>
                <a:cs typeface="Arial" panose="020B0604020202020204" pitchFamily="34" charset="0"/>
              </a:rPr>
              <a:t>Patterns</a:t>
            </a:r>
            <a:r>
              <a:rPr lang="tr-TR" sz="2000" b="1"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400600"/>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b="1" dirty="0">
                <a:solidFill>
                  <a:srgbClr val="465562"/>
                </a:solidFill>
                <a:latin typeface="Arial" panose="020B0604020202020204" pitchFamily="34" charset="0"/>
                <a:cs typeface="Arial" panose="020B0604020202020204" pitchFamily="34" charset="0"/>
              </a:rPr>
              <a:t>OOP (Object-</a:t>
            </a:r>
            <a:r>
              <a:rPr lang="tr-TR" sz="1900" b="1" dirty="0" err="1">
                <a:solidFill>
                  <a:srgbClr val="465562"/>
                </a:solidFill>
                <a:latin typeface="Arial" panose="020B0604020202020204" pitchFamily="34" charset="0"/>
                <a:cs typeface="Arial" panose="020B0604020202020204" pitchFamily="34" charset="0"/>
              </a:rPr>
              <a:t>Oriented</a:t>
            </a:r>
            <a:r>
              <a:rPr lang="tr-TR" sz="1900" b="1" dirty="0">
                <a:solidFill>
                  <a:srgbClr val="465562"/>
                </a:solidFill>
                <a:latin typeface="Arial" panose="020B0604020202020204" pitchFamily="34" charset="0"/>
                <a:cs typeface="Arial" panose="020B0604020202020204" pitchFamily="34" charset="0"/>
              </a:rPr>
              <a:t> Programming) </a:t>
            </a:r>
            <a:r>
              <a:rPr lang="tr-TR" sz="1900" dirty="0">
                <a:solidFill>
                  <a:srgbClr val="465562"/>
                </a:solidFill>
                <a:latin typeface="Arial" panose="020B0604020202020204" pitchFamily="34" charset="0"/>
                <a:cs typeface="Arial" panose="020B0604020202020204" pitchFamily="34" charset="0"/>
              </a:rPr>
              <a:t>ve Design </a:t>
            </a:r>
            <a:r>
              <a:rPr lang="tr-TR" sz="1900"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(Tasarım Desenleri), yazılım geliştirme sürecinde birlikte kullanılan iki kavramdır ve birbiriyle yakından ilişkilidir.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bir programlama paradigmadır ve yazılımın nesne tabanlı bir şekilde tasarlanmasını sağlar.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nesnelerin durumunu (</a:t>
            </a:r>
            <a:r>
              <a:rPr lang="tr-TR" sz="1900" dirty="0" err="1">
                <a:solidFill>
                  <a:srgbClr val="465562"/>
                </a:solidFill>
                <a:latin typeface="Arial" panose="020B0604020202020204" pitchFamily="34" charset="0"/>
                <a:cs typeface="Arial" panose="020B0604020202020204" pitchFamily="34" charset="0"/>
              </a:rPr>
              <a:t>state</a:t>
            </a:r>
            <a:r>
              <a:rPr lang="tr-TR" sz="1900" dirty="0">
                <a:solidFill>
                  <a:srgbClr val="465562"/>
                </a:solidFill>
                <a:latin typeface="Arial" panose="020B0604020202020204" pitchFamily="34" charset="0"/>
                <a:cs typeface="Arial" panose="020B0604020202020204" pitchFamily="34" charset="0"/>
              </a:rPr>
              <a:t>) ve davranışını (</a:t>
            </a:r>
            <a:r>
              <a:rPr lang="tr-TR" sz="1900" dirty="0" err="1">
                <a:solidFill>
                  <a:srgbClr val="465562"/>
                </a:solidFill>
                <a:latin typeface="Arial" panose="020B0604020202020204" pitchFamily="34" charset="0"/>
                <a:cs typeface="Arial" panose="020B0604020202020204" pitchFamily="34" charset="0"/>
              </a:rPr>
              <a:t>behavior</a:t>
            </a:r>
            <a:r>
              <a:rPr lang="tr-TR" sz="1900" dirty="0">
                <a:solidFill>
                  <a:srgbClr val="465562"/>
                </a:solidFill>
                <a:latin typeface="Arial" panose="020B0604020202020204" pitchFamily="34" charset="0"/>
                <a:cs typeface="Arial" panose="020B0604020202020204" pitchFamily="34" charset="0"/>
              </a:rPr>
              <a:t>) bir araya getirir ve bu nesneler arasındaki etkileşimi yönetir.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OOP, modülerlik, yeniden kullanılabilirlik, sürdürülebilirlik ve kodun anlaşılabilirliği gibi avantajlar sunar.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b="1" dirty="0">
                <a:solidFill>
                  <a:srgbClr val="465562"/>
                </a:solidFill>
                <a:latin typeface="Arial" panose="020B0604020202020204" pitchFamily="34" charset="0"/>
                <a:cs typeface="Arial" panose="020B0604020202020204" pitchFamily="34" charset="0"/>
              </a:rPr>
              <a:t>Design </a:t>
            </a:r>
            <a:r>
              <a:rPr lang="tr-TR" sz="1900" b="1"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ise genel kabul görmüş çözümlerdir ve tekrarlanan yazılım tasarım sorunlarına yönelik rehberlik sağlar.</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Design </a:t>
            </a:r>
            <a:r>
              <a:rPr lang="tr-TR" sz="1900" dirty="0" err="1">
                <a:solidFill>
                  <a:srgbClr val="465562"/>
                </a:solidFill>
                <a:latin typeface="Arial" panose="020B0604020202020204" pitchFamily="34" charset="0"/>
                <a:cs typeface="Arial" panose="020B0604020202020204" pitchFamily="34" charset="0"/>
              </a:rPr>
              <a:t>Patterns</a:t>
            </a:r>
            <a:r>
              <a:rPr lang="tr-TR" sz="1900" dirty="0">
                <a:solidFill>
                  <a:srgbClr val="465562"/>
                </a:solidFill>
                <a:latin typeface="Arial" panose="020B0604020202020204" pitchFamily="34" charset="0"/>
                <a:cs typeface="Arial" panose="020B0604020202020204" pitchFamily="34" charset="0"/>
              </a:rPr>
              <a:t>, OOP prensiplerine dayanarak, belirli bir probleme yönelik çözüm şablonları sunar. </a:t>
            </a:r>
          </a:p>
          <a:p>
            <a:pPr algn="l"/>
            <a:endParaRPr lang="tr-TR" sz="1900" dirty="0">
              <a:solidFill>
                <a:srgbClr val="465562"/>
              </a:solidFill>
              <a:latin typeface="Arial" panose="020B0604020202020204" pitchFamily="34" charset="0"/>
              <a:cs typeface="Arial" panose="020B0604020202020204" pitchFamily="34" charset="0"/>
            </a:endParaRPr>
          </a:p>
          <a:p>
            <a:pPr algn="l"/>
            <a:r>
              <a:rPr lang="tr-TR" sz="1900" dirty="0">
                <a:solidFill>
                  <a:srgbClr val="465562"/>
                </a:solidFill>
                <a:latin typeface="Arial" panose="020B0604020202020204" pitchFamily="34" charset="0"/>
                <a:cs typeface="Arial" panose="020B0604020202020204" pitchFamily="34" charset="0"/>
              </a:rPr>
              <a:t>Bu desenler, yazılımın daha esnek, sürdürülebilir, okunabilir ve yeniden kullanılabilir olmasını hedefler.</a:t>
            </a:r>
          </a:p>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cxnSp>
        <p:nvCxnSpPr>
          <p:cNvPr id="7" name="Düz Bağlayıcı 6">
            <a:extLst>
              <a:ext uri="{FF2B5EF4-FFF2-40B4-BE49-F238E27FC236}">
                <a16:creationId xmlns:a16="http://schemas.microsoft.com/office/drawing/2014/main" id="{A647625E-E062-E328-D852-770D51592024}"/>
              </a:ext>
            </a:extLst>
          </p:cNvPr>
          <p:cNvCxnSpPr>
            <a:cxnSpLocks/>
          </p:cNvCxnSpPr>
          <p:nvPr/>
        </p:nvCxnSpPr>
        <p:spPr>
          <a:xfrm>
            <a:off x="1125860" y="4365096"/>
            <a:ext cx="9433048"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002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Visitor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Visitor</a:t>
            </a:r>
            <a:endParaRPr lang="tr-TR" sz="2000" dirty="0">
              <a:solidFill>
                <a:srgbClr val="C00000"/>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 </a:t>
            </a:r>
            <a:endParaRPr lang="tr-TR" sz="1800" dirty="0" smtClean="0">
              <a:latin typeface="Arial" panose="020B0604020202020204" pitchFamily="34" charset="0"/>
              <a:cs typeface="Arial" panose="020B0604020202020204" pitchFamily="34" charset="0"/>
            </a:endParaRP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uygulamada HP ve </a:t>
            </a:r>
            <a:r>
              <a:rPr lang="tr-TR" sz="1800" dirty="0" err="1">
                <a:latin typeface="Arial" panose="020B0604020202020204" pitchFamily="34" charset="0"/>
                <a:cs typeface="Arial" panose="020B0604020202020204" pitchFamily="34" charset="0"/>
              </a:rPr>
              <a:t>Lexmark</a:t>
            </a:r>
            <a:r>
              <a:rPr lang="tr-TR" sz="1800" dirty="0">
                <a:latin typeface="Arial" panose="020B0604020202020204" pitchFamily="34" charset="0"/>
                <a:cs typeface="Arial" panose="020B0604020202020204" pitchFamily="34" charset="0"/>
              </a:rPr>
              <a:t> olmak üzere sadece yazdırma niteliklerine sahip iki </a:t>
            </a:r>
            <a:r>
              <a:rPr lang="tr-TR" sz="1800" dirty="0" err="1">
                <a:latin typeface="Arial" panose="020B0604020202020204" pitchFamily="34" charset="0"/>
                <a:cs typeface="Arial" panose="020B0604020202020204" pitchFamily="34" charset="0"/>
              </a:rPr>
              <a:t>printer’ın</a:t>
            </a:r>
            <a:r>
              <a:rPr lang="tr-TR" sz="1800" dirty="0">
                <a:latin typeface="Arial" panose="020B0604020202020204" pitchFamily="34" charset="0"/>
                <a:cs typeface="Arial" panose="020B0604020202020204" pitchFamily="34" charset="0"/>
              </a:rPr>
              <a:t> var olduğunu ve bu </a:t>
            </a:r>
            <a:r>
              <a:rPr lang="tr-TR" sz="1800" dirty="0" err="1">
                <a:latin typeface="Arial" panose="020B0604020202020204" pitchFamily="34" charset="0"/>
                <a:cs typeface="Arial" panose="020B0604020202020204" pitchFamily="34" charset="0"/>
              </a:rPr>
              <a:t>printer’lara</a:t>
            </a:r>
            <a:r>
              <a:rPr lang="tr-TR" sz="1800" dirty="0">
                <a:latin typeface="Arial" panose="020B0604020202020204" pitchFamily="34" charset="0"/>
                <a:cs typeface="Arial" panose="020B0604020202020204" pitchFamily="34" charset="0"/>
              </a:rPr>
              <a:t> Faks özelliğinin de eklenmek istendiğini düşünelim. Haliyle bu ihtiyacı </a:t>
            </a:r>
            <a:r>
              <a:rPr lang="tr-TR" sz="1800" dirty="0" err="1">
                <a:latin typeface="Arial" panose="020B0604020202020204" pitchFamily="34" charset="0"/>
                <a:cs typeface="Arial" panose="020B0604020202020204" pitchFamily="34" charset="0"/>
              </a:rPr>
              <a:t>Visitor</a:t>
            </a:r>
            <a:r>
              <a:rPr lang="tr-TR" sz="1800" dirty="0">
                <a:latin typeface="Arial" panose="020B0604020202020204" pitchFamily="34" charset="0"/>
                <a:cs typeface="Arial" panose="020B0604020202020204" pitchFamily="34" charset="0"/>
              </a:rPr>
              <a:t> Design </a:t>
            </a:r>
            <a:r>
              <a:rPr lang="tr-TR" sz="1800" dirty="0" err="1">
                <a:latin typeface="Arial" panose="020B0604020202020204" pitchFamily="34" charset="0"/>
                <a:cs typeface="Arial" panose="020B0604020202020204" pitchFamily="34" charset="0"/>
              </a:rPr>
              <a:t>Pattern’ı</a:t>
            </a:r>
            <a:r>
              <a:rPr lang="tr-TR" sz="1800" dirty="0">
                <a:latin typeface="Arial" panose="020B0604020202020204" pitchFamily="34" charset="0"/>
                <a:cs typeface="Arial" panose="020B0604020202020204" pitchFamily="34" charset="0"/>
              </a:rPr>
              <a:t> kullanarak çözümleyelim.</a:t>
            </a:r>
            <a:endParaRPr lang="tr-T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894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25860" y="1268760"/>
            <a:ext cx="9621028" cy="5040560"/>
          </a:xfrm>
          <a:prstGeom prst="rect">
            <a:avLst/>
          </a:prstGeom>
        </p:spPr>
      </p:pic>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Visitor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066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Visitor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Visitor</a:t>
            </a:r>
            <a:endParaRPr lang="tr-TR" sz="2000" dirty="0">
              <a:solidFill>
                <a:srgbClr val="C00000"/>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 </a:t>
            </a:r>
            <a:endParaRPr lang="tr-TR" sz="1800" dirty="0" smtClean="0">
              <a:latin typeface="Arial" panose="020B0604020202020204" pitchFamily="34" charset="0"/>
              <a:cs typeface="Arial" panose="020B0604020202020204" pitchFamily="34" charset="0"/>
            </a:endParaRPr>
          </a:p>
          <a:p>
            <a:endParaRPr lang="tr-TR" sz="1800" dirty="0" smtClean="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a:t>
            </a:r>
            <a:r>
              <a:rPr lang="tr-TR" sz="1800" dirty="0" err="1">
                <a:latin typeface="Arial" panose="020B0604020202020204" pitchFamily="34" charset="0"/>
                <a:cs typeface="Arial" panose="020B0604020202020204" pitchFamily="34" charset="0"/>
              </a:rPr>
              <a:t>Dot</a:t>
            </a:r>
            <a:r>
              <a:rPr lang="tr-TR" sz="1800" dirty="0">
                <a:latin typeface="Arial" panose="020B0604020202020204" pitchFamily="34" charset="0"/>
                <a:cs typeface="Arial" panose="020B0604020202020204" pitchFamily="34" charset="0"/>
              </a:rPr>
              <a:t>(Nokta)’, ‘</a:t>
            </a:r>
            <a:r>
              <a:rPr lang="tr-TR" sz="1800" dirty="0" err="1">
                <a:latin typeface="Arial" panose="020B0604020202020204" pitchFamily="34" charset="0"/>
                <a:cs typeface="Arial" panose="020B0604020202020204" pitchFamily="34" charset="0"/>
              </a:rPr>
              <a:t>Circle</a:t>
            </a:r>
            <a:r>
              <a:rPr lang="tr-TR" sz="1800" dirty="0">
                <a:latin typeface="Arial" panose="020B0604020202020204" pitchFamily="34" charset="0"/>
                <a:cs typeface="Arial" panose="020B0604020202020204" pitchFamily="34" charset="0"/>
              </a:rPr>
              <a:t>(Daire)’ ve ‘</a:t>
            </a:r>
            <a:r>
              <a:rPr lang="tr-TR" sz="1800" dirty="0" err="1">
                <a:latin typeface="Arial" panose="020B0604020202020204" pitchFamily="34" charset="0"/>
                <a:cs typeface="Arial" panose="020B0604020202020204" pitchFamily="34" charset="0"/>
              </a:rPr>
              <a:t>Rectangle</a:t>
            </a:r>
            <a:r>
              <a:rPr lang="tr-TR" sz="1800" dirty="0">
                <a:latin typeface="Arial" panose="020B0604020202020204" pitchFamily="34" charset="0"/>
                <a:cs typeface="Arial" panose="020B0604020202020204" pitchFamily="34" charset="0"/>
              </a:rPr>
              <a:t>(Dikdörtgen)’ şeklinde üç geometrik şeklin olduğu bir uygulamada tüm bu şekilleri JSON yahut XML formatında bizlere verecek bir çalışmanın </a:t>
            </a:r>
            <a:r>
              <a:rPr lang="tr-TR" sz="1800" dirty="0" err="1">
                <a:latin typeface="Arial" panose="020B0604020202020204" pitchFamily="34" charset="0"/>
                <a:cs typeface="Arial" panose="020B0604020202020204" pitchFamily="34" charset="0"/>
              </a:rPr>
              <a:t>Visitor</a:t>
            </a:r>
            <a:r>
              <a:rPr lang="tr-TR" sz="1800" dirty="0">
                <a:latin typeface="Arial" panose="020B0604020202020204" pitchFamily="34" charset="0"/>
                <a:cs typeface="Arial" panose="020B0604020202020204" pitchFamily="34" charset="0"/>
              </a:rPr>
              <a:t> Design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ile nasıl yapıldığını inceleyelim.</a:t>
            </a:r>
            <a:endParaRPr lang="tr-T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85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Visitor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6" name="Resim 5"/>
          <p:cNvPicPr>
            <a:picLocks noChangeAspect="1"/>
          </p:cNvPicPr>
          <p:nvPr/>
        </p:nvPicPr>
        <p:blipFill>
          <a:blip r:embed="rId3"/>
          <a:stretch>
            <a:fillRect/>
          </a:stretch>
        </p:blipFill>
        <p:spPr>
          <a:xfrm>
            <a:off x="1053852" y="1135037"/>
            <a:ext cx="9666287" cy="5606811"/>
          </a:xfrm>
          <a:prstGeom prst="rect">
            <a:avLst/>
          </a:prstGeom>
        </p:spPr>
      </p:pic>
    </p:spTree>
    <p:extLst>
      <p:ext uri="{BB962C8B-B14F-4D97-AF65-F5344CB8AC3E}">
        <p14:creationId xmlns:p14="http://schemas.microsoft.com/office/powerpoint/2010/main" val="136195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Visitor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Chain</a:t>
            </a:r>
            <a:r>
              <a:rPr lang="tr-TR" sz="2000" dirty="0">
                <a:latin typeface="Arial" panose="020B0604020202020204" pitchFamily="34" charset="0"/>
                <a:cs typeface="Arial" panose="020B0604020202020204" pitchFamily="34" charset="0"/>
              </a:rPr>
              <a:t> of </a:t>
            </a:r>
            <a:r>
              <a:rPr lang="tr-TR" sz="2000" dirty="0" err="1">
                <a:latin typeface="Arial" panose="020B0604020202020204" pitchFamily="34" charset="0"/>
                <a:cs typeface="Arial" panose="020B0604020202020204" pitchFamily="34" charset="0"/>
              </a:rPr>
              <a:t>Responsibility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Visitor</a:t>
            </a:r>
            <a:endParaRPr lang="tr-TR" sz="2000" dirty="0">
              <a:solidFill>
                <a:srgbClr val="C00000"/>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903" y="1556792"/>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dirty="0">
                <a:latin typeface="Arial" panose="020B0604020202020204" pitchFamily="34" charset="0"/>
                <a:cs typeface="Arial" panose="020B0604020202020204" pitchFamily="34" charset="0"/>
              </a:rPr>
              <a:t>Senaryo: </a:t>
            </a:r>
            <a:endParaRPr lang="tr-TR" sz="1800" dirty="0" smtClean="0">
              <a:latin typeface="Arial" panose="020B0604020202020204" pitchFamily="34" charset="0"/>
              <a:cs typeface="Arial" panose="020B0604020202020204" pitchFamily="34" charset="0"/>
            </a:endParaRPr>
          </a:p>
          <a:p>
            <a:endParaRPr lang="tr-TR" sz="1800" dirty="0" smtClean="0">
              <a:latin typeface="Arial" panose="020B0604020202020204" pitchFamily="34" charset="0"/>
              <a:cs typeface="Arial" panose="020B0604020202020204" pitchFamily="34" charset="0"/>
            </a:endParaRPr>
          </a:p>
          <a:p>
            <a:r>
              <a:rPr lang="tr-TR" sz="1800" dirty="0">
                <a:latin typeface="Arial" panose="020B0604020202020204" pitchFamily="34" charset="0"/>
                <a:cs typeface="Arial" panose="020B0604020202020204" pitchFamily="34" charset="0"/>
              </a:rPr>
              <a:t>‘</a:t>
            </a:r>
            <a:r>
              <a:rPr lang="tr-TR" sz="1800" dirty="0" err="1">
                <a:latin typeface="Arial" panose="020B0604020202020204" pitchFamily="34" charset="0"/>
                <a:cs typeface="Arial" panose="020B0604020202020204" pitchFamily="34" charset="0"/>
              </a:rPr>
              <a:t>TextBox</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ComboBox</a:t>
            </a:r>
            <a:r>
              <a:rPr lang="tr-TR" sz="1800" dirty="0">
                <a:latin typeface="Arial" panose="020B0604020202020204" pitchFamily="34" charset="0"/>
                <a:cs typeface="Arial" panose="020B0604020202020204" pitchFamily="34" charset="0"/>
              </a:rPr>
              <a:t>’ ve ‘</a:t>
            </a:r>
            <a:r>
              <a:rPr lang="tr-TR" sz="1800" dirty="0" err="1">
                <a:latin typeface="Arial" panose="020B0604020202020204" pitchFamily="34" charset="0"/>
                <a:cs typeface="Arial" panose="020B0604020202020204" pitchFamily="34" charset="0"/>
              </a:rPr>
              <a:t>RadioButton</a:t>
            </a:r>
            <a:r>
              <a:rPr lang="tr-TR" sz="1800" dirty="0">
                <a:latin typeface="Arial" panose="020B0604020202020204" pitchFamily="34" charset="0"/>
                <a:cs typeface="Arial" panose="020B0604020202020204" pitchFamily="34" charset="0"/>
              </a:rPr>
              <a:t>’ gibi </a:t>
            </a:r>
            <a:r>
              <a:rPr lang="tr-TR" sz="1800" dirty="0" err="1">
                <a:latin typeface="Arial" panose="020B0604020202020204" pitchFamily="34" charset="0"/>
                <a:cs typeface="Arial" panose="020B0604020202020204" pitchFamily="34" charset="0"/>
              </a:rPr>
              <a:t>toolların</a:t>
            </a:r>
            <a:r>
              <a:rPr lang="tr-TR" sz="1800" dirty="0">
                <a:latin typeface="Arial" panose="020B0604020202020204" pitchFamily="34" charset="0"/>
                <a:cs typeface="Arial" panose="020B0604020202020204" pitchFamily="34" charset="0"/>
              </a:rPr>
              <a:t> hem stillerini tasarlamamızı sağlayacak hem de </a:t>
            </a:r>
            <a:r>
              <a:rPr lang="tr-TR" sz="1800" dirty="0" err="1">
                <a:latin typeface="Arial" panose="020B0604020202020204" pitchFamily="34" charset="0"/>
                <a:cs typeface="Arial" panose="020B0604020202020204" pitchFamily="34" charset="0"/>
              </a:rPr>
              <a:t>member</a:t>
            </a:r>
            <a:r>
              <a:rPr lang="tr-TR" sz="1800" dirty="0">
                <a:latin typeface="Arial" panose="020B0604020202020204" pitchFamily="34" charset="0"/>
                <a:cs typeface="Arial" panose="020B0604020202020204" pitchFamily="34" charset="0"/>
              </a:rPr>
              <a:t> bilgilerini verecek olan çalışmayı </a:t>
            </a:r>
            <a:r>
              <a:rPr lang="tr-TR" sz="1800" dirty="0" err="1">
                <a:latin typeface="Arial" panose="020B0604020202020204" pitchFamily="34" charset="0"/>
                <a:cs typeface="Arial" panose="020B0604020202020204" pitchFamily="34" charset="0"/>
              </a:rPr>
              <a:t>Visitor</a:t>
            </a:r>
            <a:r>
              <a:rPr lang="tr-TR" sz="1800" dirty="0">
                <a:latin typeface="Arial" panose="020B0604020202020204" pitchFamily="34" charset="0"/>
                <a:cs typeface="Arial" panose="020B0604020202020204" pitchFamily="34" charset="0"/>
              </a:rPr>
              <a:t> Design </a:t>
            </a:r>
            <a:r>
              <a:rPr lang="tr-TR" sz="1800" dirty="0" err="1">
                <a:latin typeface="Arial" panose="020B0604020202020204" pitchFamily="34" charset="0"/>
                <a:cs typeface="Arial" panose="020B0604020202020204" pitchFamily="34" charset="0"/>
              </a:rPr>
              <a:t>Pattern</a:t>
            </a:r>
            <a:r>
              <a:rPr lang="tr-TR" sz="1800" dirty="0">
                <a:latin typeface="Arial" panose="020B0604020202020204" pitchFamily="34" charset="0"/>
                <a:cs typeface="Arial" panose="020B0604020202020204" pitchFamily="34" charset="0"/>
              </a:rPr>
              <a:t> ile gerçekleştirelim.</a:t>
            </a:r>
            <a:endParaRPr lang="tr-T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301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Visitor</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6" name="Resim 5"/>
          <p:cNvPicPr>
            <a:picLocks noChangeAspect="1"/>
          </p:cNvPicPr>
          <p:nvPr/>
        </p:nvPicPr>
        <p:blipFill>
          <a:blip r:embed="rId3"/>
          <a:stretch>
            <a:fillRect/>
          </a:stretch>
        </p:blipFill>
        <p:spPr>
          <a:xfrm>
            <a:off x="1197868" y="1484784"/>
            <a:ext cx="9497318" cy="4735553"/>
          </a:xfrm>
          <a:prstGeom prst="rect">
            <a:avLst/>
          </a:prstGeom>
        </p:spPr>
      </p:pic>
    </p:spTree>
    <p:extLst>
      <p:ext uri="{BB962C8B-B14F-4D97-AF65-F5344CB8AC3E}">
        <p14:creationId xmlns:p14="http://schemas.microsoft.com/office/powerpoint/2010/main" val="309220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smtClean="0">
                <a:solidFill>
                  <a:srgbClr val="760A0A"/>
                </a:solidFill>
                <a:latin typeface="Arial" panose="020B0604020202020204" pitchFamily="34" charset="0"/>
                <a:cs typeface="Arial" panose="020B0604020202020204" pitchFamily="34" charset="0"/>
              </a:rPr>
              <a:t>KAYNAKÇA</a:t>
            </a:r>
            <a:endParaRPr lang="tr-TR" sz="20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1125860" y="1556792"/>
            <a:ext cx="9649827"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mj-lt"/>
              <a:buAutoNum type="arabicPeriod"/>
            </a:pPr>
            <a:r>
              <a:rPr lang="tr-TR" sz="1800" dirty="0" err="1" smtClean="0">
                <a:latin typeface="Arial" panose="020B0604020202020204" pitchFamily="34" charset="0"/>
                <a:cs typeface="Arial" panose="020B0604020202020204" pitchFamily="34" charset="0"/>
              </a:rPr>
              <a:t>Gençay</a:t>
            </a:r>
            <a:r>
              <a:rPr lang="tr-TR" sz="1800" dirty="0">
                <a:latin typeface="Arial" panose="020B0604020202020204" pitchFamily="34" charset="0"/>
                <a:cs typeface="Arial" panose="020B0604020202020204" pitchFamily="34" charset="0"/>
              </a:rPr>
              <a:t> Yıldız, </a:t>
            </a:r>
            <a:r>
              <a:rPr lang="tr-TR" sz="1800" dirty="0">
                <a:latin typeface="Arial" panose="020B0604020202020204" pitchFamily="34" charset="0"/>
                <a:cs typeface="Arial" panose="020B0604020202020204" pitchFamily="34" charset="0"/>
                <a:hlinkClick r:id="rId3"/>
              </a:rPr>
              <a:t>https://</a:t>
            </a:r>
            <a:r>
              <a:rPr lang="tr-TR" sz="1800" dirty="0" smtClean="0">
                <a:latin typeface="Arial" panose="020B0604020202020204" pitchFamily="34" charset="0"/>
                <a:cs typeface="Arial" panose="020B0604020202020204" pitchFamily="34" charset="0"/>
                <a:hlinkClick r:id="rId3"/>
              </a:rPr>
              <a:t>www.gencayyildiz.com</a:t>
            </a:r>
            <a:r>
              <a:rPr lang="tr-TR" sz="1800" dirty="0">
                <a:latin typeface="Arial" panose="020B0604020202020204" pitchFamily="34" charset="0"/>
                <a:cs typeface="Arial" panose="020B0604020202020204" pitchFamily="34" charset="0"/>
              </a:rPr>
              <a:t> / </a:t>
            </a:r>
            <a:r>
              <a:rPr lang="tr-TR" sz="1800" dirty="0">
                <a:latin typeface="Arial" panose="020B0604020202020204" pitchFamily="34" charset="0"/>
                <a:cs typeface="Arial" panose="020B0604020202020204" pitchFamily="34" charset="0"/>
                <a:hlinkClick r:id="rId4"/>
              </a:rPr>
              <a:t>https://</a:t>
            </a:r>
            <a:r>
              <a:rPr lang="tr-TR" sz="1800" dirty="0" smtClean="0">
                <a:latin typeface="Arial" panose="020B0604020202020204" pitchFamily="34" charset="0"/>
                <a:cs typeface="Arial" panose="020B0604020202020204" pitchFamily="34" charset="0"/>
                <a:hlinkClick r:id="rId4"/>
              </a:rPr>
              <a:t>www.gencayyildiz.com/blog</a:t>
            </a: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err="1" smtClean="0">
                <a:latin typeface="Arial" panose="020B0604020202020204" pitchFamily="34" charset="0"/>
                <a:cs typeface="Arial" panose="020B0604020202020204" pitchFamily="34" charset="0"/>
              </a:rPr>
              <a:t>Refactoring</a:t>
            </a:r>
            <a:r>
              <a:rPr lang="tr-TR" sz="1800" dirty="0" smtClean="0">
                <a:latin typeface="Arial" panose="020B0604020202020204" pitchFamily="34" charset="0"/>
                <a:cs typeface="Arial" panose="020B0604020202020204" pitchFamily="34" charset="0"/>
              </a:rPr>
              <a:t> Guru</a:t>
            </a:r>
            <a:r>
              <a:rPr lang="tr-TR" sz="1800"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hlinkClick r:id="rId5"/>
              </a:rPr>
              <a:t>https://</a:t>
            </a:r>
            <a:r>
              <a:rPr lang="tr-TR" sz="1800" dirty="0" smtClean="0">
                <a:latin typeface="Arial" panose="020B0604020202020204" pitchFamily="34" charset="0"/>
                <a:cs typeface="Arial" panose="020B0604020202020204" pitchFamily="34" charset="0"/>
                <a:hlinkClick r:id="rId5"/>
              </a:rPr>
              <a:t>refactoring.guru</a:t>
            </a: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a:latin typeface="Arial" panose="020B0604020202020204" pitchFamily="34" charset="0"/>
                <a:cs typeface="Arial" panose="020B0604020202020204" pitchFamily="34" charset="0"/>
              </a:rPr>
              <a:t>Çağatay Kızıltan, </a:t>
            </a:r>
            <a:r>
              <a:rPr lang="tr-TR" sz="1800" dirty="0">
                <a:latin typeface="Arial" panose="020B0604020202020204" pitchFamily="34" charset="0"/>
                <a:cs typeface="Arial" panose="020B0604020202020204" pitchFamily="34" charset="0"/>
                <a:hlinkClick r:id="rId6"/>
              </a:rPr>
              <a:t>http://</a:t>
            </a:r>
            <a:r>
              <a:rPr lang="tr-TR" sz="1800" dirty="0" smtClean="0">
                <a:latin typeface="Arial" panose="020B0604020202020204" pitchFamily="34" charset="0"/>
                <a:cs typeface="Arial" panose="020B0604020202020204" pitchFamily="34" charset="0"/>
                <a:hlinkClick r:id="rId6"/>
              </a:rPr>
              <a:t>cagataykiziltan.net</a:t>
            </a: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a:latin typeface="Arial" panose="020B0604020202020204" pitchFamily="34" charset="0"/>
                <a:cs typeface="Arial" panose="020B0604020202020204" pitchFamily="34" charset="0"/>
              </a:rPr>
              <a:t>Chat GPT, </a:t>
            </a:r>
            <a:r>
              <a:rPr lang="tr-TR" sz="1800" dirty="0">
                <a:latin typeface="Arial" panose="020B0604020202020204" pitchFamily="34" charset="0"/>
                <a:cs typeface="Arial" panose="020B0604020202020204" pitchFamily="34" charset="0"/>
                <a:hlinkClick r:id="rId7"/>
              </a:rPr>
              <a:t>https://</a:t>
            </a:r>
            <a:r>
              <a:rPr lang="tr-TR" sz="1800" dirty="0" smtClean="0">
                <a:latin typeface="Arial" panose="020B0604020202020204" pitchFamily="34" charset="0"/>
                <a:cs typeface="Arial" panose="020B0604020202020204" pitchFamily="34" charset="0"/>
                <a:hlinkClick r:id="rId7"/>
              </a:rPr>
              <a:t>chat.openai.com</a:t>
            </a: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smtClean="0">
                <a:latin typeface="Arial" panose="020B0604020202020204" pitchFamily="34" charset="0"/>
                <a:cs typeface="Arial" panose="020B0604020202020204" pitchFamily="34" charset="0"/>
              </a:rPr>
              <a:t>Google </a:t>
            </a:r>
            <a:r>
              <a:rPr lang="tr-TR" sz="1800" dirty="0" err="1" smtClean="0">
                <a:latin typeface="Arial" panose="020B0604020202020204" pitchFamily="34" charset="0"/>
                <a:cs typeface="Arial" panose="020B0604020202020204" pitchFamily="34" charset="0"/>
              </a:rPr>
              <a:t>Bard</a:t>
            </a:r>
            <a:r>
              <a:rPr lang="tr-TR" sz="1800" dirty="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hlinkClick r:id="rId8"/>
              </a:rPr>
              <a:t>https://</a:t>
            </a:r>
            <a:r>
              <a:rPr lang="tr-TR" sz="1800" dirty="0" smtClean="0">
                <a:latin typeface="Arial" panose="020B0604020202020204" pitchFamily="34" charset="0"/>
                <a:cs typeface="Arial" panose="020B0604020202020204" pitchFamily="34" charset="0"/>
                <a:hlinkClick r:id="rId8"/>
              </a:rPr>
              <a:t>bard.google.com</a:t>
            </a:r>
            <a:endParaRPr lang="tr-TR" sz="1800" dirty="0" smtClean="0">
              <a:latin typeface="Arial" panose="020B0604020202020204" pitchFamily="34" charset="0"/>
              <a:cs typeface="Arial" panose="020B0604020202020204" pitchFamily="34" charset="0"/>
            </a:endParaRPr>
          </a:p>
          <a:p>
            <a:pPr marL="342900" indent="-342900">
              <a:buFont typeface="+mj-lt"/>
              <a:buAutoNum type="arabicPeriod"/>
            </a:pPr>
            <a:endParaRPr lang="tr-TR" sz="1800" dirty="0">
              <a:latin typeface="Arial" panose="020B0604020202020204" pitchFamily="34" charset="0"/>
              <a:cs typeface="Arial" panose="020B0604020202020204" pitchFamily="34" charset="0"/>
            </a:endParaRPr>
          </a:p>
          <a:p>
            <a:pPr marL="342900" indent="-342900">
              <a:buFont typeface="+mj-lt"/>
              <a:buAutoNum type="arabicPeriod"/>
            </a:pPr>
            <a:r>
              <a:rPr lang="tr-TR" sz="1800" dirty="0">
                <a:latin typeface="Arial" panose="020B0604020202020204" pitchFamily="34" charset="0"/>
                <a:cs typeface="Arial" panose="020B0604020202020204" pitchFamily="34" charset="0"/>
              </a:rPr>
              <a:t>Google, </a:t>
            </a:r>
            <a:r>
              <a:rPr lang="tr-TR" sz="1800" dirty="0">
                <a:latin typeface="Arial" panose="020B0604020202020204" pitchFamily="34" charset="0"/>
                <a:cs typeface="Arial" panose="020B0604020202020204" pitchFamily="34" charset="0"/>
                <a:hlinkClick r:id="rId9"/>
              </a:rPr>
              <a:t>https://</a:t>
            </a:r>
            <a:r>
              <a:rPr lang="tr-TR" sz="1800" dirty="0" smtClean="0">
                <a:latin typeface="Arial" panose="020B0604020202020204" pitchFamily="34" charset="0"/>
                <a:cs typeface="Arial" panose="020B0604020202020204" pitchFamily="34" charset="0"/>
                <a:hlinkClick r:id="rId9"/>
              </a:rPr>
              <a:t>www.google.com</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97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54461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2689460" y="2060848"/>
            <a:ext cx="6501296" cy="3456384"/>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rtl="0">
              <a:buFont typeface="Wingdings" panose="05000000000000000000" pitchFamily="2" charset="2"/>
              <a:buChar char="Ø"/>
            </a:pPr>
            <a:r>
              <a:rPr lang="tr-TR" sz="2800" dirty="0"/>
              <a:t>Problemlere çözüm sağlamak.</a:t>
            </a:r>
            <a:br>
              <a:rPr lang="tr-TR" sz="2800" dirty="0"/>
            </a:br>
            <a:endParaRPr lang="tr-TR" sz="2800" dirty="0"/>
          </a:p>
          <a:p>
            <a:pPr marL="342900" indent="-342900" rtl="0">
              <a:buFont typeface="Wingdings" panose="05000000000000000000" pitchFamily="2" charset="2"/>
              <a:buChar char="Ø"/>
            </a:pPr>
            <a:r>
              <a:rPr lang="tr-TR" sz="2800" dirty="0"/>
              <a:t>İyi tasarım prensiplerini uygulamak.</a:t>
            </a:r>
            <a:br>
              <a:rPr lang="tr-TR" sz="2800" dirty="0"/>
            </a:br>
            <a:endParaRPr lang="tr-TR" sz="2800" dirty="0"/>
          </a:p>
          <a:p>
            <a:pPr marL="342900" indent="-342900" rtl="0">
              <a:buFont typeface="Wingdings" panose="05000000000000000000" pitchFamily="2" charset="2"/>
              <a:buChar char="Ø"/>
            </a:pPr>
            <a:r>
              <a:rPr lang="tr-TR" sz="2800" dirty="0"/>
              <a:t>Kod tekrarını azaltmak.</a:t>
            </a:r>
            <a:br>
              <a:rPr lang="tr-TR" sz="2800" dirty="0"/>
            </a:br>
            <a:endParaRPr lang="tr-TR" sz="2800" dirty="0"/>
          </a:p>
          <a:p>
            <a:pPr marL="342900" indent="-342900" rtl="0">
              <a:buFont typeface="Wingdings" panose="05000000000000000000" pitchFamily="2" charset="2"/>
              <a:buChar char="Ø"/>
            </a:pPr>
            <a:r>
              <a:rPr lang="tr-TR" sz="2800" dirty="0"/>
              <a:t>İletişim ve anlaşılabilirliğini arttırmak.</a:t>
            </a:r>
            <a:endParaRPr lang="tr-TR" sz="28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Temel Amacı</a:t>
            </a:r>
          </a:p>
        </p:txBody>
      </p:sp>
    </p:spTree>
    <p:extLst>
      <p:ext uri="{BB962C8B-B14F-4D97-AF65-F5344CB8AC3E}">
        <p14:creationId xmlns:p14="http://schemas.microsoft.com/office/powerpoint/2010/main" val="108589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996479" y="1023583"/>
            <a:ext cx="5680825" cy="604663"/>
          </a:xfrm>
        </p:spPr>
        <p:txBody>
          <a:bodyPr rtlCol="0">
            <a:normAutofit/>
          </a:bodyPr>
          <a:lstStyle/>
          <a:p>
            <a:pPr rtl="0"/>
            <a:r>
              <a:rPr lang="tr-TR" sz="3600" dirty="0">
                <a:solidFill>
                  <a:srgbClr val="760A0A"/>
                </a:solidFill>
              </a:rPr>
              <a:t>Problemlere çözüm sağlar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333772" y="2132856"/>
            <a:ext cx="11006241" cy="3384376"/>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dirty="0"/>
              <a:t>Yazılım geliştirme sürecinde karşılaşılan yaygın sorunlara çözüm sunar. </a:t>
            </a:r>
          </a:p>
          <a:p>
            <a:endParaRPr lang="tr-TR" dirty="0"/>
          </a:p>
          <a:p>
            <a:pPr marL="914400" lvl="1" indent="-457200">
              <a:buFont typeface="Arial" panose="020B0604020202020204" pitchFamily="34" charset="0"/>
              <a:buChar char="•"/>
            </a:pPr>
            <a:r>
              <a:rPr lang="tr-TR" sz="3100" dirty="0">
                <a:solidFill>
                  <a:srgbClr val="465562"/>
                </a:solidFill>
              </a:rPr>
              <a:t>Nesnelerin oluşturulması,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Sınıflar arasındaki ilişkilerin yönetimi,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Nesneler arasındaki iletişim, </a:t>
            </a:r>
          </a:p>
          <a:p>
            <a:pPr marL="914400" lvl="1" indent="-457200">
              <a:buFont typeface="Arial" panose="020B0604020202020204" pitchFamily="34" charset="0"/>
              <a:buChar char="•"/>
            </a:pPr>
            <a:endParaRPr lang="tr-TR" sz="3100" dirty="0">
              <a:solidFill>
                <a:srgbClr val="465562"/>
              </a:solidFill>
            </a:endParaRPr>
          </a:p>
          <a:p>
            <a:pPr marL="914400" lvl="1" indent="-457200">
              <a:buFont typeface="Arial" panose="020B0604020202020204" pitchFamily="34" charset="0"/>
              <a:buChar char="•"/>
            </a:pPr>
            <a:r>
              <a:rPr lang="tr-TR" sz="3100" dirty="0">
                <a:solidFill>
                  <a:srgbClr val="465562"/>
                </a:solidFill>
              </a:rPr>
              <a:t>Sistem yapılandırması gibi farklı alanlarda olabilir.</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30412" y="221044"/>
            <a:ext cx="1995648" cy="1047716"/>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947573" y="442570"/>
            <a:ext cx="4026225" cy="604663"/>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dirty="0">
                <a:solidFill>
                  <a:srgbClr val="760A0A"/>
                </a:solidFill>
                <a:latin typeface="Arial" panose="020B0604020202020204" pitchFamily="34" charset="0"/>
                <a:cs typeface="Arial" panose="020B0604020202020204" pitchFamily="34" charset="0"/>
              </a:rPr>
              <a:t>Neler Öğreneceğiz</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1216152" y="1988840"/>
            <a:ext cx="9452498" cy="417646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Nesne tabanlı programlama tanımını (OOP) ve avantajlarını,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ana kavramlarını,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kısa tanımı ve OOP ile arasındaki ilişkileri,</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temel prensiplerini (S.O.L.I.D),</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temel amaçlarını,</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Design </a:t>
            </a:r>
            <a:r>
              <a:rPr lang="tr-TR" sz="2400" dirty="0" err="1">
                <a:solidFill>
                  <a:srgbClr val="465562"/>
                </a:solidFill>
                <a:latin typeface="Arial" panose="020B0604020202020204" pitchFamily="34" charset="0"/>
                <a:cs typeface="Arial" panose="020B0604020202020204" pitchFamily="34" charset="0"/>
              </a:rPr>
              <a:t>Patterns</a:t>
            </a:r>
            <a:r>
              <a:rPr lang="tr-TR" sz="2400" dirty="0">
                <a:solidFill>
                  <a:srgbClr val="465562"/>
                </a:solidFill>
                <a:latin typeface="Arial" panose="020B0604020202020204" pitchFamily="34" charset="0"/>
                <a:cs typeface="Arial" panose="020B0604020202020204" pitchFamily="34" charset="0"/>
              </a:rPr>
              <a:t> gruplarını ve tasarım desenleri çeşitlerini birlikte öğreneceğiz.</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46040" y="1023583"/>
            <a:ext cx="6696744" cy="604663"/>
          </a:xfrm>
        </p:spPr>
        <p:txBody>
          <a:bodyPr rtlCol="0">
            <a:normAutofit/>
          </a:bodyPr>
          <a:lstStyle/>
          <a:p>
            <a:pPr rtl="0"/>
            <a:r>
              <a:rPr lang="tr-TR" sz="3600" dirty="0">
                <a:solidFill>
                  <a:srgbClr val="760A0A"/>
                </a:solidFill>
              </a:rPr>
              <a:t>İyi tasarım prensiplerini uygular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333772" y="2132856"/>
            <a:ext cx="11593288" cy="3096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2400" dirty="0"/>
              <a:t>Yazılım tasarım desenleri, iyi tasarım prensiplerini uygulamak için bir rehber sağlar. </a:t>
            </a:r>
            <a:br>
              <a:rPr lang="tr-TR" sz="2400" dirty="0"/>
            </a:br>
            <a:endParaRPr lang="tr-TR" sz="2400" dirty="0"/>
          </a:p>
          <a:p>
            <a:pPr marL="914400" lvl="1" indent="-457200">
              <a:buFont typeface="Arial" panose="020B0604020202020204" pitchFamily="34" charset="0"/>
              <a:buChar char="•"/>
            </a:pPr>
            <a:r>
              <a:rPr lang="tr-TR" sz="2400" dirty="0">
                <a:solidFill>
                  <a:srgbClr val="465562"/>
                </a:solidFill>
              </a:rPr>
              <a:t>Kodun okunabilirliğini, </a:t>
            </a:r>
            <a:br>
              <a:rPr lang="tr-TR" sz="2400" dirty="0">
                <a:solidFill>
                  <a:srgbClr val="465562"/>
                </a:solidFill>
              </a:rPr>
            </a:br>
            <a:endParaRPr lang="tr-TR" sz="2400" dirty="0">
              <a:solidFill>
                <a:srgbClr val="465562"/>
              </a:solidFill>
            </a:endParaRPr>
          </a:p>
          <a:p>
            <a:pPr marL="914400" lvl="1" indent="-457200">
              <a:buFont typeface="Arial" panose="020B0604020202020204" pitchFamily="34" charset="0"/>
              <a:buChar char="•"/>
            </a:pPr>
            <a:r>
              <a:rPr lang="tr-TR" sz="2400" dirty="0">
                <a:solidFill>
                  <a:srgbClr val="465562"/>
                </a:solidFill>
              </a:rPr>
              <a:t>Sürdürülebilirliğini, </a:t>
            </a:r>
            <a:br>
              <a:rPr lang="tr-TR" sz="2400" dirty="0">
                <a:solidFill>
                  <a:srgbClr val="465562"/>
                </a:solidFill>
              </a:rPr>
            </a:br>
            <a:endParaRPr lang="tr-TR" sz="2400" dirty="0">
              <a:solidFill>
                <a:srgbClr val="465562"/>
              </a:solidFill>
            </a:endParaRPr>
          </a:p>
          <a:p>
            <a:pPr marL="914400" lvl="1" indent="-457200">
              <a:buFont typeface="Arial" panose="020B0604020202020204" pitchFamily="34" charset="0"/>
              <a:buChar char="•"/>
            </a:pPr>
            <a:r>
              <a:rPr lang="tr-TR" sz="2400" dirty="0">
                <a:solidFill>
                  <a:srgbClr val="465562"/>
                </a:solidFill>
              </a:rPr>
              <a:t>Esnekliğini ve yeniden kullanılabilirliğini arttırmaya yöneliktir. </a:t>
            </a:r>
          </a:p>
          <a:p>
            <a:pPr marL="914400" lvl="1" indent="-457200">
              <a:buFont typeface="Arial" panose="020B0604020202020204" pitchFamily="34" charset="0"/>
              <a:buChar char="•"/>
            </a:pPr>
            <a:endParaRPr lang="tr-TR" sz="2400" dirty="0">
              <a:solidFill>
                <a:srgbClr val="465562"/>
              </a:solidFill>
            </a:endParaRPr>
          </a:p>
          <a:p>
            <a:pPr lvl="1"/>
            <a:endParaRPr lang="tr-TR" sz="2400" dirty="0">
              <a:solidFill>
                <a:srgbClr val="465562"/>
              </a:solidFill>
            </a:endParaRPr>
          </a:p>
        </p:txBody>
      </p:sp>
    </p:spTree>
    <p:extLst>
      <p:ext uri="{BB962C8B-B14F-4D97-AF65-F5344CB8AC3E}">
        <p14:creationId xmlns:p14="http://schemas.microsoft.com/office/powerpoint/2010/main" val="95812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862164" y="1023583"/>
            <a:ext cx="4464496" cy="604663"/>
          </a:xfrm>
        </p:spPr>
        <p:txBody>
          <a:bodyPr rtlCol="0">
            <a:normAutofit/>
          </a:bodyPr>
          <a:lstStyle/>
          <a:p>
            <a:pPr algn="ctr" rtl="0"/>
            <a:r>
              <a:rPr lang="tr-TR" sz="3600" dirty="0">
                <a:solidFill>
                  <a:srgbClr val="760A0A"/>
                </a:solidFill>
              </a:rPr>
              <a:t>Kod tekrarını azaltır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981844" y="2492896"/>
            <a:ext cx="10283713" cy="19442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dirty="0">
                <a:solidFill>
                  <a:srgbClr val="465562"/>
                </a:solidFill>
              </a:rPr>
              <a:t>Desenler, genel sorunlara spesifik çözümler sunar ve bu sayede yazılım geliştiricilerin aynı sorunlarla sürekli olarak uğraşmasını önler.</a:t>
            </a:r>
          </a:p>
          <a:p>
            <a:pPr algn="just"/>
            <a:endParaRPr lang="tr-TR" sz="2400" dirty="0">
              <a:solidFill>
                <a:srgbClr val="465562"/>
              </a:solidFill>
            </a:endParaRPr>
          </a:p>
          <a:p>
            <a:pPr algn="just"/>
            <a:r>
              <a:rPr lang="tr-TR" sz="2400" dirty="0">
                <a:solidFill>
                  <a:srgbClr val="465562"/>
                </a:solidFill>
              </a:rPr>
              <a:t>Desenler, yazılımın farklı bölümlerinde tekrar kullanılabilen ve test edilmiş bileşenler sağlar, böylece kod tekrarını azaltır.</a:t>
            </a:r>
          </a:p>
        </p:txBody>
      </p:sp>
    </p:spTree>
    <p:extLst>
      <p:ext uri="{BB962C8B-B14F-4D97-AF65-F5344CB8AC3E}">
        <p14:creationId xmlns:p14="http://schemas.microsoft.com/office/powerpoint/2010/main" val="394124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070076" y="1023583"/>
            <a:ext cx="6048672" cy="604663"/>
          </a:xfrm>
        </p:spPr>
        <p:txBody>
          <a:bodyPr rtlCol="0">
            <a:normAutofit fontScale="90000"/>
          </a:bodyPr>
          <a:lstStyle/>
          <a:p>
            <a:pPr algn="ctr" rtl="0"/>
            <a:r>
              <a:rPr lang="tr-TR" sz="3600" dirty="0">
                <a:solidFill>
                  <a:srgbClr val="760A0A"/>
                </a:solidFill>
              </a:rPr>
              <a:t>İletişim ve anlaşılabilirliği arttırır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703972"/>
            <a:ext cx="11449272" cy="230425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tr-TR" sz="2400" dirty="0">
                <a:solidFill>
                  <a:srgbClr val="465562"/>
                </a:solidFill>
              </a:rPr>
              <a:t>Yazılım geliştiriciler ve takım üyeleri arasında ortak bir dil ve anlayış sağlar.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a:solidFill>
                  <a:srgbClr val="465562"/>
                </a:solidFill>
              </a:rPr>
              <a:t>Belirli bir sorunu çözmek için adlandırılmış ve belgelenmiş çözümler sunar.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a:solidFill>
                  <a:srgbClr val="465562"/>
                </a:solidFill>
              </a:rPr>
              <a:t>Takım içinde iletişimi artırır kodun anlaşılabilirliğini ve bakımını kolaylaştırır.</a:t>
            </a:r>
          </a:p>
        </p:txBody>
      </p:sp>
    </p:spTree>
    <p:extLst>
      <p:ext uri="{BB962C8B-B14F-4D97-AF65-F5344CB8AC3E}">
        <p14:creationId xmlns:p14="http://schemas.microsoft.com/office/powerpoint/2010/main" val="230498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09836" y="2123985"/>
            <a:ext cx="5472608" cy="455698"/>
          </a:xfrm>
        </p:spPr>
        <p:txBody>
          <a:bodyPr rtlCol="0">
            <a:noAutofit/>
          </a:bodyPr>
          <a:lstStyle/>
          <a:p>
            <a:pPr rtl="0"/>
            <a:r>
              <a:rPr lang="tr-TR" sz="2500" dirty="0">
                <a:solidFill>
                  <a:schemeClr val="tx1"/>
                </a:solidFill>
              </a:rPr>
              <a:t>Desenler dört ana gruba ayrılır.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852936"/>
            <a:ext cx="11449272" cy="23713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tr-TR" sz="2400" dirty="0" err="1">
                <a:solidFill>
                  <a:srgbClr val="465562"/>
                </a:solidFill>
              </a:rPr>
              <a:t>Creational</a:t>
            </a:r>
            <a:r>
              <a:rPr lang="tr-TR" sz="2400" dirty="0">
                <a:solidFill>
                  <a:srgbClr val="465562"/>
                </a:solidFill>
              </a:rPr>
              <a:t> </a:t>
            </a:r>
            <a:r>
              <a:rPr lang="tr-TR" sz="2400" dirty="0" err="1">
                <a:solidFill>
                  <a:srgbClr val="465562"/>
                </a:solidFill>
              </a:rPr>
              <a:t>Patterns</a:t>
            </a:r>
            <a:r>
              <a:rPr lang="tr-TR" sz="2400" dirty="0">
                <a:solidFill>
                  <a:srgbClr val="465562"/>
                </a:solidFill>
              </a:rPr>
              <a:t> (</a:t>
            </a:r>
            <a:r>
              <a:rPr lang="tr-TR" sz="2400" dirty="0" err="1">
                <a:solidFill>
                  <a:srgbClr val="465562"/>
                </a:solidFill>
              </a:rPr>
              <a:t>Yaratımsal</a:t>
            </a:r>
            <a:r>
              <a:rPr lang="tr-TR" sz="2400" dirty="0">
                <a:solidFill>
                  <a:srgbClr val="465562"/>
                </a:solidFill>
              </a:rPr>
              <a:t> Desenler)</a:t>
            </a:r>
          </a:p>
          <a:p>
            <a:pPr marL="342900" indent="-342900" algn="just">
              <a:buFont typeface="Arial" panose="020B0604020202020204" pitchFamily="34" charset="0"/>
              <a:buChar char="•"/>
            </a:pPr>
            <a:endParaRPr lang="tr-TR" sz="2400" dirty="0">
              <a:solidFill>
                <a:srgbClr val="465562"/>
              </a:solidFill>
            </a:endParaRPr>
          </a:p>
          <a:p>
            <a:pPr marL="342900" indent="-342900" algn="just">
              <a:buFont typeface="Arial" panose="020B0604020202020204" pitchFamily="34" charset="0"/>
              <a:buChar char="•"/>
            </a:pPr>
            <a:r>
              <a:rPr lang="tr-TR" sz="2400" dirty="0" err="1">
                <a:solidFill>
                  <a:srgbClr val="465562"/>
                </a:solidFill>
              </a:rPr>
              <a:t>Structural</a:t>
            </a:r>
            <a:r>
              <a:rPr lang="tr-TR" sz="2400" dirty="0">
                <a:solidFill>
                  <a:srgbClr val="465562"/>
                </a:solidFill>
              </a:rPr>
              <a:t> </a:t>
            </a:r>
            <a:r>
              <a:rPr lang="tr-TR" sz="2400" dirty="0" err="1">
                <a:solidFill>
                  <a:srgbClr val="465562"/>
                </a:solidFill>
              </a:rPr>
              <a:t>Patterns</a:t>
            </a:r>
            <a:r>
              <a:rPr lang="tr-TR" sz="2400" dirty="0">
                <a:solidFill>
                  <a:srgbClr val="465562"/>
                </a:solidFill>
              </a:rPr>
              <a:t> (Yapısal Desenler)</a:t>
            </a:r>
          </a:p>
          <a:p>
            <a:pPr marL="342900" indent="-342900" algn="just">
              <a:buFont typeface="Arial" panose="020B0604020202020204" pitchFamily="34" charset="0"/>
              <a:buChar char="•"/>
            </a:pPr>
            <a:endParaRPr lang="tr-TR" sz="2400" dirty="0">
              <a:solidFill>
                <a:srgbClr val="465562"/>
              </a:solidFill>
            </a:endParaRPr>
          </a:p>
          <a:p>
            <a:pPr marL="342900" indent="-342900">
              <a:buFont typeface="Arial" panose="020B0604020202020204" pitchFamily="34" charset="0"/>
              <a:buChar char="•"/>
            </a:pPr>
            <a:r>
              <a:rPr lang="tr-TR" sz="2400" dirty="0" err="1">
                <a:solidFill>
                  <a:srgbClr val="465562"/>
                </a:solidFill>
              </a:rPr>
              <a:t>Behavioral</a:t>
            </a:r>
            <a:r>
              <a:rPr lang="tr-TR" sz="2400" dirty="0">
                <a:solidFill>
                  <a:srgbClr val="465562"/>
                </a:solidFill>
              </a:rPr>
              <a:t> </a:t>
            </a:r>
            <a:r>
              <a:rPr lang="tr-TR" sz="2400" dirty="0" err="1">
                <a:solidFill>
                  <a:srgbClr val="465562"/>
                </a:solidFill>
              </a:rPr>
              <a:t>Patterns</a:t>
            </a:r>
            <a:r>
              <a:rPr lang="tr-TR" sz="2400" dirty="0">
                <a:solidFill>
                  <a:srgbClr val="465562"/>
                </a:solidFill>
              </a:rPr>
              <a:t> (Davranışsal Desenler)</a:t>
            </a:r>
            <a:br>
              <a:rPr lang="tr-TR" sz="2400" dirty="0">
                <a:solidFill>
                  <a:srgbClr val="465562"/>
                </a:solidFill>
              </a:rPr>
            </a:br>
            <a:endParaRPr lang="tr-TR" sz="2400" dirty="0">
              <a:solidFill>
                <a:srgbClr val="465562"/>
              </a:solidFill>
            </a:endParaRPr>
          </a:p>
          <a:p>
            <a:pPr marL="342900" indent="-342900" algn="just">
              <a:buFont typeface="Arial" panose="020B0604020202020204" pitchFamily="34" charset="0"/>
              <a:buChar char="•"/>
            </a:pPr>
            <a:r>
              <a:rPr lang="tr-TR" sz="2400" dirty="0" err="1">
                <a:solidFill>
                  <a:srgbClr val="465562"/>
                </a:solidFill>
              </a:rPr>
              <a:t>Architectural</a:t>
            </a:r>
            <a:r>
              <a:rPr lang="tr-TR" sz="2400" dirty="0">
                <a:solidFill>
                  <a:srgbClr val="465562"/>
                </a:solidFill>
              </a:rPr>
              <a:t> </a:t>
            </a:r>
            <a:r>
              <a:rPr lang="tr-TR" sz="2400" dirty="0" err="1">
                <a:solidFill>
                  <a:srgbClr val="465562"/>
                </a:solidFill>
              </a:rPr>
              <a:t>Patterns</a:t>
            </a:r>
            <a:r>
              <a:rPr lang="tr-TR" sz="2400" dirty="0">
                <a:solidFill>
                  <a:srgbClr val="465562"/>
                </a:solidFill>
              </a:rPr>
              <a:t> (Mimari Desenler)</a:t>
            </a:r>
          </a:p>
        </p:txBody>
      </p:sp>
    </p:spTree>
    <p:extLst>
      <p:ext uri="{BB962C8B-B14F-4D97-AF65-F5344CB8AC3E}">
        <p14:creationId xmlns:p14="http://schemas.microsoft.com/office/powerpoint/2010/main" val="123246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7992888"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Creational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Yaratımsal</a:t>
            </a:r>
            <a:r>
              <a:rPr lang="tr-TR" sz="3600" dirty="0">
                <a:solidFill>
                  <a:srgbClr val="760A0A"/>
                </a:solidFill>
                <a:latin typeface="Arial" panose="020B0604020202020204" pitchFamily="34" charset="0"/>
                <a:cs typeface="Arial" panose="020B0604020202020204" pitchFamily="34" charset="0"/>
              </a:rPr>
              <a:t>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840760" cy="302433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b="0" i="0" dirty="0">
                <a:effectLst/>
                <a:latin typeface="Arial" panose="020B0604020202020204" pitchFamily="34" charset="0"/>
                <a:cs typeface="Arial" panose="020B0604020202020204" pitchFamily="34" charset="0"/>
              </a:rPr>
              <a:t>Bu desenler, nesnelerin nasıl oluşturulacağı ve örneklendirileceği konusunda rehberlik eder. </a:t>
            </a:r>
          </a:p>
          <a:p>
            <a:pPr marL="457200" indent="-457200">
              <a:buFont typeface="Wingdings" panose="05000000000000000000" pitchFamily="2" charset="2"/>
              <a:buChar char="Ø"/>
            </a:pP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b="0" i="0" dirty="0">
                <a:effectLst/>
                <a:latin typeface="Arial" panose="020B0604020202020204" pitchFamily="34" charset="0"/>
                <a:cs typeface="Arial" panose="020B0604020202020204" pitchFamily="34" charset="0"/>
              </a:rPr>
              <a:t>Nesne oluşturma sürecini soyutlaştırarak ve istemci kodundan bağımsız hale getirerek esneklik sağlar </a:t>
            </a:r>
            <a:r>
              <a:rPr lang="tr-TR" sz="2400" dirty="0">
                <a:latin typeface="Arial" panose="020B0604020202020204" pitchFamily="34" charset="0"/>
                <a:cs typeface="Arial" panose="020B0604020202020204" pitchFamily="34" charset="0"/>
              </a:rPr>
              <a:t>ve karmaşık nesne örnekleme süreçlerini ortadan kaldırır.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8326660" y="1775290"/>
            <a:ext cx="3744416" cy="373946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Singleton</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Factory</a:t>
            </a:r>
            <a:r>
              <a:rPr lang="tr-TR" sz="2000" b="1" i="0" dirty="0">
                <a:effectLst/>
                <a:latin typeface="Arial" panose="020B0604020202020204" pitchFamily="34" charset="0"/>
                <a:cs typeface="Arial" panose="020B0604020202020204" pitchFamily="34" charset="0"/>
              </a:rPr>
              <a:t> </a:t>
            </a:r>
            <a:r>
              <a:rPr lang="tr-TR" sz="2000" b="1" i="0" dirty="0" err="1">
                <a:effectLst/>
                <a:latin typeface="Arial" panose="020B0604020202020204" pitchFamily="34" charset="0"/>
                <a:cs typeface="Arial" panose="020B0604020202020204" pitchFamily="34" charset="0"/>
              </a:rPr>
              <a:t>Method</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Abstrac</a:t>
            </a:r>
            <a:r>
              <a:rPr lang="tr-TR" sz="2000" b="1" dirty="0" err="1">
                <a:latin typeface="Arial" panose="020B0604020202020204" pitchFamily="34" charset="0"/>
                <a:cs typeface="Arial" panose="020B0604020202020204" pitchFamily="34" charset="0"/>
              </a:rPr>
              <a:t>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a:r>
            <a:br>
              <a:rPr lang="tr-TR" sz="2000" b="1" dirty="0">
                <a:latin typeface="Arial" panose="020B0604020202020204" pitchFamily="34" charset="0"/>
                <a:cs typeface="Arial" panose="020B0604020202020204" pitchFamily="34" charset="0"/>
              </a:rPr>
            </a:br>
            <a:endParaRPr lang="tr-TR"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a:effectLst/>
                <a:latin typeface="Arial" panose="020B0604020202020204" pitchFamily="34" charset="0"/>
                <a:cs typeface="Arial" panose="020B0604020202020204" pitchFamily="34" charset="0"/>
              </a:rPr>
              <a:t>Builder</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i="0" dirty="0" err="1">
                <a:effectLst/>
                <a:latin typeface="Arial" panose="020B0604020202020204" pitchFamily="34" charset="0"/>
                <a:cs typeface="Arial" panose="020B0604020202020204" pitchFamily="34" charset="0"/>
              </a:rPr>
              <a:t>Prototype</a:t>
            </a:r>
            <a:r>
              <a:rPr lang="tr-TR" sz="2000" b="1" i="0" dirty="0">
                <a:effectLst/>
                <a:latin typeface="Arial" panose="020B0604020202020204" pitchFamily="34" charset="0"/>
                <a:cs typeface="Arial" panose="020B0604020202020204" pitchFamily="34" charset="0"/>
              </a:rPr>
              <a:t/>
            </a:r>
            <a:br>
              <a:rPr lang="tr-TR" sz="2000" b="1" i="0" dirty="0">
                <a:effectLst/>
                <a:latin typeface="Arial" panose="020B0604020202020204" pitchFamily="34" charset="0"/>
                <a:cs typeface="Arial" panose="020B0604020202020204" pitchFamily="34" charset="0"/>
              </a:rPr>
            </a:br>
            <a:endParaRPr lang="tr-TR" sz="20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dirty="0">
                <a:latin typeface="Arial" panose="020B0604020202020204" pitchFamily="34" charset="0"/>
                <a:cs typeface="Arial" panose="020B0604020202020204" pitchFamily="34" charset="0"/>
              </a:rPr>
              <a:t>Object </a:t>
            </a:r>
            <a:r>
              <a:rPr lang="tr-TR" sz="2000" b="1" dirty="0" err="1">
                <a:latin typeface="Arial" panose="020B0604020202020204" pitchFamily="34" charset="0"/>
                <a:cs typeface="Arial" panose="020B0604020202020204" pitchFamily="34" charset="0"/>
              </a:rPr>
              <a:t>Pool</a:t>
            </a:r>
            <a:r>
              <a:rPr lang="tr-TR" sz="2000" b="1" dirty="0">
                <a:latin typeface="Arial" panose="020B0604020202020204" pitchFamily="34" charset="0"/>
                <a:cs typeface="Arial" panose="020B0604020202020204" pitchFamily="34" charset="0"/>
              </a:rPr>
              <a:t/>
            </a:r>
            <a:br>
              <a:rPr lang="tr-TR" sz="2000" b="1" dirty="0">
                <a:latin typeface="Arial" panose="020B0604020202020204" pitchFamily="34" charset="0"/>
                <a:cs typeface="Arial" panose="020B0604020202020204" pitchFamily="34" charset="0"/>
              </a:rPr>
            </a:br>
            <a:endParaRPr lang="tr-TR" sz="20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000" b="1" dirty="0" err="1">
                <a:latin typeface="Arial" panose="020B0604020202020204" pitchFamily="34" charset="0"/>
                <a:cs typeface="Arial" panose="020B0604020202020204" pitchFamily="34" charset="0"/>
              </a:rPr>
              <a:t>Lazy</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Initialization</a:t>
            </a:r>
            <a:endParaRPr lang="tr-TR"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876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7992888" cy="604663"/>
          </a:xfrm>
        </p:spPr>
        <p:txBody>
          <a:bodyPr rtlCol="0">
            <a:normAutofit/>
          </a:bodyPr>
          <a:lstStyle/>
          <a:p>
            <a:pPr algn="ctr" rtl="0"/>
            <a:r>
              <a:rPr lang="tr-TR" sz="3600" dirty="0" err="1">
                <a:solidFill>
                  <a:srgbClr val="760A0A"/>
                </a:solidFill>
                <a:latin typeface="Arial" panose="020B0604020202020204" pitchFamily="34" charset="0"/>
                <a:cs typeface="Arial" panose="020B0604020202020204" pitchFamily="34" charset="0"/>
              </a:rPr>
              <a:t>Structural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(Yapısal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768752" cy="302433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Bu desenler, sınıflar ve nesneler arasındaki ilişkileri düzenlemek ve oluşturmak için kullanılır. </a:t>
            </a:r>
            <a:br>
              <a:rPr lang="tr-TR" sz="2400" dirty="0">
                <a:latin typeface="Arial" panose="020B0604020202020204" pitchFamily="34" charset="0"/>
                <a:cs typeface="Arial" panose="020B0604020202020204" pitchFamily="34" charset="0"/>
              </a:rPr>
            </a:b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Sistem bileşenlerini daha büyük yapılarla birleştirmek veya daha esnek bir yapı oluşturmak için kullanılabilir.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7606580" y="2132856"/>
            <a:ext cx="4109392" cy="288032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Adapter</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a:latin typeface="Arial" panose="020B0604020202020204" pitchFamily="34" charset="0"/>
                <a:cs typeface="Arial" panose="020B0604020202020204" pitchFamily="34" charset="0"/>
              </a:rPr>
              <a:t>Bridge</a:t>
            </a: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Composite</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Decorator</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Facade</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err="1">
                <a:latin typeface="Arial" panose="020B0604020202020204" pitchFamily="34" charset="0"/>
                <a:cs typeface="Arial" panose="020B0604020202020204" pitchFamily="34" charset="0"/>
              </a:rPr>
              <a:t>Flyweight</a:t>
            </a:r>
            <a:endParaRPr lang="tr-TR"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800" b="1" dirty="0">
                <a:latin typeface="Arial" panose="020B0604020202020204" pitchFamily="34" charset="0"/>
                <a:cs typeface="Arial" panose="020B0604020202020204" pitchFamily="34" charset="0"/>
              </a:rPr>
              <a:t>Proxy</a:t>
            </a:r>
          </a:p>
        </p:txBody>
      </p:sp>
      <p:pic>
        <p:nvPicPr>
          <p:cNvPr id="7" name="Resim 6">
            <a:extLst>
              <a:ext uri="{FF2B5EF4-FFF2-40B4-BE49-F238E27FC236}">
                <a16:creationId xmlns:a16="http://schemas.microsoft.com/office/drawing/2014/main" id="{2DDA84F5-4B9F-FA7E-40C2-5C028AB06771}"/>
              </a:ext>
            </a:extLst>
          </p:cNvPr>
          <p:cNvPicPr>
            <a:picLocks noChangeAspect="1"/>
          </p:cNvPicPr>
          <p:nvPr/>
        </p:nvPicPr>
        <p:blipFill>
          <a:blip r:embed="rId4"/>
          <a:stretch>
            <a:fillRect/>
          </a:stretch>
        </p:blipFill>
        <p:spPr>
          <a:xfrm>
            <a:off x="189756" y="3501008"/>
            <a:ext cx="793637" cy="360040"/>
          </a:xfrm>
          <a:prstGeom prst="rect">
            <a:avLst/>
          </a:prstGeom>
        </p:spPr>
      </p:pic>
    </p:spTree>
    <p:extLst>
      <p:ext uri="{BB962C8B-B14F-4D97-AF65-F5344CB8AC3E}">
        <p14:creationId xmlns:p14="http://schemas.microsoft.com/office/powerpoint/2010/main" val="172316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8280920"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Behavioral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(Davranışsal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7920880" cy="34563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Bu desenler, nesnelerin nasıl birbirleriyle iletişim kurduğunu ve davrandığını yönetmek için kullanılır. </a:t>
            </a:r>
          </a:p>
          <a:p>
            <a:endParaRPr lang="tr-TR" sz="20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Bu desenler, nesneler arasındaki etkileşimleri düzenler ve sistem davranışını organize eder.</a:t>
            </a:r>
            <a:br>
              <a:rPr lang="tr-TR" sz="2000" dirty="0">
                <a:latin typeface="Arial" panose="020B0604020202020204" pitchFamily="34" charset="0"/>
                <a:cs typeface="Arial" panose="020B0604020202020204" pitchFamily="34" charset="0"/>
              </a:rPr>
            </a:br>
            <a:endParaRPr lang="tr-TR" sz="20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000" dirty="0">
                <a:latin typeface="Arial" panose="020B0604020202020204" pitchFamily="34" charset="0"/>
                <a:cs typeface="Arial" panose="020B0604020202020204" pitchFamily="34" charset="0"/>
              </a:rPr>
              <a:t>Algoritmalara ve nesneler arasındaki sorumlulukların atanmasına odaklanır. Çalışma zamanında takip edilmesi zor olan karmaşık kontrol akışını karakterize ederler ve ardından, nesnelerin birbirleriyle iletişim kurma biçimine konsantre olmanızı sağlamak için odağınızı söz konusu akıştan başka bir yere kaydırırlar.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8686700" y="1849773"/>
            <a:ext cx="3168353" cy="38114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Chain</a:t>
            </a:r>
            <a:r>
              <a:rPr lang="tr-TR" sz="1800" dirty="0">
                <a:latin typeface="Arial" panose="020B0604020202020204" pitchFamily="34" charset="0"/>
                <a:cs typeface="Arial" panose="020B0604020202020204" pitchFamily="34" charset="0"/>
              </a:rPr>
              <a:t> of </a:t>
            </a:r>
            <a:r>
              <a:rPr lang="tr-TR" sz="1800" dirty="0" err="1" smtClean="0">
                <a:latin typeface="Arial" panose="020B0604020202020204" pitchFamily="34" charset="0"/>
                <a:cs typeface="Arial" panose="020B0604020202020204" pitchFamily="34" charset="0"/>
              </a:rPr>
              <a:t>Responsibility</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Command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Double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Dispatch</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Classes</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Hook</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a:latin typeface="Arial" panose="020B0604020202020204" pitchFamily="34" charset="0"/>
                <a:cs typeface="Arial" panose="020B0604020202020204" pitchFamily="34" charset="0"/>
              </a:rPr>
              <a:t>Interpreter</a:t>
            </a: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Iterator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Mediator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Memento</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Observer</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State</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Strategy</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Template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Method</a:t>
            </a:r>
            <a:endParaRPr lang="tr-TR"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Visitor</a:t>
            </a:r>
            <a:endParaRPr lang="tr-TR" sz="1800" dirty="0">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2DDA84F5-4B9F-FA7E-40C2-5C028AB06771}"/>
              </a:ext>
            </a:extLst>
          </p:cNvPr>
          <p:cNvPicPr>
            <a:picLocks noChangeAspect="1"/>
          </p:cNvPicPr>
          <p:nvPr/>
        </p:nvPicPr>
        <p:blipFill>
          <a:blip r:embed="rId4"/>
          <a:stretch>
            <a:fillRect/>
          </a:stretch>
        </p:blipFill>
        <p:spPr>
          <a:xfrm>
            <a:off x="196637" y="3789040"/>
            <a:ext cx="855154" cy="360040"/>
          </a:xfrm>
          <a:prstGeom prst="rect">
            <a:avLst/>
          </a:prstGeom>
        </p:spPr>
      </p:pic>
    </p:spTree>
    <p:extLst>
      <p:ext uri="{BB962C8B-B14F-4D97-AF65-F5344CB8AC3E}">
        <p14:creationId xmlns:p14="http://schemas.microsoft.com/office/powerpoint/2010/main" val="349940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10036" y="1023583"/>
            <a:ext cx="8280920" cy="604663"/>
          </a:xfrm>
        </p:spPr>
        <p:txBody>
          <a:bodyPr rtlCol="0">
            <a:normAutofit fontScale="90000"/>
          </a:bodyPr>
          <a:lstStyle/>
          <a:p>
            <a:pPr algn="ctr" rtl="0"/>
            <a:r>
              <a:rPr lang="tr-TR" sz="3600" dirty="0" err="1">
                <a:solidFill>
                  <a:srgbClr val="760A0A"/>
                </a:solidFill>
                <a:latin typeface="Arial" panose="020B0604020202020204" pitchFamily="34" charset="0"/>
                <a:cs typeface="Arial" panose="020B0604020202020204" pitchFamily="34" charset="0"/>
              </a:rPr>
              <a:t>Architectural</a:t>
            </a:r>
            <a:r>
              <a:rPr lang="tr-TR" sz="3600" dirty="0">
                <a:solidFill>
                  <a:srgbClr val="760A0A"/>
                </a:solidFill>
                <a:latin typeface="Arial" panose="020B0604020202020204" pitchFamily="34" charset="0"/>
                <a:cs typeface="Arial" panose="020B0604020202020204" pitchFamily="34" charset="0"/>
              </a:rPr>
              <a:t> </a:t>
            </a:r>
            <a:r>
              <a:rPr lang="tr-TR" sz="3600" dirty="0" err="1">
                <a:solidFill>
                  <a:srgbClr val="760A0A"/>
                </a:solidFill>
                <a:latin typeface="Arial" panose="020B0604020202020204" pitchFamily="34" charset="0"/>
                <a:cs typeface="Arial" panose="020B0604020202020204" pitchFamily="34" charset="0"/>
              </a:rPr>
              <a:t>Patterns</a:t>
            </a:r>
            <a:r>
              <a:rPr lang="tr-TR" sz="3600" dirty="0">
                <a:solidFill>
                  <a:srgbClr val="760A0A"/>
                </a:solidFill>
                <a:latin typeface="Arial" panose="020B0604020202020204" pitchFamily="34" charset="0"/>
                <a:cs typeface="Arial" panose="020B0604020202020204" pitchFamily="34" charset="0"/>
              </a:rPr>
              <a:t> (Mimari Desenler)</a:t>
            </a:r>
          </a:p>
        </p:txBody>
      </p:sp>
      <p:pic>
        <p:nvPicPr>
          <p:cNvPr id="3" name="Resim 2">
            <a:extLst>
              <a:ext uri="{FF2B5EF4-FFF2-40B4-BE49-F238E27FC236}">
                <a16:creationId xmlns:a16="http://schemas.microsoft.com/office/drawing/2014/main" id="{3706B92A-FF62-CAA3-0268-777CAA962337}"/>
              </a:ext>
            </a:extLst>
          </p:cNvPr>
          <p:cNvPicPr>
            <a:picLocks noChangeAspect="1"/>
          </p:cNvPicPr>
          <p:nvPr/>
        </p:nvPicPr>
        <p:blipFill>
          <a:blip r:embed="rId3"/>
          <a:stretch>
            <a:fillRect/>
          </a:stretch>
        </p:blipFill>
        <p:spPr>
          <a:xfrm>
            <a:off x="189756" y="802057"/>
            <a:ext cx="1995648" cy="1047716"/>
          </a:xfrm>
          <a:prstGeom prst="rect">
            <a:avLst/>
          </a:prstGeom>
        </p:spPr>
      </p:pic>
      <p:sp>
        <p:nvSpPr>
          <p:cNvPr id="6" name="İçerik Yer Tutucusu 13">
            <a:extLst>
              <a:ext uri="{FF2B5EF4-FFF2-40B4-BE49-F238E27FC236}">
                <a16:creationId xmlns:a16="http://schemas.microsoft.com/office/drawing/2014/main" id="{9538763D-27F2-C951-317A-B6DE4F6D09C0}"/>
              </a:ext>
            </a:extLst>
          </p:cNvPr>
          <p:cNvSpPr txBox="1">
            <a:spLocks/>
          </p:cNvSpPr>
          <p:nvPr/>
        </p:nvSpPr>
        <p:spPr>
          <a:xfrm>
            <a:off x="549796" y="2132856"/>
            <a:ext cx="6696744" cy="201622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Bu desenler,  geniş çaplı sistem yapılarını tasarlamak ve organize etmek için kullanılır. </a:t>
            </a:r>
            <a:br>
              <a:rPr lang="tr-TR" sz="2400" dirty="0">
                <a:latin typeface="Arial" panose="020B0604020202020204" pitchFamily="34" charset="0"/>
                <a:cs typeface="Arial" panose="020B0604020202020204" pitchFamily="34" charset="0"/>
              </a:rPr>
            </a:br>
            <a:endParaRPr lang="tr-TR" sz="24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tr-TR" sz="2400" dirty="0">
                <a:latin typeface="Arial" panose="020B0604020202020204" pitchFamily="34" charset="0"/>
                <a:cs typeface="Arial" panose="020B0604020202020204" pitchFamily="34" charset="0"/>
              </a:rPr>
              <a:t>Bir sistemin ana bileşenlerini, ilişkilerini ve işlevlerini belirlemek için kullanılır.</a:t>
            </a:r>
          </a:p>
        </p:txBody>
      </p:sp>
      <p:sp>
        <p:nvSpPr>
          <p:cNvPr id="4" name="İçerik Yer Tutucusu 13">
            <a:extLst>
              <a:ext uri="{FF2B5EF4-FFF2-40B4-BE49-F238E27FC236}">
                <a16:creationId xmlns:a16="http://schemas.microsoft.com/office/drawing/2014/main" id="{051D64D0-908C-E9AF-DC5C-B00400AB6CDC}"/>
              </a:ext>
            </a:extLst>
          </p:cNvPr>
          <p:cNvSpPr txBox="1">
            <a:spLocks/>
          </p:cNvSpPr>
          <p:nvPr/>
        </p:nvSpPr>
        <p:spPr>
          <a:xfrm>
            <a:off x="7174532" y="1849773"/>
            <a:ext cx="4680521" cy="265934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1800" b="1" dirty="0">
                <a:latin typeface="Arial" panose="020B0604020202020204" pitchFamily="34" charset="0"/>
                <a:cs typeface="Arial" panose="020B0604020202020204" pitchFamily="34" charset="0"/>
              </a:rPr>
              <a:t>MVC (Model-</a:t>
            </a:r>
            <a:r>
              <a:rPr lang="tr-TR" sz="1800" b="1" dirty="0" err="1">
                <a:latin typeface="Arial" panose="020B0604020202020204" pitchFamily="34" charset="0"/>
                <a:cs typeface="Arial" panose="020B0604020202020204" pitchFamily="34" charset="0"/>
              </a:rPr>
              <a:t>View</a:t>
            </a:r>
            <a:r>
              <a:rPr lang="tr-TR" sz="1800" b="1" dirty="0">
                <a:latin typeface="Arial" panose="020B0604020202020204" pitchFamily="34" charset="0"/>
                <a:cs typeface="Arial" panose="020B0604020202020204" pitchFamily="34" charset="0"/>
              </a:rPr>
              <a:t>-Controller)</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a:latin typeface="Arial" panose="020B0604020202020204" pitchFamily="34" charset="0"/>
                <a:cs typeface="Arial" panose="020B0604020202020204" pitchFamily="34" charset="0"/>
              </a:rPr>
              <a:t>MVVM (Model-</a:t>
            </a:r>
            <a:r>
              <a:rPr lang="tr-TR" sz="1800" b="1" dirty="0" err="1">
                <a:latin typeface="Arial" panose="020B0604020202020204" pitchFamily="34" charset="0"/>
                <a:cs typeface="Arial" panose="020B0604020202020204" pitchFamily="34" charset="0"/>
              </a:rPr>
              <a:t>View</a:t>
            </a:r>
            <a:r>
              <a:rPr lang="tr-TR" sz="1800" b="1" dirty="0">
                <a:latin typeface="Arial" panose="020B0604020202020204" pitchFamily="34" charset="0"/>
                <a:cs typeface="Arial" panose="020B0604020202020204" pitchFamily="34" charset="0"/>
              </a:rPr>
              <a:t>-</a:t>
            </a:r>
            <a:r>
              <a:rPr lang="tr-TR" sz="1800" b="1" dirty="0" err="1">
                <a:latin typeface="Arial" panose="020B0604020202020204" pitchFamily="34" charset="0"/>
                <a:cs typeface="Arial" panose="020B0604020202020204" pitchFamily="34" charset="0"/>
              </a:rPr>
              <a:t>ViewModel</a:t>
            </a:r>
            <a:r>
              <a:rPr lang="tr-TR" sz="1800" b="1" dirty="0">
                <a:latin typeface="Arial" panose="020B0604020202020204" pitchFamily="34" charset="0"/>
                <a:cs typeface="Arial" panose="020B0604020202020204" pitchFamily="34" charset="0"/>
              </a:rPr>
              <a:t>)</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err="1">
                <a:latin typeface="Arial" panose="020B0604020202020204" pitchFamily="34" charset="0"/>
                <a:cs typeface="Arial" panose="020B0604020202020204" pitchFamily="34" charset="0"/>
              </a:rPr>
              <a:t>Layered</a:t>
            </a:r>
            <a:r>
              <a:rPr lang="tr-TR" sz="1800" b="1" dirty="0">
                <a:latin typeface="Arial" panose="020B0604020202020204" pitchFamily="34" charset="0"/>
                <a:cs typeface="Arial" panose="020B0604020202020204" pitchFamily="34" charset="0"/>
              </a:rPr>
              <a:t> Architecture (Katmanlı Mimari)</a:t>
            </a:r>
            <a:br>
              <a:rPr lang="tr-TR" sz="1800" b="1" dirty="0">
                <a:latin typeface="Arial" panose="020B0604020202020204" pitchFamily="34" charset="0"/>
                <a:cs typeface="Arial" panose="020B0604020202020204" pitchFamily="34" charset="0"/>
              </a:rPr>
            </a:br>
            <a:endParaRPr lang="tr-TR" sz="1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1800" b="1" dirty="0" err="1">
                <a:latin typeface="Arial" panose="020B0604020202020204" pitchFamily="34" charset="0"/>
                <a:cs typeface="Arial" panose="020B0604020202020204" pitchFamily="34" charset="0"/>
              </a:rPr>
              <a:t>Microservices</a:t>
            </a:r>
            <a:r>
              <a:rPr lang="tr-TR" sz="1800" b="1" dirty="0">
                <a:latin typeface="Arial" panose="020B0604020202020204" pitchFamily="34" charset="0"/>
                <a:cs typeface="Arial" panose="020B0604020202020204" pitchFamily="34" charset="0"/>
              </a:rPr>
              <a:t> (Mikro Hizmetler) </a:t>
            </a:r>
          </a:p>
        </p:txBody>
      </p:sp>
    </p:spTree>
    <p:extLst>
      <p:ext uri="{BB962C8B-B14F-4D97-AF65-F5344CB8AC3E}">
        <p14:creationId xmlns:p14="http://schemas.microsoft.com/office/powerpoint/2010/main" val="131014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6249976"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Ekstra Bilgi – Temel Bilgiler Hakkında Konuşalım</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1557908" y="1988840"/>
            <a:ext cx="9145016" cy="37187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lgn="l">
              <a:buFont typeface="+mj-lt"/>
              <a:buAutoNum type="arabicPeriod"/>
            </a:pPr>
            <a:r>
              <a:rPr lang="tr-TR" sz="2400" dirty="0" err="1">
                <a:latin typeface="Arial" panose="020B0604020202020204" pitchFamily="34" charset="0"/>
                <a:cs typeface="Arial" panose="020B0604020202020204" pitchFamily="34" charset="0"/>
              </a:rPr>
              <a:t>Interface</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abstract</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class</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static</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type</a:t>
            </a:r>
            <a:r>
              <a:rPr lang="tr-TR" sz="2400" dirty="0">
                <a:latin typeface="Arial" panose="020B0604020202020204" pitchFamily="34" charset="0"/>
                <a:cs typeface="Arial" panose="020B0604020202020204" pitchFamily="34" charset="0"/>
              </a:rPr>
              <a:t>(</a:t>
            </a:r>
            <a:r>
              <a:rPr lang="tr-TR" sz="2400" dirty="0" err="1">
                <a:latin typeface="Arial" panose="020B0604020202020204" pitchFamily="34" charset="0"/>
                <a:cs typeface="Arial" panose="020B0604020202020204" pitchFamily="34" charset="0"/>
              </a:rPr>
              <a:t>class,field</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property</a:t>
            </a:r>
            <a:r>
              <a:rPr lang="tr-TR" sz="2400" dirty="0">
                <a:latin typeface="Arial" panose="020B0604020202020204" pitchFamily="34" charset="0"/>
                <a:cs typeface="Arial" panose="020B0604020202020204" pitchFamily="34" charset="0"/>
              </a:rPr>
              <a:t>), </a:t>
            </a:r>
            <a:br>
              <a:rPr lang="tr-TR" sz="2400" dirty="0">
                <a:latin typeface="Arial" panose="020B0604020202020204" pitchFamily="34" charset="0"/>
                <a:cs typeface="Arial" panose="020B0604020202020204" pitchFamily="34" charset="0"/>
              </a:rPr>
            </a:br>
            <a:r>
              <a:rPr lang="tr-TR" sz="2400" dirty="0" err="1">
                <a:latin typeface="Arial" panose="020B0604020202020204" pitchFamily="34" charset="0"/>
                <a:cs typeface="Arial" panose="020B0604020202020204" pitchFamily="34" charset="0"/>
              </a:rPr>
              <a:t>struct</a:t>
            </a:r>
            <a:r>
              <a:rPr lang="tr-TR" sz="2400" dirty="0">
                <a:latin typeface="Arial" panose="020B0604020202020204" pitchFamily="34" charset="0"/>
                <a:cs typeface="Arial" panose="020B0604020202020204" pitchFamily="34" charset="0"/>
              </a:rPr>
              <a:t> hakkında konuşalım.</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err="1">
                <a:latin typeface="Arial" panose="020B0604020202020204" pitchFamily="34" charset="0"/>
                <a:cs typeface="Arial" panose="020B0604020202020204" pitchFamily="34" charset="0"/>
              </a:rPr>
              <a:t>Type</a:t>
            </a:r>
            <a:r>
              <a:rPr lang="tr-TR" sz="2400" dirty="0">
                <a:latin typeface="Arial" panose="020B0604020202020204" pitchFamily="34" charset="0"/>
                <a:cs typeface="Arial" panose="020B0604020202020204" pitchFamily="34" charset="0"/>
              </a:rPr>
              <a:t> referans, </a:t>
            </a:r>
            <a:r>
              <a:rPr lang="tr-TR" sz="2400" dirty="0" err="1">
                <a:latin typeface="Arial" panose="020B0604020202020204" pitchFamily="34" charset="0"/>
                <a:cs typeface="Arial" panose="020B0604020202020204" pitchFamily="34" charset="0"/>
              </a:rPr>
              <a:t>instance</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collection'lar</a:t>
            </a:r>
            <a:r>
              <a:rPr lang="tr-TR" sz="2400" dirty="0">
                <a:latin typeface="Arial" panose="020B0604020202020204" pitchFamily="34" charset="0"/>
                <a:cs typeface="Arial" panose="020B0604020202020204" pitchFamily="34" charset="0"/>
              </a:rPr>
              <a:t> ve bellek ile ilişkileri hakkında konuşalım.</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a:latin typeface="Arial" panose="020B0604020202020204" pitchFamily="34" charset="0"/>
                <a:cs typeface="Arial" panose="020B0604020202020204" pitchFamily="34" charset="0"/>
              </a:rPr>
              <a:t>Bir yazılım çalışma döngüsü hakkında konuşalım. </a:t>
            </a:r>
            <a:br>
              <a:rPr lang="tr-TR" sz="2400" dirty="0">
                <a:latin typeface="Arial" panose="020B0604020202020204" pitchFamily="34" charset="0"/>
                <a:cs typeface="Arial" panose="020B0604020202020204" pitchFamily="34" charset="0"/>
              </a:rPr>
            </a:br>
            <a:r>
              <a:rPr lang="tr-TR" sz="2400" dirty="0">
                <a:latin typeface="Arial" panose="020B0604020202020204" pitchFamily="34" charset="0"/>
                <a:cs typeface="Arial" panose="020B0604020202020204" pitchFamily="34" charset="0"/>
              </a:rPr>
              <a:t>(CPU, RAM, OS, HDD)</a:t>
            </a:r>
          </a:p>
          <a:p>
            <a:pPr marL="457200" indent="-457200" algn="l">
              <a:buFont typeface="+mj-lt"/>
              <a:buAutoNum type="arabicPeriod"/>
            </a:pPr>
            <a:endParaRPr lang="tr-TR" sz="2400" dirty="0">
              <a:latin typeface="Arial" panose="020B0604020202020204" pitchFamily="34" charset="0"/>
              <a:cs typeface="Arial" panose="020B0604020202020204" pitchFamily="34" charset="0"/>
            </a:endParaRPr>
          </a:p>
          <a:p>
            <a:pPr marL="457200" indent="-457200" algn="l">
              <a:buFont typeface="+mj-lt"/>
              <a:buAutoNum type="arabicPeriod"/>
            </a:pPr>
            <a:r>
              <a:rPr lang="tr-TR" sz="2400" dirty="0" err="1">
                <a:latin typeface="Arial" panose="020B0604020202020204" pitchFamily="34" charset="0"/>
                <a:cs typeface="Arial" panose="020B0604020202020204" pitchFamily="34" charset="0"/>
              </a:rPr>
              <a:t>Thread</a:t>
            </a:r>
            <a:r>
              <a:rPr lang="tr-TR" sz="2400" dirty="0">
                <a:latin typeface="Arial" panose="020B0604020202020204" pitchFamily="34" charset="0"/>
                <a:cs typeface="Arial" panose="020B0604020202020204" pitchFamily="34" charset="0"/>
              </a:rPr>
              <a:t> ve Multi </a:t>
            </a:r>
            <a:r>
              <a:rPr lang="tr-TR" sz="2400" dirty="0" err="1">
                <a:latin typeface="Arial" panose="020B0604020202020204" pitchFamily="34" charset="0"/>
                <a:cs typeface="Arial" panose="020B0604020202020204" pitchFamily="34" charset="0"/>
              </a:rPr>
              <a:t>Thread</a:t>
            </a:r>
            <a:r>
              <a:rPr lang="tr-TR" sz="2400" dirty="0">
                <a:latin typeface="Arial" panose="020B0604020202020204" pitchFamily="34" charset="0"/>
                <a:cs typeface="Arial" panose="020B0604020202020204" pitchFamily="34" charset="0"/>
              </a:rPr>
              <a:t> hakkında konuşalım.</a:t>
            </a:r>
          </a:p>
        </p:txBody>
      </p:sp>
    </p:spTree>
    <p:extLst>
      <p:ext uri="{BB962C8B-B14F-4D97-AF65-F5344CB8AC3E}">
        <p14:creationId xmlns:p14="http://schemas.microsoft.com/office/powerpoint/2010/main" val="10666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a:solidFill>
                  <a:srgbClr val="760A0A"/>
                </a:solidFill>
                <a:latin typeface="Arial" panose="020B0604020202020204" pitchFamily="34" charset="0"/>
                <a:cs typeface="Arial" panose="020B0604020202020204" pitchFamily="34" charset="0"/>
              </a:rPr>
              <a:t>Ekstra Bilgi – Class &amp; </a:t>
            </a:r>
            <a:r>
              <a:rPr lang="tr-TR" sz="2000" b="1" dirty="0" err="1">
                <a:solidFill>
                  <a:srgbClr val="760A0A"/>
                </a:solidFill>
                <a:latin typeface="Arial" panose="020B0604020202020204" pitchFamily="34" charset="0"/>
                <a:cs typeface="Arial" panose="020B0604020202020204" pitchFamily="34" charset="0"/>
              </a:rPr>
              <a:t>Struct</a:t>
            </a:r>
            <a:r>
              <a:rPr lang="tr-TR" sz="2000" b="1" dirty="0">
                <a:solidFill>
                  <a:srgbClr val="760A0A"/>
                </a:solidFill>
                <a:latin typeface="Arial" panose="020B0604020202020204" pitchFamily="34" charset="0"/>
                <a:cs typeface="Arial" panose="020B0604020202020204" pitchFamily="34" charset="0"/>
              </a:rPr>
              <a:t> Hakkında</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981844" y="1330475"/>
            <a:ext cx="9865096" cy="537488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6700" indent="-266700" algn="l">
              <a:buFont typeface="+mj-lt"/>
              <a:buAutoNum type="arabicPeriod"/>
            </a:pPr>
            <a:r>
              <a:rPr lang="tr-TR" sz="1650" dirty="0">
                <a:latin typeface="Arial" panose="020B0604020202020204" pitchFamily="34" charset="0"/>
                <a:cs typeface="Arial" panose="020B0604020202020204" pitchFamily="34" charset="0"/>
              </a:rPr>
              <a:t>C# dilinde,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ve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anahtar kelimeleri ile hem referans türleri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hem de değer türleri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oluşturulabilir. İki yapı arasında bazı temel farklılıklar vardır: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Bellek Kullanımı: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referans türleridir ve </a:t>
            </a:r>
            <a:r>
              <a:rPr lang="tr-TR" sz="1650" dirty="0" err="1">
                <a:latin typeface="Arial" panose="020B0604020202020204" pitchFamily="34" charset="0"/>
                <a:cs typeface="Arial" panose="020B0604020202020204" pitchFamily="34" charset="0"/>
              </a:rPr>
              <a:t>heap</a:t>
            </a:r>
            <a:r>
              <a:rPr lang="tr-TR" sz="1650" dirty="0">
                <a:latin typeface="Arial" panose="020B0604020202020204" pitchFamily="34" charset="0"/>
                <a:cs typeface="Arial" panose="020B0604020202020204" pitchFamily="34" charset="0"/>
              </a:rPr>
              <a:t> bellekte depolanır. Bu nedenle, </a:t>
            </a:r>
            <a:r>
              <a:rPr lang="tr-TR" sz="1650" dirty="0" err="1">
                <a:latin typeface="Arial" panose="020B0604020202020204" pitchFamily="34" charset="0"/>
                <a:cs typeface="Arial" panose="020B0604020202020204" pitchFamily="34" charset="0"/>
              </a:rPr>
              <a:t>class'ların</a:t>
            </a:r>
            <a:r>
              <a:rPr lang="tr-TR" sz="1650" dirty="0">
                <a:latin typeface="Arial" panose="020B0604020202020204" pitchFamily="34" charset="0"/>
                <a:cs typeface="Arial" panose="020B0604020202020204" pitchFamily="34" charset="0"/>
              </a:rPr>
              <a:t> örnekleri, referanslarının tutulduğu bir bellek alanında oluşturulur.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ise değer türleridir ve </a:t>
            </a:r>
            <a:r>
              <a:rPr lang="tr-TR" sz="1650" dirty="0" err="1">
                <a:latin typeface="Arial" panose="020B0604020202020204" pitchFamily="34" charset="0"/>
                <a:cs typeface="Arial" panose="020B0604020202020204" pitchFamily="34" charset="0"/>
              </a:rPr>
              <a:t>stack</a:t>
            </a:r>
            <a:r>
              <a:rPr lang="tr-TR" sz="1650" dirty="0">
                <a:latin typeface="Arial" panose="020B0604020202020204" pitchFamily="34" charset="0"/>
                <a:cs typeface="Arial" panose="020B0604020202020204" pitchFamily="34" charset="0"/>
              </a:rPr>
              <a:t> bellekte depolanır. Bu nedenle, </a:t>
            </a:r>
            <a:r>
              <a:rPr lang="tr-TR" sz="1650" dirty="0" err="1">
                <a:latin typeface="Arial" panose="020B0604020202020204" pitchFamily="34" charset="0"/>
                <a:cs typeface="Arial" panose="020B0604020202020204" pitchFamily="34" charset="0"/>
              </a:rPr>
              <a:t>struct'ların</a:t>
            </a:r>
            <a:r>
              <a:rPr lang="tr-TR" sz="1650" dirty="0">
                <a:latin typeface="Arial" panose="020B0604020202020204" pitchFamily="34" charset="0"/>
                <a:cs typeface="Arial" panose="020B0604020202020204" pitchFamily="34" charset="0"/>
              </a:rPr>
              <a:t> örnekleri, değerlerinin doğrudan belleğe yerleştirildiği bir bellek alanında oluşturulur.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Miras: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tek bir sınıftan miras alabilir (</a:t>
            </a:r>
            <a:r>
              <a:rPr lang="tr-TR" sz="1650" dirty="0" err="1">
                <a:latin typeface="Arial" panose="020B0604020202020204" pitchFamily="34" charset="0"/>
                <a:cs typeface="Arial" panose="020B0604020202020204" pitchFamily="34" charset="0"/>
              </a:rPr>
              <a:t>single</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inheritance</a:t>
            </a:r>
            <a:r>
              <a:rPr lang="tr-TR" sz="1650" dirty="0">
                <a:latin typeface="Arial" panose="020B0604020202020204" pitchFamily="34" charset="0"/>
                <a:cs typeface="Arial" panose="020B0604020202020204" pitchFamily="34" charset="0"/>
              </a:rPr>
              <a:t>) ancak birden çok arayüzü uygulayabilir (multiple </a:t>
            </a:r>
            <a:r>
              <a:rPr lang="tr-TR" sz="1650" dirty="0" err="1">
                <a:latin typeface="Arial" panose="020B0604020202020204" pitchFamily="34" charset="0"/>
                <a:cs typeface="Arial" panose="020B0604020202020204" pitchFamily="34" charset="0"/>
              </a:rPr>
              <a:t>interfaces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ise miras almayı desteklemez ve yalnızca arayüzleri uygulayabilir.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Atama ve Kopyalama Davranışı: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referans türleri olduğu için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bir </a:t>
            </a:r>
            <a:r>
              <a:rPr lang="tr-TR" sz="1650" dirty="0" err="1">
                <a:latin typeface="Arial" panose="020B0604020202020204" pitchFamily="34" charset="0"/>
                <a:cs typeface="Arial" panose="020B0604020202020204" pitchFamily="34" charset="0"/>
              </a:rPr>
              <a:t>referansdır</a:t>
            </a:r>
            <a:r>
              <a:rPr lang="tr-TR" sz="1650" dirty="0">
                <a:latin typeface="Arial" panose="020B0604020202020204" pitchFamily="34" charset="0"/>
                <a:cs typeface="Arial" panose="020B0604020202020204" pitchFamily="34" charset="0"/>
              </a:rPr>
              <a:t>.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bir değişkene atandığında, sadece referans değeri aktarılır ve aynı örneği işaret eden birden fazla referans olabilir.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değer türleri olduğu için ise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bir değerdir.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bir değişkene atandığında, bir kopyası oluşturulur ve değişkenler arasında bağımsızdır.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err="1">
                <a:latin typeface="Arial" panose="020B0604020202020204" pitchFamily="34" charset="0"/>
                <a:cs typeface="Arial" panose="020B0604020202020204" pitchFamily="34" charset="0"/>
              </a:rPr>
              <a:t>Null</a:t>
            </a:r>
            <a:r>
              <a:rPr lang="tr-TR" sz="1650" b="1" dirty="0">
                <a:latin typeface="Arial" panose="020B0604020202020204" pitchFamily="34" charset="0"/>
                <a:cs typeface="Arial" panose="020B0604020202020204" pitchFamily="34" charset="0"/>
              </a:rPr>
              <a:t> Değer: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değeri alabilirken,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değeri alamaz. Yani, bir </a:t>
            </a:r>
            <a:r>
              <a:rPr lang="tr-TR" sz="1650" dirty="0" err="1">
                <a:latin typeface="Arial" panose="020B0604020202020204" pitchFamily="34" charset="0"/>
                <a:cs typeface="Arial" panose="020B0604020202020204" pitchFamily="34" charset="0"/>
              </a:rPr>
              <a:t>class</a:t>
            </a:r>
            <a:r>
              <a:rPr lang="tr-TR" sz="1650" dirty="0">
                <a:latin typeface="Arial" panose="020B0604020202020204" pitchFamily="34" charset="0"/>
                <a:cs typeface="Arial" panose="020B0604020202020204" pitchFamily="34" charset="0"/>
              </a:rPr>
              <a:t> örneği </a:t>
            </a:r>
            <a:r>
              <a:rPr lang="tr-TR" sz="1650" dirty="0" err="1">
                <a:latin typeface="Arial" panose="020B0604020202020204" pitchFamily="34" charset="0"/>
                <a:cs typeface="Arial" panose="020B0604020202020204" pitchFamily="34" charset="0"/>
              </a:rPr>
              <a:t>null</a:t>
            </a:r>
            <a:r>
              <a:rPr lang="tr-TR" sz="1650" dirty="0">
                <a:latin typeface="Arial" panose="020B0604020202020204" pitchFamily="34" charset="0"/>
                <a:cs typeface="Arial" panose="020B0604020202020204" pitchFamily="34" charset="0"/>
              </a:rPr>
              <a:t> olabilirken, bir </a:t>
            </a:r>
            <a:r>
              <a:rPr lang="tr-TR" sz="1650" dirty="0" err="1">
                <a:latin typeface="Arial" panose="020B0604020202020204" pitchFamily="34" charset="0"/>
                <a:cs typeface="Arial" panose="020B0604020202020204" pitchFamily="34" charset="0"/>
              </a:rPr>
              <a:t>struct</a:t>
            </a:r>
            <a:r>
              <a:rPr lang="tr-TR" sz="1650" dirty="0">
                <a:latin typeface="Arial" panose="020B0604020202020204" pitchFamily="34" charset="0"/>
                <a:cs typeface="Arial" panose="020B0604020202020204" pitchFamily="34" charset="0"/>
              </a:rPr>
              <a:t> örneği her zaman bir değeri temsil eder.</a:t>
            </a:r>
          </a:p>
          <a:p>
            <a:pPr marL="266700" indent="-266700" algn="l">
              <a:buFont typeface="+mj-lt"/>
              <a:buAutoNum type="arabicPeriod"/>
            </a:pPr>
            <a:endParaRPr lang="tr-TR" sz="1650" dirty="0">
              <a:latin typeface="Arial" panose="020B0604020202020204" pitchFamily="34" charset="0"/>
              <a:cs typeface="Arial" panose="020B0604020202020204" pitchFamily="34" charset="0"/>
            </a:endParaRPr>
          </a:p>
          <a:p>
            <a:pPr marL="266700" indent="-266700" algn="l">
              <a:buFont typeface="+mj-lt"/>
              <a:buAutoNum type="arabicPeriod"/>
            </a:pPr>
            <a:r>
              <a:rPr lang="tr-TR" sz="1650" b="1" dirty="0">
                <a:latin typeface="Arial" panose="020B0604020202020204" pitchFamily="34" charset="0"/>
                <a:cs typeface="Arial" panose="020B0604020202020204" pitchFamily="34" charset="0"/>
              </a:rPr>
              <a:t>Performans:</a:t>
            </a:r>
            <a:r>
              <a:rPr lang="tr-TR" sz="1650" dirty="0">
                <a:latin typeface="Arial" panose="020B0604020202020204" pitchFamily="34" charset="0"/>
                <a:cs typeface="Arial" panose="020B0604020202020204" pitchFamily="34" charset="0"/>
              </a:rPr>
              <a:t> </a:t>
            </a:r>
            <a:r>
              <a:rPr lang="tr-TR" sz="1650" dirty="0" err="1">
                <a:latin typeface="Arial" panose="020B0604020202020204" pitchFamily="34" charset="0"/>
                <a:cs typeface="Arial" panose="020B0604020202020204" pitchFamily="34" charset="0"/>
              </a:rPr>
              <a:t>Struct'lar</a:t>
            </a:r>
            <a:r>
              <a:rPr lang="tr-TR" sz="1650" dirty="0">
                <a:latin typeface="Arial" panose="020B0604020202020204" pitchFamily="34" charset="0"/>
                <a:cs typeface="Arial" panose="020B0604020202020204" pitchFamily="34" charset="0"/>
              </a:rPr>
              <a:t>, değer türleri olduğu için genellikle daha hafif ve daha performanslıdır. </a:t>
            </a:r>
            <a:r>
              <a:rPr lang="tr-TR" sz="1650" dirty="0" err="1">
                <a:latin typeface="Arial" panose="020B0604020202020204" pitchFamily="34" charset="0"/>
                <a:cs typeface="Arial" panose="020B0604020202020204" pitchFamily="34" charset="0"/>
              </a:rPr>
              <a:t>Class'lar</a:t>
            </a:r>
            <a:r>
              <a:rPr lang="tr-TR" sz="1650" dirty="0">
                <a:latin typeface="Arial" panose="020B0604020202020204" pitchFamily="34" charset="0"/>
                <a:cs typeface="Arial" panose="020B0604020202020204" pitchFamily="34" charset="0"/>
              </a:rPr>
              <a:t> ise referans türleri olduğu için daha fazla bellek kullanır ve daha fazla işlem gerektirebilir.</a:t>
            </a:r>
          </a:p>
        </p:txBody>
      </p:sp>
    </p:spTree>
    <p:extLst>
      <p:ext uri="{BB962C8B-B14F-4D97-AF65-F5344CB8AC3E}">
        <p14:creationId xmlns:p14="http://schemas.microsoft.com/office/powerpoint/2010/main" val="186609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30412" y="221044"/>
            <a:ext cx="1995648" cy="1047716"/>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511827"/>
            <a:ext cx="6120680" cy="466150"/>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1053852" y="2348880"/>
            <a:ext cx="9738742" cy="374441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OOP (Object-</a:t>
            </a:r>
            <a:r>
              <a:rPr lang="tr-TR" sz="2400" dirty="0" err="1">
                <a:solidFill>
                  <a:srgbClr val="465562"/>
                </a:solidFill>
                <a:latin typeface="Arial" panose="020B0604020202020204" pitchFamily="34" charset="0"/>
                <a:cs typeface="Arial" panose="020B0604020202020204" pitchFamily="34" charset="0"/>
              </a:rPr>
              <a:t>Oriented</a:t>
            </a:r>
            <a:r>
              <a:rPr lang="tr-TR" sz="2400" dirty="0">
                <a:solidFill>
                  <a:srgbClr val="465562"/>
                </a:solidFill>
                <a:latin typeface="Arial" panose="020B0604020202020204" pitchFamily="34" charset="0"/>
                <a:cs typeface="Arial" panose="020B0604020202020204" pitchFamily="34" charset="0"/>
              </a:rPr>
              <a:t> Programming), nesne tabanlı programlamanın bir yaklaşımıdır. </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a:solidFill>
                  <a:srgbClr val="465562"/>
                </a:solidFill>
                <a:latin typeface="Arial" panose="020B0604020202020204" pitchFamily="34" charset="0"/>
                <a:cs typeface="Arial" panose="020B0604020202020204" pitchFamily="34" charset="0"/>
              </a:rPr>
              <a:t>Bu yaklaşım, </a:t>
            </a:r>
            <a:r>
              <a:rPr lang="tr-TR" sz="2400" u="sng" dirty="0">
                <a:solidFill>
                  <a:srgbClr val="465562"/>
                </a:solidFill>
                <a:latin typeface="Arial" panose="020B0604020202020204" pitchFamily="34" charset="0"/>
                <a:cs typeface="Arial" panose="020B0604020202020204" pitchFamily="34" charset="0"/>
              </a:rPr>
              <a:t>programlama problemlerini nesneler ve onların etkileşimleri üzerinden çözmeyi hedefler.</a:t>
            </a:r>
          </a:p>
          <a:p>
            <a:pPr marL="457200" indent="-457200">
              <a:buFont typeface="Arial" panose="020B0604020202020204" pitchFamily="34" charset="0"/>
              <a:buChar char="•"/>
            </a:pPr>
            <a:endParaRPr lang="tr-TR" sz="2400" u="sng"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dirty="0" err="1">
                <a:solidFill>
                  <a:srgbClr val="465562"/>
                </a:solidFill>
                <a:latin typeface="Arial" panose="020B0604020202020204" pitchFamily="34" charset="0"/>
                <a:cs typeface="Arial" panose="020B0604020202020204" pitchFamily="34" charset="0"/>
              </a:rPr>
              <a:t>OOP'nin</a:t>
            </a:r>
            <a:r>
              <a:rPr lang="tr-TR" sz="2400" dirty="0">
                <a:solidFill>
                  <a:srgbClr val="465562"/>
                </a:solidFill>
                <a:latin typeface="Arial" panose="020B0604020202020204" pitchFamily="34" charset="0"/>
                <a:cs typeface="Arial" panose="020B0604020202020204" pitchFamily="34" charset="0"/>
              </a:rPr>
              <a:t> diller arasında farklı uygulamaları ve detayları olabilir, ancak temel prensipler ve kavramlar çoğunlukla benzerdir. Bu nedenle, bir dilden diğerine geçiş yaparken </a:t>
            </a:r>
            <a:r>
              <a:rPr lang="tr-TR" sz="2400" dirty="0" err="1">
                <a:solidFill>
                  <a:srgbClr val="465562"/>
                </a:solidFill>
                <a:latin typeface="Arial" panose="020B0604020202020204" pitchFamily="34" charset="0"/>
                <a:cs typeface="Arial" panose="020B0604020202020204" pitchFamily="34" charset="0"/>
              </a:rPr>
              <a:t>OOP'nin</a:t>
            </a:r>
            <a:r>
              <a:rPr lang="tr-TR" sz="2400" dirty="0">
                <a:solidFill>
                  <a:srgbClr val="465562"/>
                </a:solidFill>
                <a:latin typeface="Arial" panose="020B0604020202020204" pitchFamily="34" charset="0"/>
                <a:cs typeface="Arial" panose="020B0604020202020204" pitchFamily="34" charset="0"/>
              </a:rPr>
              <a:t> temel kavramlarına aşina olmak önemlidir.</a:t>
            </a:r>
          </a:p>
          <a:p>
            <a:pPr marL="457200" indent="-457200">
              <a:buFont typeface="Arial" panose="020B0604020202020204" pitchFamily="34" charset="0"/>
              <a:buChar char="•"/>
            </a:pPr>
            <a:endParaRPr lang="tr-TR" sz="24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3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438228" y="1502223"/>
            <a:ext cx="6336704"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deseninin amacı, bir sınıfın yalnızca bir örneğinin olmasını garanti etmektir. Bu, bellek kullanımını optimize etmek, kaynakları paylaşmak veya bir nesneye global erişim sağlamak gibi durumlarda kullanılabilir.</a:t>
            </a:r>
          </a:p>
          <a:p>
            <a:pPr algn="l"/>
            <a:endParaRPr lang="tr-TR" sz="1850" b="1"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Singleton</a:t>
            </a:r>
            <a:r>
              <a:rPr lang="tr-TR" sz="1850" b="1" dirty="0">
                <a:latin typeface="Arial" panose="020B0604020202020204" pitchFamily="34" charset="0"/>
                <a:cs typeface="Arial" panose="020B0604020202020204" pitchFamily="34" charset="0"/>
              </a:rPr>
              <a:t> deseninin bazı temel özellikleri şunlardır:</a:t>
            </a:r>
          </a:p>
          <a:p>
            <a:pPr algn="l"/>
            <a:endParaRPr lang="tr-TR" sz="1850" b="1"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Tek Örnek: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sınıfından yalnızca bir örnek oluşturulabilir. Bu örnek, genellikle bir </a:t>
            </a:r>
            <a:r>
              <a:rPr lang="tr-TR" sz="1850" dirty="0" err="1">
                <a:latin typeface="Arial" panose="020B0604020202020204" pitchFamily="34" charset="0"/>
                <a:cs typeface="Arial" panose="020B0604020202020204" pitchFamily="34" charset="0"/>
              </a:rPr>
              <a:t>static</a:t>
            </a:r>
            <a:r>
              <a:rPr lang="tr-TR" sz="1850" dirty="0">
                <a:latin typeface="Arial" panose="020B0604020202020204" pitchFamily="34" charset="0"/>
                <a:cs typeface="Arial" panose="020B0604020202020204" pitchFamily="34" charset="0"/>
              </a:rPr>
              <a:t> üye değişken olarak tanımlanır ve tüm kullanıcılar tarafından paylaşılır.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Global Erişim: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örneğine, uygulamanın herhangi bir yerinden erişilebilir. Bu, diğer sınıfların kolayca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örneğini kullanabilmesini sağlar.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İlk Oluşturma</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Singleton</a:t>
            </a:r>
            <a:r>
              <a:rPr lang="tr-TR" sz="1850" dirty="0">
                <a:latin typeface="Arial" panose="020B0604020202020204" pitchFamily="34" charset="0"/>
                <a:cs typeface="Arial" panose="020B0604020202020204" pitchFamily="34" charset="0"/>
              </a:rPr>
              <a:t> örneği, ilk kullanıldığında oluşturulur. Ardından, her defasında aynı örneğe erişilir. Bu sayede gereksiz örnekleme maliyeti engellenir.</a:t>
            </a:r>
          </a:p>
        </p:txBody>
      </p:sp>
    </p:spTree>
    <p:extLst>
      <p:ext uri="{BB962C8B-B14F-4D97-AF65-F5344CB8AC3E}">
        <p14:creationId xmlns:p14="http://schemas.microsoft.com/office/powerpoint/2010/main" val="285919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F7F4449A-1695-CC40-4549-DF89B7B6551E}"/>
              </a:ext>
            </a:extLst>
          </p:cNvPr>
          <p:cNvPicPr>
            <a:picLocks noChangeAspect="1"/>
          </p:cNvPicPr>
          <p:nvPr/>
        </p:nvPicPr>
        <p:blipFill>
          <a:blip r:embed="rId4"/>
          <a:stretch>
            <a:fillRect/>
          </a:stretch>
        </p:blipFill>
        <p:spPr>
          <a:xfrm>
            <a:off x="5590356" y="1772816"/>
            <a:ext cx="4867275" cy="2971800"/>
          </a:xfrm>
          <a:prstGeom prst="rect">
            <a:avLst/>
          </a:prstGeom>
        </p:spPr>
      </p:pic>
    </p:spTree>
    <p:extLst>
      <p:ext uri="{BB962C8B-B14F-4D97-AF65-F5344CB8AC3E}">
        <p14:creationId xmlns:p14="http://schemas.microsoft.com/office/powerpoint/2010/main" val="19008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Singleton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826E60CC-24FF-E8E7-63EC-EBA382EE1168}"/>
              </a:ext>
            </a:extLst>
          </p:cNvPr>
          <p:cNvSpPr txBox="1"/>
          <p:nvPr/>
        </p:nvSpPr>
        <p:spPr>
          <a:xfrm>
            <a:off x="4609232" y="1421728"/>
            <a:ext cx="6165699" cy="2516073"/>
          </a:xfrm>
          <a:prstGeom prst="rect">
            <a:avLst/>
          </a:prstGeom>
          <a:noFill/>
        </p:spPr>
        <p:txBody>
          <a:bodyPr wrap="square" rtlCol="0">
            <a:spAutoFit/>
          </a:bodyPr>
          <a:lstStyle/>
          <a:p>
            <a:r>
              <a:rPr lang="tr-TR" sz="1750" dirty="0" err="1">
                <a:solidFill>
                  <a:srgbClr val="0000FF"/>
                </a:solidFill>
                <a:latin typeface="Cascadia Mono" panose="020B0609020000020004" pitchFamily="49" charset="0"/>
              </a:rPr>
              <a:t>public</a:t>
            </a:r>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class</a:t>
            </a:r>
            <a:r>
              <a:rPr lang="tr-TR" sz="1750" dirty="0">
                <a:solidFill>
                  <a:srgbClr val="000000"/>
                </a:solidFill>
                <a:latin typeface="Cascadia Mono" panose="020B0609020000020004" pitchFamily="49" charset="0"/>
              </a:rPr>
              <a:t> </a:t>
            </a:r>
            <a:r>
              <a:rPr lang="tr-TR" sz="1750" dirty="0" err="1">
                <a:solidFill>
                  <a:srgbClr val="2B91AF"/>
                </a:solidFill>
                <a:latin typeface="Cascadia Mono" panose="020B0609020000020004" pitchFamily="49" charset="0"/>
              </a:rPr>
              <a:t>SampleSingleton</a:t>
            </a:r>
            <a:endParaRPr lang="tr-TR"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a:t>
            </a:r>
          </a:p>
          <a:p>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private</a:t>
            </a:r>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static</a:t>
            </a:r>
            <a:r>
              <a:rPr lang="tr-TR" sz="1750" dirty="0">
                <a:solidFill>
                  <a:srgbClr val="000000"/>
                </a:solidFill>
                <a:latin typeface="Cascadia Mono" panose="020B0609020000020004" pitchFamily="49" charset="0"/>
              </a:rPr>
              <a:t> </a:t>
            </a:r>
            <a:r>
              <a:rPr lang="tr-TR" sz="1750" dirty="0" err="1">
                <a:solidFill>
                  <a:srgbClr val="000000"/>
                </a:solidFill>
                <a:latin typeface="Cascadia Mono" panose="020B0609020000020004" pitchFamily="49" charset="0"/>
              </a:rPr>
              <a:t>SampleSingleton</a:t>
            </a:r>
            <a:r>
              <a:rPr lang="tr-TR" sz="1750" dirty="0">
                <a:solidFill>
                  <a:srgbClr val="000000"/>
                </a:solidFill>
                <a:latin typeface="Cascadia Mono" panose="020B0609020000020004" pitchFamily="49" charset="0"/>
              </a:rPr>
              <a:t> _</a:t>
            </a:r>
            <a:r>
              <a:rPr lang="tr-TR" sz="1750" dirty="0" err="1">
                <a:solidFill>
                  <a:srgbClr val="000000"/>
                </a:solidFill>
                <a:latin typeface="Cascadia Mono" panose="020B0609020000020004" pitchFamily="49" charset="0"/>
              </a:rPr>
              <a:t>instance</a:t>
            </a:r>
            <a:r>
              <a:rPr lang="tr-TR" sz="1750" dirty="0">
                <a:solidFill>
                  <a:srgbClr val="000000"/>
                </a:solidFill>
                <a:latin typeface="Cascadia Mono" panose="020B0609020000020004" pitchFamily="49" charset="0"/>
              </a:rPr>
              <a:t>;</a:t>
            </a:r>
          </a:p>
          <a:p>
            <a:r>
              <a:rPr lang="en-US" sz="1750" dirty="0">
                <a:solidFill>
                  <a:srgbClr val="000000"/>
                </a:solidFill>
                <a:latin typeface="Cascadia Mono" panose="020B0609020000020004" pitchFamily="49" charset="0"/>
              </a:rPr>
              <a:t>   </a:t>
            </a:r>
            <a:r>
              <a:rPr lang="en-US" sz="1750" dirty="0">
                <a:solidFill>
                  <a:srgbClr val="0000FF"/>
                </a:solidFill>
                <a:latin typeface="Cascadia Mono" panose="020B0609020000020004" pitchFamily="49" charset="0"/>
              </a:rPr>
              <a:t>public</a:t>
            </a:r>
            <a:r>
              <a:rPr lang="en-US" sz="1750" dirty="0">
                <a:solidFill>
                  <a:srgbClr val="000000"/>
                </a:solidFill>
                <a:latin typeface="Cascadia Mono" panose="020B0609020000020004" pitchFamily="49" charset="0"/>
              </a:rPr>
              <a:t> </a:t>
            </a:r>
            <a:r>
              <a:rPr lang="en-US" sz="1750" dirty="0">
                <a:solidFill>
                  <a:srgbClr val="0000FF"/>
                </a:solidFill>
                <a:latin typeface="Cascadia Mono" panose="020B0609020000020004" pitchFamily="49" charset="0"/>
              </a:rPr>
              <a:t>static</a:t>
            </a:r>
            <a:r>
              <a:rPr lang="en-US" sz="1750" dirty="0">
                <a:solidFill>
                  <a:srgbClr val="000000"/>
                </a:solidFill>
                <a:latin typeface="Cascadia Mono" panose="020B0609020000020004" pitchFamily="49" charset="0"/>
              </a:rPr>
              <a:t> </a:t>
            </a:r>
            <a:r>
              <a:rPr lang="en-US" sz="1750" dirty="0" err="1">
                <a:solidFill>
                  <a:srgbClr val="000000"/>
                </a:solidFill>
                <a:latin typeface="Cascadia Mono" panose="020B0609020000020004" pitchFamily="49" charset="0"/>
              </a:rPr>
              <a:t>SampleSingleton</a:t>
            </a:r>
            <a:r>
              <a:rPr lang="en-US" sz="1750" dirty="0">
                <a:solidFill>
                  <a:srgbClr val="000000"/>
                </a:solidFill>
                <a:latin typeface="Cascadia Mono" panose="020B0609020000020004" pitchFamily="49" charset="0"/>
              </a:rPr>
              <a:t> Instance </a:t>
            </a:r>
            <a:endParaRPr lang="tr-TR"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   </a:t>
            </a:r>
            <a:r>
              <a:rPr lang="en-US" sz="1750" dirty="0">
                <a:solidFill>
                  <a:srgbClr val="000000"/>
                </a:solidFill>
                <a:latin typeface="Cascadia Mono" panose="020B0609020000020004" pitchFamily="49" charset="0"/>
              </a:rPr>
              <a:t>= _instance ?? (_instance = </a:t>
            </a:r>
            <a:r>
              <a:rPr lang="en-US" sz="1750" dirty="0">
                <a:solidFill>
                  <a:srgbClr val="0000FF"/>
                </a:solidFill>
                <a:latin typeface="Cascadia Mono" panose="020B0609020000020004" pitchFamily="49" charset="0"/>
              </a:rPr>
              <a:t>new</a:t>
            </a:r>
            <a:r>
              <a:rPr lang="tr-TR" sz="1750" dirty="0">
                <a:solidFill>
                  <a:srgbClr val="0000FF"/>
                </a:solidFill>
                <a:latin typeface="Cascadia Mono" panose="020B0609020000020004" pitchFamily="49" charset="0"/>
              </a:rPr>
              <a:t> 					</a:t>
            </a:r>
            <a:r>
              <a:rPr lang="en-US" sz="1750" dirty="0" err="1">
                <a:solidFill>
                  <a:srgbClr val="000000"/>
                </a:solidFill>
                <a:latin typeface="Cascadia Mono" panose="020B0609020000020004" pitchFamily="49" charset="0"/>
              </a:rPr>
              <a:t>SampleSingleton</a:t>
            </a:r>
            <a:r>
              <a:rPr lang="en-US" sz="1750" dirty="0">
                <a:solidFill>
                  <a:srgbClr val="000000"/>
                </a:solidFill>
                <a:latin typeface="Cascadia Mono" panose="020B0609020000020004" pitchFamily="49" charset="0"/>
              </a:rPr>
              <a:t>());</a:t>
            </a:r>
            <a:endParaRPr lang="tr-TR" sz="1750" dirty="0">
              <a:solidFill>
                <a:srgbClr val="000000"/>
              </a:solidFill>
              <a:latin typeface="Cascadia Mono" panose="020B0609020000020004" pitchFamily="49" charset="0"/>
            </a:endParaRPr>
          </a:p>
          <a:p>
            <a:endParaRPr lang="en-US" sz="1750" dirty="0">
              <a:solidFill>
                <a:srgbClr val="000000"/>
              </a:solidFill>
              <a:latin typeface="Cascadia Mono" panose="020B0609020000020004" pitchFamily="49" charset="0"/>
            </a:endParaRPr>
          </a:p>
          <a:p>
            <a:r>
              <a:rPr lang="tr-TR" sz="1750" dirty="0">
                <a:solidFill>
                  <a:srgbClr val="000000"/>
                </a:solidFill>
                <a:latin typeface="Cascadia Mono" panose="020B0609020000020004" pitchFamily="49" charset="0"/>
              </a:rPr>
              <a:t>    </a:t>
            </a:r>
            <a:r>
              <a:rPr lang="tr-TR" sz="1750" dirty="0" err="1">
                <a:solidFill>
                  <a:srgbClr val="0000FF"/>
                </a:solidFill>
                <a:latin typeface="Cascadia Mono" panose="020B0609020000020004" pitchFamily="49" charset="0"/>
              </a:rPr>
              <a:t>private</a:t>
            </a:r>
            <a:r>
              <a:rPr lang="tr-TR" sz="1750" dirty="0">
                <a:solidFill>
                  <a:srgbClr val="000000"/>
                </a:solidFill>
                <a:latin typeface="Cascadia Mono" panose="020B0609020000020004" pitchFamily="49" charset="0"/>
              </a:rPr>
              <a:t> </a:t>
            </a:r>
            <a:r>
              <a:rPr lang="tr-TR" sz="1750" dirty="0" err="1">
                <a:solidFill>
                  <a:srgbClr val="2B91AF"/>
                </a:solidFill>
                <a:latin typeface="Cascadia Mono" panose="020B0609020000020004" pitchFamily="49" charset="0"/>
              </a:rPr>
              <a:t>SampleSingleton</a:t>
            </a:r>
            <a:r>
              <a:rPr lang="tr-TR" sz="1750" dirty="0">
                <a:solidFill>
                  <a:srgbClr val="000000"/>
                </a:solidFill>
                <a:latin typeface="Cascadia Mono" panose="020B0609020000020004" pitchFamily="49" charset="0"/>
              </a:rPr>
              <a:t>() { }</a:t>
            </a:r>
          </a:p>
          <a:p>
            <a:r>
              <a:rPr lang="tr-TR" sz="1750" dirty="0">
                <a:solidFill>
                  <a:srgbClr val="000000"/>
                </a:solidFill>
                <a:latin typeface="Cascadia Mono" panose="020B0609020000020004" pitchFamily="49" charset="0"/>
              </a:rPr>
              <a:t>}</a:t>
            </a:r>
            <a:endParaRPr lang="tr-TR" sz="1750" dirty="0"/>
          </a:p>
        </p:txBody>
      </p:sp>
    </p:spTree>
    <p:extLst>
      <p:ext uri="{BB962C8B-B14F-4D97-AF65-F5344CB8AC3E}">
        <p14:creationId xmlns:p14="http://schemas.microsoft.com/office/powerpoint/2010/main" val="20768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deseninin temel unsurları şunlardır:</a:t>
            </a:r>
          </a:p>
          <a:p>
            <a:pPr algn="l"/>
            <a:endParaRPr lang="tr-TR" sz="1850" b="1"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Shallow</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Copy</a:t>
            </a:r>
            <a:r>
              <a:rPr lang="tr-TR" sz="1850" b="1" dirty="0">
                <a:latin typeface="Arial" panose="020B0604020202020204" pitchFamily="34" charset="0"/>
                <a:cs typeface="Arial" panose="020B0604020202020204" pitchFamily="34" charset="0"/>
              </a:rPr>
              <a:t>: </a:t>
            </a:r>
            <a:r>
              <a:rPr lang="tr-TR" sz="1850" dirty="0">
                <a:latin typeface="Arial" panose="020B0604020202020204" pitchFamily="34" charset="0"/>
                <a:cs typeface="Arial" panose="020B0604020202020204" pitchFamily="34" charset="0"/>
              </a:rPr>
              <a:t>Nesnelerin bellekteki adresleri kopyalanmakta dolayısıyla yüzeysel olarak bir kopyalama işlemi gerçekleştirileceği için yeni bir nesne üretilmemekte, var olan nesne üzerine referanslar ile işaretleme yapılmaktadır.</a:t>
            </a:r>
          </a:p>
          <a:p>
            <a:endParaRPr lang="tr-TR" sz="1850"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Deep</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Copy</a:t>
            </a:r>
            <a:r>
              <a:rPr lang="tr-TR" sz="1850" b="1" dirty="0">
                <a:latin typeface="Arial" panose="020B0604020202020204" pitchFamily="34" charset="0"/>
                <a:cs typeface="Arial" panose="020B0604020202020204" pitchFamily="34" charset="0"/>
              </a:rPr>
              <a:t>: </a:t>
            </a:r>
            <a:r>
              <a:rPr lang="tr-TR" sz="1850" dirty="0">
                <a:latin typeface="Arial" panose="020B0604020202020204" pitchFamily="34" charset="0"/>
                <a:cs typeface="Arial" panose="020B0604020202020204" pitchFamily="34" charset="0"/>
              </a:rPr>
              <a:t>Nesneler birebir kopyalanabilmekte ve bu kopya sonucu ile asıl nesne farklı referanslar ile işaretlenebilmektedir. </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İşte </a:t>
            </a:r>
            <a:r>
              <a:rPr lang="tr-TR" sz="1850" dirty="0" err="1">
                <a:latin typeface="Arial" panose="020B0604020202020204" pitchFamily="34" charset="0"/>
                <a:cs typeface="Arial" panose="020B0604020202020204" pitchFamily="34" charset="0"/>
              </a:rPr>
              <a:t>Prototype</a:t>
            </a:r>
            <a:r>
              <a:rPr lang="tr-TR" sz="1850" dirty="0">
                <a:latin typeface="Arial" panose="020B0604020202020204" pitchFamily="34" charset="0"/>
                <a:cs typeface="Arial" panose="020B0604020202020204" pitchFamily="34" charset="0"/>
              </a:rPr>
              <a:t> Design </a:t>
            </a:r>
            <a:r>
              <a:rPr lang="tr-TR" sz="1850" dirty="0" err="1">
                <a:latin typeface="Arial" panose="020B0604020202020204" pitchFamily="34" charset="0"/>
                <a:cs typeface="Arial" panose="020B0604020202020204" pitchFamily="34" charset="0"/>
              </a:rPr>
              <a:t>Pattern’de</a:t>
            </a:r>
            <a:r>
              <a:rPr lang="tr-TR" sz="1850" dirty="0">
                <a:latin typeface="Arial" panose="020B0604020202020204" pitchFamily="34" charset="0"/>
                <a:cs typeface="Arial" panose="020B0604020202020204" pitchFamily="34" charset="0"/>
              </a:rPr>
              <a:t> bu kopyalama yaklaşımında bulunmak en doğrusudur.</a:t>
            </a:r>
          </a:p>
        </p:txBody>
      </p:sp>
    </p:spTree>
    <p:extLst>
      <p:ext uri="{BB962C8B-B14F-4D97-AF65-F5344CB8AC3E}">
        <p14:creationId xmlns:p14="http://schemas.microsoft.com/office/powerpoint/2010/main" val="382845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46738E91-4957-F75F-754B-85AC0E171E24}"/>
              </a:ext>
            </a:extLst>
          </p:cNvPr>
          <p:cNvPicPr>
            <a:picLocks noChangeAspect="1"/>
          </p:cNvPicPr>
          <p:nvPr/>
        </p:nvPicPr>
        <p:blipFill>
          <a:blip r:embed="rId4"/>
          <a:stretch>
            <a:fillRect/>
          </a:stretch>
        </p:blipFill>
        <p:spPr>
          <a:xfrm>
            <a:off x="4328647" y="1628800"/>
            <a:ext cx="6505430" cy="2736304"/>
          </a:xfrm>
          <a:prstGeom prst="rect">
            <a:avLst/>
          </a:prstGeom>
        </p:spPr>
      </p:pic>
    </p:spTree>
    <p:extLst>
      <p:ext uri="{BB962C8B-B14F-4D97-AF65-F5344CB8AC3E}">
        <p14:creationId xmlns:p14="http://schemas.microsoft.com/office/powerpoint/2010/main" val="97144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Prototype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Prototype</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8A51AE55-5893-88AC-84D3-A3076F4ED3F5}"/>
              </a:ext>
            </a:extLst>
          </p:cNvPr>
          <p:cNvPicPr>
            <a:picLocks noChangeAspect="1"/>
          </p:cNvPicPr>
          <p:nvPr/>
        </p:nvPicPr>
        <p:blipFill>
          <a:blip r:embed="rId4"/>
          <a:stretch>
            <a:fillRect/>
          </a:stretch>
        </p:blipFill>
        <p:spPr>
          <a:xfrm>
            <a:off x="5040008" y="1340768"/>
            <a:ext cx="5112568" cy="5488397"/>
          </a:xfrm>
          <a:prstGeom prst="rect">
            <a:avLst/>
          </a:prstGeom>
          <a:noFill/>
        </p:spPr>
      </p:pic>
    </p:spTree>
    <p:extLst>
      <p:ext uri="{BB962C8B-B14F-4D97-AF65-F5344CB8AC3E}">
        <p14:creationId xmlns:p14="http://schemas.microsoft.com/office/powerpoint/2010/main" val="130478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351061"/>
            <a:ext cx="6624736" cy="549196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9875" indent="-269875" algn="l">
              <a:buFont typeface="Arial" panose="020B0604020202020204" pitchFamily="34" charset="0"/>
              <a:buChar char="•"/>
            </a:pPr>
            <a:r>
              <a:rPr lang="tr-TR" sz="1800" dirty="0" err="1">
                <a:latin typeface="Arial" panose="020B0604020202020204" pitchFamily="34" charset="0"/>
                <a:cs typeface="Arial" panose="020B0604020202020204" pitchFamily="34" charset="0"/>
              </a:rPr>
              <a:t>Yaratımsal</a:t>
            </a:r>
            <a:r>
              <a:rPr lang="tr-TR" sz="1800" dirty="0">
                <a:latin typeface="Arial" panose="020B0604020202020204" pitchFamily="34" charset="0"/>
                <a:cs typeface="Arial" panose="020B0604020202020204" pitchFamily="34" charset="0"/>
              </a:rPr>
              <a:t> bir tasarım desenidir ve genellikle tekrar tekrar kullanılan nesnelerin verimli bir şekilde yönetilmesini sağlar. Nesnelerin sürekli olarak yaratılıp yok edilmesi yerine, bir nesne havuzu oluşturularak ihtiyaç duyulduğunda bu havuzdan nesneler ödünç alınır ve kullanıldıktan sonra tekrar havuza geri verilir.</a:t>
            </a:r>
          </a:p>
          <a:p>
            <a:pPr marL="269875" indent="-269875"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9875" indent="-269875" algn="l">
              <a:buFont typeface="Arial" panose="020B0604020202020204" pitchFamily="34" charset="0"/>
              <a:buChar char="•"/>
            </a:pPr>
            <a:r>
              <a:rPr lang="tr-TR" sz="1800" dirty="0">
                <a:latin typeface="Arial" panose="020B0604020202020204" pitchFamily="34" charset="0"/>
                <a:cs typeface="Arial" panose="020B0604020202020204" pitchFamily="34" charset="0"/>
              </a:rPr>
              <a:t>Bu desenin temel amacı, nesnelerin yaratım sürecinden kaynaklanan maliyeti azaltmak ve performansı artırmaktır. Nesnelerin yeniden kullanılması, her seferinde yeni bir nesne yaratma ve yıkma işlemlerinden kaynaklanan ağırlığı azaltır. Ayrıca, nesnelerin havuzda yönetilmesi, nesnelerin kaynaklarını etkin bir şekilde kullanmayı sağlar.</a:t>
            </a:r>
          </a:p>
          <a:p>
            <a:pPr marL="269875" indent="-269875"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9875" indent="-269875" algn="l">
              <a:buFont typeface="Arial" panose="020B0604020202020204" pitchFamily="34" charset="0"/>
              <a:buChar char="•"/>
            </a:pPr>
            <a:r>
              <a:rPr lang="tr-TR" sz="1800" b="1" dirty="0" err="1">
                <a:solidFill>
                  <a:srgbClr val="2611ED"/>
                </a:solidFill>
                <a:latin typeface="Arial" panose="020B0604020202020204" pitchFamily="34" charset="0"/>
                <a:cs typeface="Arial" panose="020B0604020202020204" pitchFamily="34" charset="0"/>
              </a:rPr>
              <a:t>new</a:t>
            </a:r>
            <a:r>
              <a:rPr lang="tr-TR" sz="1800" dirty="0">
                <a:latin typeface="Arial" panose="020B0604020202020204" pitchFamily="34" charset="0"/>
                <a:cs typeface="Arial" panose="020B0604020202020204" pitchFamily="34" charset="0"/>
              </a:rPr>
              <a:t> operatörü çok maliyet bir operasyonel ağırlığa sahiptir. İşte tamda bu sebepten dolayı tekrarlı kullanılan/kullanılacak olan nesnelerde </a:t>
            </a:r>
            <a:r>
              <a:rPr lang="tr-TR" sz="1800" b="1" dirty="0" err="1">
                <a:solidFill>
                  <a:srgbClr val="2611ED"/>
                </a:solidFill>
                <a:latin typeface="Arial" panose="020B0604020202020204" pitchFamily="34" charset="0"/>
                <a:cs typeface="Arial" panose="020B0604020202020204" pitchFamily="34" charset="0"/>
              </a:rPr>
              <a:t>new</a:t>
            </a:r>
            <a:r>
              <a:rPr lang="tr-TR" sz="1800" dirty="0">
                <a:latin typeface="Arial" panose="020B0604020202020204" pitchFamily="34" charset="0"/>
                <a:cs typeface="Arial" panose="020B0604020202020204" pitchFamily="34" charset="0"/>
              </a:rPr>
              <a:t> ile yeniden üretimden kaçınılması gerekmektedir. Ayrıca bir nesnenin maliyetinin sadece üretiminden ibaret olacağını düşünmekte eksik bir kanaat olacaktır. Bazen nesneler üretildikleri gibi imha edilirlerken de yüksek maliyet gerektirebilmektedirler.</a:t>
            </a:r>
          </a:p>
          <a:p>
            <a:pPr algn="l"/>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9875" indent="-269875" algn="l">
              <a:buFont typeface="+mj-lt"/>
              <a:buAutoNum type="arabicPeriod"/>
            </a:pPr>
            <a:r>
              <a:rPr lang="tr-TR" sz="2000" dirty="0">
                <a:latin typeface="Arial" panose="020B0604020202020204" pitchFamily="34" charset="0"/>
                <a:cs typeface="Arial" panose="020B0604020202020204" pitchFamily="34" charset="0"/>
              </a:rPr>
              <a:t>Object </a:t>
            </a:r>
            <a:r>
              <a:rPr lang="tr-TR" sz="2000" dirty="0" err="1">
                <a:latin typeface="Arial" panose="020B0604020202020204" pitchFamily="34" charset="0"/>
                <a:cs typeface="Arial" panose="020B0604020202020204" pitchFamily="34" charset="0"/>
              </a:rPr>
              <a:t>Pool</a:t>
            </a:r>
            <a:r>
              <a:rPr lang="tr-TR" sz="2000" dirty="0">
                <a:latin typeface="Arial" panose="020B0604020202020204" pitchFamily="34" charset="0"/>
                <a:cs typeface="Arial" panose="020B0604020202020204" pitchFamily="34" charset="0"/>
              </a:rPr>
              <a:t> (Nesne Havuzu): Kullanılabilir nesnelerin depolandığı ve yönetildiği bir yapıdır. Bu havuz, nesneleri oluşturabilir, havuza geri alabilir veya havuzdan nesneleri ödünç alabilir.</a:t>
            </a:r>
          </a:p>
          <a:p>
            <a:pPr marL="269875" indent="-269875" algn="l">
              <a:buFont typeface="+mj-lt"/>
              <a:buAutoNum type="arabicPeriod"/>
            </a:pPr>
            <a:endParaRPr lang="tr-TR" sz="2000" dirty="0">
              <a:latin typeface="Arial" panose="020B0604020202020204" pitchFamily="34" charset="0"/>
              <a:cs typeface="Arial" panose="020B0604020202020204" pitchFamily="34" charset="0"/>
            </a:endParaRPr>
          </a:p>
          <a:p>
            <a:pPr marL="269875" indent="-269875" algn="l">
              <a:buFont typeface="+mj-lt"/>
              <a:buAutoNum type="arabicPeriod"/>
            </a:pPr>
            <a:r>
              <a:rPr lang="tr-TR" sz="2000" dirty="0" err="1">
                <a:latin typeface="Arial" panose="020B0604020202020204" pitchFamily="34" charset="0"/>
                <a:cs typeface="Arial" panose="020B0604020202020204" pitchFamily="34" charset="0"/>
              </a:rPr>
              <a:t>Pooled</a:t>
            </a:r>
            <a:r>
              <a:rPr lang="tr-TR" sz="2000" dirty="0">
                <a:latin typeface="Arial" panose="020B0604020202020204" pitchFamily="34" charset="0"/>
                <a:cs typeface="Arial" panose="020B0604020202020204" pitchFamily="34" charset="0"/>
              </a:rPr>
              <a:t> Object (Havuzda Saklanan Nesne): Nesne havuzunda depolanan nesnelerdir. Bu nesneler, ihtiyaç duyulduğunda ödünç alınabilir ve kullanılabilir.</a:t>
            </a:r>
          </a:p>
          <a:p>
            <a:pPr marL="269875" indent="-269875" algn="l">
              <a:buFont typeface="+mj-lt"/>
              <a:buAutoNum type="arabicPeriod"/>
            </a:pPr>
            <a:endParaRPr lang="tr-TR" sz="2000" dirty="0">
              <a:latin typeface="Arial" panose="020B0604020202020204" pitchFamily="34" charset="0"/>
              <a:cs typeface="Arial" panose="020B0604020202020204" pitchFamily="34" charset="0"/>
            </a:endParaRPr>
          </a:p>
          <a:p>
            <a:pPr marL="269875" indent="-269875" algn="l">
              <a:buFont typeface="+mj-lt"/>
              <a:buAutoNum type="arabicPeriod"/>
            </a:pPr>
            <a:r>
              <a:rPr lang="tr-TR" sz="2000" dirty="0">
                <a:latin typeface="Arial" panose="020B0604020202020204" pitchFamily="34" charset="0"/>
                <a:cs typeface="Arial" panose="020B0604020202020204" pitchFamily="34" charset="0"/>
              </a:rPr>
              <a:t>Client (İstemci): Nesne havuzundan nesne ödünç alan ve kullanımını tamamladıktan sonra nesneyi geri veren tarafı temsil eder.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8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00" b="1" dirty="0">
                <a:latin typeface="Arial" panose="020B0604020202020204" pitchFamily="34" charset="0"/>
                <a:cs typeface="Arial" panose="020B0604020202020204" pitchFamily="34" charset="0"/>
              </a:rPr>
              <a:t>Peki, Object </a:t>
            </a:r>
            <a:r>
              <a:rPr lang="tr-TR" sz="1800" b="1" dirty="0" err="1">
                <a:latin typeface="Arial" panose="020B0604020202020204" pitchFamily="34" charset="0"/>
                <a:cs typeface="Arial" panose="020B0604020202020204" pitchFamily="34" charset="0"/>
              </a:rPr>
              <a:t>Pooling’in</a:t>
            </a:r>
            <a:r>
              <a:rPr lang="tr-TR" sz="1800" b="1" dirty="0">
                <a:latin typeface="Arial" panose="020B0604020202020204" pitchFamily="34" charset="0"/>
                <a:cs typeface="Arial" panose="020B0604020202020204" pitchFamily="34" charset="0"/>
              </a:rPr>
              <a:t> </a:t>
            </a:r>
            <a:r>
              <a:rPr lang="tr-TR" sz="1800" b="1" dirty="0" err="1">
                <a:latin typeface="Arial" panose="020B0604020202020204" pitchFamily="34" charset="0"/>
                <a:cs typeface="Arial" panose="020B0604020202020204" pitchFamily="34" charset="0"/>
              </a:rPr>
              <a:t>Prototype</a:t>
            </a:r>
            <a:r>
              <a:rPr lang="tr-TR" sz="1800" b="1" dirty="0">
                <a:latin typeface="Arial" panose="020B0604020202020204" pitchFamily="34" charset="0"/>
                <a:cs typeface="Arial" panose="020B0604020202020204" pitchFamily="34" charset="0"/>
              </a:rPr>
              <a:t> Design </a:t>
            </a:r>
            <a:r>
              <a:rPr lang="tr-TR" sz="1800" b="1" dirty="0" err="1">
                <a:latin typeface="Arial" panose="020B0604020202020204" pitchFamily="34" charset="0"/>
                <a:cs typeface="Arial" panose="020B0604020202020204" pitchFamily="34" charset="0"/>
              </a:rPr>
              <a:t>Pattern‘dan</a:t>
            </a:r>
            <a:r>
              <a:rPr lang="tr-TR" sz="1800" b="1" dirty="0">
                <a:latin typeface="Arial" panose="020B0604020202020204" pitchFamily="34" charset="0"/>
                <a:cs typeface="Arial" panose="020B0604020202020204" pitchFamily="34" charset="0"/>
              </a:rPr>
              <a:t> farkı nedir?</a:t>
            </a:r>
          </a:p>
          <a:p>
            <a:pPr algn="l"/>
            <a:endParaRPr lang="tr-TR" sz="1800" b="1"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err="1">
                <a:latin typeface="Arial" panose="020B0604020202020204" pitchFamily="34" charset="0"/>
                <a:cs typeface="Arial" panose="020B0604020202020204" pitchFamily="34" charset="0"/>
              </a:rPr>
              <a:t>Prototype</a:t>
            </a:r>
            <a:r>
              <a:rPr lang="tr-TR" sz="1800" dirty="0">
                <a:latin typeface="Arial" panose="020B0604020202020204" pitchFamily="34" charset="0"/>
                <a:cs typeface="Arial" panose="020B0604020202020204" pitchFamily="34" charset="0"/>
              </a:rPr>
              <a:t> deseninde </a:t>
            </a:r>
            <a:r>
              <a:rPr lang="tr-TR" sz="1800" dirty="0" err="1">
                <a:latin typeface="Arial" panose="020B0604020202020204" pitchFamily="34" charset="0"/>
                <a:cs typeface="Arial" panose="020B0604020202020204" pitchFamily="34" charset="0"/>
              </a:rPr>
              <a:t>constructor</a:t>
            </a:r>
            <a:r>
              <a:rPr lang="tr-TR" sz="1800" dirty="0">
                <a:latin typeface="Arial" panose="020B0604020202020204" pitchFamily="34" charset="0"/>
                <a:cs typeface="Arial" panose="020B0604020202020204" pitchFamily="34" charset="0"/>
              </a:rPr>
              <a:t> üzerinde iş yükü aşırı derecede fazla olan ve bunun yanında birde parametreli yapıcı ile </a:t>
            </a:r>
            <a:r>
              <a:rPr lang="tr-TR" sz="1800" dirty="0" err="1">
                <a:latin typeface="Arial" panose="020B0604020202020204" pitchFamily="34" charset="0"/>
                <a:cs typeface="Arial" panose="020B0604020202020204" pitchFamily="34" charset="0"/>
              </a:rPr>
              <a:t>developer</a:t>
            </a:r>
            <a:r>
              <a:rPr lang="tr-TR" sz="1800" dirty="0">
                <a:latin typeface="Arial" panose="020B0604020202020204" pitchFamily="34" charset="0"/>
                <a:cs typeface="Arial" panose="020B0604020202020204" pitchFamily="34" charset="0"/>
              </a:rPr>
              <a:t> açısından da maliyeti katlayan nesnelere ihtiyaç doğrultusunda üretimsel ağırlığı ortadan kaldırmak için önceden üretilmiş olan bir nesnenin klonlanması ve neticede klonlanmış bu nesne üzerinde yapıcı maliyetinin ortadan kaldırılması amaçlanmaktadır.</a:t>
            </a:r>
          </a:p>
          <a:p>
            <a:pPr marL="266700" indent="-266700"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a:latin typeface="Arial" panose="020B0604020202020204" pitchFamily="34" charset="0"/>
                <a:cs typeface="Arial" panose="020B0604020202020204" pitchFamily="34" charset="0"/>
              </a:rPr>
              <a:t>Object </a:t>
            </a:r>
            <a:r>
              <a:rPr lang="tr-TR" sz="1800" dirty="0" err="1">
                <a:latin typeface="Arial" panose="020B0604020202020204" pitchFamily="34" charset="0"/>
                <a:cs typeface="Arial" panose="020B0604020202020204" pitchFamily="34" charset="0"/>
              </a:rPr>
              <a:t>Pooling</a:t>
            </a:r>
            <a:r>
              <a:rPr lang="tr-TR" sz="1800" dirty="0">
                <a:latin typeface="Arial" panose="020B0604020202020204" pitchFamily="34" charset="0"/>
                <a:cs typeface="Arial" panose="020B0604020202020204" pitchFamily="34" charset="0"/>
              </a:rPr>
              <a:t> deseninde ise oluşturulması maliyetli olan nesnelerin bir kereye mahsus üretilip sonraki ihtiyaçlarda yine aynı nesnenin kullanılmasına imkan tanınması esas alınmakta ve yeniden kullanılabilirliğe odaklanılmaktadır. </a:t>
            </a:r>
          </a:p>
          <a:p>
            <a:pPr marL="266700" indent="-266700" algn="l">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66700" indent="-266700" algn="l">
              <a:buFont typeface="Arial" panose="020B0604020202020204" pitchFamily="34" charset="0"/>
              <a:buChar char="•"/>
            </a:pPr>
            <a:r>
              <a:rPr lang="tr-TR" sz="1800" dirty="0">
                <a:solidFill>
                  <a:srgbClr val="C00000"/>
                </a:solidFill>
                <a:latin typeface="Arial" panose="020B0604020202020204" pitchFamily="34" charset="0"/>
                <a:cs typeface="Arial" panose="020B0604020202020204" pitchFamily="34" charset="0"/>
              </a:rPr>
              <a:t>Nihai olarak; </a:t>
            </a:r>
            <a:r>
              <a:rPr lang="tr-TR" sz="1800" dirty="0" err="1">
                <a:solidFill>
                  <a:srgbClr val="C00000"/>
                </a:solidFill>
                <a:latin typeface="Arial" panose="020B0604020202020204" pitchFamily="34" charset="0"/>
                <a:cs typeface="Arial" panose="020B0604020202020204" pitchFamily="34" charset="0"/>
              </a:rPr>
              <a:t>prototype</a:t>
            </a:r>
            <a:r>
              <a:rPr lang="tr-TR" sz="1800" dirty="0">
                <a:solidFill>
                  <a:srgbClr val="C00000"/>
                </a:solidFill>
                <a:latin typeface="Arial" panose="020B0604020202020204" pitchFamily="34" charset="0"/>
                <a:cs typeface="Arial" panose="020B0604020202020204" pitchFamily="34" charset="0"/>
              </a:rPr>
              <a:t> tasarımı bir nesne daha üretirken, </a:t>
            </a:r>
            <a:r>
              <a:rPr lang="tr-TR" sz="1800" dirty="0" err="1">
                <a:solidFill>
                  <a:srgbClr val="C00000"/>
                </a:solidFill>
                <a:latin typeface="Arial" panose="020B0604020202020204" pitchFamily="34" charset="0"/>
                <a:cs typeface="Arial" panose="020B0604020202020204" pitchFamily="34" charset="0"/>
              </a:rPr>
              <a:t>object</a:t>
            </a:r>
            <a:r>
              <a:rPr lang="tr-TR" sz="1800" dirty="0">
                <a:solidFill>
                  <a:srgbClr val="C00000"/>
                </a:solidFill>
                <a:latin typeface="Arial" panose="020B0604020202020204" pitchFamily="34" charset="0"/>
                <a:cs typeface="Arial" panose="020B0604020202020204" pitchFamily="34" charset="0"/>
              </a:rPr>
              <a:t> </a:t>
            </a:r>
            <a:r>
              <a:rPr lang="tr-TR" sz="1800" dirty="0" err="1">
                <a:solidFill>
                  <a:srgbClr val="C00000"/>
                </a:solidFill>
                <a:latin typeface="Arial" panose="020B0604020202020204" pitchFamily="34" charset="0"/>
                <a:cs typeface="Arial" panose="020B0604020202020204" pitchFamily="34" charset="0"/>
              </a:rPr>
              <a:t>pooling</a:t>
            </a:r>
            <a:r>
              <a:rPr lang="tr-TR" sz="1800" dirty="0">
                <a:solidFill>
                  <a:srgbClr val="C00000"/>
                </a:solidFill>
                <a:latin typeface="Arial" panose="020B0604020202020204" pitchFamily="34" charset="0"/>
                <a:cs typeface="Arial" panose="020B0604020202020204" pitchFamily="34" charset="0"/>
              </a:rPr>
              <a:t> tasarımında nesne </a:t>
            </a:r>
            <a:r>
              <a:rPr lang="tr-TR" sz="1800" dirty="0" err="1">
                <a:solidFill>
                  <a:srgbClr val="C00000"/>
                </a:solidFill>
                <a:latin typeface="Arial" panose="020B0604020202020204" pitchFamily="34" charset="0"/>
                <a:cs typeface="Arial" panose="020B0604020202020204" pitchFamily="34" charset="0"/>
              </a:rPr>
              <a:t>üretilmeksizinn</a:t>
            </a:r>
            <a:r>
              <a:rPr lang="tr-TR" sz="1800" dirty="0">
                <a:solidFill>
                  <a:srgbClr val="C00000"/>
                </a:solidFill>
                <a:latin typeface="Arial" panose="020B0604020202020204" pitchFamily="34" charset="0"/>
                <a:cs typeface="Arial" panose="020B0604020202020204" pitchFamily="34" charset="0"/>
              </a:rPr>
              <a:t> var olan nesne kullanılmış olacaktır.</a:t>
            </a:r>
          </a:p>
          <a:p>
            <a:pPr algn="l"/>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7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4726260" y="1916832"/>
            <a:ext cx="5976664" cy="2554545"/>
          </a:xfrm>
          <a:prstGeom prst="rect">
            <a:avLst/>
          </a:prstGeom>
          <a:noFill/>
        </p:spPr>
        <p:txBody>
          <a:bodyPr wrap="square" rtlCol="0">
            <a:spAutoFit/>
          </a:bodyPr>
          <a:lstStyle/>
          <a:p>
            <a:pPr marL="342900" indent="-342900">
              <a:buAutoNum type="arabicPeriod"/>
            </a:pPr>
            <a:r>
              <a:rPr lang="tr-TR" sz="2000" dirty="0" err="1">
                <a:latin typeface="Arial" panose="020B0604020202020204" pitchFamily="34" charset="0"/>
                <a:cs typeface="Arial" panose="020B0604020202020204" pitchFamily="34" charset="0"/>
              </a:rPr>
              <a:t>Custom</a:t>
            </a:r>
            <a:r>
              <a:rPr lang="tr-TR" sz="2000" dirty="0">
                <a:latin typeface="Arial" panose="020B0604020202020204" pitchFamily="34" charset="0"/>
                <a:cs typeface="Arial" panose="020B0604020202020204" pitchFamily="34" charset="0"/>
              </a:rPr>
              <a:t> Object </a:t>
            </a:r>
            <a:r>
              <a:rPr lang="tr-TR" sz="2000" dirty="0" err="1">
                <a:latin typeface="Arial" panose="020B0604020202020204" pitchFamily="34" charset="0"/>
                <a:cs typeface="Arial" panose="020B0604020202020204" pitchFamily="34" charset="0"/>
              </a:rPr>
              <a:t>Pool</a:t>
            </a:r>
            <a:r>
              <a:rPr lang="tr-TR" sz="2000" dirty="0">
                <a:latin typeface="Arial" panose="020B0604020202020204" pitchFamily="34" charset="0"/>
                <a:cs typeface="Arial" panose="020B0604020202020204" pitchFamily="34" charset="0"/>
              </a:rPr>
              <a:t> tasarım desenini oluşturabiliriz.</a:t>
            </a:r>
          </a:p>
          <a:p>
            <a:pPr marL="342900" indent="-342900">
              <a:buAutoNum type="arabicPeriod"/>
            </a:pPr>
            <a:endParaRPr lang="tr-TR" sz="2000" dirty="0">
              <a:latin typeface="Arial" panose="020B0604020202020204" pitchFamily="34" charset="0"/>
              <a:cs typeface="Arial" panose="020B0604020202020204" pitchFamily="34" charset="0"/>
            </a:endParaRPr>
          </a:p>
          <a:p>
            <a:pPr marL="342900" indent="-342900">
              <a:buFontTx/>
              <a:buAutoNum type="arabicPeriod"/>
            </a:pPr>
            <a:r>
              <a:rPr lang="tr-TR" sz="2000" dirty="0" err="1">
                <a:latin typeface="Arial" panose="020B0604020202020204" pitchFamily="34" charset="0"/>
                <a:cs typeface="Arial" panose="020B0604020202020204" pitchFamily="34" charset="0"/>
              </a:rPr>
              <a:t>Microsoft.Extensions.ObjectPool</a:t>
            </a:r>
            <a:r>
              <a:rPr lang="tr-TR" sz="2000" dirty="0">
                <a:latin typeface="Arial" panose="020B0604020202020204" pitchFamily="34" charset="0"/>
                <a:cs typeface="Arial" panose="020B0604020202020204" pitchFamily="34" charset="0"/>
              </a:rPr>
              <a:t> Kütüphanesiyle Object </a:t>
            </a:r>
            <a:r>
              <a:rPr lang="tr-TR" sz="2000" dirty="0" err="1">
                <a:latin typeface="Arial" panose="020B0604020202020204" pitchFamily="34" charset="0"/>
                <a:cs typeface="Arial" panose="020B0604020202020204" pitchFamily="34" charset="0"/>
              </a:rPr>
              <a:t>Pooling</a:t>
            </a:r>
            <a:r>
              <a:rPr lang="tr-TR" sz="2000" dirty="0">
                <a:latin typeface="Arial" panose="020B0604020202020204" pitchFamily="34" charset="0"/>
                <a:cs typeface="Arial" panose="020B0604020202020204" pitchFamily="34" charset="0"/>
              </a:rPr>
              <a:t> kullanılabilir.</a:t>
            </a:r>
          </a:p>
          <a:p>
            <a:pPr marL="342900" indent="-342900">
              <a:buFontTx/>
              <a:buAutoNum type="arabicPeriod"/>
            </a:pPr>
            <a:endParaRPr lang="tr-TR" sz="2000" dirty="0">
              <a:latin typeface="Arial" panose="020B0604020202020204" pitchFamily="34" charset="0"/>
              <a:cs typeface="Arial" panose="020B0604020202020204" pitchFamily="34" charset="0"/>
            </a:endParaRPr>
          </a:p>
          <a:p>
            <a:pPr marL="342900" indent="-342900">
              <a:buFontTx/>
              <a:buAutoNum type="arabicPeriod"/>
            </a:pPr>
            <a:r>
              <a:rPr lang="en-US" sz="2000" dirty="0">
                <a:latin typeface="Arial" panose="020B0604020202020204" pitchFamily="34" charset="0"/>
                <a:cs typeface="Arial" panose="020B0604020202020204" pitchFamily="34" charset="0"/>
              </a:rPr>
              <a:t>Asp.NET Core – Dependency Injection İle Object Pooling </a:t>
            </a:r>
            <a:r>
              <a:rPr lang="tr-TR" sz="2000" dirty="0">
                <a:latin typeface="Arial" panose="020B0604020202020204" pitchFamily="34" charset="0"/>
                <a:cs typeface="Arial" panose="020B0604020202020204" pitchFamily="34" charset="0"/>
              </a:rPr>
              <a:t>kullanılabilir.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00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361544"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Avantajları</a:t>
            </a:r>
          </a:p>
        </p:txBody>
      </p:sp>
      <p:sp>
        <p:nvSpPr>
          <p:cNvPr id="6" name="İçerik Yer Tutucusu 13">
            <a:extLst>
              <a:ext uri="{FF2B5EF4-FFF2-40B4-BE49-F238E27FC236}">
                <a16:creationId xmlns:a16="http://schemas.microsoft.com/office/drawing/2014/main" id="{9B2BC029-D033-98FE-EC84-2C363195B435}"/>
              </a:ext>
            </a:extLst>
          </p:cNvPr>
          <p:cNvSpPr txBox="1">
            <a:spLocks/>
          </p:cNvSpPr>
          <p:nvPr/>
        </p:nvSpPr>
        <p:spPr>
          <a:xfrm>
            <a:off x="1053852" y="1556792"/>
            <a:ext cx="9813666" cy="4896544"/>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Modülerlik:</a:t>
            </a:r>
            <a:r>
              <a:rPr lang="tr-TR" sz="2200" dirty="0">
                <a:solidFill>
                  <a:srgbClr val="465562"/>
                </a:solidFill>
                <a:latin typeface="Arial" panose="020B0604020202020204" pitchFamily="34" charset="0"/>
                <a:cs typeface="Arial" panose="020B0604020202020204" pitchFamily="34" charset="0"/>
              </a:rPr>
              <a:t> OOP, programları küçük, bağımsız modüllere ayırma yeteneği sağlar. Her bir modül (sınıf), kendi durumunu ve davranışını içerir, böylece kodun daha kolay anlaşılabilir, sürdürülebilir ve yeniden kullanılabilir olmasını sağlar.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Veri saklama ve işleme birliği: </a:t>
            </a:r>
            <a:r>
              <a:rPr lang="tr-TR" sz="2200" dirty="0">
                <a:solidFill>
                  <a:srgbClr val="465562"/>
                </a:solidFill>
                <a:latin typeface="Arial" panose="020B0604020202020204" pitchFamily="34" charset="0"/>
                <a:cs typeface="Arial" panose="020B0604020202020204" pitchFamily="34" charset="0"/>
              </a:rPr>
              <a:t>Nesneler, verileri ve ilgili işlemleri bir araya getirir. Bu, verilerin korunmasını ve veri işleme işlevlerinin veriye yakın olmasını sağlar, böylece veri bütünlüğü ve güvenliği sağlanır.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Şeffaflık ve soyutlama: </a:t>
            </a:r>
            <a:r>
              <a:rPr lang="tr-TR" sz="2200" dirty="0">
                <a:solidFill>
                  <a:srgbClr val="465562"/>
                </a:solidFill>
                <a:latin typeface="Arial" panose="020B0604020202020204" pitchFamily="34" charset="0"/>
                <a:cs typeface="Arial" panose="020B0604020202020204" pitchFamily="34" charset="0"/>
              </a:rPr>
              <a:t>OOP, kodun soyutlama seviyesini artırır ve karmaşık sistemleri daha anlaşılır hale getirir. Sınıflar ve nesneler, sistem bileşenlerinin yüksek seviyeli temsillerini sağlar, böylece karmaşık detayları gizleyebilir ve yalnızca önemli bilgileri ortaya çıkarabilir.</a:t>
            </a:r>
          </a:p>
          <a:p>
            <a:pPr marL="514350" indent="-514350"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a:p>
            <a:pPr marL="514350" indent="-514350" algn="l">
              <a:buFont typeface="+mj-lt"/>
              <a:buAutoNum type="arabicPeriod"/>
            </a:pPr>
            <a:r>
              <a:rPr lang="tr-TR" sz="2200" b="1" dirty="0">
                <a:solidFill>
                  <a:srgbClr val="465562"/>
                </a:solidFill>
                <a:latin typeface="Arial" panose="020B0604020202020204" pitchFamily="34" charset="0"/>
                <a:cs typeface="Arial" panose="020B0604020202020204" pitchFamily="34" charset="0"/>
              </a:rPr>
              <a:t>Esneklik ve genişletilebilirlik: </a:t>
            </a:r>
            <a:r>
              <a:rPr lang="tr-TR" sz="2200" dirty="0">
                <a:solidFill>
                  <a:srgbClr val="465562"/>
                </a:solidFill>
                <a:latin typeface="Arial" panose="020B0604020202020204" pitchFamily="34" charset="0"/>
                <a:cs typeface="Arial" panose="020B0604020202020204" pitchFamily="34" charset="0"/>
              </a:rPr>
              <a:t>OOP, yeni özelliklerin kolayca eklenmesini ve var olan özelliklerin değiştirilmesini sağlar. Kalıtım ve polimorfizm gibi özellikler, kodun yeniden kullanılabilirliğini artırır ve sistemin gelecekteki ihtiyaçlara adapte olabilmesini sağlar.</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00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5940795" y="1351061"/>
            <a:ext cx="2664296" cy="400110"/>
          </a:xfrm>
          <a:prstGeom prst="rect">
            <a:avLst/>
          </a:prstGeom>
          <a:noFill/>
        </p:spPr>
        <p:txBody>
          <a:bodyPr wrap="square" rtlCol="0">
            <a:spAutoFit/>
          </a:bodyPr>
          <a:lstStyle/>
          <a:p>
            <a:r>
              <a:rPr lang="tr-TR" sz="2000" b="1" dirty="0" err="1">
                <a:latin typeface="Arial" panose="020B0604020202020204" pitchFamily="34" charset="0"/>
                <a:cs typeface="Arial" panose="020B0604020202020204" pitchFamily="34" charset="0"/>
              </a:rPr>
              <a:t>Custom</a:t>
            </a:r>
            <a:r>
              <a:rPr lang="tr-TR" sz="2000" b="1" dirty="0">
                <a:latin typeface="Arial" panose="020B0604020202020204" pitchFamily="34" charset="0"/>
                <a:cs typeface="Arial" panose="020B0604020202020204" pitchFamily="34" charset="0"/>
              </a:rPr>
              <a:t> Object </a:t>
            </a:r>
            <a:r>
              <a:rPr lang="tr-TR" sz="2000" b="1" dirty="0" err="1">
                <a:latin typeface="Arial" panose="020B0604020202020204" pitchFamily="34" charset="0"/>
                <a:cs typeface="Arial" panose="020B0604020202020204" pitchFamily="34" charset="0"/>
              </a:rPr>
              <a:t>Pool</a:t>
            </a:r>
            <a:endParaRPr lang="en-US" sz="2000" b="1" dirty="0">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C098D411-EBB8-C56F-018A-3A5F90AF2359}"/>
              </a:ext>
            </a:extLst>
          </p:cNvPr>
          <p:cNvPicPr>
            <a:picLocks noChangeAspect="1"/>
          </p:cNvPicPr>
          <p:nvPr/>
        </p:nvPicPr>
        <p:blipFill>
          <a:blip r:embed="rId4"/>
          <a:stretch>
            <a:fillRect/>
          </a:stretch>
        </p:blipFill>
        <p:spPr>
          <a:xfrm>
            <a:off x="4870276" y="2132856"/>
            <a:ext cx="5760856" cy="3627206"/>
          </a:xfrm>
          <a:prstGeom prst="rect">
            <a:avLst/>
          </a:prstGeom>
        </p:spPr>
      </p:pic>
    </p:spTree>
    <p:extLst>
      <p:ext uri="{BB962C8B-B14F-4D97-AF65-F5344CB8AC3E}">
        <p14:creationId xmlns:p14="http://schemas.microsoft.com/office/powerpoint/2010/main" val="109746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Object </a:t>
            </a:r>
            <a:r>
              <a:rPr lang="tr-TR" sz="2400" b="1" dirty="0" err="1">
                <a:solidFill>
                  <a:srgbClr val="760A0A"/>
                </a:solidFill>
                <a:latin typeface="Arial" panose="020B0604020202020204" pitchFamily="34" charset="0"/>
                <a:cs typeface="Arial" panose="020B0604020202020204" pitchFamily="34" charset="0"/>
              </a:rPr>
              <a:t>Pool</a:t>
            </a: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4798268" y="1391956"/>
            <a:ext cx="5275786" cy="369332"/>
          </a:xfrm>
          <a:prstGeom prst="rect">
            <a:avLst/>
          </a:prstGeom>
          <a:noFill/>
        </p:spPr>
        <p:txBody>
          <a:bodyPr wrap="square" rtlCol="0">
            <a:spAutoFit/>
          </a:bodyPr>
          <a:lstStyle/>
          <a:p>
            <a:pPr algn="l" fontAlgn="base"/>
            <a:r>
              <a:rPr lang="tr-TR" b="1" dirty="0" err="1">
                <a:latin typeface="Arial" panose="020B0604020202020204" pitchFamily="34" charset="0"/>
                <a:cs typeface="Arial" panose="020B0604020202020204" pitchFamily="34" charset="0"/>
              </a:rPr>
              <a:t>Microsoft.Extensions.ObjectPool</a:t>
            </a:r>
            <a:r>
              <a:rPr lang="tr-TR" b="1" dirty="0">
                <a:latin typeface="Arial" panose="020B0604020202020204" pitchFamily="34" charset="0"/>
                <a:cs typeface="Arial" panose="020B0604020202020204" pitchFamily="34" charset="0"/>
              </a:rPr>
              <a:t> Kütüphanesi</a:t>
            </a:r>
          </a:p>
        </p:txBody>
      </p:sp>
      <p:sp>
        <p:nvSpPr>
          <p:cNvPr id="8" name="Metin kutusu 7">
            <a:extLst>
              <a:ext uri="{FF2B5EF4-FFF2-40B4-BE49-F238E27FC236}">
                <a16:creationId xmlns:a16="http://schemas.microsoft.com/office/drawing/2014/main" id="{54837DCF-E5D9-267C-CBD0-33E1C5A73B10}"/>
              </a:ext>
            </a:extLst>
          </p:cNvPr>
          <p:cNvSpPr txBox="1"/>
          <p:nvPr/>
        </p:nvSpPr>
        <p:spPr>
          <a:xfrm>
            <a:off x="4798268" y="1977312"/>
            <a:ext cx="6048672" cy="2862322"/>
          </a:xfrm>
          <a:prstGeom prst="rect">
            <a:avLst/>
          </a:prstGeom>
          <a:noFill/>
        </p:spPr>
        <p:txBody>
          <a:bodyPr wrap="square" rtlCol="0">
            <a:spAutoFit/>
          </a:bodyPr>
          <a:lstStyle>
            <a:defPPr rtl="0">
              <a:defRPr lang="tr-tr"/>
            </a:defPPr>
            <a:lvl1pPr>
              <a:defRPr b="0" i="0">
                <a:solidFill>
                  <a:srgbClr val="666666"/>
                </a:solidFill>
                <a:effectLst/>
                <a:latin typeface="Georgia" panose="02040502050405020303" pitchFamily="18" charset="0"/>
              </a:defRPr>
            </a:lvl1pPr>
          </a:lstStyle>
          <a:p>
            <a:r>
              <a:rPr lang="tr-TR" dirty="0">
                <a:solidFill>
                  <a:schemeClr val="tx1"/>
                </a:solidFill>
                <a:latin typeface="Arial" panose="020B0604020202020204" pitchFamily="34" charset="0"/>
                <a:cs typeface="Arial" panose="020B0604020202020204" pitchFamily="34" charset="0"/>
              </a:rPr>
              <a:t>Bunun için ilk olarak bir </a:t>
            </a:r>
            <a:r>
              <a:rPr lang="tr-TR" dirty="0" err="1">
                <a:solidFill>
                  <a:schemeClr val="tx1"/>
                </a:solidFill>
                <a:latin typeface="Arial" panose="020B0604020202020204" pitchFamily="34" charset="0"/>
                <a:cs typeface="Arial" panose="020B0604020202020204" pitchFamily="34" charset="0"/>
              </a:rPr>
              <a:t>object</a:t>
            </a:r>
            <a:r>
              <a:rPr lang="tr-TR" dirty="0">
                <a:solidFill>
                  <a:schemeClr val="tx1"/>
                </a:solidFill>
                <a:latin typeface="Arial" panose="020B0604020202020204" pitchFamily="34" charset="0"/>
                <a:cs typeface="Arial" panose="020B0604020202020204" pitchFamily="34" charset="0"/>
              </a:rPr>
              <a:t> </a:t>
            </a:r>
            <a:r>
              <a:rPr lang="tr-TR" dirty="0" err="1">
                <a:solidFill>
                  <a:schemeClr val="tx1"/>
                </a:solidFill>
                <a:latin typeface="Arial" panose="020B0604020202020204" pitchFamily="34" charset="0"/>
                <a:cs typeface="Arial" panose="020B0604020202020204" pitchFamily="34" charset="0"/>
              </a:rPr>
              <a:t>pool</a:t>
            </a:r>
            <a:r>
              <a:rPr lang="tr-TR" dirty="0">
                <a:solidFill>
                  <a:schemeClr val="tx1"/>
                </a:solidFill>
                <a:latin typeface="Arial" panose="020B0604020202020204" pitchFamily="34" charset="0"/>
                <a:cs typeface="Arial" panose="020B0604020202020204" pitchFamily="34" charset="0"/>
              </a:rPr>
              <a:t> yaratabilmek ve hacmini belirleyebilmek için </a:t>
            </a:r>
            <a:r>
              <a:rPr lang="tr-TR" dirty="0" err="1">
                <a:solidFill>
                  <a:schemeClr val="tx1"/>
                </a:solidFill>
                <a:latin typeface="Arial" panose="020B0604020202020204" pitchFamily="34" charset="0"/>
                <a:cs typeface="Arial" panose="020B0604020202020204" pitchFamily="34" charset="0"/>
              </a:rPr>
              <a:t>provider</a:t>
            </a:r>
            <a:r>
              <a:rPr lang="tr-TR" dirty="0">
                <a:solidFill>
                  <a:schemeClr val="tx1"/>
                </a:solidFill>
                <a:latin typeface="Arial" panose="020B0604020202020204" pitchFamily="34" charset="0"/>
                <a:cs typeface="Arial" panose="020B0604020202020204" pitchFamily="34" charset="0"/>
              </a:rPr>
              <a:t> kullanılması gerekmektedir. Burada </a:t>
            </a:r>
            <a:r>
              <a:rPr lang="tr-TR" dirty="0" err="1">
                <a:solidFill>
                  <a:schemeClr val="tx1"/>
                </a:solidFill>
                <a:latin typeface="Arial" panose="020B0604020202020204" pitchFamily="34" charset="0"/>
                <a:cs typeface="Arial" panose="020B0604020202020204" pitchFamily="34" charset="0"/>
              </a:rPr>
              <a:t>default</a:t>
            </a:r>
            <a:r>
              <a:rPr lang="tr-TR" dirty="0">
                <a:solidFill>
                  <a:schemeClr val="tx1"/>
                </a:solidFill>
                <a:latin typeface="Arial" panose="020B0604020202020204" pitchFamily="34" charset="0"/>
                <a:cs typeface="Arial" panose="020B0604020202020204" pitchFamily="34" charset="0"/>
              </a:rPr>
              <a:t> olarak tasarlanmış </a:t>
            </a:r>
            <a:r>
              <a:rPr lang="tr-TR" b="1" dirty="0">
                <a:solidFill>
                  <a:srgbClr val="C00000"/>
                </a:solidFill>
                <a:latin typeface="Arial" panose="020B0604020202020204" pitchFamily="34" charset="0"/>
                <a:cs typeface="Arial" panose="020B0604020202020204" pitchFamily="34" charset="0"/>
              </a:rPr>
              <a:t>‘</a:t>
            </a:r>
            <a:r>
              <a:rPr lang="tr-TR" b="1" dirty="0" err="1">
                <a:solidFill>
                  <a:srgbClr val="C00000"/>
                </a:solidFill>
                <a:latin typeface="Arial" panose="020B0604020202020204" pitchFamily="34" charset="0"/>
                <a:cs typeface="Arial" panose="020B0604020202020204" pitchFamily="34" charset="0"/>
              </a:rPr>
              <a:t>DefaultObjectPoolProvider</a:t>
            </a:r>
            <a:r>
              <a:rPr lang="tr-TR" b="1" dirty="0">
                <a:solidFill>
                  <a:srgbClr val="C00000"/>
                </a:solidFill>
                <a:latin typeface="Arial" panose="020B0604020202020204" pitchFamily="34" charset="0"/>
                <a:cs typeface="Arial" panose="020B0604020202020204" pitchFamily="34" charset="0"/>
              </a:rPr>
              <a:t>‘ </a:t>
            </a:r>
            <a:r>
              <a:rPr lang="tr-TR" dirty="0">
                <a:solidFill>
                  <a:schemeClr val="tx1"/>
                </a:solidFill>
                <a:latin typeface="Arial" panose="020B0604020202020204" pitchFamily="34" charset="0"/>
                <a:cs typeface="Arial" panose="020B0604020202020204" pitchFamily="34" charset="0"/>
              </a:rPr>
              <a:t>nesnesi tercih edilebilir.</a:t>
            </a:r>
          </a:p>
          <a:p>
            <a:endParaRPr lang="tr-TR" dirty="0">
              <a:solidFill>
                <a:schemeClr val="tx1"/>
              </a:solidFill>
              <a:latin typeface="Arial" panose="020B0604020202020204" pitchFamily="34" charset="0"/>
              <a:cs typeface="Arial" panose="020B0604020202020204" pitchFamily="34" charset="0"/>
            </a:endParaRPr>
          </a:p>
          <a:p>
            <a:r>
              <a:rPr lang="tr-TR" dirty="0">
                <a:solidFill>
                  <a:schemeClr val="tx1"/>
                </a:solidFill>
                <a:latin typeface="Arial" panose="020B0604020202020204" pitchFamily="34" charset="0"/>
                <a:cs typeface="Arial" panose="020B0604020202020204" pitchFamily="34" charset="0"/>
              </a:rPr>
              <a:t>Ayrıca nesnelerin yaratılış modellemesinin ve kullanıldıktan sonra havuza iade edilmesinin davranışını belirleyen </a:t>
            </a:r>
            <a:r>
              <a:rPr lang="tr-TR" b="1" dirty="0" err="1">
                <a:solidFill>
                  <a:srgbClr val="C00000"/>
                </a:solidFill>
                <a:latin typeface="Arial" panose="020B0604020202020204" pitchFamily="34" charset="0"/>
                <a:cs typeface="Arial" panose="020B0604020202020204" pitchFamily="34" charset="0"/>
              </a:rPr>
              <a:t>policy</a:t>
            </a:r>
            <a:r>
              <a:rPr lang="tr-TR" b="1" dirty="0">
                <a:solidFill>
                  <a:srgbClr val="C00000"/>
                </a:solidFill>
                <a:latin typeface="Arial" panose="020B0604020202020204" pitchFamily="34" charset="0"/>
                <a:cs typeface="Arial" panose="020B0604020202020204" pitchFamily="34" charset="0"/>
              </a:rPr>
              <a:t>/politika</a:t>
            </a:r>
            <a:r>
              <a:rPr lang="tr-TR" dirty="0">
                <a:solidFill>
                  <a:schemeClr val="tx1"/>
                </a:solidFill>
                <a:latin typeface="Arial" panose="020B0604020202020204" pitchFamily="34" charset="0"/>
                <a:cs typeface="Arial" panose="020B0604020202020204" pitchFamily="34" charset="0"/>
              </a:rPr>
              <a:t> belirlenmesi gerekmektedir. Bunun içinde </a:t>
            </a:r>
            <a:r>
              <a:rPr lang="tr-TR" dirty="0" err="1">
                <a:solidFill>
                  <a:schemeClr val="tx1"/>
                </a:solidFill>
                <a:latin typeface="Arial" panose="020B0604020202020204" pitchFamily="34" charset="0"/>
                <a:cs typeface="Arial" panose="020B0604020202020204" pitchFamily="34" charset="0"/>
              </a:rPr>
              <a:t>default</a:t>
            </a:r>
            <a:r>
              <a:rPr lang="tr-TR" dirty="0">
                <a:solidFill>
                  <a:schemeClr val="tx1"/>
                </a:solidFill>
                <a:latin typeface="Arial" panose="020B0604020202020204" pitchFamily="34" charset="0"/>
                <a:cs typeface="Arial" panose="020B0604020202020204" pitchFamily="34" charset="0"/>
              </a:rPr>
              <a:t> tasarlanmış </a:t>
            </a:r>
            <a:r>
              <a:rPr lang="tr-TR" dirty="0">
                <a:solidFill>
                  <a:srgbClr val="C00000"/>
                </a:solidFill>
                <a:latin typeface="Arial" panose="020B0604020202020204" pitchFamily="34" charset="0"/>
                <a:cs typeface="Arial" panose="020B0604020202020204" pitchFamily="34" charset="0"/>
              </a:rPr>
              <a:t>‘</a:t>
            </a:r>
            <a:r>
              <a:rPr lang="tr-TR" b="1" dirty="0" err="1">
                <a:solidFill>
                  <a:srgbClr val="C00000"/>
                </a:solidFill>
                <a:latin typeface="Arial" panose="020B0604020202020204" pitchFamily="34" charset="0"/>
                <a:cs typeface="Arial" panose="020B0604020202020204" pitchFamily="34" charset="0"/>
              </a:rPr>
              <a:t>DefaultPooledObjectPolicy</a:t>
            </a:r>
            <a:r>
              <a:rPr lang="tr-TR" dirty="0">
                <a:solidFill>
                  <a:srgbClr val="C00000"/>
                </a:solidFill>
                <a:latin typeface="Arial" panose="020B0604020202020204" pitchFamily="34" charset="0"/>
                <a:cs typeface="Arial" panose="020B0604020202020204" pitchFamily="34" charset="0"/>
              </a:rPr>
              <a:t>‘</a:t>
            </a:r>
            <a:r>
              <a:rPr lang="tr-TR" dirty="0">
                <a:solidFill>
                  <a:schemeClr val="tx1"/>
                </a:solidFill>
                <a:latin typeface="Arial" panose="020B0604020202020204" pitchFamily="34" charset="0"/>
                <a:cs typeface="Arial" panose="020B0604020202020204" pitchFamily="34" charset="0"/>
              </a:rPr>
              <a:t> nesnesi kullanılabilir.</a:t>
            </a:r>
          </a:p>
        </p:txBody>
      </p:sp>
    </p:spTree>
    <p:extLst>
      <p:ext uri="{BB962C8B-B14F-4D97-AF65-F5344CB8AC3E}">
        <p14:creationId xmlns:p14="http://schemas.microsoft.com/office/powerpoint/2010/main" val="365201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sp>
        <p:nvSpPr>
          <p:cNvPr id="10" name="Metin kutusu 9">
            <a:extLst>
              <a:ext uri="{FF2B5EF4-FFF2-40B4-BE49-F238E27FC236}">
                <a16:creationId xmlns:a16="http://schemas.microsoft.com/office/drawing/2014/main" id="{64913AF2-B54A-1B51-6977-330953FA77A9}"/>
              </a:ext>
            </a:extLst>
          </p:cNvPr>
          <p:cNvSpPr txBox="1"/>
          <p:nvPr/>
        </p:nvSpPr>
        <p:spPr>
          <a:xfrm>
            <a:off x="3574132" y="1391956"/>
            <a:ext cx="6499922" cy="369332"/>
          </a:xfrm>
          <a:prstGeom prst="rect">
            <a:avLst/>
          </a:prstGeom>
          <a:noFill/>
        </p:spPr>
        <p:txBody>
          <a:bodyPr wrap="square" rtlCol="0">
            <a:spAutoFit/>
          </a:bodyPr>
          <a:lstStyle/>
          <a:p>
            <a:pPr algn="l" fontAlgn="base"/>
            <a:r>
              <a:rPr lang="en-US" b="1" dirty="0">
                <a:latin typeface="Arial" panose="020B0604020202020204" pitchFamily="34" charset="0"/>
                <a:cs typeface="Arial" panose="020B0604020202020204" pitchFamily="34" charset="0"/>
              </a:rPr>
              <a:t>Asp.NET Core – Dependency Injection İle Object Pooling </a:t>
            </a:r>
          </a:p>
        </p:txBody>
      </p:sp>
      <p:pic>
        <p:nvPicPr>
          <p:cNvPr id="12" name="Resim 11">
            <a:extLst>
              <a:ext uri="{FF2B5EF4-FFF2-40B4-BE49-F238E27FC236}">
                <a16:creationId xmlns:a16="http://schemas.microsoft.com/office/drawing/2014/main" id="{1F469527-3875-713A-B290-368398C0AC4D}"/>
              </a:ext>
            </a:extLst>
          </p:cNvPr>
          <p:cNvPicPr>
            <a:picLocks noChangeAspect="1"/>
          </p:cNvPicPr>
          <p:nvPr/>
        </p:nvPicPr>
        <p:blipFill>
          <a:blip r:embed="rId4"/>
          <a:stretch>
            <a:fillRect/>
          </a:stretch>
        </p:blipFill>
        <p:spPr>
          <a:xfrm>
            <a:off x="1125860" y="2561184"/>
            <a:ext cx="9721080" cy="1659904"/>
          </a:xfrm>
          <a:prstGeom prst="rect">
            <a:avLst/>
          </a:prstGeom>
        </p:spPr>
      </p:pic>
    </p:spTree>
    <p:extLst>
      <p:ext uri="{BB962C8B-B14F-4D97-AF65-F5344CB8AC3E}">
        <p14:creationId xmlns:p14="http://schemas.microsoft.com/office/powerpoint/2010/main" val="26146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Object </a:t>
            </a:r>
            <a:r>
              <a:rPr lang="tr-TR" sz="2000" dirty="0" err="1">
                <a:solidFill>
                  <a:srgbClr val="760A0A"/>
                </a:solidFill>
                <a:latin typeface="Arial" panose="020B0604020202020204" pitchFamily="34" charset="0"/>
                <a:cs typeface="Arial" panose="020B0604020202020204" pitchFamily="34" charset="0"/>
              </a:rPr>
              <a:t>Pool</a:t>
            </a:r>
            <a:endParaRPr lang="tr-TR" sz="2000" b="1" dirty="0">
              <a:solidFill>
                <a:srgbClr val="760A0A"/>
              </a:solidFill>
              <a:latin typeface="Arial" panose="020B0604020202020204" pitchFamily="34" charset="0"/>
              <a:cs typeface="Arial" panose="020B0604020202020204" pitchFamily="34" charset="0"/>
            </a:endParaRPr>
          </a:p>
        </p:txBody>
      </p:sp>
      <p:pic>
        <p:nvPicPr>
          <p:cNvPr id="14" name="Resim 13">
            <a:extLst>
              <a:ext uri="{FF2B5EF4-FFF2-40B4-BE49-F238E27FC236}">
                <a16:creationId xmlns:a16="http://schemas.microsoft.com/office/drawing/2014/main" id="{F38D89E5-6D2E-EF88-0356-9B42962274E9}"/>
              </a:ext>
            </a:extLst>
          </p:cNvPr>
          <p:cNvPicPr>
            <a:picLocks noChangeAspect="1"/>
          </p:cNvPicPr>
          <p:nvPr/>
        </p:nvPicPr>
        <p:blipFill>
          <a:blip r:embed="rId4"/>
          <a:stretch>
            <a:fillRect/>
          </a:stretch>
        </p:blipFill>
        <p:spPr>
          <a:xfrm>
            <a:off x="3430116" y="1268760"/>
            <a:ext cx="6264696" cy="5377659"/>
          </a:xfrm>
          <a:prstGeom prst="rect">
            <a:avLst/>
          </a:prstGeom>
        </p:spPr>
      </p:pic>
    </p:spTree>
    <p:extLst>
      <p:ext uri="{BB962C8B-B14F-4D97-AF65-F5344CB8AC3E}">
        <p14:creationId xmlns:p14="http://schemas.microsoft.com/office/powerpoint/2010/main" val="4853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Desenin temel amacı</a:t>
            </a:r>
            <a:r>
              <a:rPr lang="tr-TR" sz="1850" dirty="0">
                <a:latin typeface="Arial" panose="020B0604020202020204" pitchFamily="34" charset="0"/>
                <a:cs typeface="Arial" panose="020B0604020202020204" pitchFamily="34" charset="0"/>
              </a:rPr>
              <a:t>, gerektiği zamanda nesnenin yaratılmasını ve başlatılmasını gerçekleştirmektir. Bu sayede gereksiz yere nesne yaratılmamış olur ve kaynak kullanımı optimize edilir.</a:t>
            </a:r>
          </a:p>
          <a:p>
            <a:pPr algn="l"/>
            <a:endParaRPr lang="tr-TR" sz="1850"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Lazy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Initialization</a:t>
            </a:r>
            <a:r>
              <a:rPr lang="tr-TR" sz="1850" b="1" dirty="0">
                <a:latin typeface="Arial" panose="020B0604020202020204" pitchFamily="34" charset="0"/>
                <a:cs typeface="Arial" panose="020B0604020202020204" pitchFamily="34" charset="0"/>
              </a:rPr>
              <a:t> Design </a:t>
            </a:r>
            <a:r>
              <a:rPr lang="tr-TR" sz="1850" b="1" dirty="0" err="1">
                <a:latin typeface="Arial" panose="020B0604020202020204" pitchFamily="34" charset="0"/>
                <a:cs typeface="Arial" panose="020B0604020202020204" pitchFamily="34" charset="0"/>
              </a:rPr>
              <a:t>Pattern'ın</a:t>
            </a:r>
            <a:r>
              <a:rPr lang="tr-TR" sz="1850" b="1" dirty="0">
                <a:latin typeface="Arial" panose="020B0604020202020204" pitchFamily="34" charset="0"/>
                <a:cs typeface="Arial" panose="020B0604020202020204" pitchFamily="34" charset="0"/>
              </a:rPr>
              <a:t> genel kullanım adımları şunlardır:</a:t>
            </a:r>
          </a:p>
          <a:p>
            <a:pPr algn="l"/>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İlgili sınıfın bir örneği oluşturulur, ancak bu örnek henüz başlatılmaz veya yaratılmaz.</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İlk kullanım anında, nesnenin yaratılması veya başlatılması gerektiğinde bu işlem gerçekleştirilir.</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Nesne başlatıldıktan sonra, artık kullanılabilir duruma gelir ve sonraki kullanımlar için hazırdır.</a:t>
            </a:r>
          </a:p>
          <a:p>
            <a:pPr marL="266700" indent="-266700" algn="l">
              <a:buFont typeface="+mj-lt"/>
              <a:buAutoNum type="arabicPeriod"/>
            </a:pPr>
            <a:endParaRPr lang="tr-TR" sz="1850" dirty="0">
              <a:latin typeface="Arial" panose="020B0604020202020204" pitchFamily="34" charset="0"/>
              <a:cs typeface="Arial" panose="020B0604020202020204" pitchFamily="34" charset="0"/>
            </a:endParaRPr>
          </a:p>
          <a:p>
            <a:pPr marL="266700" indent="-266700" algn="l">
              <a:buFont typeface="+mj-lt"/>
              <a:buAutoNum type="arabicPeriod"/>
            </a:pPr>
            <a:r>
              <a:rPr lang="tr-TR" sz="1850" dirty="0">
                <a:latin typeface="Arial" panose="020B0604020202020204" pitchFamily="34" charset="0"/>
                <a:cs typeface="Arial" panose="020B0604020202020204" pitchFamily="34" charset="0"/>
              </a:rPr>
              <a:t>Nesne her kullanıldığında, başlatma işlemi tekrar gerçekleştirilmez ve daha önce yaratılan örnek kullanılır.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62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50907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 desenin avantajlarından bazıları şunlardır:</a:t>
            </a:r>
          </a:p>
          <a:p>
            <a:pPr algn="l"/>
            <a:endParaRPr lang="tr-TR" sz="1850" b="1"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Performans: Nesnenin yaratılması veya başlatılması gerektiği zamana kadar ertelenmesi, gereksiz yaratım maliyetini ortadan kaldırır ve kaynakların etkin kullanımını sağlar.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Hızlı Yanıt: İlk kullanım anında nesnenin hızlı bir şekilde hazır olması sağlanır.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Kaynak Verimliliği: Sadece ihtiyaç duyulduğunda nesne yaratıldığı için kaynakların verimli kullanımı sağlanır.</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Esneklik: Nesne yaratım veya başlatma işlemleri ihtiyaca göre özelleştirilebilir.</a:t>
            </a:r>
          </a:p>
          <a:p>
            <a:pPr algn="l"/>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583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Lazy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Initialization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Lazy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BC313FCD-FD7E-1012-012F-3B91AD2130D8}"/>
              </a:ext>
            </a:extLst>
          </p:cNvPr>
          <p:cNvPicPr>
            <a:picLocks noChangeAspect="1"/>
          </p:cNvPicPr>
          <p:nvPr/>
        </p:nvPicPr>
        <p:blipFill>
          <a:blip r:embed="rId4"/>
          <a:stretch>
            <a:fillRect/>
          </a:stretch>
        </p:blipFill>
        <p:spPr>
          <a:xfrm>
            <a:off x="4531911" y="1952836"/>
            <a:ext cx="6236039" cy="2952328"/>
          </a:xfrm>
          <a:prstGeom prst="rect">
            <a:avLst/>
          </a:prstGeom>
        </p:spPr>
      </p:pic>
      <p:cxnSp>
        <p:nvCxnSpPr>
          <p:cNvPr id="11" name="Düz Ok Bağlayıcısı 10">
            <a:extLst>
              <a:ext uri="{FF2B5EF4-FFF2-40B4-BE49-F238E27FC236}">
                <a16:creationId xmlns:a16="http://schemas.microsoft.com/office/drawing/2014/main" id="{66CBF79F-CD6A-4834-0992-B7FB54064C4C}"/>
              </a:ext>
            </a:extLst>
          </p:cNvPr>
          <p:cNvCxnSpPr/>
          <p:nvPr/>
        </p:nvCxnSpPr>
        <p:spPr>
          <a:xfrm flipH="1">
            <a:off x="6094412" y="3645024"/>
            <a:ext cx="2376264" cy="1728192"/>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Metin kutusu 11">
            <a:extLst>
              <a:ext uri="{FF2B5EF4-FFF2-40B4-BE49-F238E27FC236}">
                <a16:creationId xmlns:a16="http://schemas.microsoft.com/office/drawing/2014/main" id="{BF270927-6C1B-C390-D991-9167E4C06FB9}"/>
              </a:ext>
            </a:extLst>
          </p:cNvPr>
          <p:cNvSpPr txBox="1"/>
          <p:nvPr/>
        </p:nvSpPr>
        <p:spPr>
          <a:xfrm>
            <a:off x="4906280" y="5433539"/>
            <a:ext cx="4752528" cy="646331"/>
          </a:xfrm>
          <a:prstGeom prst="rect">
            <a:avLst/>
          </a:prstGeom>
          <a:noFill/>
        </p:spPr>
        <p:txBody>
          <a:bodyPr wrap="square" rtlCol="0">
            <a:spAutoFit/>
          </a:bodyPr>
          <a:lstStyle/>
          <a:p>
            <a:r>
              <a:rPr lang="en-US" sz="1800" dirty="0">
                <a:solidFill>
                  <a:srgbClr val="00B050"/>
                </a:solidFill>
                <a:latin typeface="Cascadia Mono" panose="020B0609020000020004" pitchFamily="49" charset="0"/>
              </a:rPr>
              <a:t>Lazy</a:t>
            </a:r>
            <a:r>
              <a:rPr lang="en-US" sz="1800" dirty="0">
                <a:solidFill>
                  <a:srgbClr val="000000"/>
                </a:solidFill>
                <a:latin typeface="Cascadia Mono" panose="020B0609020000020004" pitchFamily="49" charset="0"/>
              </a:rPr>
              <a:t>&lt;</a:t>
            </a:r>
            <a:r>
              <a:rPr lang="en-US" dirty="0" err="1">
                <a:solidFill>
                  <a:srgbClr val="00B050"/>
                </a:solidFill>
                <a:latin typeface="Cascadia Mono" panose="020B0609020000020004" pitchFamily="49" charset="0"/>
              </a:rPr>
              <a:t>HeavyResource</a:t>
            </a:r>
            <a:r>
              <a:rPr lang="en-US" sz="1800" dirty="0">
                <a:solidFill>
                  <a:srgbClr val="000000"/>
                </a:solidFill>
                <a:latin typeface="Cascadia Mono" panose="020B0609020000020004" pitchFamily="49" charset="0"/>
              </a:rPr>
              <a:t>&gt; _resource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B050"/>
                </a:solidFill>
                <a:latin typeface="Cascadia Mono" panose="020B0609020000020004" pitchFamily="49" charset="0"/>
              </a:rPr>
              <a:t>Lazy</a:t>
            </a:r>
            <a:r>
              <a:rPr lang="en-US" sz="1800" dirty="0">
                <a:solidFill>
                  <a:srgbClr val="000000"/>
                </a:solidFill>
                <a:latin typeface="Cascadia Mono" panose="020B0609020000020004" pitchFamily="49" charset="0"/>
              </a:rPr>
              <a:t>&lt;</a:t>
            </a:r>
            <a:r>
              <a:rPr lang="en-US" dirty="0" err="1">
                <a:solidFill>
                  <a:srgbClr val="00B050"/>
                </a:solidFill>
                <a:latin typeface="Cascadia Mono" panose="020B0609020000020004" pitchFamily="49" charset="0"/>
              </a:rPr>
              <a:t>HeavyResource</a:t>
            </a:r>
            <a:r>
              <a:rPr lang="en-US" sz="1800">
                <a:solidFill>
                  <a:srgbClr val="000000"/>
                </a:solidFill>
                <a:latin typeface="Cascadia Mono" panose="020B0609020000020004" pitchFamily="49" charset="0"/>
              </a:rPr>
              <a:t>&gt;();</a:t>
            </a:r>
            <a:endParaRPr lang="tr-TR" dirty="0"/>
          </a:p>
        </p:txBody>
      </p:sp>
    </p:spTree>
    <p:extLst>
      <p:ext uri="{BB962C8B-B14F-4D97-AF65-F5344CB8AC3E}">
        <p14:creationId xmlns:p14="http://schemas.microsoft.com/office/powerpoint/2010/main" val="203369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Factory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dirty="0">
                <a:latin typeface="Arial" panose="020B0604020202020204" pitchFamily="34" charset="0"/>
                <a:cs typeface="Arial" panose="020B0604020202020204" pitchFamily="34" charset="0"/>
              </a:rPr>
              <a:t>Bir sınıfın alt sınıflarının nesnelerini oluşturmak için bir arayüz sağlar ve nesne oluşturma sürecini alt sınıflara devreder.</a:t>
            </a:r>
          </a:p>
          <a:p>
            <a:pPr algn="l"/>
            <a:endParaRPr lang="tr-TR" sz="1850" dirty="0">
              <a:latin typeface="Arial" panose="020B0604020202020204" pitchFamily="34" charset="0"/>
              <a:cs typeface="Arial" panose="020B0604020202020204" pitchFamily="34" charset="0"/>
            </a:endParaRPr>
          </a:p>
          <a:p>
            <a:pPr algn="l"/>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deseninin temel özellikleri şunlardır:</a:t>
            </a:r>
          </a:p>
          <a:p>
            <a:pPr algn="l"/>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Creator</a:t>
            </a:r>
            <a:r>
              <a:rPr lang="tr-TR" sz="1850" b="1" dirty="0">
                <a:latin typeface="Arial" panose="020B0604020202020204" pitchFamily="34" charset="0"/>
                <a:cs typeface="Arial" panose="020B0604020202020204" pitchFamily="34" charset="0"/>
              </a:rPr>
              <a:t> (Yaratıcı):</a:t>
            </a:r>
            <a:r>
              <a:rPr lang="tr-TR" sz="1850" dirty="0">
                <a:latin typeface="Arial" panose="020B0604020202020204" pitchFamily="34" charset="0"/>
                <a:cs typeface="Arial" panose="020B0604020202020204" pitchFamily="34" charset="0"/>
              </a:rPr>
              <a:t> Yaratıcı sınıf, nesnelerin oluşturulacağı arayüzü (</a:t>
            </a:r>
            <a:r>
              <a:rPr lang="tr-TR" sz="1850" dirty="0" err="1">
                <a:latin typeface="Arial" panose="020B0604020202020204" pitchFamily="34" charset="0"/>
                <a:cs typeface="Arial" panose="020B0604020202020204" pitchFamily="34" charset="0"/>
              </a:rPr>
              <a:t>interface</a:t>
            </a:r>
            <a:r>
              <a:rPr lang="tr-TR" sz="1850" dirty="0">
                <a:latin typeface="Arial" panose="020B0604020202020204" pitchFamily="34" charset="0"/>
                <a:cs typeface="Arial" panose="020B0604020202020204" pitchFamily="34" charset="0"/>
              </a:rPr>
              <a:t>) veya soyut sınıfı temsil eder. Bu sınıf,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Method'u</a:t>
            </a:r>
            <a:r>
              <a:rPr lang="tr-TR" sz="1850" dirty="0">
                <a:latin typeface="Arial" panose="020B0604020202020204" pitchFamily="34" charset="0"/>
                <a:cs typeface="Arial" panose="020B0604020202020204" pitchFamily="34" charset="0"/>
              </a:rPr>
              <a:t> içerir.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Concrete</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Creator</a:t>
            </a:r>
            <a:r>
              <a:rPr lang="tr-TR" sz="1850" b="1" dirty="0">
                <a:latin typeface="Arial" panose="020B0604020202020204" pitchFamily="34" charset="0"/>
                <a:cs typeface="Arial" panose="020B0604020202020204" pitchFamily="34" charset="0"/>
              </a:rPr>
              <a:t> (Somut Yaratıcı): </a:t>
            </a:r>
            <a:r>
              <a:rPr lang="tr-TR" sz="1850" dirty="0">
                <a:latin typeface="Arial" panose="020B0604020202020204" pitchFamily="34" charset="0"/>
                <a:cs typeface="Arial" panose="020B0604020202020204" pitchFamily="34" charset="0"/>
              </a:rPr>
              <a:t>Somut yaratıcı sınıflar, nesnelerin oluşturulacağı spesifik metotları uygular. Her bir somut yaratıcı, belirli bir nesne türünü oluşturur.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a:latin typeface="Arial" panose="020B0604020202020204" pitchFamily="34" charset="0"/>
                <a:cs typeface="Arial" panose="020B0604020202020204" pitchFamily="34" charset="0"/>
              </a:rPr>
              <a:t>Product (Ürün):</a:t>
            </a:r>
            <a:r>
              <a:rPr lang="tr-TR" sz="1850" dirty="0">
                <a:latin typeface="Arial" panose="020B0604020202020204" pitchFamily="34" charset="0"/>
                <a:cs typeface="Arial" panose="020B0604020202020204" pitchFamily="34" charset="0"/>
              </a:rPr>
              <a:t> Ürün sınıfları,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ile oluşturulacak nesnelerin temsilini yapar. Yaratılan nesneler, bu ürün sınıflarının alt sınıflarından oluşur.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b="1" dirty="0" err="1">
                <a:latin typeface="Arial" panose="020B0604020202020204" pitchFamily="34" charset="0"/>
                <a:cs typeface="Arial" panose="020B0604020202020204" pitchFamily="34" charset="0"/>
              </a:rPr>
              <a:t>Concrete</a:t>
            </a:r>
            <a:r>
              <a:rPr lang="tr-TR" sz="1850" b="1" dirty="0">
                <a:latin typeface="Arial" panose="020B0604020202020204" pitchFamily="34" charset="0"/>
                <a:cs typeface="Arial" panose="020B0604020202020204" pitchFamily="34" charset="0"/>
              </a:rPr>
              <a:t> Product (Somut Ürün): </a:t>
            </a:r>
            <a:r>
              <a:rPr lang="tr-TR" sz="1850" dirty="0">
                <a:latin typeface="Arial" panose="020B0604020202020204" pitchFamily="34" charset="0"/>
                <a:cs typeface="Arial" panose="020B0604020202020204" pitchFamily="34" charset="0"/>
              </a:rPr>
              <a:t>Somut ürün sınıfları,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ile oluşturulan gerçek nesneleri temsil eder. Her bir somut ürün, belirli bir ürün türünü temsil eder.</a:t>
            </a:r>
          </a:p>
        </p:txBody>
      </p:sp>
    </p:spTree>
    <p:extLst>
      <p:ext uri="{BB962C8B-B14F-4D97-AF65-F5344CB8AC3E}">
        <p14:creationId xmlns:p14="http://schemas.microsoft.com/office/powerpoint/2010/main" val="289884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Factory</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417652" y="2057082"/>
            <a:ext cx="6624736" cy="342895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deseninin çalışma mantığı şu şekildedir:</a:t>
            </a:r>
          </a:p>
          <a:p>
            <a:pPr algn="l"/>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İstemci (Client) kod, yaratıcı sınıfın </a:t>
            </a:r>
            <a:r>
              <a:rPr lang="tr-TR" sz="1850" dirty="0" err="1">
                <a:latin typeface="Arial" panose="020B0604020202020204" pitchFamily="34" charset="0"/>
                <a:cs typeface="Arial" panose="020B0604020202020204" pitchFamily="34" charset="0"/>
              </a:rPr>
              <a:t>metotunu</a:t>
            </a:r>
            <a:r>
              <a:rPr lang="tr-TR" sz="1850" dirty="0">
                <a:latin typeface="Arial" panose="020B0604020202020204" pitchFamily="34" charset="0"/>
                <a:cs typeface="Arial" panose="020B0604020202020204" pitchFamily="34" charset="0"/>
              </a:rPr>
              <a:t> çağırır.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Yaratıcı sınıf, nesne oluşturma işlemini alt sınıflara (somut yaratıcı sınıflara) devreder.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Somut yaratıcı sınıf, ilgili somut ürün sınıfını oluşturur ve istemciye geri döner.</a:t>
            </a:r>
          </a:p>
          <a:p>
            <a:pPr marL="265113" indent="-265113" algn="l">
              <a:buFont typeface="+mj-lt"/>
              <a:buAutoNum type="arabicPeriod"/>
            </a:pPr>
            <a:endParaRPr lang="tr-TR" sz="1850" dirty="0">
              <a:latin typeface="Arial" panose="020B0604020202020204" pitchFamily="34" charset="0"/>
              <a:cs typeface="Arial" panose="020B0604020202020204" pitchFamily="34" charset="0"/>
            </a:endParaRPr>
          </a:p>
          <a:p>
            <a:pPr marL="265113" indent="-265113" algn="l">
              <a:buFont typeface="+mj-lt"/>
              <a:buAutoNum type="arabicPeriod"/>
            </a:pPr>
            <a:r>
              <a:rPr lang="tr-TR" sz="1850" dirty="0">
                <a:latin typeface="Arial" panose="020B0604020202020204" pitchFamily="34" charset="0"/>
                <a:cs typeface="Arial" panose="020B0604020202020204" pitchFamily="34" charset="0"/>
              </a:rPr>
              <a:t>İstemci, aldığı nesneyi kullanır, ancak somut nesnenin gerçek sınıfını bilmek zorunda değildir.</a:t>
            </a:r>
          </a:p>
        </p:txBody>
      </p:sp>
    </p:spTree>
    <p:extLst>
      <p:ext uri="{BB962C8B-B14F-4D97-AF65-F5344CB8AC3E}">
        <p14:creationId xmlns:p14="http://schemas.microsoft.com/office/powerpoint/2010/main" val="43604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60755DC3-DBCC-5D33-032E-4F4A4FA76CD2}"/>
              </a:ext>
            </a:extLst>
          </p:cNvPr>
          <p:cNvPicPr>
            <a:picLocks noChangeAspect="1"/>
          </p:cNvPicPr>
          <p:nvPr/>
        </p:nvPicPr>
        <p:blipFill>
          <a:blip r:embed="rId4"/>
          <a:stretch>
            <a:fillRect/>
          </a:stretch>
        </p:blipFill>
        <p:spPr>
          <a:xfrm>
            <a:off x="1962776" y="1060646"/>
            <a:ext cx="8935596" cy="5802652"/>
          </a:xfrm>
          <a:prstGeom prst="rect">
            <a:avLst/>
          </a:prstGeom>
        </p:spPr>
      </p:pic>
      <p:sp>
        <p:nvSpPr>
          <p:cNvPr id="8" name="Metin kutusu 7">
            <a:extLst>
              <a:ext uri="{FF2B5EF4-FFF2-40B4-BE49-F238E27FC236}">
                <a16:creationId xmlns:a16="http://schemas.microsoft.com/office/drawing/2014/main" id="{D70F63A0-2D27-438D-3E9F-2DB07239FAEB}"/>
              </a:ext>
            </a:extLst>
          </p:cNvPr>
          <p:cNvSpPr txBox="1"/>
          <p:nvPr/>
        </p:nvSpPr>
        <p:spPr>
          <a:xfrm>
            <a:off x="4078188" y="2204864"/>
            <a:ext cx="2088231" cy="338554"/>
          </a:xfrm>
          <a:prstGeom prst="rect">
            <a:avLst/>
          </a:prstGeom>
          <a:noFill/>
        </p:spPr>
        <p:txBody>
          <a:bodyPr wrap="square" rtlCol="0">
            <a:spAutoFit/>
          </a:bodyPr>
          <a:lstStyle/>
          <a:p>
            <a:r>
              <a:rPr lang="tr-TR" sz="1600" b="1" dirty="0" err="1">
                <a:solidFill>
                  <a:srgbClr val="760A0A"/>
                </a:solidFill>
              </a:rPr>
              <a:t>Abstract</a:t>
            </a:r>
            <a:r>
              <a:rPr lang="tr-TR" sz="1600" b="1" dirty="0">
                <a:solidFill>
                  <a:srgbClr val="760A0A"/>
                </a:solidFill>
              </a:rPr>
              <a:t> | </a:t>
            </a:r>
            <a:r>
              <a:rPr lang="tr-TR" sz="1600" b="1" dirty="0" err="1">
                <a:solidFill>
                  <a:srgbClr val="760A0A"/>
                </a:solidFill>
              </a:rPr>
              <a:t>Interface</a:t>
            </a:r>
            <a:endParaRPr lang="tr-TR" sz="1600" b="1" dirty="0">
              <a:solidFill>
                <a:srgbClr val="760A0A"/>
              </a:solidFill>
            </a:endParaRPr>
          </a:p>
        </p:txBody>
      </p:sp>
      <p:sp>
        <p:nvSpPr>
          <p:cNvPr id="10" name="Metin kutusu 9">
            <a:extLst>
              <a:ext uri="{FF2B5EF4-FFF2-40B4-BE49-F238E27FC236}">
                <a16:creationId xmlns:a16="http://schemas.microsoft.com/office/drawing/2014/main" id="{859FC639-D50E-AB6F-8523-125065D265D2}"/>
              </a:ext>
            </a:extLst>
          </p:cNvPr>
          <p:cNvSpPr txBox="1"/>
          <p:nvPr/>
        </p:nvSpPr>
        <p:spPr>
          <a:xfrm>
            <a:off x="7750596" y="4869160"/>
            <a:ext cx="792087" cy="338554"/>
          </a:xfrm>
          <a:prstGeom prst="rect">
            <a:avLst/>
          </a:prstGeom>
          <a:noFill/>
        </p:spPr>
        <p:txBody>
          <a:bodyPr wrap="square" rtlCol="0">
            <a:spAutoFit/>
          </a:bodyPr>
          <a:lstStyle/>
          <a:p>
            <a:r>
              <a:rPr lang="tr-TR" sz="1600" b="1" dirty="0">
                <a:solidFill>
                  <a:srgbClr val="760A0A"/>
                </a:solidFill>
              </a:rPr>
              <a:t> Atari</a:t>
            </a:r>
          </a:p>
        </p:txBody>
      </p:sp>
      <p:sp>
        <p:nvSpPr>
          <p:cNvPr id="11" name="Metin kutusu 10">
            <a:extLst>
              <a:ext uri="{FF2B5EF4-FFF2-40B4-BE49-F238E27FC236}">
                <a16:creationId xmlns:a16="http://schemas.microsoft.com/office/drawing/2014/main" id="{271205B5-AA0E-6EA6-F993-1C9ACB324D44}"/>
              </a:ext>
            </a:extLst>
          </p:cNvPr>
          <p:cNvSpPr txBox="1"/>
          <p:nvPr/>
        </p:nvSpPr>
        <p:spPr>
          <a:xfrm>
            <a:off x="9190756" y="4862736"/>
            <a:ext cx="1434144" cy="338554"/>
          </a:xfrm>
          <a:prstGeom prst="rect">
            <a:avLst/>
          </a:prstGeom>
          <a:noFill/>
        </p:spPr>
        <p:txBody>
          <a:bodyPr wrap="square" rtlCol="0">
            <a:spAutoFit/>
          </a:bodyPr>
          <a:lstStyle/>
          <a:p>
            <a:r>
              <a:rPr lang="tr-TR" sz="1600" b="1" dirty="0">
                <a:solidFill>
                  <a:srgbClr val="760A0A"/>
                </a:solidFill>
              </a:rPr>
              <a:t> </a:t>
            </a:r>
            <a:r>
              <a:rPr lang="tr-TR" sz="1600" b="1" dirty="0" err="1">
                <a:solidFill>
                  <a:srgbClr val="760A0A"/>
                </a:solidFill>
              </a:rPr>
              <a:t>PlayStation</a:t>
            </a:r>
            <a:endParaRPr lang="tr-TR" sz="1600" b="1" dirty="0">
              <a:solidFill>
                <a:srgbClr val="760A0A"/>
              </a:solidFill>
            </a:endParaRPr>
          </a:p>
        </p:txBody>
      </p:sp>
      <p:sp>
        <p:nvSpPr>
          <p:cNvPr id="12" name="Metin kutusu 11">
            <a:extLst>
              <a:ext uri="{FF2B5EF4-FFF2-40B4-BE49-F238E27FC236}">
                <a16:creationId xmlns:a16="http://schemas.microsoft.com/office/drawing/2014/main" id="{1362E5A9-A6A8-269E-9E8C-5B0FB9E64AFF}"/>
              </a:ext>
            </a:extLst>
          </p:cNvPr>
          <p:cNvSpPr txBox="1"/>
          <p:nvPr/>
        </p:nvSpPr>
        <p:spPr>
          <a:xfrm>
            <a:off x="8504578" y="2204864"/>
            <a:ext cx="1149120" cy="338554"/>
          </a:xfrm>
          <a:prstGeom prst="rect">
            <a:avLst/>
          </a:prstGeom>
          <a:noFill/>
        </p:spPr>
        <p:txBody>
          <a:bodyPr wrap="square" rtlCol="0">
            <a:spAutoFit/>
          </a:bodyPr>
          <a:lstStyle/>
          <a:p>
            <a:r>
              <a:rPr lang="tr-TR" sz="1600" b="1" dirty="0">
                <a:solidFill>
                  <a:srgbClr val="760A0A"/>
                </a:solidFill>
              </a:rPr>
              <a:t> </a:t>
            </a:r>
            <a:r>
              <a:rPr lang="tr-TR" sz="1600" b="1" dirty="0" err="1">
                <a:solidFill>
                  <a:srgbClr val="760A0A"/>
                </a:solidFill>
              </a:rPr>
              <a:t>IGame</a:t>
            </a:r>
            <a:endParaRPr lang="tr-TR" sz="1600" b="1" dirty="0">
              <a:solidFill>
                <a:srgbClr val="760A0A"/>
              </a:solidFill>
            </a:endParaRPr>
          </a:p>
        </p:txBody>
      </p:sp>
      <p:sp>
        <p:nvSpPr>
          <p:cNvPr id="13" name="Metin kutusu 12">
            <a:extLst>
              <a:ext uri="{FF2B5EF4-FFF2-40B4-BE49-F238E27FC236}">
                <a16:creationId xmlns:a16="http://schemas.microsoft.com/office/drawing/2014/main" id="{1A2E4659-0DD3-8107-8CE6-5A319DF295A5}"/>
              </a:ext>
            </a:extLst>
          </p:cNvPr>
          <p:cNvSpPr txBox="1"/>
          <p:nvPr/>
        </p:nvSpPr>
        <p:spPr>
          <a:xfrm>
            <a:off x="2494012" y="4077706"/>
            <a:ext cx="1512168" cy="338554"/>
          </a:xfrm>
          <a:prstGeom prst="rect">
            <a:avLst/>
          </a:prstGeom>
          <a:noFill/>
        </p:spPr>
        <p:txBody>
          <a:bodyPr wrap="square" rtlCol="0">
            <a:spAutoFit/>
          </a:bodyPr>
          <a:lstStyle/>
          <a:p>
            <a:r>
              <a:rPr lang="tr-TR" sz="1600" b="1" dirty="0">
                <a:solidFill>
                  <a:srgbClr val="760A0A"/>
                </a:solidFill>
              </a:rPr>
              <a:t> Atari </a:t>
            </a:r>
            <a:r>
              <a:rPr lang="tr-TR" sz="1600" b="1" dirty="0" err="1">
                <a:solidFill>
                  <a:srgbClr val="760A0A"/>
                </a:solidFill>
              </a:rPr>
              <a:t>Creator</a:t>
            </a:r>
            <a:endParaRPr lang="tr-TR" sz="1600" b="1" dirty="0">
              <a:solidFill>
                <a:srgbClr val="760A0A"/>
              </a:solidFill>
            </a:endParaRPr>
          </a:p>
        </p:txBody>
      </p:sp>
      <p:sp>
        <p:nvSpPr>
          <p:cNvPr id="14" name="Metin kutusu 13">
            <a:extLst>
              <a:ext uri="{FF2B5EF4-FFF2-40B4-BE49-F238E27FC236}">
                <a16:creationId xmlns:a16="http://schemas.microsoft.com/office/drawing/2014/main" id="{E3F99F69-7FD4-5C29-F29A-84F60291A1E6}"/>
              </a:ext>
            </a:extLst>
          </p:cNvPr>
          <p:cNvSpPr txBox="1"/>
          <p:nvPr/>
        </p:nvSpPr>
        <p:spPr>
          <a:xfrm>
            <a:off x="5674490" y="4011959"/>
            <a:ext cx="1512168" cy="338554"/>
          </a:xfrm>
          <a:prstGeom prst="rect">
            <a:avLst/>
          </a:prstGeom>
          <a:noFill/>
        </p:spPr>
        <p:txBody>
          <a:bodyPr wrap="square" rtlCol="0">
            <a:spAutoFit/>
          </a:bodyPr>
          <a:lstStyle/>
          <a:p>
            <a:r>
              <a:rPr lang="tr-TR" sz="1600" b="1" dirty="0">
                <a:solidFill>
                  <a:srgbClr val="760A0A"/>
                </a:solidFill>
              </a:rPr>
              <a:t>PS </a:t>
            </a:r>
            <a:r>
              <a:rPr lang="tr-TR" sz="1600" b="1" dirty="0" err="1">
                <a:solidFill>
                  <a:srgbClr val="760A0A"/>
                </a:solidFill>
              </a:rPr>
              <a:t>Creator</a:t>
            </a:r>
            <a:endParaRPr lang="tr-TR" sz="1600" b="1" dirty="0">
              <a:solidFill>
                <a:srgbClr val="760A0A"/>
              </a:solidFill>
            </a:endParaRPr>
          </a:p>
        </p:txBody>
      </p:sp>
      <p:sp>
        <p:nvSpPr>
          <p:cNvPr id="15" name="Metin kutusu 14">
            <a:extLst>
              <a:ext uri="{FF2B5EF4-FFF2-40B4-BE49-F238E27FC236}">
                <a16:creationId xmlns:a16="http://schemas.microsoft.com/office/drawing/2014/main" id="{4379D8F1-5DA8-7169-84DB-0161D3058FDB}"/>
              </a:ext>
            </a:extLst>
          </p:cNvPr>
          <p:cNvSpPr txBox="1"/>
          <p:nvPr/>
        </p:nvSpPr>
        <p:spPr>
          <a:xfrm>
            <a:off x="7269909" y="1285421"/>
            <a:ext cx="3610688" cy="584775"/>
          </a:xfrm>
          <a:prstGeom prst="rect">
            <a:avLst/>
          </a:prstGeom>
          <a:solidFill>
            <a:schemeClr val="accent3">
              <a:lumMod val="60000"/>
              <a:lumOff val="40000"/>
            </a:schemeClr>
          </a:solidFill>
          <a:ln>
            <a:solidFill>
              <a:schemeClr val="tx2"/>
            </a:solidFill>
          </a:ln>
        </p:spPr>
        <p:txBody>
          <a:bodyPr wrap="square" rtlCol="0">
            <a:spAutoFit/>
          </a:bodyPr>
          <a:lstStyle/>
          <a:p>
            <a:r>
              <a:rPr lang="tr-TR" sz="1600" dirty="0">
                <a:solidFill>
                  <a:schemeClr val="tx2">
                    <a:lumMod val="95000"/>
                    <a:lumOff val="5000"/>
                  </a:schemeClr>
                </a:solidFill>
              </a:rPr>
              <a:t>Not: </a:t>
            </a:r>
            <a:r>
              <a:rPr lang="tr-TR" sz="1600" dirty="0" err="1">
                <a:solidFill>
                  <a:schemeClr val="tx2">
                    <a:lumMod val="95000"/>
                    <a:lumOff val="5000"/>
                  </a:schemeClr>
                </a:solidFill>
              </a:rPr>
              <a:t>Abstract</a:t>
            </a:r>
            <a:r>
              <a:rPr lang="tr-TR" sz="1600" dirty="0">
                <a:solidFill>
                  <a:schemeClr val="tx2">
                    <a:lumMod val="95000"/>
                    <a:lumOff val="5000"/>
                  </a:schemeClr>
                </a:solidFill>
              </a:rPr>
              <a:t> | </a:t>
            </a:r>
            <a:r>
              <a:rPr lang="tr-TR" sz="1600" dirty="0" err="1">
                <a:solidFill>
                  <a:schemeClr val="tx2">
                    <a:lumMod val="95000"/>
                    <a:lumOff val="5000"/>
                  </a:schemeClr>
                </a:solidFill>
              </a:rPr>
              <a:t>Interface</a:t>
            </a:r>
            <a:r>
              <a:rPr lang="tr-TR" sz="1600" dirty="0">
                <a:solidFill>
                  <a:schemeClr val="tx2">
                    <a:lumMod val="95000"/>
                    <a:lumOff val="5000"/>
                  </a:schemeClr>
                </a:solidFill>
              </a:rPr>
              <a:t> kullanımı neye göre tercih edilir?</a:t>
            </a:r>
          </a:p>
        </p:txBody>
      </p:sp>
      <p:cxnSp>
        <p:nvCxnSpPr>
          <p:cNvPr id="17" name="Bağlayıcı: Dirsek 16">
            <a:extLst>
              <a:ext uri="{FF2B5EF4-FFF2-40B4-BE49-F238E27FC236}">
                <a16:creationId xmlns:a16="http://schemas.microsoft.com/office/drawing/2014/main" id="{4A08A83E-E5DA-CF10-C0A6-D8D3CAB34E29}"/>
              </a:ext>
            </a:extLst>
          </p:cNvPr>
          <p:cNvCxnSpPr>
            <a:cxnSpLocks/>
            <a:stCxn id="8" idx="3"/>
            <a:endCxn id="15" idx="1"/>
          </p:cNvCxnSpPr>
          <p:nvPr/>
        </p:nvCxnSpPr>
        <p:spPr>
          <a:xfrm flipV="1">
            <a:off x="6166419" y="1577809"/>
            <a:ext cx="1103490" cy="796332"/>
          </a:xfrm>
          <a:prstGeom prst="bentConnector3">
            <a:avLst>
              <a:gd name="adj1" fmla="val 50000"/>
            </a:avLst>
          </a:prstGeom>
          <a:ln w="12700">
            <a:solidFill>
              <a:schemeClr val="tx2">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C93218AB-EC7A-C832-C72D-75DD5B382679}"/>
              </a:ext>
            </a:extLst>
          </p:cNvPr>
          <p:cNvSpPr txBox="1"/>
          <p:nvPr/>
        </p:nvSpPr>
        <p:spPr>
          <a:xfrm>
            <a:off x="8127775" y="5407021"/>
            <a:ext cx="2603753" cy="584775"/>
          </a:xfrm>
          <a:prstGeom prst="rect">
            <a:avLst/>
          </a:prstGeom>
          <a:solidFill>
            <a:schemeClr val="accent3">
              <a:lumMod val="60000"/>
              <a:lumOff val="40000"/>
            </a:schemeClr>
          </a:solidFill>
          <a:ln>
            <a:solidFill>
              <a:schemeClr val="tx2"/>
            </a:solidFill>
          </a:ln>
        </p:spPr>
        <p:txBody>
          <a:bodyPr wrap="square" rtlCol="0">
            <a:spAutoFit/>
          </a:bodyPr>
          <a:lstStyle/>
          <a:p>
            <a:r>
              <a:rPr lang="tr-TR" sz="1600" dirty="0">
                <a:solidFill>
                  <a:schemeClr val="tx2">
                    <a:lumMod val="95000"/>
                    <a:lumOff val="5000"/>
                  </a:schemeClr>
                </a:solidFill>
              </a:rPr>
              <a:t>ÜRÜN GRUPLARI ÜZERİNDE DÜŞÜNÜN</a:t>
            </a:r>
          </a:p>
        </p:txBody>
      </p:sp>
    </p:spTree>
    <p:extLst>
      <p:ext uri="{BB962C8B-B14F-4D97-AF65-F5344CB8AC3E}">
        <p14:creationId xmlns:p14="http://schemas.microsoft.com/office/powerpoint/2010/main" val="16067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721584"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Üç Ana Kavram</a:t>
            </a:r>
          </a:p>
        </p:txBody>
      </p:sp>
      <p:sp>
        <p:nvSpPr>
          <p:cNvPr id="6" name="İçerik Yer Tutucusu 13">
            <a:extLst>
              <a:ext uri="{FF2B5EF4-FFF2-40B4-BE49-F238E27FC236}">
                <a16:creationId xmlns:a16="http://schemas.microsoft.com/office/drawing/2014/main" id="{9B2BC029-D033-98FE-EC84-2C363195B435}"/>
              </a:ext>
            </a:extLst>
          </p:cNvPr>
          <p:cNvSpPr txBox="1">
            <a:spLocks/>
          </p:cNvSpPr>
          <p:nvPr/>
        </p:nvSpPr>
        <p:spPr>
          <a:xfrm>
            <a:off x="1053852" y="1556792"/>
            <a:ext cx="9813666" cy="5040560"/>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Nesneler (Objects):</a:t>
            </a:r>
            <a:r>
              <a:rPr lang="tr-TR" sz="2400" dirty="0">
                <a:solidFill>
                  <a:srgbClr val="465562"/>
                </a:solidFill>
                <a:latin typeface="Arial" panose="020B0604020202020204" pitchFamily="34" charset="0"/>
                <a:cs typeface="Arial" panose="020B0604020202020204" pitchFamily="34" charset="0"/>
              </a:rPr>
              <a:t> Nesneler, gerçek dünyadaki varlıkların (örneğin, bir arabaya, bir müşteriye veya bir kitaba) yazılım dünyasındaki temsilidir. Her nesnenin kendine ait durumu </a:t>
            </a:r>
            <a:r>
              <a:rPr lang="tr-TR" sz="2400" b="1" dirty="0">
                <a:solidFill>
                  <a:srgbClr val="465562"/>
                </a:solidFill>
                <a:latin typeface="Arial" panose="020B0604020202020204" pitchFamily="34" charset="0"/>
                <a:cs typeface="Arial" panose="020B0604020202020204" pitchFamily="34" charset="0"/>
              </a:rPr>
              <a:t>(</a:t>
            </a:r>
            <a:r>
              <a:rPr lang="tr-TR" sz="2400" b="1" dirty="0" err="1">
                <a:solidFill>
                  <a:srgbClr val="465562"/>
                </a:solidFill>
                <a:latin typeface="Arial" panose="020B0604020202020204" pitchFamily="34" charset="0"/>
                <a:cs typeface="Arial" panose="020B0604020202020204" pitchFamily="34" charset="0"/>
              </a:rPr>
              <a:t>state</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ve davranışları </a:t>
            </a:r>
            <a:r>
              <a:rPr lang="tr-TR" sz="2400" b="1" dirty="0">
                <a:solidFill>
                  <a:srgbClr val="465562"/>
                </a:solidFill>
                <a:latin typeface="Arial" panose="020B0604020202020204" pitchFamily="34" charset="0"/>
                <a:cs typeface="Arial" panose="020B0604020202020204" pitchFamily="34" charset="0"/>
              </a:rPr>
              <a:t>(</a:t>
            </a:r>
            <a:r>
              <a:rPr lang="tr-TR" sz="2400" b="1" dirty="0" err="1">
                <a:solidFill>
                  <a:srgbClr val="465562"/>
                </a:solidFill>
                <a:latin typeface="Arial" panose="020B0604020202020204" pitchFamily="34" charset="0"/>
                <a:cs typeface="Arial" panose="020B0604020202020204" pitchFamily="34" charset="0"/>
              </a:rPr>
              <a:t>behavior</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vardır. Durum, nesnenin özelliklerini ve verilerini temsil ederken, davranışlar, nesnenin yapabileceği eylemleri ve işlevleri ifade eder. Nesneler, sınıfların örnekleridir ve sınıf, bir nesnenin yapısını ve davranışını tanımlayan bir şablondur.</a:t>
            </a:r>
          </a:p>
          <a:p>
            <a:pPr marL="358775" indent="-358775" algn="just">
              <a:lnSpc>
                <a:spcPct val="110000"/>
              </a:lnSpc>
              <a:buFont typeface="+mj-lt"/>
              <a:buAutoNum type="arabicPeriod"/>
            </a:pPr>
            <a:endParaRPr lang="tr-TR" sz="2400" dirty="0">
              <a:solidFill>
                <a:srgbClr val="465562"/>
              </a:solidFill>
              <a:latin typeface="Arial" panose="020B0604020202020204" pitchFamily="34" charset="0"/>
              <a:cs typeface="Arial" panose="020B0604020202020204" pitchFamily="34" charset="0"/>
            </a:endParaRPr>
          </a:p>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Sınıflar (</a:t>
            </a:r>
            <a:r>
              <a:rPr lang="tr-TR" sz="2400" b="1" dirty="0" err="1">
                <a:solidFill>
                  <a:srgbClr val="465562"/>
                </a:solidFill>
                <a:latin typeface="Arial" panose="020B0604020202020204" pitchFamily="34" charset="0"/>
                <a:cs typeface="Arial" panose="020B0604020202020204" pitchFamily="34" charset="0"/>
              </a:rPr>
              <a:t>Classes</a:t>
            </a:r>
            <a:r>
              <a:rPr lang="tr-TR" sz="2400" b="1" dirty="0">
                <a:solidFill>
                  <a:srgbClr val="465562"/>
                </a:solidFill>
                <a:latin typeface="Arial" panose="020B0604020202020204" pitchFamily="34" charset="0"/>
                <a:cs typeface="Arial" panose="020B0604020202020204" pitchFamily="34" charset="0"/>
              </a:rPr>
              <a:t>):</a:t>
            </a:r>
            <a:r>
              <a:rPr lang="tr-TR" sz="2400" dirty="0">
                <a:solidFill>
                  <a:srgbClr val="465562"/>
                </a:solidFill>
                <a:latin typeface="Arial" panose="020B0604020202020204" pitchFamily="34" charset="0"/>
                <a:cs typeface="Arial" panose="020B0604020202020204" pitchFamily="34" charset="0"/>
              </a:rPr>
              <a:t> Sınıflar, nesnelerin şablonlarıdır. Bir sınıf, nesnelerin ortak özelliklerini ve davranışlarını tanımlar. Örneğin, bir "Araba" sınıfı, arabaların ortak özelliklerini (renk, model, hız vb.) ve davranışlarını (hızlanma, durma, dönme vb.) tanımlar. Sınıflar, nesnelerin örneklerini oluşturmak için kullanılır ve nesneler arasındaki ilişkileri belirleyebilirler.</a:t>
            </a:r>
          </a:p>
          <a:p>
            <a:pPr marL="358775" indent="-358775" algn="just">
              <a:lnSpc>
                <a:spcPct val="110000"/>
              </a:lnSpc>
              <a:buFont typeface="+mj-lt"/>
              <a:buAutoNum type="arabicPeriod"/>
            </a:pPr>
            <a:endParaRPr lang="tr-TR" sz="2400" dirty="0">
              <a:solidFill>
                <a:srgbClr val="465562"/>
              </a:solidFill>
              <a:latin typeface="Arial" panose="020B0604020202020204" pitchFamily="34" charset="0"/>
              <a:cs typeface="Arial" panose="020B0604020202020204" pitchFamily="34" charset="0"/>
            </a:endParaRPr>
          </a:p>
          <a:p>
            <a:pPr marL="358775" indent="-358775" algn="just">
              <a:lnSpc>
                <a:spcPct val="110000"/>
              </a:lnSpc>
              <a:buFont typeface="+mj-lt"/>
              <a:buAutoNum type="arabicPeriod"/>
            </a:pPr>
            <a:r>
              <a:rPr lang="tr-TR" sz="2400" b="1" dirty="0">
                <a:solidFill>
                  <a:srgbClr val="465562"/>
                </a:solidFill>
                <a:latin typeface="Arial" panose="020B0604020202020204" pitchFamily="34" charset="0"/>
                <a:cs typeface="Arial" panose="020B0604020202020204" pitchFamily="34" charset="0"/>
              </a:rPr>
              <a:t>Kalıtım (</a:t>
            </a:r>
            <a:r>
              <a:rPr lang="tr-TR" sz="2400" b="1" dirty="0" err="1">
                <a:solidFill>
                  <a:srgbClr val="465562"/>
                </a:solidFill>
                <a:latin typeface="Arial" panose="020B0604020202020204" pitchFamily="34" charset="0"/>
                <a:cs typeface="Arial" panose="020B0604020202020204" pitchFamily="34" charset="0"/>
              </a:rPr>
              <a:t>Inheritance</a:t>
            </a:r>
            <a:r>
              <a:rPr lang="tr-TR" sz="2400" b="1" dirty="0">
                <a:solidFill>
                  <a:srgbClr val="465562"/>
                </a:solidFill>
                <a:latin typeface="Arial" panose="020B0604020202020204" pitchFamily="34" charset="0"/>
                <a:cs typeface="Arial" panose="020B0604020202020204" pitchFamily="34" charset="0"/>
              </a:rPr>
              <a:t>): </a:t>
            </a:r>
            <a:r>
              <a:rPr lang="tr-TR" sz="2400" dirty="0">
                <a:solidFill>
                  <a:srgbClr val="465562"/>
                </a:solidFill>
                <a:latin typeface="Arial" panose="020B0604020202020204" pitchFamily="34" charset="0"/>
                <a:cs typeface="Arial" panose="020B0604020202020204" pitchFamily="34" charset="0"/>
              </a:rPr>
              <a:t>Kalıtım, sınıflar arasında bir ilişki kurmayı sağlar. Bir sınıf, başka bir sınıftan özelliklerini ve davranışlarını miras alabilir. Bu, kodun tekrar kullanımını ve hiyerarşik yapıların oluşturulmasını sağlar. Örneğin, "Araba" sınıfı, "Taşıt" sınıfından özelliklerini ve davranışlarını miras alabilir.</a:t>
            </a: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7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58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Factory</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Method</a:t>
            </a:r>
            <a:endParaRPr lang="tr-TR" sz="2000" b="1" dirty="0">
              <a:solidFill>
                <a:srgbClr val="760A0A"/>
              </a:solidFill>
              <a:latin typeface="Arial" panose="020B0604020202020204" pitchFamily="34" charset="0"/>
              <a:cs typeface="Arial" panose="020B0604020202020204" pitchFamily="34" charset="0"/>
            </a:endParaRPr>
          </a:p>
        </p:txBody>
      </p:sp>
      <p:pic>
        <p:nvPicPr>
          <p:cNvPr id="16" name="Resim 15">
            <a:extLst>
              <a:ext uri="{FF2B5EF4-FFF2-40B4-BE49-F238E27FC236}">
                <a16:creationId xmlns:a16="http://schemas.microsoft.com/office/drawing/2014/main" id="{C4509204-DB04-5640-4115-5D00F9C78729}"/>
              </a:ext>
            </a:extLst>
          </p:cNvPr>
          <p:cNvPicPr>
            <a:picLocks noChangeAspect="1"/>
          </p:cNvPicPr>
          <p:nvPr/>
        </p:nvPicPr>
        <p:blipFill>
          <a:blip r:embed="rId4"/>
          <a:stretch>
            <a:fillRect/>
          </a:stretch>
        </p:blipFill>
        <p:spPr>
          <a:xfrm>
            <a:off x="2691750" y="1152128"/>
            <a:ext cx="7003062" cy="5661248"/>
          </a:xfrm>
          <a:prstGeom prst="rect">
            <a:avLst/>
          </a:prstGeom>
        </p:spPr>
      </p:pic>
    </p:spTree>
    <p:extLst>
      <p:ext uri="{BB962C8B-B14F-4D97-AF65-F5344CB8AC3E}">
        <p14:creationId xmlns:p14="http://schemas.microsoft.com/office/powerpoint/2010/main" val="130540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Abstract</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533081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50" dirty="0">
                <a:latin typeface="Arial" panose="020B0604020202020204" pitchFamily="34" charset="0"/>
                <a:cs typeface="Arial" panose="020B0604020202020204" pitchFamily="34" charset="0"/>
              </a:rPr>
              <a:t>Mantıksal olarak </a:t>
            </a:r>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Pattern</a:t>
            </a:r>
            <a:r>
              <a:rPr lang="tr-TR" sz="1850" dirty="0">
                <a:latin typeface="Arial" panose="020B0604020202020204" pitchFamily="34" charset="0"/>
                <a:cs typeface="Arial" panose="020B0604020202020204" pitchFamily="34" charset="0"/>
              </a:rPr>
              <a:t> ile aynı, O halde hemen ilk akla gelen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Method</a:t>
            </a:r>
            <a:r>
              <a:rPr lang="tr-TR" sz="1850" dirty="0">
                <a:latin typeface="Arial" panose="020B0604020202020204" pitchFamily="34" charset="0"/>
                <a:cs typeface="Arial" panose="020B0604020202020204" pitchFamily="34" charset="0"/>
              </a:rPr>
              <a:t> D.P. ile </a:t>
            </a:r>
            <a:r>
              <a:rPr lang="tr-TR" sz="1850" dirty="0" err="1">
                <a:latin typeface="Arial" panose="020B0604020202020204" pitchFamily="34" charset="0"/>
                <a:cs typeface="Arial" panose="020B0604020202020204" pitchFamily="34" charset="0"/>
              </a:rPr>
              <a:t>Abstract</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D.P. arasındaki fark nedir?”</a:t>
            </a:r>
          </a:p>
          <a:p>
            <a:endParaRPr lang="tr-TR" sz="1850" dirty="0">
              <a:latin typeface="Arial" panose="020B0604020202020204" pitchFamily="34" charset="0"/>
              <a:cs typeface="Arial" panose="020B0604020202020204" pitchFamily="34" charset="0"/>
            </a:endParaRPr>
          </a:p>
          <a:p>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Method</a:t>
            </a:r>
            <a:r>
              <a:rPr lang="tr-TR" sz="1850" b="1" dirty="0">
                <a:latin typeface="Arial" panose="020B0604020202020204" pitchFamily="34" charset="0"/>
                <a:cs typeface="Arial" panose="020B0604020202020204" pitchFamily="34" charset="0"/>
              </a:rPr>
              <a:t> D.P.;</a:t>
            </a:r>
            <a:r>
              <a:rPr lang="tr-TR" sz="1850" dirty="0">
                <a:latin typeface="Arial" panose="020B0604020202020204" pitchFamily="34" charset="0"/>
                <a:cs typeface="Arial" panose="020B0604020202020204" pitchFamily="34" charset="0"/>
              </a:rPr>
              <a:t> ilişkisel olan birden fazla nesnenin üretimini ortak bir arayüz aracılığıyla tek bir sınıf üzerinden yapılacak bir talep ile gerçekleştirmek ve nesne üretim anında istemcinin üretilen nesneye olan bağımlılığını sıfıra indirmeyi hedeflemektedir.</a:t>
            </a:r>
          </a:p>
          <a:p>
            <a:endParaRPr lang="tr-TR" sz="1850" dirty="0">
              <a:latin typeface="Arial" panose="020B0604020202020204" pitchFamily="34" charset="0"/>
              <a:cs typeface="Arial" panose="020B0604020202020204" pitchFamily="34" charset="0"/>
            </a:endParaRPr>
          </a:p>
          <a:p>
            <a:pPr algn="l" fontAlgn="base"/>
            <a:r>
              <a:rPr lang="tr-TR" sz="1850" b="1" dirty="0" err="1">
                <a:latin typeface="Arial" panose="020B0604020202020204" pitchFamily="34" charset="0"/>
                <a:cs typeface="Arial" panose="020B0604020202020204" pitchFamily="34" charset="0"/>
              </a:rPr>
              <a:t>Abstract</a:t>
            </a:r>
            <a:r>
              <a:rPr lang="tr-TR" sz="1850" b="1" dirty="0">
                <a:latin typeface="Arial" panose="020B0604020202020204" pitchFamily="34" charset="0"/>
                <a:cs typeface="Arial" panose="020B0604020202020204" pitchFamily="34" charset="0"/>
              </a:rPr>
              <a:t> </a:t>
            </a:r>
            <a:r>
              <a:rPr lang="tr-TR" sz="1850" b="1" dirty="0" err="1">
                <a:latin typeface="Arial" panose="020B0604020202020204" pitchFamily="34" charset="0"/>
                <a:cs typeface="Arial" panose="020B0604020202020204" pitchFamily="34" charset="0"/>
              </a:rPr>
              <a:t>Factory</a:t>
            </a:r>
            <a:r>
              <a:rPr lang="tr-TR" sz="1850" b="1" dirty="0">
                <a:latin typeface="Arial" panose="020B0604020202020204" pitchFamily="34" charset="0"/>
                <a:cs typeface="Arial" panose="020B0604020202020204" pitchFamily="34" charset="0"/>
              </a:rPr>
              <a:t> D.P. </a:t>
            </a:r>
            <a:r>
              <a:rPr lang="tr-TR" sz="1850" dirty="0">
                <a:latin typeface="Arial" panose="020B0604020202020204" pitchFamily="34" charset="0"/>
                <a:cs typeface="Arial" panose="020B0604020202020204" pitchFamily="34" charset="0"/>
              </a:rPr>
              <a:t>ise ilişkisel olan birden fazla nesnenin üretimini tek bir arayüz tarafından değil her ürün ailesi için farklı bir arayüz tanımlayarak sağlamaktadır.</a:t>
            </a:r>
          </a:p>
          <a:p>
            <a:pPr algn="l" fontAlgn="base"/>
            <a:r>
              <a:rPr lang="tr-TR" sz="1850" dirty="0">
                <a:latin typeface="Arial" panose="020B0604020202020204" pitchFamily="34" charset="0"/>
                <a:cs typeface="Arial" panose="020B0604020202020204" pitchFamily="34" charset="0"/>
              </a:rPr>
              <a:t>Yani anlayacağınız birden fazla ürün ailesi ile çalışmak zorunda kaldığımız durumlarda, istemciyi bu yapılardan soyutlamak için </a:t>
            </a:r>
            <a:r>
              <a:rPr lang="tr-TR" sz="1850" dirty="0" err="1">
                <a:latin typeface="Arial" panose="020B0604020202020204" pitchFamily="34" charset="0"/>
                <a:cs typeface="Arial" panose="020B0604020202020204" pitchFamily="34" charset="0"/>
              </a:rPr>
              <a:t>Abstract</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Factory</a:t>
            </a:r>
            <a:r>
              <a:rPr lang="tr-TR" sz="1850" dirty="0">
                <a:latin typeface="Arial" panose="020B0604020202020204" pitchFamily="34" charset="0"/>
                <a:cs typeface="Arial" panose="020B0604020202020204" pitchFamily="34" charset="0"/>
              </a:rPr>
              <a:t> D.P. doğru bir yaklaşım olacaktır.</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63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pic>
        <p:nvPicPr>
          <p:cNvPr id="13" name="Resim 12">
            <a:extLst>
              <a:ext uri="{FF2B5EF4-FFF2-40B4-BE49-F238E27FC236}">
                <a16:creationId xmlns:a16="http://schemas.microsoft.com/office/drawing/2014/main" id="{B1AB3646-0195-B1B5-46BD-B601183B05BD}"/>
              </a:ext>
            </a:extLst>
          </p:cNvPr>
          <p:cNvPicPr>
            <a:picLocks noChangeAspect="1"/>
          </p:cNvPicPr>
          <p:nvPr/>
        </p:nvPicPr>
        <p:blipFill>
          <a:blip r:embed="rId4"/>
          <a:stretch>
            <a:fillRect/>
          </a:stretch>
        </p:blipFill>
        <p:spPr>
          <a:xfrm>
            <a:off x="1002420" y="1484784"/>
            <a:ext cx="9916528" cy="4429262"/>
          </a:xfrm>
          <a:prstGeom prst="rect">
            <a:avLst/>
          </a:prstGeom>
        </p:spPr>
      </p:pic>
    </p:spTree>
    <p:extLst>
      <p:ext uri="{BB962C8B-B14F-4D97-AF65-F5344CB8AC3E}">
        <p14:creationId xmlns:p14="http://schemas.microsoft.com/office/powerpoint/2010/main" val="223558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Abstract</a:t>
            </a:r>
            <a:r>
              <a:rPr lang="tr-TR" sz="2400" b="1" dirty="0">
                <a:solidFill>
                  <a:srgbClr val="760A0A"/>
                </a:solidFill>
                <a:latin typeface="Arial" panose="020B0604020202020204" pitchFamily="34" charset="0"/>
                <a:cs typeface="Arial" panose="020B0604020202020204" pitchFamily="34" charset="0"/>
              </a:rPr>
              <a:t> </a:t>
            </a:r>
            <a:r>
              <a:rPr lang="tr-TR" sz="2400" b="1" dirty="0" err="1">
                <a:solidFill>
                  <a:srgbClr val="760A0A"/>
                </a:solidFill>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Builder</a:t>
            </a:r>
          </a:p>
          <a:p>
            <a:endParaRPr lang="tr-TR" sz="2400" b="1" dirty="0">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386100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Abstract</a:t>
            </a:r>
            <a:r>
              <a:rPr lang="tr-TR" sz="2000" b="1" dirty="0">
                <a:latin typeface="Arial" panose="020B0604020202020204" pitchFamily="34" charset="0"/>
                <a:cs typeface="Arial" panose="020B0604020202020204" pitchFamily="34" charset="0"/>
              </a:rPr>
              <a:t> Product: </a:t>
            </a:r>
            <a:r>
              <a:rPr lang="tr-TR" sz="2000" dirty="0">
                <a:latin typeface="Arial" panose="020B0604020202020204" pitchFamily="34" charset="0"/>
                <a:cs typeface="Arial" panose="020B0604020202020204" pitchFamily="34" charset="0"/>
              </a:rPr>
              <a:t>Üretilecek ürünlerin soyut sınıfıdır. Belirli ürünlerin içerisindeki tüm </a:t>
            </a:r>
            <a:r>
              <a:rPr lang="tr-TR" sz="2000" dirty="0" err="1">
                <a:latin typeface="Arial" panose="020B0604020202020204" pitchFamily="34" charset="0"/>
                <a:cs typeface="Arial" panose="020B0604020202020204" pitchFamily="34" charset="0"/>
              </a:rPr>
              <a:t>member</a:t>
            </a:r>
            <a:r>
              <a:rPr lang="tr-TR" sz="2000" dirty="0">
                <a:latin typeface="Arial" panose="020B0604020202020204" pitchFamily="34" charset="0"/>
                <a:cs typeface="Arial" panose="020B0604020202020204" pitchFamily="34" charset="0"/>
              </a:rPr>
              <a:t> yapılanmasını imza olarak taşımakta ve </a:t>
            </a:r>
            <a:r>
              <a:rPr lang="tr-TR" sz="2000" dirty="0" err="1">
                <a:latin typeface="Arial" panose="020B0604020202020204" pitchFamily="34" charset="0"/>
                <a:cs typeface="Arial" panose="020B0604020202020204" pitchFamily="34" charset="0"/>
              </a:rPr>
              <a:t>Concrete</a:t>
            </a:r>
            <a:r>
              <a:rPr lang="tr-TR" sz="2000" dirty="0">
                <a:latin typeface="Arial" panose="020B0604020202020204" pitchFamily="34" charset="0"/>
                <a:cs typeface="Arial" panose="020B0604020202020204" pitchFamily="34" charset="0"/>
              </a:rPr>
              <a:t> Product yapılarına </a:t>
            </a:r>
            <a:r>
              <a:rPr lang="tr-TR" sz="2000" dirty="0" err="1">
                <a:latin typeface="Arial" panose="020B0604020202020204" pitchFamily="34" charset="0"/>
                <a:cs typeface="Arial" panose="020B0604020202020204" pitchFamily="34" charset="0"/>
              </a:rPr>
              <a:t>implemente</a:t>
            </a:r>
            <a:r>
              <a:rPr lang="tr-TR" sz="2000" dirty="0">
                <a:latin typeface="Arial" panose="020B0604020202020204" pitchFamily="34" charset="0"/>
                <a:cs typeface="Arial" panose="020B0604020202020204" pitchFamily="34" charset="0"/>
              </a:rPr>
              <a:t> etmektedir.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Concrete</a:t>
            </a:r>
            <a:r>
              <a:rPr lang="tr-TR" sz="2000" b="1" dirty="0">
                <a:latin typeface="Arial" panose="020B0604020202020204" pitchFamily="34" charset="0"/>
                <a:cs typeface="Arial" panose="020B0604020202020204" pitchFamily="34" charset="0"/>
              </a:rPr>
              <a:t> Product : </a:t>
            </a:r>
            <a:r>
              <a:rPr lang="tr-TR" sz="2000" dirty="0">
                <a:latin typeface="Arial" panose="020B0604020202020204" pitchFamily="34" charset="0"/>
                <a:cs typeface="Arial" panose="020B0604020202020204" pitchFamily="34" charset="0"/>
              </a:rPr>
              <a:t>İstemcinin üretmek istediği ürün ailesinin gerçek somut sınıflarıdır.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Abstract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 </a:t>
            </a:r>
            <a:r>
              <a:rPr lang="tr-TR" sz="2000" dirty="0">
                <a:latin typeface="Arial" panose="020B0604020202020204" pitchFamily="34" charset="0"/>
                <a:cs typeface="Arial" panose="020B0604020202020204" pitchFamily="34" charset="0"/>
              </a:rPr>
              <a:t>Ürün ailesini oluşturacak olan fabrika sınıflarına arayüz sağlayan yapıdır.</a:t>
            </a:r>
          </a:p>
          <a:p>
            <a:pPr marL="176213" indent="-176213" algn="l" fontAlgn="base">
              <a:buFont typeface="Arial" panose="020B0604020202020204" pitchFamily="34" charset="0"/>
              <a:buChar char="•"/>
            </a:pPr>
            <a:endParaRPr lang="tr-TR" sz="2000" dirty="0">
              <a:latin typeface="Arial" panose="020B0604020202020204" pitchFamily="34" charset="0"/>
              <a:cs typeface="Arial" panose="020B0604020202020204" pitchFamily="34" charset="0"/>
            </a:endParaRPr>
          </a:p>
          <a:p>
            <a:pPr marL="176213" indent="-176213" algn="l" fontAlgn="base">
              <a:buFont typeface="Arial" panose="020B0604020202020204" pitchFamily="34" charset="0"/>
              <a:buChar char="•"/>
            </a:pPr>
            <a:r>
              <a:rPr lang="tr-TR" sz="2000" b="1" dirty="0" err="1">
                <a:latin typeface="Arial" panose="020B0604020202020204" pitchFamily="34" charset="0"/>
                <a:cs typeface="Arial" panose="020B0604020202020204" pitchFamily="34" charset="0"/>
              </a:rPr>
              <a:t>Concrete</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Factory</a:t>
            </a:r>
            <a:r>
              <a:rPr lang="tr-TR" sz="2000" b="1"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Asıl ürün ailesini oluşturan fabrikalardır.</a:t>
            </a:r>
          </a:p>
          <a:p>
            <a:endParaRPr lang="tr-TR" sz="1850" dirty="0">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4B8903AE-7A35-539E-49FF-F78CF2E44CFC}"/>
              </a:ext>
            </a:extLst>
          </p:cNvPr>
          <p:cNvSpPr txBox="1">
            <a:spLocks/>
          </p:cNvSpPr>
          <p:nvPr/>
        </p:nvSpPr>
        <p:spPr>
          <a:xfrm>
            <a:off x="4552057" y="5589822"/>
            <a:ext cx="6346315" cy="1079538"/>
          </a:xfrm>
          <a:prstGeom prst="rect">
            <a:avLst/>
          </a:prstGeom>
          <a:solidFill>
            <a:schemeClr val="accent3">
              <a:lumMod val="20000"/>
              <a:lumOff val="80000"/>
            </a:schemeClr>
          </a:solidFill>
          <a:ln>
            <a:solidFill>
              <a:schemeClr val="tx2">
                <a:lumMod val="95000"/>
                <a:lumOff val="5000"/>
              </a:schemeClr>
            </a:solidFill>
          </a:ln>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fontAlgn="base"/>
            <a:r>
              <a:rPr lang="tr-TR" sz="1800" b="1" dirty="0">
                <a:latin typeface="Arial" panose="020B0604020202020204" pitchFamily="34" charset="0"/>
                <a:cs typeface="Arial" panose="020B0604020202020204" pitchFamily="34" charset="0"/>
              </a:rPr>
              <a:t>İnşa sürecinde oluşturma önceliği :</a:t>
            </a:r>
          </a:p>
          <a:p>
            <a:pPr algn="l" fontAlgn="base"/>
            <a:endParaRPr lang="tr-TR" sz="1800" b="1" dirty="0">
              <a:latin typeface="Arial" panose="020B0604020202020204" pitchFamily="34" charset="0"/>
              <a:cs typeface="Arial" panose="020B0604020202020204" pitchFamily="34" charset="0"/>
            </a:endParaRPr>
          </a:p>
          <a:p>
            <a:pPr algn="l" fontAlgn="base"/>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Product &gt;&gt;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Product &gt;&gt; </a:t>
            </a:r>
            <a:r>
              <a:rPr lang="tr-TR" sz="1800" dirty="0" err="1">
                <a:latin typeface="Arial" panose="020B0604020202020204" pitchFamily="34" charset="0"/>
                <a:cs typeface="Arial" panose="020B0604020202020204" pitchFamily="34" charset="0"/>
              </a:rPr>
              <a:t>Abstract</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Factory</a:t>
            </a:r>
            <a:r>
              <a:rPr lang="tr-TR" sz="1800" dirty="0">
                <a:latin typeface="Arial" panose="020B0604020202020204" pitchFamily="34" charset="0"/>
                <a:cs typeface="Arial" panose="020B0604020202020204" pitchFamily="34" charset="0"/>
              </a:rPr>
              <a:t> &gt;&gt; </a:t>
            </a:r>
            <a:r>
              <a:rPr lang="tr-TR" sz="1800" dirty="0" err="1">
                <a:latin typeface="Arial" panose="020B0604020202020204" pitchFamily="34" charset="0"/>
                <a:cs typeface="Arial" panose="020B0604020202020204" pitchFamily="34" charset="0"/>
              </a:rPr>
              <a:t>Concrete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Factory</a:t>
            </a:r>
            <a:endParaRPr lang="tr-TR" sz="1800" dirty="0">
              <a:latin typeface="Arial" panose="020B0604020202020204" pitchFamily="34" charset="0"/>
              <a:cs typeface="Arial" panose="020B0604020202020204" pitchFamily="34" charset="0"/>
            </a:endParaRPr>
          </a:p>
          <a:p>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55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790156" y="260648"/>
            <a:ext cx="4161744" cy="292337"/>
          </a:xfrm>
          <a:prstGeom prst="rect">
            <a:avLst/>
          </a:prstGeom>
        </p:spPr>
        <p:txBody>
          <a:bodyPr rtlCol="0">
            <a:normAutofit fontScale="8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Abstract</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Factory</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E6E2DEFC-7957-BB1C-11FE-93F11A25E8D6}"/>
              </a:ext>
            </a:extLst>
          </p:cNvPr>
          <p:cNvPicPr>
            <a:picLocks noChangeAspect="1"/>
          </p:cNvPicPr>
          <p:nvPr/>
        </p:nvPicPr>
        <p:blipFill>
          <a:blip r:embed="rId3"/>
          <a:stretch>
            <a:fillRect/>
          </a:stretch>
        </p:blipFill>
        <p:spPr>
          <a:xfrm>
            <a:off x="1989956" y="552985"/>
            <a:ext cx="8926386" cy="6291352"/>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Tree>
    <p:extLst>
      <p:ext uri="{BB962C8B-B14F-4D97-AF65-F5344CB8AC3E}">
        <p14:creationId xmlns:p14="http://schemas.microsoft.com/office/powerpoint/2010/main" val="37884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278088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50" dirty="0">
                <a:latin typeface="Arial" panose="020B0604020202020204" pitchFamily="34" charset="0"/>
                <a:cs typeface="Arial" panose="020B0604020202020204" pitchFamily="34" charset="0"/>
              </a:rPr>
              <a:t>Builder deseni, özellikle karmaşık nesnelerin oluşturulmasıyla ilgili sorunları çözmek için kullanılır.</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Nesnelerin yapısı genellikle bir adımda tamamlanamaz ve birçok yapılandırma seçeneği vardır.</a:t>
            </a:r>
          </a:p>
          <a:p>
            <a:endParaRPr lang="tr-TR" sz="1850" dirty="0">
              <a:latin typeface="Arial" panose="020B0604020202020204" pitchFamily="34" charset="0"/>
              <a:cs typeface="Arial" panose="020B0604020202020204" pitchFamily="34" charset="0"/>
            </a:endParaRPr>
          </a:p>
          <a:p>
            <a:r>
              <a:rPr lang="tr-TR" sz="1850" dirty="0">
                <a:latin typeface="Arial" panose="020B0604020202020204" pitchFamily="34" charset="0"/>
                <a:cs typeface="Arial" panose="020B0604020202020204" pitchFamily="34" charset="0"/>
              </a:rPr>
              <a:t>Bu durumda, Builder deseni nesnenin oluşturulma sürecini parçalara böler ve her parçanın ayrı ayrı oluşturulmasını ve yapılandırılmasını sağlar. Sonunda, tamamlanmış nesne elde edilir.</a:t>
            </a:r>
          </a:p>
          <a:p>
            <a:endParaRPr lang="tr-TR" sz="1850"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3AB67483-87B9-8177-0DAB-060DB306122D}"/>
              </a:ext>
            </a:extLst>
          </p:cNvPr>
          <p:cNvSpPr txBox="1"/>
          <p:nvPr/>
        </p:nvSpPr>
        <p:spPr>
          <a:xfrm>
            <a:off x="4414967" y="4454380"/>
            <a:ext cx="6308324" cy="2031325"/>
          </a:xfrm>
          <a:prstGeom prst="rect">
            <a:avLst/>
          </a:prstGeom>
          <a:solidFill>
            <a:schemeClr val="accent3">
              <a:lumMod val="40000"/>
              <a:lumOff val="60000"/>
            </a:schemeClr>
          </a:solidFill>
          <a:ln>
            <a:solidFill>
              <a:schemeClr val="tx1">
                <a:lumMod val="75000"/>
              </a:schemeClr>
            </a:solidFill>
          </a:ln>
        </p:spPr>
        <p:txBody>
          <a:bodyPr wrap="square" rtlCol="0">
            <a:spAutoFit/>
          </a:bodyPr>
          <a:lstStyle/>
          <a:p>
            <a:r>
              <a:rPr lang="tr-TR" sz="1800" dirty="0">
                <a:solidFill>
                  <a:schemeClr val="bg2">
                    <a:lumMod val="25000"/>
                  </a:schemeClr>
                </a:solidFill>
                <a:latin typeface="Arial" panose="020B0604020202020204" pitchFamily="34" charset="0"/>
                <a:cs typeface="Arial" panose="020B0604020202020204" pitchFamily="34" charset="0"/>
              </a:rPr>
              <a:t>Örneğin, bir araba üretim sürecini ele alalım. Motor, şasi, tekerlekler gibi birçok parçadan oluşur. Builder deseni, Araba sınıfının oluşturulmasını parçalara böler ve her bir parçayı farklı </a:t>
            </a:r>
            <a:r>
              <a:rPr lang="tr-TR" sz="1800" dirty="0" err="1">
                <a:solidFill>
                  <a:schemeClr val="bg2">
                    <a:lumMod val="25000"/>
                  </a:schemeClr>
                </a:solidFill>
                <a:latin typeface="Arial" panose="020B0604020202020204" pitchFamily="34" charset="0"/>
                <a:cs typeface="Arial" panose="020B0604020202020204" pitchFamily="34" charset="0"/>
              </a:rPr>
              <a:t>ConcreteBuilder</a:t>
            </a:r>
            <a:r>
              <a:rPr lang="tr-TR" sz="1800" dirty="0">
                <a:solidFill>
                  <a:schemeClr val="bg2">
                    <a:lumMod val="25000"/>
                  </a:schemeClr>
                </a:solidFill>
                <a:latin typeface="Arial" panose="020B0604020202020204" pitchFamily="34" charset="0"/>
                <a:cs typeface="Arial" panose="020B0604020202020204" pitchFamily="34" charset="0"/>
              </a:rPr>
              <a:t> sınıflarıyla oluşturur. Böylece, istemci sadece hangi parçaları kullanacağını belirler ve </a:t>
            </a:r>
            <a:r>
              <a:rPr lang="tr-TR" sz="1800" dirty="0" err="1">
                <a:solidFill>
                  <a:schemeClr val="bg2">
                    <a:lumMod val="25000"/>
                  </a:schemeClr>
                </a:solidFill>
                <a:latin typeface="Arial" panose="020B0604020202020204" pitchFamily="34" charset="0"/>
                <a:cs typeface="Arial" panose="020B0604020202020204" pitchFamily="34" charset="0"/>
              </a:rPr>
              <a:t>Director</a:t>
            </a:r>
            <a:r>
              <a:rPr lang="tr-TR" sz="1800" dirty="0">
                <a:solidFill>
                  <a:schemeClr val="bg2">
                    <a:lumMod val="25000"/>
                  </a:schemeClr>
                </a:solidFill>
                <a:latin typeface="Arial" panose="020B0604020202020204" pitchFamily="34" charset="0"/>
                <a:cs typeface="Arial" panose="020B0604020202020204" pitchFamily="34" charset="0"/>
              </a:rPr>
              <a:t> üzerinden </a:t>
            </a:r>
            <a:r>
              <a:rPr lang="tr-TR" sz="1800" dirty="0" err="1">
                <a:solidFill>
                  <a:schemeClr val="bg2">
                    <a:lumMod val="25000"/>
                  </a:schemeClr>
                </a:solidFill>
                <a:latin typeface="Arial" panose="020B0604020202020204" pitchFamily="34" charset="0"/>
                <a:cs typeface="Arial" panose="020B0604020202020204" pitchFamily="34" charset="0"/>
              </a:rPr>
              <a:t>Araba'nın</a:t>
            </a:r>
            <a:r>
              <a:rPr lang="tr-TR" sz="1800" dirty="0">
                <a:solidFill>
                  <a:schemeClr val="bg2">
                    <a:lumMod val="25000"/>
                  </a:schemeClr>
                </a:solidFill>
                <a:latin typeface="Arial" panose="020B0604020202020204" pitchFamily="34" charset="0"/>
                <a:cs typeface="Arial" panose="020B0604020202020204" pitchFamily="34" charset="0"/>
              </a:rPr>
              <a:t> oluşturulmasını sağlar.</a:t>
            </a:r>
          </a:p>
          <a:p>
            <a:endParaRPr lang="tr-TR" dirty="0"/>
          </a:p>
        </p:txBody>
      </p:sp>
    </p:spTree>
    <p:extLst>
      <p:ext uri="{BB962C8B-B14F-4D97-AF65-F5344CB8AC3E}">
        <p14:creationId xmlns:p14="http://schemas.microsoft.com/office/powerpoint/2010/main" val="9852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 aşağıdaki durumlarda kullanılabilir:</a:t>
            </a:r>
          </a:p>
          <a:p>
            <a:pPr algn="l"/>
            <a:endParaRPr lang="tr-TR" sz="1850" b="1"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Nesnenin oluşturulması ve yapılandırılması sürecinin ayrıştırılması gerektiğinde.</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Nesne oluşturma sürecinin esnek olması ve farklı varyasyonlar için kolayca genişletilebilmesi gerektiğinde.</a:t>
            </a:r>
          </a:p>
          <a:p>
            <a:pPr marL="177800" indent="-177800" algn="l">
              <a:buFont typeface="Arial" panose="020B0604020202020204" pitchFamily="34" charset="0"/>
              <a:buChar char="•"/>
            </a:pPr>
            <a:endParaRPr lang="tr-TR" sz="1850" dirty="0">
              <a:latin typeface="Arial" panose="020B0604020202020204" pitchFamily="34" charset="0"/>
              <a:cs typeface="Arial" panose="020B0604020202020204" pitchFamily="34" charset="0"/>
            </a:endParaRPr>
          </a:p>
          <a:p>
            <a:pPr marL="177800" indent="-177800" algn="l">
              <a:buFont typeface="Arial" panose="020B0604020202020204" pitchFamily="34" charset="0"/>
              <a:buChar char="•"/>
            </a:pPr>
            <a:r>
              <a:rPr lang="tr-TR" sz="1850" dirty="0">
                <a:latin typeface="Arial" panose="020B0604020202020204" pitchFamily="34" charset="0"/>
                <a:cs typeface="Arial" panose="020B0604020202020204" pitchFamily="34" charset="0"/>
              </a:rPr>
              <a:t>Oluşturulacak nesnenin yapısı karmaşık olduğunda ve adım adım oluşturulması gerektiğinde.</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38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Singleton</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Prototype</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Object </a:t>
            </a:r>
            <a:r>
              <a:rPr lang="tr-TR" sz="2400" b="1" dirty="0" err="1">
                <a:latin typeface="Arial" panose="020B0604020202020204" pitchFamily="34" charset="0"/>
                <a:cs typeface="Arial" panose="020B0604020202020204" pitchFamily="34" charset="0"/>
              </a:rPr>
              <a:t>Pool</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Lazy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Initialization</a:t>
            </a:r>
            <a:r>
              <a:rPr lang="tr-TR" sz="2400" b="1" dirty="0">
                <a:solidFill>
                  <a:srgbClr val="760A0A"/>
                </a:solidFill>
                <a:latin typeface="Arial" panose="020B0604020202020204" pitchFamily="34" charset="0"/>
                <a:cs typeface="Arial" panose="020B0604020202020204" pitchFamily="34" charset="0"/>
              </a:rPr>
              <a:t/>
            </a:r>
            <a:br>
              <a:rPr lang="tr-TR" sz="2400" b="1" dirty="0">
                <a:solidFill>
                  <a:srgbClr val="760A0A"/>
                </a:solidFill>
                <a:latin typeface="Arial" panose="020B0604020202020204" pitchFamily="34" charset="0"/>
                <a:cs typeface="Arial" panose="020B0604020202020204" pitchFamily="34" charset="0"/>
              </a:rPr>
            </a:br>
            <a:endParaRPr lang="tr-TR" sz="2400" b="1" dirty="0">
              <a:solidFill>
                <a:srgbClr val="760A0A"/>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Method</a:t>
            </a:r>
            <a:r>
              <a:rPr lang="tr-TR" sz="2400" b="1" i="0" dirty="0">
                <a:effectLst/>
                <a:latin typeface="Arial" panose="020B0604020202020204" pitchFamily="34" charset="0"/>
                <a:cs typeface="Arial" panose="020B0604020202020204" pitchFamily="34" charset="0"/>
              </a:rPr>
              <a:t/>
            </a:r>
            <a:br>
              <a:rPr lang="tr-TR" sz="2400" b="1" i="0" dirty="0">
                <a:effectLst/>
                <a:latin typeface="Arial" panose="020B0604020202020204" pitchFamily="34" charset="0"/>
                <a:cs typeface="Arial" panose="020B0604020202020204" pitchFamily="34" charset="0"/>
              </a:rPr>
            </a:br>
            <a:endParaRPr lang="tr-TR" sz="2400" b="1" i="0" dirty="0">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Abstract</a:t>
            </a:r>
            <a:r>
              <a:rPr lang="tr-TR" sz="2400" b="1" dirty="0">
                <a:latin typeface="Arial" panose="020B0604020202020204" pitchFamily="34" charset="0"/>
                <a:cs typeface="Arial" panose="020B0604020202020204" pitchFamily="34" charset="0"/>
              </a:rPr>
              <a:t> </a:t>
            </a:r>
            <a:r>
              <a:rPr lang="tr-TR" sz="2400" b="1" dirty="0" err="1">
                <a:latin typeface="Arial" panose="020B0604020202020204" pitchFamily="34" charset="0"/>
                <a:cs typeface="Arial" panose="020B0604020202020204" pitchFamily="34" charset="0"/>
              </a:rPr>
              <a:t>Factory</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Builder</a:t>
            </a: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4316634" y="1512213"/>
            <a:ext cx="6624736" cy="494112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50" b="1" dirty="0">
                <a:latin typeface="Arial" panose="020B0604020202020204" pitchFamily="34" charset="0"/>
                <a:cs typeface="Arial" panose="020B0604020202020204" pitchFamily="34" charset="0"/>
              </a:rPr>
              <a:t>Builder deseninin temel unsurları şunlardır:</a:t>
            </a:r>
          </a:p>
          <a:p>
            <a:pPr algn="l"/>
            <a:endParaRPr lang="tr-TR" sz="1850" b="1"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Product (Ürün): </a:t>
            </a:r>
            <a:r>
              <a:rPr lang="tr-TR" sz="1850" dirty="0">
                <a:latin typeface="Arial" panose="020B0604020202020204" pitchFamily="34" charset="0"/>
                <a:cs typeface="Arial" panose="020B0604020202020204" pitchFamily="34" charset="0"/>
              </a:rPr>
              <a:t>Oluşturulacak kompleks nesneyi temsil eder. Bu nesne, Builder deseni tarafından adım adım oluşturulur.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a:latin typeface="Arial" panose="020B0604020202020204" pitchFamily="34" charset="0"/>
                <a:cs typeface="Arial" panose="020B0604020202020204" pitchFamily="34" charset="0"/>
              </a:rPr>
              <a:t>Builder (Oluşturucu): </a:t>
            </a:r>
            <a:r>
              <a:rPr lang="tr-TR" sz="1850" dirty="0">
                <a:latin typeface="Arial" panose="020B0604020202020204" pitchFamily="34" charset="0"/>
                <a:cs typeface="Arial" panose="020B0604020202020204" pitchFamily="34" charset="0"/>
              </a:rPr>
              <a:t>Ürünün oluşturma adımlarını tanımlayan bir arayüz veya soyut sınıftır. Bu adımlar genellikle ürünün parçalarının oluşturulması ve yapılandırılmasıdır.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err="1">
                <a:latin typeface="Arial" panose="020B0604020202020204" pitchFamily="34" charset="0"/>
                <a:cs typeface="Arial" panose="020B0604020202020204" pitchFamily="34" charset="0"/>
              </a:rPr>
              <a:t>ConcreteBuilder</a:t>
            </a:r>
            <a:r>
              <a:rPr lang="tr-TR" sz="1850" b="1" dirty="0">
                <a:latin typeface="Arial" panose="020B0604020202020204" pitchFamily="34" charset="0"/>
                <a:cs typeface="Arial" panose="020B0604020202020204" pitchFamily="34" charset="0"/>
              </a:rPr>
              <a:t> (Somut Oluşturucu):</a:t>
            </a:r>
            <a:r>
              <a:rPr lang="tr-TR" sz="1850" dirty="0">
                <a:latin typeface="Arial" panose="020B0604020202020204" pitchFamily="34" charset="0"/>
                <a:cs typeface="Arial" panose="020B0604020202020204" pitchFamily="34" charset="0"/>
              </a:rPr>
              <a:t> Builder arayüzünü uygulayan somut sınıftır. Bu sınıf, ürünün parçalarını oluşturur ve yapılandırır.</a:t>
            </a:r>
          </a:p>
          <a:p>
            <a:pPr marL="269875" indent="-269875" algn="l">
              <a:buFont typeface="+mj-lt"/>
              <a:buAutoNum type="arabicPeriod"/>
            </a:pPr>
            <a:endParaRPr lang="tr-TR" sz="1850" dirty="0">
              <a:latin typeface="Arial" panose="020B0604020202020204" pitchFamily="34" charset="0"/>
              <a:cs typeface="Arial" panose="020B0604020202020204" pitchFamily="34" charset="0"/>
            </a:endParaRPr>
          </a:p>
          <a:p>
            <a:pPr marL="269875" indent="-269875" algn="l">
              <a:buFont typeface="+mj-lt"/>
              <a:buAutoNum type="arabicPeriod"/>
            </a:pPr>
            <a:r>
              <a:rPr lang="tr-TR" sz="1850" b="1" dirty="0" err="1">
                <a:latin typeface="Arial" panose="020B0604020202020204" pitchFamily="34" charset="0"/>
                <a:cs typeface="Arial" panose="020B0604020202020204" pitchFamily="34" charset="0"/>
              </a:rPr>
              <a:t>Director</a:t>
            </a:r>
            <a:r>
              <a:rPr lang="tr-TR" sz="1850" b="1" dirty="0">
                <a:latin typeface="Arial" panose="020B0604020202020204" pitchFamily="34" charset="0"/>
                <a:cs typeface="Arial" panose="020B0604020202020204" pitchFamily="34" charset="0"/>
              </a:rPr>
              <a:t> (Yönetici):</a:t>
            </a:r>
            <a:r>
              <a:rPr lang="tr-TR" sz="1850" dirty="0">
                <a:latin typeface="Arial" panose="020B0604020202020204" pitchFamily="34" charset="0"/>
                <a:cs typeface="Arial" panose="020B0604020202020204" pitchFamily="34" charset="0"/>
              </a:rPr>
              <a:t> </a:t>
            </a:r>
            <a:r>
              <a:rPr lang="tr-TR" sz="1850" dirty="0" err="1">
                <a:latin typeface="Arial" panose="020B0604020202020204" pitchFamily="34" charset="0"/>
                <a:cs typeface="Arial" panose="020B0604020202020204" pitchFamily="34" charset="0"/>
              </a:rPr>
              <a:t>Builder'ı</a:t>
            </a:r>
            <a:r>
              <a:rPr lang="tr-TR" sz="1850" dirty="0">
                <a:latin typeface="Arial" panose="020B0604020202020204" pitchFamily="34" charset="0"/>
                <a:cs typeface="Arial" panose="020B0604020202020204" pitchFamily="34" charset="0"/>
              </a:rPr>
              <a:t> kullanarak ürünün oluşturma adımlarını yürüten sınıftır. İstemci tarafından kullanılır ve ürünün nasıl oluşturulacağını belirler.</a:t>
            </a:r>
          </a:p>
          <a:p>
            <a:endParaRPr lang="tr-TR" sz="18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07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3E0A7A27-9CC7-CA75-DE22-D7F2FC4BB250}"/>
              </a:ext>
            </a:extLst>
          </p:cNvPr>
          <p:cNvPicPr>
            <a:picLocks noChangeAspect="1"/>
          </p:cNvPicPr>
          <p:nvPr/>
        </p:nvPicPr>
        <p:blipFill>
          <a:blip r:embed="rId4"/>
          <a:stretch>
            <a:fillRect/>
          </a:stretch>
        </p:blipFill>
        <p:spPr>
          <a:xfrm>
            <a:off x="961474" y="1988840"/>
            <a:ext cx="9992544" cy="4460394"/>
          </a:xfrm>
          <a:prstGeom prst="rect">
            <a:avLst/>
          </a:prstGeom>
        </p:spPr>
      </p:pic>
    </p:spTree>
    <p:extLst>
      <p:ext uri="{BB962C8B-B14F-4D97-AF65-F5344CB8AC3E}">
        <p14:creationId xmlns:p14="http://schemas.microsoft.com/office/powerpoint/2010/main" val="70000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4" name="Resim 13">
            <a:extLst>
              <a:ext uri="{FF2B5EF4-FFF2-40B4-BE49-F238E27FC236}">
                <a16:creationId xmlns:a16="http://schemas.microsoft.com/office/drawing/2014/main" id="{5AD377C6-02D3-83BE-3F39-3123EEAB4F2C}"/>
              </a:ext>
            </a:extLst>
          </p:cNvPr>
          <p:cNvPicPr>
            <a:picLocks noChangeAspect="1"/>
          </p:cNvPicPr>
          <p:nvPr/>
        </p:nvPicPr>
        <p:blipFill>
          <a:blip r:embed="rId4"/>
          <a:stretch>
            <a:fillRect/>
          </a:stretch>
        </p:blipFill>
        <p:spPr>
          <a:xfrm>
            <a:off x="1198204" y="1207522"/>
            <a:ext cx="9483807" cy="5616624"/>
          </a:xfrm>
          <a:prstGeom prst="rect">
            <a:avLst/>
          </a:prstGeom>
        </p:spPr>
      </p:pic>
    </p:spTree>
    <p:extLst>
      <p:ext uri="{BB962C8B-B14F-4D97-AF65-F5344CB8AC3E}">
        <p14:creationId xmlns:p14="http://schemas.microsoft.com/office/powerpoint/2010/main" val="136974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2140848"/>
            <a:ext cx="9916528" cy="4672528"/>
          </a:xfrm>
          <a:prstGeom prst="rect">
            <a:avLst/>
          </a:prstGeom>
        </p:spPr>
        <p:txBody>
          <a:bodyPr vert="horz" lIns="91440" tIns="45720" rIns="91440" bIns="45720" numCol="2"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defTabSz="879475">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Single</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Responsibility</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(Tek Sorumluluk Prensibi):</a:t>
            </a:r>
            <a:r>
              <a:rPr lang="tr-TR" sz="2000" dirty="0">
                <a:solidFill>
                  <a:srgbClr val="465562"/>
                </a:solidFill>
                <a:latin typeface="Arial" panose="020B0604020202020204" pitchFamily="34" charset="0"/>
                <a:cs typeface="Arial" panose="020B0604020202020204" pitchFamily="34" charset="0"/>
              </a:rPr>
              <a:t> Her sınıfın yalnızca bir tek sorumluluğu olmalıdır.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265113" indent="-265113" defTabSz="879475">
              <a:lnSpc>
                <a:spcPct val="120000"/>
              </a:lnSpc>
              <a:buSzPct val="90000"/>
              <a:buFont typeface="+mj-lt"/>
              <a:buAutoNum type="arabicPeriod"/>
            </a:pPr>
            <a:r>
              <a:rPr lang="tr-TR" sz="2000" b="1" dirty="0">
                <a:solidFill>
                  <a:srgbClr val="465562"/>
                </a:solidFill>
                <a:latin typeface="Arial" panose="020B0604020202020204" pitchFamily="34" charset="0"/>
                <a:cs typeface="Arial" panose="020B0604020202020204" pitchFamily="34" charset="0"/>
              </a:rPr>
              <a:t>Open/</a:t>
            </a:r>
            <a:r>
              <a:rPr lang="tr-TR" sz="2000" b="1" dirty="0" err="1">
                <a:solidFill>
                  <a:srgbClr val="465562"/>
                </a:solidFill>
                <a:latin typeface="Arial" panose="020B0604020202020204" pitchFamily="34" charset="0"/>
                <a:cs typeface="Arial" panose="020B0604020202020204" pitchFamily="34" charset="0"/>
              </a:rPr>
              <a:t>Closed</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(Açık/Kapalı Prensibi):</a:t>
            </a:r>
            <a:r>
              <a:rPr lang="tr-TR" sz="2000" dirty="0">
                <a:solidFill>
                  <a:srgbClr val="465562"/>
                </a:solidFill>
                <a:latin typeface="Arial" panose="020B0604020202020204" pitchFamily="34" charset="0"/>
                <a:cs typeface="Arial" panose="020B0604020202020204" pitchFamily="34" charset="0"/>
              </a:rPr>
              <a:t> Yazılım bileşenleri (sınıflar, modüller, fonksiyonlar vb.) genişletilebilir olmalı, ancak değiştirilemez olmalıdır.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265113" indent="-265113" defTabSz="879475">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Liskov</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Substitution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(Yerine Geçme Prensibi):</a:t>
            </a:r>
            <a:r>
              <a:rPr lang="tr-TR" sz="2000" dirty="0">
                <a:solidFill>
                  <a:srgbClr val="465562"/>
                </a:solidFill>
                <a:latin typeface="Arial" panose="020B0604020202020204" pitchFamily="34" charset="0"/>
                <a:cs typeface="Arial" panose="020B0604020202020204" pitchFamily="34" charset="0"/>
              </a:rPr>
              <a:t> Alt sınıflar, üst sınıfların yerine geçebilmelidir. </a:t>
            </a:r>
          </a:p>
          <a:p>
            <a:pPr marL="539750" indent="-274638">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Interface</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Segregation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(Arayüz Ayırma Prensibi): </a:t>
            </a:r>
            <a:r>
              <a:rPr lang="tr-TR" sz="2000" dirty="0">
                <a:solidFill>
                  <a:srgbClr val="465562"/>
                </a:solidFill>
                <a:latin typeface="Arial" panose="020B0604020202020204" pitchFamily="34" charset="0"/>
                <a:cs typeface="Arial" panose="020B0604020202020204" pitchFamily="34" charset="0"/>
              </a:rPr>
              <a:t>Mümkün olduğunca spesifik arayüzler kullanılmalıdır. </a:t>
            </a:r>
            <a:br>
              <a:rPr lang="tr-TR" sz="2000" dirty="0">
                <a:solidFill>
                  <a:srgbClr val="465562"/>
                </a:solidFill>
                <a:latin typeface="Arial" panose="020B0604020202020204" pitchFamily="34" charset="0"/>
                <a:cs typeface="Arial" panose="020B0604020202020204" pitchFamily="34" charset="0"/>
              </a:rPr>
            </a:br>
            <a:endParaRPr lang="tr-TR" sz="2000" dirty="0">
              <a:solidFill>
                <a:srgbClr val="465562"/>
              </a:solidFill>
              <a:latin typeface="Arial" panose="020B0604020202020204" pitchFamily="34" charset="0"/>
              <a:cs typeface="Arial" panose="020B0604020202020204" pitchFamily="34" charset="0"/>
            </a:endParaRPr>
          </a:p>
          <a:p>
            <a:pPr marL="539750" indent="-274638">
              <a:lnSpc>
                <a:spcPct val="120000"/>
              </a:lnSpc>
              <a:buSzPct val="90000"/>
              <a:buFont typeface="+mj-lt"/>
              <a:buAutoNum type="arabicPeriod"/>
            </a:pPr>
            <a:r>
              <a:rPr lang="tr-TR" sz="2000" b="1" dirty="0" err="1">
                <a:solidFill>
                  <a:srgbClr val="465562"/>
                </a:solidFill>
                <a:latin typeface="Arial" panose="020B0604020202020204" pitchFamily="34" charset="0"/>
                <a:cs typeface="Arial" panose="020B0604020202020204" pitchFamily="34" charset="0"/>
              </a:rPr>
              <a:t>Dependency</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Inversion</a:t>
            </a:r>
            <a:r>
              <a:rPr lang="tr-TR" sz="2000" b="1" dirty="0">
                <a:solidFill>
                  <a:srgbClr val="465562"/>
                </a:solidFill>
                <a:latin typeface="Arial" panose="020B0604020202020204" pitchFamily="34" charset="0"/>
                <a:cs typeface="Arial" panose="020B0604020202020204" pitchFamily="34" charset="0"/>
              </a:rPr>
              <a:t> </a:t>
            </a:r>
            <a:r>
              <a:rPr lang="tr-TR" sz="2000" b="1" dirty="0" err="1">
                <a:solidFill>
                  <a:srgbClr val="465562"/>
                </a:solidFill>
                <a:latin typeface="Arial" panose="020B0604020202020204" pitchFamily="34" charset="0"/>
                <a:cs typeface="Arial" panose="020B0604020202020204" pitchFamily="34" charset="0"/>
              </a:rPr>
              <a:t>Principle</a:t>
            </a:r>
            <a:r>
              <a:rPr lang="tr-TR" sz="2000" b="1" dirty="0">
                <a:solidFill>
                  <a:srgbClr val="465562"/>
                </a:solidFill>
                <a:latin typeface="Arial" panose="020B0604020202020204" pitchFamily="34" charset="0"/>
                <a:cs typeface="Arial" panose="020B0604020202020204" pitchFamily="34" charset="0"/>
              </a:rPr>
              <a:t> (Bağımlılık Tersine Çevirme Prensibi): </a:t>
            </a:r>
            <a:r>
              <a:rPr lang="tr-TR" sz="2000" dirty="0">
                <a:solidFill>
                  <a:srgbClr val="465562"/>
                </a:solidFill>
                <a:latin typeface="Arial" panose="020B0604020202020204" pitchFamily="34" charset="0"/>
                <a:cs typeface="Arial" panose="020B0604020202020204" pitchFamily="34" charset="0"/>
              </a:rPr>
              <a:t>Yüksek seviyeli bileşenler, düşük seviyeli bileşenlere bağımlı olmamalıdır. </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2160240" cy="378326"/>
          </a:xfrm>
          <a:prstGeom prst="rect">
            <a:avLst/>
          </a:prstGeom>
        </p:spPr>
        <p:txBody>
          <a:bodyPr rtlCol="0">
            <a:normAutofit fontScale="55000" lnSpcReduction="2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b="1" dirty="0">
                <a:solidFill>
                  <a:srgbClr val="760A0A"/>
                </a:solidFill>
                <a:latin typeface="Arial" panose="020B0604020202020204" pitchFamily="34" charset="0"/>
                <a:cs typeface="Arial" panose="020B0604020202020204" pitchFamily="34" charset="0"/>
              </a:rPr>
              <a:t>OOP Prensipleri</a:t>
            </a:r>
          </a:p>
        </p:txBody>
      </p:sp>
      <p:sp>
        <p:nvSpPr>
          <p:cNvPr id="7" name="İçerik Yer Tutucusu 13">
            <a:extLst>
              <a:ext uri="{FF2B5EF4-FFF2-40B4-BE49-F238E27FC236}">
                <a16:creationId xmlns:a16="http://schemas.microsoft.com/office/drawing/2014/main" id="{ADE50590-234A-9B0D-1167-5F12031A449F}"/>
              </a:ext>
            </a:extLst>
          </p:cNvPr>
          <p:cNvSpPr txBox="1">
            <a:spLocks/>
          </p:cNvSpPr>
          <p:nvPr/>
        </p:nvSpPr>
        <p:spPr>
          <a:xfrm>
            <a:off x="1125860" y="1412776"/>
            <a:ext cx="9649072" cy="64807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900" b="1" dirty="0">
                <a:solidFill>
                  <a:srgbClr val="465562"/>
                </a:solidFill>
                <a:latin typeface="Arial" panose="020B0604020202020204" pitchFamily="34" charset="0"/>
                <a:cs typeface="Arial" panose="020B0604020202020204" pitchFamily="34" charset="0"/>
              </a:rPr>
              <a:t>Yazılım geliştirmede nesne tabanlı programlamanın temel ilkelerini tanımlar. </a:t>
            </a:r>
            <a:br>
              <a:rPr lang="tr-TR" sz="1900" b="1" dirty="0">
                <a:solidFill>
                  <a:srgbClr val="465562"/>
                </a:solidFill>
                <a:latin typeface="Arial" panose="020B0604020202020204" pitchFamily="34" charset="0"/>
                <a:cs typeface="Arial" panose="020B0604020202020204" pitchFamily="34" charset="0"/>
              </a:rPr>
            </a:br>
            <a:r>
              <a:rPr lang="tr-TR" sz="1900" b="1" dirty="0">
                <a:solidFill>
                  <a:srgbClr val="465562"/>
                </a:solidFill>
                <a:latin typeface="Arial" panose="020B0604020202020204" pitchFamily="34" charset="0"/>
                <a:cs typeface="Arial" panose="020B0604020202020204" pitchFamily="34" charset="0"/>
              </a:rPr>
              <a:t>Bu prensipler genellikle SOLID akronimine dayanır ve beş ana prensipten oluşur.</a:t>
            </a:r>
            <a:endParaRPr lang="tr-TR" sz="1900" dirty="0">
              <a:solidFill>
                <a:srgbClr val="4655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1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00E0C556-9433-267F-5AE8-3A18EEB1296D}"/>
              </a:ext>
            </a:extLst>
          </p:cNvPr>
          <p:cNvPicPr>
            <a:picLocks noChangeAspect="1"/>
          </p:cNvPicPr>
          <p:nvPr/>
        </p:nvPicPr>
        <p:blipFill>
          <a:blip r:embed="rId4"/>
          <a:stretch>
            <a:fillRect/>
          </a:stretch>
        </p:blipFill>
        <p:spPr>
          <a:xfrm>
            <a:off x="2178540" y="1112145"/>
            <a:ext cx="7831743" cy="5719959"/>
          </a:xfrm>
          <a:prstGeom prst="rect">
            <a:avLst/>
          </a:prstGeom>
        </p:spPr>
      </p:pic>
    </p:spTree>
    <p:extLst>
      <p:ext uri="{BB962C8B-B14F-4D97-AF65-F5344CB8AC3E}">
        <p14:creationId xmlns:p14="http://schemas.microsoft.com/office/powerpoint/2010/main" val="401827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Creational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Builder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1053852" y="1556792"/>
            <a:ext cx="9763616" cy="4691608"/>
          </a:xfrm>
          <a:prstGeom prst="rect">
            <a:avLst/>
          </a:prstGeom>
        </p:spPr>
      </p:pic>
    </p:spTree>
    <p:extLst>
      <p:ext uri="{BB962C8B-B14F-4D97-AF65-F5344CB8AC3E}">
        <p14:creationId xmlns:p14="http://schemas.microsoft.com/office/powerpoint/2010/main" val="160260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5015215" y="2083159"/>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a:latin typeface="Arial" panose="020B0604020202020204" pitchFamily="34" charset="0"/>
                <a:cs typeface="Arial" panose="020B0604020202020204" pitchFamily="34" charset="0"/>
              </a:rPr>
              <a:t>İki farklı arabirimi birleştirmek için kullanılır. Bir sınıfın arabirimini diğer bir sınıfın beklentilerine uyacak şekilde dönüştürmek için kullanılır.</a:t>
            </a:r>
          </a:p>
        </p:txBody>
      </p:sp>
    </p:spTree>
    <p:extLst>
      <p:ext uri="{BB962C8B-B14F-4D97-AF65-F5344CB8AC3E}">
        <p14:creationId xmlns:p14="http://schemas.microsoft.com/office/powerpoint/2010/main" val="102123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B486B431-7D65-48BF-A237-C8C9346C9F73}"/>
              </a:ext>
            </a:extLst>
          </p:cNvPr>
          <p:cNvPicPr>
            <a:picLocks noChangeAspect="1"/>
          </p:cNvPicPr>
          <p:nvPr/>
        </p:nvPicPr>
        <p:blipFill>
          <a:blip r:embed="rId3"/>
          <a:stretch>
            <a:fillRect/>
          </a:stretch>
        </p:blipFill>
        <p:spPr>
          <a:xfrm>
            <a:off x="981844" y="1001056"/>
            <a:ext cx="10009112" cy="5838649"/>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6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4B3E4B10-FCA7-4202-2C70-4914B5AE3AD8}"/>
              </a:ext>
            </a:extLst>
          </p:cNvPr>
          <p:cNvPicPr>
            <a:picLocks noChangeAspect="1"/>
          </p:cNvPicPr>
          <p:nvPr/>
        </p:nvPicPr>
        <p:blipFill>
          <a:blip r:embed="rId3"/>
          <a:stretch>
            <a:fillRect/>
          </a:stretch>
        </p:blipFill>
        <p:spPr>
          <a:xfrm>
            <a:off x="909836" y="980727"/>
            <a:ext cx="10075325" cy="5877273"/>
          </a:xfrm>
          <a:prstGeom prst="rect">
            <a:avLst/>
          </a:prstGeom>
        </p:spPr>
      </p:pic>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4"/>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9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958E6734-E0F5-39EE-0AD1-7330337BE43C}"/>
              </a:ext>
            </a:extLst>
          </p:cNvPr>
          <p:cNvPicPr>
            <a:picLocks noChangeAspect="1"/>
          </p:cNvPicPr>
          <p:nvPr/>
        </p:nvPicPr>
        <p:blipFill>
          <a:blip r:embed="rId4"/>
          <a:stretch>
            <a:fillRect/>
          </a:stretch>
        </p:blipFill>
        <p:spPr>
          <a:xfrm>
            <a:off x="1000759" y="1556792"/>
            <a:ext cx="9897613" cy="5072338"/>
          </a:xfrm>
          <a:prstGeom prst="rect">
            <a:avLst/>
          </a:prstGeom>
        </p:spPr>
      </p:pic>
    </p:spTree>
    <p:extLst>
      <p:ext uri="{BB962C8B-B14F-4D97-AF65-F5344CB8AC3E}">
        <p14:creationId xmlns:p14="http://schemas.microsoft.com/office/powerpoint/2010/main" val="39320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Adapter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945383" y="1522220"/>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smtClean="0">
                <a:latin typeface="Arial" panose="020B0604020202020204" pitchFamily="34" charset="0"/>
                <a:cs typeface="Arial" panose="020B0604020202020204" pitchFamily="34" charset="0"/>
              </a:rPr>
              <a:t>Object </a:t>
            </a:r>
            <a:r>
              <a:rPr lang="tr-TR" sz="2400" b="1" dirty="0" err="1" smtClean="0">
                <a:latin typeface="Arial" panose="020B0604020202020204" pitchFamily="34" charset="0"/>
                <a:cs typeface="Arial" panose="020B0604020202020204" pitchFamily="34" charset="0"/>
              </a:rPr>
              <a:t>Adapter</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Pattern</a:t>
            </a:r>
            <a:endParaRPr lang="tr-TR" sz="2400" b="1" dirty="0" smtClean="0">
              <a:latin typeface="Arial" panose="020B0604020202020204" pitchFamily="34" charset="0"/>
              <a:cs typeface="Arial" panose="020B0604020202020204" pitchFamily="34" charset="0"/>
            </a:endParaRPr>
          </a:p>
          <a:p>
            <a:pPr algn="just"/>
            <a:r>
              <a:rPr lang="tr-TR" sz="2400" dirty="0" smtClean="0">
                <a:latin typeface="Arial" panose="020B0604020202020204" pitchFamily="34" charset="0"/>
                <a:cs typeface="Arial" panose="020B0604020202020204" pitchFamily="34" charset="0"/>
              </a:rPr>
              <a:t>Eğer adapte edilecek sistem ile kullanıcının etkileşimde olduğu sistem bağlantılı değil ise tercih edilir.</a:t>
            </a:r>
            <a:endParaRPr lang="tr-TR" sz="2400" dirty="0">
              <a:latin typeface="Arial" panose="020B0604020202020204" pitchFamily="34" charset="0"/>
              <a:cs typeface="Arial" panose="020B0604020202020204" pitchFamily="34" charset="0"/>
            </a:endParaRPr>
          </a:p>
          <a:p>
            <a:pPr algn="just"/>
            <a:endParaRPr lang="tr-TR" sz="2400" b="1" dirty="0">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3F4CC237-76B2-2402-F475-2185F7FABE09}"/>
              </a:ext>
            </a:extLst>
          </p:cNvPr>
          <p:cNvSpPr txBox="1">
            <a:spLocks/>
          </p:cNvSpPr>
          <p:nvPr/>
        </p:nvSpPr>
        <p:spPr>
          <a:xfrm>
            <a:off x="3945383" y="3717032"/>
            <a:ext cx="5162154" cy="20162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2400" b="1" dirty="0" smtClean="0">
                <a:latin typeface="Arial" panose="020B0604020202020204" pitchFamily="34" charset="0"/>
                <a:cs typeface="Arial" panose="020B0604020202020204" pitchFamily="34" charset="0"/>
              </a:rPr>
              <a:t>Class </a:t>
            </a:r>
            <a:r>
              <a:rPr lang="tr-TR" sz="2400" b="1" dirty="0" err="1" smtClean="0">
                <a:latin typeface="Arial" panose="020B0604020202020204" pitchFamily="34" charset="0"/>
                <a:cs typeface="Arial" panose="020B0604020202020204" pitchFamily="34" charset="0"/>
              </a:rPr>
              <a:t>Adapter</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Pattern</a:t>
            </a:r>
            <a:endParaRPr lang="tr-TR" sz="2400" b="1" dirty="0" smtClean="0">
              <a:latin typeface="Arial" panose="020B0604020202020204" pitchFamily="34" charset="0"/>
              <a:cs typeface="Arial" panose="020B0604020202020204" pitchFamily="34" charset="0"/>
            </a:endParaRPr>
          </a:p>
          <a:p>
            <a:pPr algn="just"/>
            <a:r>
              <a:rPr lang="tr-TR" sz="2400" dirty="0">
                <a:latin typeface="Arial" panose="020B0604020202020204" pitchFamily="34" charset="0"/>
                <a:cs typeface="Arial" panose="020B0604020202020204" pitchFamily="34" charset="0"/>
              </a:rPr>
              <a:t>Eğer adapte edilecek sistem ile kullanıcının etkileşimde olduğu </a:t>
            </a:r>
            <a:r>
              <a:rPr lang="tr-TR" sz="2400" dirty="0" smtClean="0">
                <a:latin typeface="Arial" panose="020B0604020202020204" pitchFamily="34" charset="0"/>
                <a:cs typeface="Arial" panose="020B0604020202020204" pitchFamily="34" charset="0"/>
              </a:rPr>
              <a:t>sistem bağlantılıysa tercih edilir.</a:t>
            </a:r>
            <a:endParaRPr lang="tr-T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386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Bridge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3168352"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760A0A"/>
                </a:solidFill>
                <a:latin typeface="Arial" panose="020B0604020202020204" pitchFamily="34" charset="0"/>
                <a:cs typeface="Arial" panose="020B0604020202020204" pitchFamily="34" charset="0"/>
              </a:rPr>
              <a:t>Bridge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343769"/>
            <a:ext cx="7056784" cy="41734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1800" dirty="0">
                <a:latin typeface="Arial" panose="020B0604020202020204" pitchFamily="34" charset="0"/>
                <a:cs typeface="Arial" panose="020B0604020202020204" pitchFamily="34" charset="0"/>
              </a:rPr>
              <a:t>İki farklı arabirimi birleştirmek için kullanılır. Bir sınıfın arabirimini diğer bir sınıfın beklentilerine uyacak şekilde dönüştürmek için kullanılır.</a:t>
            </a:r>
          </a:p>
          <a:p>
            <a:pPr algn="just"/>
            <a:endParaRPr lang="tr-TR" sz="1800" dirty="0">
              <a:latin typeface="Arial" panose="020B0604020202020204" pitchFamily="34" charset="0"/>
              <a:cs typeface="Arial" panose="020B0604020202020204" pitchFamily="34" charset="0"/>
            </a:endParaRPr>
          </a:p>
          <a:p>
            <a:pPr algn="l" fontAlgn="base"/>
            <a:r>
              <a:rPr lang="tr-TR" sz="1800" b="1" dirty="0">
                <a:latin typeface="Arial" panose="020B0604020202020204" pitchFamily="34" charset="0"/>
                <a:cs typeface="Arial" panose="020B0604020202020204" pitchFamily="34" charset="0"/>
              </a:rPr>
              <a:t>NE ZAMAN BRIDGE TASARIM DESENİ KULLANMALIYIM ?</a:t>
            </a:r>
          </a:p>
          <a:p>
            <a:pPr algn="l" fontAlgn="base"/>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İmplementasyonları istemciden tamamen ayırmak istiyorsanız…</a:t>
            </a:r>
            <a:br>
              <a:rPr lang="tr-TR" sz="1800" dirty="0">
                <a:latin typeface="Arial" panose="020B0604020202020204" pitchFamily="34" charset="0"/>
                <a:cs typeface="Arial" panose="020B0604020202020204" pitchFamily="34" charset="0"/>
              </a:rPr>
            </a:br>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İmplementasyonları direkt olarak istemciyle iletişime geçen </a:t>
            </a:r>
            <a:r>
              <a:rPr lang="tr-TR" sz="1800" dirty="0" err="1">
                <a:latin typeface="Arial" panose="020B0604020202020204" pitchFamily="34" charset="0"/>
                <a:cs typeface="Arial" panose="020B0604020202020204" pitchFamily="34" charset="0"/>
              </a:rPr>
              <a:t>abstractiona</a:t>
            </a:r>
            <a:r>
              <a:rPr lang="tr-TR" sz="1800" dirty="0">
                <a:latin typeface="Arial" panose="020B0604020202020204" pitchFamily="34" charset="0"/>
                <a:cs typeface="Arial" panose="020B0604020202020204" pitchFamily="34" charset="0"/>
              </a:rPr>
              <a:t> bağlamak istemiyorsanız…</a:t>
            </a:r>
            <a:br>
              <a:rPr lang="tr-TR" sz="1800" dirty="0">
                <a:latin typeface="Arial" panose="020B0604020202020204" pitchFamily="34" charset="0"/>
                <a:cs typeface="Arial" panose="020B0604020202020204" pitchFamily="34" charset="0"/>
              </a:rPr>
            </a:br>
            <a:endParaRPr lang="tr-TR" sz="1800" dirty="0">
              <a:latin typeface="Arial" panose="020B0604020202020204" pitchFamily="34" charset="0"/>
              <a:cs typeface="Arial" panose="020B0604020202020204" pitchFamily="34" charset="0"/>
            </a:endParaRPr>
          </a:p>
          <a:p>
            <a:pPr marL="177800" indent="-177800" algn="l"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Abstraction</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classını</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rebuild</a:t>
            </a:r>
            <a:r>
              <a:rPr lang="tr-TR" sz="1800" dirty="0">
                <a:latin typeface="Arial" panose="020B0604020202020204" pitchFamily="34" charset="0"/>
                <a:cs typeface="Arial" panose="020B0604020202020204" pitchFamily="34" charset="0"/>
              </a:rPr>
              <a:t> dahi etmeden implementasyonlar içerisinde değişiklik yapmak istiyorsanız…</a:t>
            </a:r>
          </a:p>
          <a:p>
            <a:pPr algn="just"/>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81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Bridge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BA709044-BC0F-D064-0226-AC5FF6DAB6D4}"/>
              </a:ext>
            </a:extLst>
          </p:cNvPr>
          <p:cNvPicPr>
            <a:picLocks noChangeAspect="1"/>
          </p:cNvPicPr>
          <p:nvPr/>
        </p:nvPicPr>
        <p:blipFill>
          <a:blip r:embed="rId4"/>
          <a:stretch>
            <a:fillRect/>
          </a:stretch>
        </p:blipFill>
        <p:spPr>
          <a:xfrm>
            <a:off x="1496761" y="1196752"/>
            <a:ext cx="8774115" cy="5568189"/>
          </a:xfrm>
          <a:prstGeom prst="rect">
            <a:avLst/>
          </a:prstGeom>
        </p:spPr>
      </p:pic>
    </p:spTree>
    <p:extLst>
      <p:ext uri="{BB962C8B-B14F-4D97-AF65-F5344CB8AC3E}">
        <p14:creationId xmlns:p14="http://schemas.microsoft.com/office/powerpoint/2010/main" val="398329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844824"/>
            <a:ext cx="7056784" cy="41734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just"/>
            <a:r>
              <a:rPr lang="tr-TR" sz="1800" dirty="0">
                <a:latin typeface="Arial" panose="020B0604020202020204" pitchFamily="34" charset="0"/>
                <a:cs typeface="Arial" panose="020B0604020202020204" pitchFamily="34" charset="0"/>
              </a:rPr>
              <a:t>Bu tasarım deseni, ağaç yapılarının temsilinde, GUI bileşenlerinde, menülerde ve iş akışı yönetiminde sıklıkla kullanılır.</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Nesneleri </a:t>
            </a:r>
            <a:r>
              <a:rPr lang="tr-TR" sz="1800" b="1" dirty="0">
                <a:latin typeface="Arial" panose="020B0604020202020204" pitchFamily="34" charset="0"/>
                <a:cs typeface="Arial" panose="020B0604020202020204" pitchFamily="34" charset="0"/>
              </a:rPr>
              <a:t>hiyerarşik</a:t>
            </a:r>
            <a:r>
              <a:rPr lang="tr-TR" sz="1800" dirty="0">
                <a:latin typeface="Arial" panose="020B0604020202020204" pitchFamily="34" charset="0"/>
                <a:cs typeface="Arial" panose="020B0604020202020204" pitchFamily="34" charset="0"/>
              </a:rPr>
              <a:t> bir ağaç yapısında temsil etmek ve bu nesneleri tek bir nesne gibi kullanmak için kullanılan bir tasarım desenidir. Bu desen, bölüm-tamam ilişkisine sahip nesnelerin yönetimini kolaylaştırır.</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Desenin ana fikri, tek bir nesneyi veya bir nesne koleksiyonunu birbirine bağlayan bir arayüz kullanarak bu nesneleri </a:t>
            </a:r>
            <a:r>
              <a:rPr lang="tr-TR" sz="1800" b="1" dirty="0">
                <a:latin typeface="Arial" panose="020B0604020202020204" pitchFamily="34" charset="0"/>
                <a:cs typeface="Arial" panose="020B0604020202020204" pitchFamily="34" charset="0"/>
              </a:rPr>
              <a:t>hiyerarşik</a:t>
            </a:r>
            <a:r>
              <a:rPr lang="tr-TR" sz="1800" dirty="0">
                <a:latin typeface="Arial" panose="020B0604020202020204" pitchFamily="34" charset="0"/>
                <a:cs typeface="Arial" panose="020B0604020202020204" pitchFamily="34" charset="0"/>
              </a:rPr>
              <a:t> bir yapıda birleştirmektir. </a:t>
            </a:r>
          </a:p>
          <a:p>
            <a:pPr algn="just"/>
            <a:endParaRPr lang="tr-TR" sz="1800" dirty="0">
              <a:latin typeface="Arial" panose="020B0604020202020204" pitchFamily="34" charset="0"/>
              <a:cs typeface="Arial" panose="020B0604020202020204" pitchFamily="34" charset="0"/>
            </a:endParaRPr>
          </a:p>
          <a:p>
            <a:pPr algn="just"/>
            <a:r>
              <a:rPr lang="tr-TR" sz="1800" dirty="0">
                <a:latin typeface="Arial" panose="020B0604020202020204" pitchFamily="34" charset="0"/>
                <a:cs typeface="Arial" panose="020B0604020202020204" pitchFamily="34" charset="0"/>
              </a:rPr>
              <a:t>Bu sayede, hem tekil nesneler hem de bileşik nesneler aynı şekilde kullanılabilir ve yönetilebilir hale gelir.</a:t>
            </a:r>
          </a:p>
        </p:txBody>
      </p:sp>
    </p:spTree>
    <p:extLst>
      <p:ext uri="{BB962C8B-B14F-4D97-AF65-F5344CB8AC3E}">
        <p14:creationId xmlns:p14="http://schemas.microsoft.com/office/powerpoint/2010/main" val="25975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700808"/>
            <a:ext cx="9916528" cy="4536504"/>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Tek Sorumluluk Prensibi, </a:t>
            </a:r>
            <a:r>
              <a:rPr lang="tr-TR" sz="2100" dirty="0" err="1">
                <a:solidFill>
                  <a:srgbClr val="465562"/>
                </a:solidFill>
                <a:latin typeface="Arial" panose="020B0604020202020204" pitchFamily="34" charset="0"/>
                <a:cs typeface="Arial" panose="020B0604020202020204" pitchFamily="34" charset="0"/>
              </a:rPr>
              <a:t>OOP'nin</a:t>
            </a:r>
            <a:r>
              <a:rPr lang="tr-TR" sz="2100" dirty="0">
                <a:solidFill>
                  <a:srgbClr val="465562"/>
                </a:solidFill>
                <a:latin typeface="Arial" panose="020B0604020202020204" pitchFamily="34" charset="0"/>
                <a:cs typeface="Arial" panose="020B0604020202020204" pitchFamily="34" charset="0"/>
              </a:rPr>
              <a:t> temel prensiplerinden biridir. </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Bu prensip, bir sınıfın yalnızca bir tek sorumluluğu olması gerektiğini belirtir. </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Bir sınıfın bir işi yapması ve onu iyi yapması gerektiği ilkesine dayanır.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err="1">
                <a:solidFill>
                  <a:srgbClr val="465562"/>
                </a:solidFill>
                <a:latin typeface="Arial" panose="020B0604020202020204" pitchFamily="34" charset="0"/>
                <a:cs typeface="Arial" panose="020B0604020202020204" pitchFamily="34" charset="0"/>
              </a:rPr>
              <a:t>SRP'nin</a:t>
            </a:r>
            <a:r>
              <a:rPr lang="tr-TR" sz="2100" dirty="0">
                <a:solidFill>
                  <a:srgbClr val="465562"/>
                </a:solidFill>
                <a:latin typeface="Arial" panose="020B0604020202020204" pitchFamily="34" charset="0"/>
                <a:cs typeface="Arial" panose="020B0604020202020204" pitchFamily="34" charset="0"/>
              </a:rPr>
              <a:t> temel amacı, sınıfların ve modüllerin sadece belirli bir sorumluluğu üstlenmesini sağlamaktır.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Bir sınıfın sadece bir görevi olması, kodun daha anlaşılır, sürdürülebilir ve yeniden kullanılabilir olmasını sağlar.</a:t>
            </a:r>
          </a:p>
          <a:p>
            <a:pPr marL="265113" indent="-265113" algn="l">
              <a:buFont typeface="Arial" panose="020B0604020202020204" pitchFamily="34" charset="0"/>
              <a:buChar char="•"/>
            </a:pPr>
            <a:endParaRPr lang="tr-TR" sz="2100" dirty="0">
              <a:solidFill>
                <a:srgbClr val="465562"/>
              </a:solidFill>
              <a:latin typeface="Arial" panose="020B0604020202020204" pitchFamily="34" charset="0"/>
              <a:cs typeface="Arial" panose="020B0604020202020204" pitchFamily="34" charset="0"/>
            </a:endParaRPr>
          </a:p>
          <a:p>
            <a:pPr marL="265113" indent="-265113" algn="l">
              <a:buFont typeface="Arial" panose="020B0604020202020204" pitchFamily="34" charset="0"/>
              <a:buChar char="•"/>
            </a:pPr>
            <a:r>
              <a:rPr lang="tr-TR" sz="2100" dirty="0">
                <a:solidFill>
                  <a:srgbClr val="465562"/>
                </a:solidFill>
                <a:latin typeface="Arial" panose="020B0604020202020204" pitchFamily="34" charset="0"/>
                <a:cs typeface="Arial" panose="020B0604020202020204" pitchFamily="34" charset="0"/>
              </a:rPr>
              <a:t>İşlevsellikleri birbirinden bağımsız olan sorumlulukların farklı sınıflara ayrılması, kodun modülerliğini artırır ve bir sorunda yapılan değişikliklerin diğerlerini etkilemesini azaltır.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93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719093"/>
            <a:ext cx="7056784" cy="379813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1800" b="1" dirty="0" err="1">
                <a:latin typeface="Arial" panose="020B0604020202020204" pitchFamily="34" charset="0"/>
                <a:cs typeface="Arial" panose="020B0604020202020204" pitchFamily="34" charset="0"/>
              </a:rPr>
              <a:t>Composite</a:t>
            </a:r>
            <a:r>
              <a:rPr lang="tr-TR" sz="1800" b="1" dirty="0">
                <a:latin typeface="Arial" panose="020B0604020202020204" pitchFamily="34" charset="0"/>
                <a:cs typeface="Arial" panose="020B0604020202020204" pitchFamily="34" charset="0"/>
              </a:rPr>
              <a:t> Design </a:t>
            </a:r>
            <a:r>
              <a:rPr lang="tr-TR" sz="1800" b="1" dirty="0" err="1">
                <a:latin typeface="Arial" panose="020B0604020202020204" pitchFamily="34" charset="0"/>
                <a:cs typeface="Arial" panose="020B0604020202020204" pitchFamily="34" charset="0"/>
              </a:rPr>
              <a:t>Pattern'ın</a:t>
            </a:r>
            <a:r>
              <a:rPr lang="tr-TR" sz="1800" b="1" dirty="0">
                <a:latin typeface="Arial" panose="020B0604020202020204" pitchFamily="34" charset="0"/>
                <a:cs typeface="Arial" panose="020B0604020202020204" pitchFamily="34" charset="0"/>
              </a:rPr>
              <a:t> ana unsurları aşağıdaki gibidir:</a:t>
            </a:r>
          </a:p>
          <a:p>
            <a:pPr algn="l"/>
            <a:endParaRPr lang="tr-TR" sz="1800" b="1"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a:latin typeface="Arial" panose="020B0604020202020204" pitchFamily="34" charset="0"/>
                <a:cs typeface="Arial" panose="020B0604020202020204" pitchFamily="34" charset="0"/>
              </a:rPr>
              <a:t>Component (Bileşen):</a:t>
            </a:r>
            <a:r>
              <a:rPr lang="tr-TR" sz="1800" dirty="0">
                <a:latin typeface="Arial" panose="020B0604020202020204" pitchFamily="34" charset="0"/>
                <a:cs typeface="Arial" panose="020B0604020202020204" pitchFamily="34" charset="0"/>
              </a:rPr>
              <a:t> Bileşik yapının tüm elemanlarının uygulamasını tanımlayan bir arayüzdür. Hem </a:t>
            </a:r>
            <a:r>
              <a:rPr lang="tr-TR" sz="1800" dirty="0" err="1">
                <a:latin typeface="Arial" panose="020B0604020202020204" pitchFamily="34" charset="0"/>
                <a:cs typeface="Arial" panose="020B0604020202020204" pitchFamily="34" charset="0"/>
              </a:rPr>
              <a:t>leaf</a:t>
            </a:r>
            <a:r>
              <a:rPr lang="tr-TR" sz="1800" dirty="0">
                <a:latin typeface="Arial" panose="020B0604020202020204" pitchFamily="34" charset="0"/>
                <a:cs typeface="Arial" panose="020B0604020202020204" pitchFamily="34" charset="0"/>
              </a:rPr>
              <a:t> (yaprak) nesneleri hem de </a:t>
            </a:r>
            <a:r>
              <a:rPr lang="tr-TR" sz="1800" dirty="0" err="1">
                <a:latin typeface="Arial" panose="020B0604020202020204" pitchFamily="34" charset="0"/>
                <a:cs typeface="Arial" panose="020B0604020202020204" pitchFamily="34" charset="0"/>
              </a:rPr>
              <a:t>composite</a:t>
            </a:r>
            <a:r>
              <a:rPr lang="tr-TR" sz="1800" dirty="0">
                <a:latin typeface="Arial" panose="020B0604020202020204" pitchFamily="34" charset="0"/>
                <a:cs typeface="Arial" panose="020B0604020202020204" pitchFamily="34" charset="0"/>
              </a:rPr>
              <a:t> (bileşik) nesneleri temsil eder.</a:t>
            </a:r>
          </a:p>
          <a:p>
            <a:pPr marL="342900" indent="-342900" algn="l">
              <a:buFont typeface="+mj-lt"/>
              <a:buAutoNum type="arabicPeriod"/>
            </a:pP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err="1">
                <a:latin typeface="Arial" panose="020B0604020202020204" pitchFamily="34" charset="0"/>
                <a:cs typeface="Arial" panose="020B0604020202020204" pitchFamily="34" charset="0"/>
              </a:rPr>
              <a:t>Leaf</a:t>
            </a:r>
            <a:r>
              <a:rPr lang="tr-TR" sz="1800" b="1" dirty="0">
                <a:latin typeface="Arial" panose="020B0604020202020204" pitchFamily="34" charset="0"/>
                <a:cs typeface="Arial" panose="020B0604020202020204" pitchFamily="34" charset="0"/>
              </a:rPr>
              <a:t> (Yaprak):</a:t>
            </a:r>
            <a:r>
              <a:rPr lang="tr-TR" sz="1800" dirty="0">
                <a:latin typeface="Arial" panose="020B0604020202020204" pitchFamily="34" charset="0"/>
                <a:cs typeface="Arial" panose="020B0604020202020204" pitchFamily="34" charset="0"/>
              </a:rPr>
              <a:t> Bileşik yapının en altındaki elemanlarıdır ve hiç alt elemana sahip değillerdir. Component arayüzünü uygularlar.</a:t>
            </a:r>
          </a:p>
          <a:p>
            <a:pPr marL="342900" indent="-342900" algn="l">
              <a:buFont typeface="+mj-lt"/>
              <a:buAutoNum type="arabicPeriod"/>
            </a:pPr>
            <a:endParaRPr lang="tr-TR" sz="1800" dirty="0">
              <a:latin typeface="Arial" panose="020B0604020202020204" pitchFamily="34" charset="0"/>
              <a:cs typeface="Arial" panose="020B0604020202020204" pitchFamily="34" charset="0"/>
            </a:endParaRPr>
          </a:p>
          <a:p>
            <a:pPr marL="342900" indent="-342900" algn="l">
              <a:buFont typeface="+mj-lt"/>
              <a:buAutoNum type="arabicPeriod"/>
            </a:pPr>
            <a:r>
              <a:rPr lang="tr-TR" sz="1800" b="1" dirty="0" err="1">
                <a:latin typeface="Arial" panose="020B0604020202020204" pitchFamily="34" charset="0"/>
                <a:cs typeface="Arial" panose="020B0604020202020204" pitchFamily="34" charset="0"/>
              </a:rPr>
              <a:t>Composite</a:t>
            </a:r>
            <a:r>
              <a:rPr lang="tr-TR" sz="1800" b="1" dirty="0">
                <a:latin typeface="Arial" panose="020B0604020202020204" pitchFamily="34" charset="0"/>
                <a:cs typeface="Arial" panose="020B0604020202020204" pitchFamily="34" charset="0"/>
              </a:rPr>
              <a:t> (Bileşik): </a:t>
            </a:r>
            <a:r>
              <a:rPr lang="tr-TR" sz="1800" dirty="0">
                <a:latin typeface="Arial" panose="020B0604020202020204" pitchFamily="34" charset="0"/>
                <a:cs typeface="Arial" panose="020B0604020202020204" pitchFamily="34" charset="0"/>
              </a:rPr>
              <a:t>Hem </a:t>
            </a:r>
            <a:r>
              <a:rPr lang="tr-TR" sz="1800" dirty="0" err="1">
                <a:latin typeface="Arial" panose="020B0604020202020204" pitchFamily="34" charset="0"/>
                <a:cs typeface="Arial" panose="020B0604020202020204" pitchFamily="34" charset="0"/>
              </a:rPr>
              <a:t>leaf</a:t>
            </a:r>
            <a:r>
              <a:rPr lang="tr-TR" sz="1800" dirty="0">
                <a:latin typeface="Arial" panose="020B0604020202020204" pitchFamily="34" charset="0"/>
                <a:cs typeface="Arial" panose="020B0604020202020204" pitchFamily="34" charset="0"/>
              </a:rPr>
              <a:t> nesneleri hem de diğer </a:t>
            </a:r>
            <a:r>
              <a:rPr lang="tr-TR" sz="1800" dirty="0" err="1">
                <a:latin typeface="Arial" panose="020B0604020202020204" pitchFamily="34" charset="0"/>
                <a:cs typeface="Arial" panose="020B0604020202020204" pitchFamily="34" charset="0"/>
              </a:rPr>
              <a:t>composite</a:t>
            </a:r>
            <a:r>
              <a:rPr lang="tr-TR" sz="1800" dirty="0">
                <a:latin typeface="Arial" panose="020B0604020202020204" pitchFamily="34" charset="0"/>
                <a:cs typeface="Arial" panose="020B0604020202020204" pitchFamily="34" charset="0"/>
              </a:rPr>
              <a:t> nesnelerini içeren ve bu elemanları yöneten bileşik yapının bir parçasıdır. Component arayüzünü uygular.</a:t>
            </a:r>
          </a:p>
        </p:txBody>
      </p:sp>
    </p:spTree>
    <p:extLst>
      <p:ext uri="{BB962C8B-B14F-4D97-AF65-F5344CB8AC3E}">
        <p14:creationId xmlns:p14="http://schemas.microsoft.com/office/powerpoint/2010/main" val="14084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1" name="Resim 10">
            <a:extLst>
              <a:ext uri="{FF2B5EF4-FFF2-40B4-BE49-F238E27FC236}">
                <a16:creationId xmlns:a16="http://schemas.microsoft.com/office/drawing/2014/main" id="{65101949-6F86-7AA5-D5DD-58EEFEB07884}"/>
              </a:ext>
            </a:extLst>
          </p:cNvPr>
          <p:cNvPicPr>
            <a:picLocks noChangeAspect="1"/>
          </p:cNvPicPr>
          <p:nvPr/>
        </p:nvPicPr>
        <p:blipFill>
          <a:blip r:embed="rId4"/>
          <a:stretch>
            <a:fillRect/>
          </a:stretch>
        </p:blipFill>
        <p:spPr>
          <a:xfrm>
            <a:off x="974150" y="1471092"/>
            <a:ext cx="9932105" cy="5256584"/>
          </a:xfrm>
          <a:prstGeom prst="rect">
            <a:avLst/>
          </a:prstGeom>
        </p:spPr>
      </p:pic>
    </p:spTree>
    <p:extLst>
      <p:ext uri="{BB962C8B-B14F-4D97-AF65-F5344CB8AC3E}">
        <p14:creationId xmlns:p14="http://schemas.microsoft.com/office/powerpoint/2010/main" val="148793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9" name="Resim 8">
            <a:extLst>
              <a:ext uri="{FF2B5EF4-FFF2-40B4-BE49-F238E27FC236}">
                <a16:creationId xmlns:a16="http://schemas.microsoft.com/office/drawing/2014/main" id="{7AAFEE53-044E-D888-AE7B-7130A4818370}"/>
              </a:ext>
            </a:extLst>
          </p:cNvPr>
          <p:cNvPicPr>
            <a:picLocks noChangeAspect="1"/>
          </p:cNvPicPr>
          <p:nvPr/>
        </p:nvPicPr>
        <p:blipFill>
          <a:blip r:embed="rId4"/>
          <a:stretch>
            <a:fillRect/>
          </a:stretch>
        </p:blipFill>
        <p:spPr>
          <a:xfrm>
            <a:off x="2205980" y="1237364"/>
            <a:ext cx="7776864" cy="5468000"/>
          </a:xfrm>
          <a:prstGeom prst="rect">
            <a:avLst/>
          </a:prstGeom>
        </p:spPr>
      </p:pic>
    </p:spTree>
    <p:extLst>
      <p:ext uri="{BB962C8B-B14F-4D97-AF65-F5344CB8AC3E}">
        <p14:creationId xmlns:p14="http://schemas.microsoft.com/office/powerpoint/2010/main" val="170551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Composite</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F6DDB085-0D3F-5FA2-D826-AF239386EF57}"/>
              </a:ext>
            </a:extLst>
          </p:cNvPr>
          <p:cNvPicPr>
            <a:picLocks noChangeAspect="1"/>
          </p:cNvPicPr>
          <p:nvPr/>
        </p:nvPicPr>
        <p:blipFill>
          <a:blip r:embed="rId4"/>
          <a:stretch>
            <a:fillRect/>
          </a:stretch>
        </p:blipFill>
        <p:spPr>
          <a:xfrm>
            <a:off x="3304875" y="794588"/>
            <a:ext cx="6389937" cy="6034594"/>
          </a:xfrm>
          <a:prstGeom prst="rect">
            <a:avLst/>
          </a:prstGeom>
        </p:spPr>
      </p:pic>
    </p:spTree>
    <p:extLst>
      <p:ext uri="{BB962C8B-B14F-4D97-AF65-F5344CB8AC3E}">
        <p14:creationId xmlns:p14="http://schemas.microsoft.com/office/powerpoint/2010/main" val="242492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7"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760A0A"/>
                </a:solidFill>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9"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fontAlgn="base"/>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tasarım deseninin amacı nesnelere dinamik olarak özellik eklemektir ve nesne kendisi de eklenen özelliklerden habersiz ve ayrı bir konumda olmalıdır.</a:t>
            </a:r>
          </a:p>
          <a:p>
            <a:pPr algn="l" fontAlgn="base"/>
            <a:endParaRPr lang="tr-TR" sz="1800" dirty="0">
              <a:latin typeface="Arial" panose="020B0604020202020204" pitchFamily="34" charset="0"/>
              <a:cs typeface="Arial" panose="020B0604020202020204" pitchFamily="34" charset="0"/>
            </a:endParaRPr>
          </a:p>
          <a:p>
            <a:pPr algn="l" fontAlgn="base"/>
            <a:r>
              <a:rPr lang="tr-TR" sz="1800" dirty="0">
                <a:latin typeface="Arial" panose="020B0604020202020204" pitchFamily="34" charset="0"/>
                <a:cs typeface="Arial" panose="020B0604020202020204" pitchFamily="34" charset="0"/>
              </a:rPr>
              <a:t>Yani kodun belli kısımlarında nesnelere belli özellikler kazandırmak istiyorsak ve bunu nesnenin kendi </a:t>
            </a:r>
            <a:r>
              <a:rPr lang="tr-TR" sz="1800" dirty="0" smtClean="0">
                <a:latin typeface="Arial" panose="020B0604020202020204" pitchFamily="34" charset="0"/>
                <a:cs typeface="Arial" panose="020B0604020202020204" pitchFamily="34" charset="0"/>
              </a:rPr>
              <a:t>sınıfından </a:t>
            </a:r>
            <a:r>
              <a:rPr lang="tr-TR" sz="1800" dirty="0">
                <a:latin typeface="Arial" panose="020B0604020202020204" pitchFamily="34" charset="0"/>
                <a:cs typeface="Arial" panose="020B0604020202020204" pitchFamily="34" charset="0"/>
              </a:rPr>
              <a:t>ayrıştırılmış bir şekilde yapmak istiyorsak </a:t>
            </a:r>
            <a:r>
              <a:rPr lang="tr-TR" sz="1800" dirty="0" err="1" smtClean="0">
                <a:latin typeface="Arial" panose="020B0604020202020204" pitchFamily="34" charset="0"/>
                <a:cs typeface="Arial" panose="020B0604020202020204" pitchFamily="34" charset="0"/>
              </a:rPr>
              <a:t>Decorator</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tasarım desenini kullanmalıyız.</a:t>
            </a:r>
          </a:p>
          <a:p>
            <a:pPr algn="l" fontAlgn="base"/>
            <a:endParaRPr lang="tr-TR" sz="1800" dirty="0">
              <a:latin typeface="Arial" panose="020B0604020202020204" pitchFamily="34" charset="0"/>
              <a:cs typeface="Arial" panose="020B0604020202020204" pitchFamily="34" charset="0"/>
            </a:endParaRPr>
          </a:p>
          <a:p>
            <a:pPr algn="l" fontAlgn="base"/>
            <a:r>
              <a:rPr lang="tr-TR" sz="1800" b="1" dirty="0" err="1">
                <a:latin typeface="Arial" panose="020B0604020202020204" pitchFamily="34" charset="0"/>
                <a:cs typeface="Arial" panose="020B0604020202020204" pitchFamily="34" charset="0"/>
              </a:rPr>
              <a:t>Decorator</a:t>
            </a:r>
            <a:r>
              <a:rPr lang="tr-TR" sz="1800" b="1" dirty="0">
                <a:latin typeface="Arial" panose="020B0604020202020204" pitchFamily="34" charset="0"/>
                <a:cs typeface="Arial" panose="020B0604020202020204" pitchFamily="34" charset="0"/>
              </a:rPr>
              <a:t> tasarım deseninin en önemli özellikleri</a:t>
            </a:r>
          </a:p>
          <a:p>
            <a:pPr algn="l" fontAlgn="base"/>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Esas nesne dekore edildiğinin farkında değildir.  Yani dekoratör ile eklenen özellikler aslında kendi </a:t>
            </a:r>
            <a:r>
              <a:rPr lang="tr-TR" sz="1800" dirty="0" smtClean="0">
                <a:latin typeface="Arial" panose="020B0604020202020204" pitchFamily="34" charset="0"/>
                <a:cs typeface="Arial" panose="020B0604020202020204" pitchFamily="34" charset="0"/>
              </a:rPr>
              <a:t>sınıfı </a:t>
            </a:r>
            <a:r>
              <a:rPr lang="tr-TR" sz="1800" dirty="0">
                <a:latin typeface="Arial" panose="020B0604020202020204" pitchFamily="34" charset="0"/>
                <a:cs typeface="Arial" panose="020B0604020202020204" pitchFamily="34" charset="0"/>
              </a:rPr>
              <a:t>içerisinde barındırdığı özellikler değildir.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Esas nesnenin </a:t>
            </a:r>
            <a:r>
              <a:rPr lang="tr-TR" sz="1800" dirty="0" smtClean="0">
                <a:latin typeface="Arial" panose="020B0604020202020204" pitchFamily="34" charset="0"/>
                <a:cs typeface="Arial" panose="020B0604020202020204" pitchFamily="34" charset="0"/>
              </a:rPr>
              <a:t>sınıfı </a:t>
            </a:r>
            <a:r>
              <a:rPr lang="tr-TR" sz="1800" dirty="0">
                <a:latin typeface="Arial" panose="020B0604020202020204" pitchFamily="34" charset="0"/>
                <a:cs typeface="Arial" panose="020B0604020202020204" pitchFamily="34" charset="0"/>
              </a:rPr>
              <a:t>tüm gerekli gereksiz opsiyonları içerisinde barındıran büyük bir </a:t>
            </a:r>
            <a:r>
              <a:rPr lang="tr-TR" sz="1800" dirty="0" smtClean="0">
                <a:latin typeface="Arial" panose="020B0604020202020204" pitchFamily="34" charset="0"/>
                <a:cs typeface="Arial" panose="020B0604020202020204" pitchFamily="34" charset="0"/>
              </a:rPr>
              <a:t>sınıf </a:t>
            </a:r>
            <a:r>
              <a:rPr lang="tr-TR" sz="1800" dirty="0">
                <a:latin typeface="Arial" panose="020B0604020202020204" pitchFamily="34" charset="0"/>
                <a:cs typeface="Arial" panose="020B0604020202020204" pitchFamily="34" charset="0"/>
              </a:rPr>
              <a:t>halinden çıkmış olur.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Tüm </a:t>
            </a: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sınıfları </a:t>
            </a:r>
            <a:r>
              <a:rPr lang="tr-TR" sz="1800" dirty="0">
                <a:latin typeface="Arial" panose="020B0604020202020204" pitchFamily="34" charset="0"/>
                <a:cs typeface="Arial" panose="020B0604020202020204" pitchFamily="34" charset="0"/>
              </a:rPr>
              <a:t>birbirinden bağımsızdır.</a:t>
            </a:r>
          </a:p>
          <a:p>
            <a:pPr algn="l"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Decorator</a:t>
            </a:r>
            <a:r>
              <a:rPr lang="tr-TR" sz="1800" dirty="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sınıfları </a:t>
            </a:r>
            <a:r>
              <a:rPr lang="tr-TR" sz="1800" dirty="0">
                <a:latin typeface="Arial" panose="020B0604020202020204" pitchFamily="34" charset="0"/>
                <a:cs typeface="Arial" panose="020B0604020202020204" pitchFamily="34" charset="0"/>
              </a:rPr>
              <a:t>kendi arasında </a:t>
            </a:r>
            <a:r>
              <a:rPr lang="tr-TR" sz="1800" dirty="0" err="1">
                <a:latin typeface="Arial" panose="020B0604020202020204" pitchFamily="34" charset="0"/>
                <a:cs typeface="Arial" panose="020B0604020202020204" pitchFamily="34" charset="0"/>
              </a:rPr>
              <a:t>combine</a:t>
            </a:r>
            <a:r>
              <a:rPr lang="tr-TR" sz="1800" dirty="0">
                <a:latin typeface="Arial" panose="020B0604020202020204" pitchFamily="34" charset="0"/>
                <a:cs typeface="Arial" panose="020B0604020202020204" pitchFamily="34" charset="0"/>
              </a:rPr>
              <a:t> edilip eşleştirilebilir.</a:t>
            </a:r>
          </a:p>
          <a:p>
            <a:pPr algn="l"/>
            <a:endParaRPr lang="tr-T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85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340768"/>
            <a:ext cx="9916528" cy="551723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endParaRPr lang="tr-TR" sz="195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8" name="Resim 7">
            <a:extLst>
              <a:ext uri="{FF2B5EF4-FFF2-40B4-BE49-F238E27FC236}">
                <a16:creationId xmlns:a16="http://schemas.microsoft.com/office/drawing/2014/main" id="{937A9B13-EAB0-446A-94A9-1BD616E4F6DB}"/>
              </a:ext>
            </a:extLst>
          </p:cNvPr>
          <p:cNvPicPr>
            <a:picLocks noChangeAspect="1"/>
          </p:cNvPicPr>
          <p:nvPr/>
        </p:nvPicPr>
        <p:blipFill>
          <a:blip r:embed="rId4"/>
          <a:stretch>
            <a:fillRect/>
          </a:stretch>
        </p:blipFill>
        <p:spPr>
          <a:xfrm>
            <a:off x="948247" y="1815352"/>
            <a:ext cx="9969799" cy="4568064"/>
          </a:xfrm>
          <a:prstGeom prst="rect">
            <a:avLst/>
          </a:prstGeom>
        </p:spPr>
      </p:pic>
    </p:spTree>
    <p:extLst>
      <p:ext uri="{BB962C8B-B14F-4D97-AF65-F5344CB8AC3E}">
        <p14:creationId xmlns:p14="http://schemas.microsoft.com/office/powerpoint/2010/main" val="217212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a:solidFill>
                  <a:srgbClr val="760A0A"/>
                </a:solidFill>
                <a:latin typeface="Arial" panose="020B0604020202020204" pitchFamily="34" charset="0"/>
                <a:cs typeface="Arial" panose="020B0604020202020204" pitchFamily="34" charset="0"/>
              </a:rPr>
              <a:t>Decorator</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1026" name="Picture 2" descr="https://www.gencayyildiz.com/blog/wp-content/uploads/2020/12/C-Decorator-Design-PatternDecorator-Tasarim-Deseni-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40768"/>
            <a:ext cx="9018507"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1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b="1"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tasarım deseni, karmaşık bir alt sistemi basitleştirmek için kullanılan bir yapısal tasarım desenidir. Bu desen, bir alt sistemin karmaşıklığını gizleyerek, istemci kodunun daha kolay kullanılmasını sağlar.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bir dizi alt sistem arasında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sağlar ve istemci ile alt sistem arasında bir aracı görevi görür</a:t>
            </a:r>
            <a:r>
              <a:rPr lang="tr-TR" sz="1800" dirty="0" smtClean="0">
                <a:latin typeface="Arial" panose="020B0604020202020204" pitchFamily="34" charset="0"/>
                <a:cs typeface="Arial" panose="020B0604020202020204" pitchFamily="34" charset="0"/>
              </a:rPr>
              <a:t>.</a:t>
            </a:r>
          </a:p>
          <a:p>
            <a:pPr fontAlgn="base"/>
            <a:endParaRPr lang="tr-TR" sz="1800" b="1" dirty="0">
              <a:latin typeface="Arial" panose="020B0604020202020204" pitchFamily="34" charset="0"/>
              <a:cs typeface="Arial" panose="020B0604020202020204" pitchFamily="34" charset="0"/>
            </a:endParaRPr>
          </a:p>
          <a:p>
            <a:pPr fontAlgn="base"/>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tasarım deseni, özellikle karmaşık alt sistemlerin kullanıldığı durumlarda kullanışlıdır. Bir API veya kütüphane kullanılıyorsa, bu desen, kullanıcıların </a:t>
            </a:r>
            <a:r>
              <a:rPr lang="tr-TR" sz="1800" dirty="0" err="1">
                <a:latin typeface="Arial" panose="020B0604020202020204" pitchFamily="34" charset="0"/>
                <a:cs typeface="Arial" panose="020B0604020202020204" pitchFamily="34" charset="0"/>
              </a:rPr>
              <a:t>API'yi</a:t>
            </a:r>
            <a:r>
              <a:rPr lang="tr-TR" sz="1800" dirty="0">
                <a:latin typeface="Arial" panose="020B0604020202020204" pitchFamily="34" charset="0"/>
                <a:cs typeface="Arial" panose="020B0604020202020204" pitchFamily="34" charset="0"/>
              </a:rPr>
              <a:t> daha kolay ve anlaşılır bir şekilde kullanmalarını sağlar.</a:t>
            </a:r>
          </a:p>
          <a:p>
            <a:pPr fontAlgn="base"/>
            <a:endParaRPr lang="tr-TR" sz="1800"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Özetle,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tasarım deseni, karmaşık bir alt sistemi basitleştirmek ve istemci kodunun daha kolay kullanılmasını sağlamak için kullanılır. İstemci, karmaşıklığı gizleyen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arayüzünü</a:t>
            </a:r>
            <a:r>
              <a:rPr lang="tr-TR" sz="1800" dirty="0">
                <a:latin typeface="Arial" panose="020B0604020202020204" pitchFamily="34" charset="0"/>
                <a:cs typeface="Arial" panose="020B0604020202020204" pitchFamily="34" charset="0"/>
              </a:rPr>
              <a:t> kullanarak alt sistemle etkileşime geçer.</a:t>
            </a:r>
          </a:p>
        </p:txBody>
      </p:sp>
    </p:spTree>
    <p:extLst>
      <p:ext uri="{BB962C8B-B14F-4D97-AF65-F5344CB8AC3E}">
        <p14:creationId xmlns:p14="http://schemas.microsoft.com/office/powerpoint/2010/main" val="214924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err="1" smtClean="0">
                <a:latin typeface="Arial" panose="020B0604020202020204" pitchFamily="34" charset="0"/>
                <a:cs typeface="Arial" panose="020B0604020202020204" pitchFamily="34" charset="0"/>
              </a:rPr>
              <a:t>Facade</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tasarım deseni genellikle aşağıdaki bileşenlerden oluşur:</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İstemciyle iletişim kurulan ana noktadır. İstemcinin ihtiyaçlarını karşılamak için uygun </a:t>
            </a:r>
            <a:r>
              <a:rPr lang="tr-TR" sz="1800" dirty="0" err="1">
                <a:latin typeface="Arial" panose="020B0604020202020204" pitchFamily="34" charset="0"/>
                <a:cs typeface="Arial" panose="020B0604020202020204" pitchFamily="34" charset="0"/>
              </a:rPr>
              <a:t>arayüzleri</a:t>
            </a:r>
            <a:r>
              <a:rPr lang="tr-TR" sz="1800" dirty="0">
                <a:latin typeface="Arial" panose="020B0604020202020204" pitchFamily="34" charset="0"/>
                <a:cs typeface="Arial" panose="020B0604020202020204" pitchFamily="34" charset="0"/>
              </a:rPr>
              <a:t> sağlar. Alt sistemdeki işlemleri koordine eder ve bu işlemleri daha kolay kullanılabilir bir </a:t>
            </a:r>
            <a:r>
              <a:rPr lang="tr-TR" sz="1800" dirty="0" err="1">
                <a:latin typeface="Arial" panose="020B0604020202020204" pitchFamily="34" charset="0"/>
                <a:cs typeface="Arial" panose="020B0604020202020204" pitchFamily="34" charset="0"/>
              </a:rPr>
              <a:t>arayüzde</a:t>
            </a:r>
            <a:r>
              <a:rPr lang="tr-TR" sz="1800" dirty="0">
                <a:latin typeface="Arial" panose="020B0604020202020204" pitchFamily="34" charset="0"/>
                <a:cs typeface="Arial" panose="020B0604020202020204" pitchFamily="34" charset="0"/>
              </a:rPr>
              <a:t> sunar.</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Subsystem (Alt sistem): Farklı sınıflardan ve bileşenlerden oluşan bir alt sistemdir. Karmaşık işlemleri gerçekleştirir ve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üzerinden erişilebilir hale getirir. Alt sistemdeki bileşenler, </a:t>
            </a:r>
            <a:r>
              <a:rPr lang="tr-TR" sz="1800" dirty="0" err="1">
                <a:latin typeface="Arial" panose="020B0604020202020204" pitchFamily="34" charset="0"/>
                <a:cs typeface="Arial" panose="020B0604020202020204" pitchFamily="34" charset="0"/>
              </a:rPr>
              <a:t>Facade'nin</a:t>
            </a:r>
            <a:r>
              <a:rPr lang="tr-TR" sz="1800" dirty="0">
                <a:latin typeface="Arial" panose="020B0604020202020204" pitchFamily="34" charset="0"/>
                <a:cs typeface="Arial" panose="020B0604020202020204" pitchFamily="34" charset="0"/>
              </a:rPr>
              <a:t> sunduğu </a:t>
            </a:r>
            <a:r>
              <a:rPr lang="tr-TR" sz="1800" dirty="0" err="1">
                <a:latin typeface="Arial" panose="020B0604020202020204" pitchFamily="34" charset="0"/>
                <a:cs typeface="Arial" panose="020B0604020202020204" pitchFamily="34" charset="0"/>
              </a:rPr>
              <a:t>arayüzü</a:t>
            </a:r>
            <a:r>
              <a:rPr lang="tr-TR" sz="1800" dirty="0">
                <a:latin typeface="Arial" panose="020B0604020202020204" pitchFamily="34" charset="0"/>
                <a:cs typeface="Arial" panose="020B0604020202020204" pitchFamily="34" charset="0"/>
              </a:rPr>
              <a:t> kullanarak işbirliği yapar.</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Client (İstemci):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arayüzünü</a:t>
            </a:r>
            <a:r>
              <a:rPr lang="tr-TR" sz="1800" dirty="0">
                <a:latin typeface="Arial" panose="020B0604020202020204" pitchFamily="34" charset="0"/>
                <a:cs typeface="Arial" panose="020B0604020202020204" pitchFamily="34" charset="0"/>
              </a:rPr>
              <a:t> kullanarak alt sistemle iletişim kurar. İstemci, karmaşık alt sistemi doğrudan kullanmak yerine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aracılığıyla işlemleri gerçekleştirir.</a:t>
            </a:r>
          </a:p>
        </p:txBody>
      </p:sp>
    </p:spTree>
    <p:extLst>
      <p:ext uri="{BB962C8B-B14F-4D97-AF65-F5344CB8AC3E}">
        <p14:creationId xmlns:p14="http://schemas.microsoft.com/office/powerpoint/2010/main" val="61854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tasarım deseni, aşağıdaki faydaları sağlar</a:t>
            </a:r>
            <a:r>
              <a:rPr lang="tr-TR" sz="1800" dirty="0" smtClean="0">
                <a:latin typeface="Arial" panose="020B0604020202020204" pitchFamily="34" charset="0"/>
                <a:cs typeface="Arial" panose="020B0604020202020204" pitchFamily="34" charset="0"/>
              </a:rPr>
              <a:t>:</a:t>
            </a:r>
          </a:p>
          <a:p>
            <a:pPr fontAlgn="base"/>
            <a:endParaRPr lang="tr-TR" sz="1800" dirty="0" smtClean="0">
              <a:latin typeface="Arial" panose="020B0604020202020204" pitchFamily="34" charset="0"/>
              <a:cs typeface="Arial" panose="020B0604020202020204" pitchFamily="34" charset="0"/>
            </a:endParaRPr>
          </a:p>
          <a:p>
            <a:pPr marL="342900" indent="-342900" fontAlgn="base">
              <a:buFont typeface="+mj-lt"/>
              <a:buAutoNum type="arabicPeriod"/>
            </a:pPr>
            <a:r>
              <a:rPr lang="tr-TR" sz="1800" dirty="0" smtClean="0">
                <a:latin typeface="Arial" panose="020B0604020202020204" pitchFamily="34" charset="0"/>
                <a:cs typeface="Arial" panose="020B0604020202020204" pitchFamily="34" charset="0"/>
              </a:rPr>
              <a:t>Karmaşık </a:t>
            </a:r>
            <a:r>
              <a:rPr lang="tr-TR" sz="1800" dirty="0">
                <a:latin typeface="Arial" panose="020B0604020202020204" pitchFamily="34" charset="0"/>
                <a:cs typeface="Arial" panose="020B0604020202020204" pitchFamily="34" charset="0"/>
              </a:rPr>
              <a:t>bir alt sistemden yalıtılmış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sunar, bu da istemcinin alt sistemle doğrudan etkileşime girmesini engeller. Böylece istemci, sadece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arayüzünü</a:t>
            </a:r>
            <a:r>
              <a:rPr lang="tr-TR" sz="1800" dirty="0">
                <a:latin typeface="Arial" panose="020B0604020202020204" pitchFamily="34" charset="0"/>
                <a:cs typeface="Arial" panose="020B0604020202020204" pitchFamily="34" charset="0"/>
              </a:rPr>
              <a:t> kullanarak işlemleri </a:t>
            </a:r>
            <a:r>
              <a:rPr lang="tr-TR" sz="1800" dirty="0" smtClean="0">
                <a:latin typeface="Arial" panose="020B0604020202020204" pitchFamily="34" charset="0"/>
                <a:cs typeface="Arial" panose="020B0604020202020204" pitchFamily="34" charset="0"/>
              </a:rPr>
              <a:t>gerçekleştirebilir.</a:t>
            </a:r>
          </a:p>
          <a:p>
            <a:pPr marL="342900" indent="-342900" fontAlgn="base">
              <a:buFont typeface="+mj-lt"/>
              <a:buAutoNum type="arabicPeriod"/>
            </a:pPr>
            <a:endParaRPr lang="tr-TR" sz="1800" dirty="0">
              <a:latin typeface="Arial" panose="020B0604020202020204" pitchFamily="34" charset="0"/>
              <a:cs typeface="Arial" panose="020B0604020202020204" pitchFamily="34" charset="0"/>
            </a:endParaRPr>
          </a:p>
          <a:p>
            <a:pPr marL="342900" indent="-342900" fontAlgn="base">
              <a:buFont typeface="+mj-lt"/>
              <a:buAutoNum type="arabicPeriod"/>
            </a:pPr>
            <a:r>
              <a:rPr lang="tr-TR" sz="1800" dirty="0" smtClean="0">
                <a:latin typeface="Arial" panose="020B0604020202020204" pitchFamily="34" charset="0"/>
                <a:cs typeface="Arial" panose="020B0604020202020204" pitchFamily="34" charset="0"/>
              </a:rPr>
              <a:t>Alt </a:t>
            </a:r>
            <a:r>
              <a:rPr lang="tr-TR" sz="1800" dirty="0">
                <a:latin typeface="Arial" panose="020B0604020202020204" pitchFamily="34" charset="0"/>
                <a:cs typeface="Arial" panose="020B0604020202020204" pitchFamily="34" charset="0"/>
              </a:rPr>
              <a:t>sistemi daha kolay kullanılabilir hale getirir. İstemci, alt sistemin karmaşıklığını bilmeden işlemleri </a:t>
            </a:r>
            <a:r>
              <a:rPr lang="tr-TR" sz="1800" dirty="0" smtClean="0">
                <a:latin typeface="Arial" panose="020B0604020202020204" pitchFamily="34" charset="0"/>
                <a:cs typeface="Arial" panose="020B0604020202020204" pitchFamily="34" charset="0"/>
              </a:rPr>
              <a:t>gerçekleştirebilir.</a:t>
            </a:r>
          </a:p>
          <a:p>
            <a:pPr marL="342900" indent="-342900" fontAlgn="base">
              <a:buFont typeface="+mj-lt"/>
              <a:buAutoNum type="arabicPeriod"/>
            </a:pPr>
            <a:endParaRPr lang="tr-TR" sz="1800" dirty="0">
              <a:latin typeface="Arial" panose="020B0604020202020204" pitchFamily="34" charset="0"/>
              <a:cs typeface="Arial" panose="020B0604020202020204" pitchFamily="34" charset="0"/>
            </a:endParaRPr>
          </a:p>
          <a:p>
            <a:pPr marL="342900" indent="-342900" fontAlgn="base">
              <a:buFont typeface="+mj-lt"/>
              <a:buAutoNum type="arabicPeriod"/>
            </a:pPr>
            <a:r>
              <a:rPr lang="tr-TR" sz="1800" dirty="0" smtClean="0">
                <a:latin typeface="Arial" panose="020B0604020202020204" pitchFamily="34" charset="0"/>
                <a:cs typeface="Arial" panose="020B0604020202020204" pitchFamily="34" charset="0"/>
              </a:rPr>
              <a:t>Alt </a:t>
            </a:r>
            <a:r>
              <a:rPr lang="tr-TR" sz="1800" dirty="0">
                <a:latin typeface="Arial" panose="020B0604020202020204" pitchFamily="34" charset="0"/>
                <a:cs typeface="Arial" panose="020B0604020202020204" pitchFamily="34" charset="0"/>
              </a:rPr>
              <a:t>sistemin iç yapısını gizler ve değişikliklere karşı korur. Alt sistemin bileşenlerinin değişmesi veya eklenmesi durumunda, sadece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sınıfının güncellenmesi yeterlidir. İstemci kodunda değişiklik yapılması </a:t>
            </a:r>
            <a:r>
              <a:rPr lang="tr-TR" sz="1800" dirty="0" smtClean="0">
                <a:latin typeface="Arial" panose="020B0604020202020204" pitchFamily="34" charset="0"/>
                <a:cs typeface="Arial" panose="020B0604020202020204" pitchFamily="34" charset="0"/>
              </a:rPr>
              <a:t>gerekmez.</a:t>
            </a:r>
          </a:p>
          <a:p>
            <a:pPr marL="342900" indent="-342900" fontAlgn="base">
              <a:buFont typeface="+mj-lt"/>
              <a:buAutoNum type="arabicPeriod"/>
            </a:pPr>
            <a:endParaRPr lang="tr-TR" sz="1800" dirty="0">
              <a:latin typeface="Arial" panose="020B0604020202020204" pitchFamily="34" charset="0"/>
              <a:cs typeface="Arial" panose="020B0604020202020204" pitchFamily="34" charset="0"/>
            </a:endParaRPr>
          </a:p>
          <a:p>
            <a:pPr marL="342900" indent="-342900" fontAlgn="base">
              <a:buFont typeface="+mj-lt"/>
              <a:buAutoNum type="arabicPeriod"/>
            </a:pPr>
            <a:r>
              <a:rPr lang="tr-TR" sz="1800" dirty="0" smtClean="0">
                <a:latin typeface="Arial" panose="020B0604020202020204" pitchFamily="34" charset="0"/>
                <a:cs typeface="Arial" panose="020B0604020202020204" pitchFamily="34" charset="0"/>
              </a:rPr>
              <a:t>Modüler </a:t>
            </a:r>
            <a:r>
              <a:rPr lang="tr-TR" sz="1800" dirty="0">
                <a:latin typeface="Arial" panose="020B0604020202020204" pitchFamily="34" charset="0"/>
                <a:cs typeface="Arial" panose="020B0604020202020204" pitchFamily="34" charset="0"/>
              </a:rPr>
              <a:t>bir tasarım sağlar. </a:t>
            </a:r>
            <a:r>
              <a:rPr lang="tr-TR" sz="1800" dirty="0" err="1">
                <a:latin typeface="Arial" panose="020B0604020202020204" pitchFamily="34" charset="0"/>
                <a:cs typeface="Arial" panose="020B0604020202020204" pitchFamily="34" charset="0"/>
              </a:rPr>
              <a:t>Facade</a:t>
            </a:r>
            <a:r>
              <a:rPr lang="tr-TR" sz="1800" dirty="0">
                <a:latin typeface="Arial" panose="020B0604020202020204" pitchFamily="34" charset="0"/>
                <a:cs typeface="Arial" panose="020B0604020202020204" pitchFamily="34" charset="0"/>
              </a:rPr>
              <a:t>, alt sistemdeki bileşenler arasındaki bağımlılıkları yönetir ve birlikte çalışabilirliği artırır.</a:t>
            </a:r>
          </a:p>
          <a:p>
            <a:pPr fontAlgn="base"/>
            <a:endParaRPr lang="tr-T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65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556792"/>
            <a:ext cx="9916528" cy="514857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Daha anlaşılır kod:</a:t>
            </a:r>
            <a:r>
              <a:rPr lang="tr-TR" sz="2100" dirty="0">
                <a:solidFill>
                  <a:srgbClr val="465562"/>
                </a:solidFill>
                <a:latin typeface="Arial" panose="020B0604020202020204" pitchFamily="34" charset="0"/>
                <a:cs typeface="Arial" panose="020B0604020202020204" pitchFamily="34" charset="0"/>
              </a:rPr>
              <a:t> Her sınıfın sadece bir sorumluluğu olması, kodun daha anlaşılır ve okunabilir olmasını sağlar. Sınıfların adımları takip etmek ve niyetlerini anlamak daha kolaydır.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Daha sürdürülebilir kod: </a:t>
            </a:r>
            <a:r>
              <a:rPr lang="tr-TR" sz="2100" dirty="0">
                <a:solidFill>
                  <a:srgbClr val="465562"/>
                </a:solidFill>
                <a:latin typeface="Arial" panose="020B0604020202020204" pitchFamily="34" charset="0"/>
                <a:cs typeface="Arial" panose="020B0604020202020204" pitchFamily="34" charset="0"/>
              </a:rPr>
              <a:t>Bir sınıfın sadece bir sorumluluğu olması, değişikliklerin sınırlı bir etki alanına sahip olmasını sağlar. Bu, hata ayıklama, test etme ve bakım süreçlerini kolaylaştırır. Ayrıca, sınıfın değişmesi gereken tek bir nedeni olduğu için yan etkileri azaltır.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Yeniden kullanılabilirlik: </a:t>
            </a:r>
            <a:r>
              <a:rPr lang="tr-TR" sz="2100" dirty="0">
                <a:solidFill>
                  <a:srgbClr val="465562"/>
                </a:solidFill>
                <a:latin typeface="Arial" panose="020B0604020202020204" pitchFamily="34" charset="0"/>
                <a:cs typeface="Arial" panose="020B0604020202020204" pitchFamily="34" charset="0"/>
              </a:rPr>
              <a:t>Sınıfların tek bir sorumluluğu olduğunda, bu sınıfların başka projelerde veya farklı bağlamlarda yeniden kullanılması daha kolay olur. Modülerlik, kodun parçalara ayrılmasını ve bu parçaların farklı projelerde kullanılmasını sağlar.</a:t>
            </a:r>
            <a:br>
              <a:rPr lang="tr-TR" sz="2100" dirty="0">
                <a:solidFill>
                  <a:srgbClr val="465562"/>
                </a:solidFill>
                <a:latin typeface="Arial" panose="020B0604020202020204" pitchFamily="34" charset="0"/>
                <a:cs typeface="Arial" panose="020B0604020202020204" pitchFamily="34" charset="0"/>
              </a:rPr>
            </a:br>
            <a:endParaRPr lang="tr-TR" sz="2100" dirty="0">
              <a:solidFill>
                <a:srgbClr val="465562"/>
              </a:solidFill>
              <a:latin typeface="Arial" panose="020B0604020202020204" pitchFamily="34" charset="0"/>
              <a:cs typeface="Arial" panose="020B0604020202020204" pitchFamily="34" charset="0"/>
            </a:endParaRPr>
          </a:p>
          <a:p>
            <a:pPr marL="358775" indent="-358775" algn="l">
              <a:buFont typeface="+mj-lt"/>
              <a:buAutoNum type="arabicPeriod"/>
            </a:pPr>
            <a:r>
              <a:rPr lang="tr-TR" sz="2100" b="1" dirty="0">
                <a:solidFill>
                  <a:srgbClr val="465562"/>
                </a:solidFill>
                <a:latin typeface="Arial" panose="020B0604020202020204" pitchFamily="34" charset="0"/>
                <a:cs typeface="Arial" panose="020B0604020202020204" pitchFamily="34" charset="0"/>
              </a:rPr>
              <a:t>Test edilebilirlik: </a:t>
            </a:r>
            <a:r>
              <a:rPr lang="tr-TR" sz="2100" dirty="0">
                <a:solidFill>
                  <a:srgbClr val="465562"/>
                </a:solidFill>
                <a:latin typeface="Arial" panose="020B0604020202020204" pitchFamily="34" charset="0"/>
                <a:cs typeface="Arial" panose="020B0604020202020204" pitchFamily="34" charset="0"/>
              </a:rPr>
              <a:t>Her sınıfın sadece bir sorumluluğu olduğunda, sınıfın davranışını ve sonuçlarını test etmek daha kolaydır. İzolasyon ve bağımlılıkların azalması, birim testlerinin daha etkili bir şekilde yazılmasını sağlar.</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Avantajları</a:t>
            </a:r>
          </a:p>
        </p:txBody>
      </p:sp>
    </p:spTree>
    <p:extLst>
      <p:ext uri="{BB962C8B-B14F-4D97-AF65-F5344CB8AC3E}">
        <p14:creationId xmlns:p14="http://schemas.microsoft.com/office/powerpoint/2010/main" val="360425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197869" y="1363797"/>
            <a:ext cx="9145016" cy="5494203"/>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93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773932" y="1100691"/>
            <a:ext cx="8231460" cy="5757309"/>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86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600" dirty="0">
                <a:latin typeface="Arial" panose="020B0604020202020204" pitchFamily="34" charset="0"/>
                <a:cs typeface="Arial" panose="020B0604020202020204" pitchFamily="34" charset="0"/>
              </a:rPr>
              <a:t>Senaryo: Online Alışveriş </a:t>
            </a:r>
            <a:r>
              <a:rPr lang="tr-TR" sz="1600" dirty="0" smtClean="0">
                <a:latin typeface="Arial" panose="020B0604020202020204" pitchFamily="34" charset="0"/>
                <a:cs typeface="Arial" panose="020B0604020202020204" pitchFamily="34" charset="0"/>
              </a:rPr>
              <a:t>Sistemi</a:t>
            </a:r>
          </a:p>
          <a:p>
            <a:pPr fontAlgn="base"/>
            <a:endParaRPr lang="tr-TR" sz="1600" dirty="0">
              <a:latin typeface="Arial" panose="020B0604020202020204" pitchFamily="34" charset="0"/>
              <a:cs typeface="Arial" panose="020B0604020202020204" pitchFamily="34" charset="0"/>
            </a:endParaRPr>
          </a:p>
          <a:p>
            <a:pPr marL="342900" indent="-342900" fontAlgn="base">
              <a:buFont typeface="+mj-lt"/>
              <a:buAutoNum type="arabicPeriod"/>
            </a:pPr>
            <a:r>
              <a:rPr lang="tr-TR" sz="1600" dirty="0">
                <a:latin typeface="Arial" panose="020B0604020202020204" pitchFamily="34" charset="0"/>
                <a:cs typeface="Arial" panose="020B0604020202020204" pitchFamily="34" charset="0"/>
              </a:rPr>
              <a:t>Bir e-ticaret şirketi, online alışveriş sistemini geliştirmek istiyor. Müşterilerin kolaylıkla alışveriş yapabilmesini sağlamak için </a:t>
            </a:r>
            <a:r>
              <a:rPr lang="tr-TR" sz="1600" dirty="0" err="1">
                <a:latin typeface="Arial" panose="020B0604020202020204" pitchFamily="34" charset="0"/>
                <a:cs typeface="Arial" panose="020B0604020202020204" pitchFamily="34" charset="0"/>
              </a:rPr>
              <a:t>Facade</a:t>
            </a:r>
            <a:r>
              <a:rPr lang="tr-TR" sz="1600" dirty="0">
                <a:latin typeface="Arial" panose="020B0604020202020204" pitchFamily="34" charset="0"/>
                <a:cs typeface="Arial" panose="020B0604020202020204" pitchFamily="34" charset="0"/>
              </a:rPr>
              <a:t> tasarım desenini kullanmayı </a:t>
            </a:r>
            <a:r>
              <a:rPr lang="tr-TR" sz="1600" dirty="0" smtClean="0">
                <a:latin typeface="Arial" panose="020B0604020202020204" pitchFamily="34" charset="0"/>
                <a:cs typeface="Arial" panose="020B0604020202020204" pitchFamily="34" charset="0"/>
              </a:rPr>
              <a:t>düşünüyor.</a:t>
            </a:r>
            <a:endParaRPr lang="tr-TR" sz="1600" dirty="0">
              <a:latin typeface="Arial" panose="020B0604020202020204" pitchFamily="34" charset="0"/>
              <a:cs typeface="Arial" panose="020B0604020202020204" pitchFamily="34" charset="0"/>
            </a:endParaRPr>
          </a:p>
          <a:p>
            <a:pPr marL="342900" indent="-342900" fontAlgn="base">
              <a:buFont typeface="+mj-lt"/>
              <a:buAutoNum type="arabicPeriod"/>
            </a:pPr>
            <a:r>
              <a:rPr lang="tr-TR" sz="1600" dirty="0" smtClean="0">
                <a:latin typeface="Arial" panose="020B0604020202020204" pitchFamily="34" charset="0"/>
                <a:cs typeface="Arial" panose="020B0604020202020204" pitchFamily="34" charset="0"/>
              </a:rPr>
              <a:t>Alışveriş </a:t>
            </a:r>
            <a:r>
              <a:rPr lang="tr-TR" sz="1600" dirty="0">
                <a:latin typeface="Arial" panose="020B0604020202020204" pitchFamily="34" charset="0"/>
                <a:cs typeface="Arial" panose="020B0604020202020204" pitchFamily="34" charset="0"/>
              </a:rPr>
              <a:t>sistemi, karmaşık bir yapıya sahiptir. Sipariş yönetimi, envanter yönetimi, ödeme işlemleri, kargo takibi gibi birçok alt sistemi </a:t>
            </a:r>
            <a:r>
              <a:rPr lang="tr-TR" sz="1600" dirty="0" smtClean="0">
                <a:latin typeface="Arial" panose="020B0604020202020204" pitchFamily="34" charset="0"/>
                <a:cs typeface="Arial" panose="020B0604020202020204" pitchFamily="34" charset="0"/>
              </a:rPr>
              <a:t>içerir.</a:t>
            </a:r>
          </a:p>
          <a:p>
            <a:pPr marL="342900" indent="-342900" fontAlgn="base">
              <a:buFont typeface="+mj-lt"/>
              <a:buAutoNum type="arabicPeriod"/>
            </a:pPr>
            <a:r>
              <a:rPr lang="tr-TR" sz="1600" dirty="0" err="1" smtClean="0">
                <a:latin typeface="Arial" panose="020B0604020202020204" pitchFamily="34" charset="0"/>
                <a:cs typeface="Arial" panose="020B0604020202020204" pitchFamily="34" charset="0"/>
              </a:rPr>
              <a:t>Facade</a:t>
            </a:r>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tasarım deseni, bu karmaşık alt sistemlerin bir </a:t>
            </a:r>
            <a:r>
              <a:rPr lang="tr-TR" sz="1600" dirty="0" err="1">
                <a:latin typeface="Arial" panose="020B0604020202020204" pitchFamily="34" charset="0"/>
                <a:cs typeface="Arial" panose="020B0604020202020204" pitchFamily="34" charset="0"/>
              </a:rPr>
              <a:t>arayüz</a:t>
            </a:r>
            <a:r>
              <a:rPr lang="tr-TR" sz="1600" dirty="0">
                <a:latin typeface="Arial" panose="020B0604020202020204" pitchFamily="34" charset="0"/>
                <a:cs typeface="Arial" panose="020B0604020202020204" pitchFamily="34" charset="0"/>
              </a:rPr>
              <a:t> sağlayarak müşterilerin kolaylıkla alışveriş yapmasını </a:t>
            </a:r>
            <a:r>
              <a:rPr lang="tr-TR" sz="1600" dirty="0" smtClean="0">
                <a:latin typeface="Arial" panose="020B0604020202020204" pitchFamily="34" charset="0"/>
                <a:cs typeface="Arial" panose="020B0604020202020204" pitchFamily="34" charset="0"/>
              </a:rPr>
              <a:t>sağlayabilir.</a:t>
            </a:r>
          </a:p>
          <a:p>
            <a:pPr marL="342900" indent="-342900" fontAlgn="base">
              <a:buFont typeface="+mj-lt"/>
              <a:buAutoNum type="arabicPeriod"/>
            </a:pPr>
            <a:r>
              <a:rPr lang="tr-TR" sz="1600" dirty="0" err="1" smtClean="0">
                <a:latin typeface="Arial" panose="020B0604020202020204" pitchFamily="34" charset="0"/>
                <a:cs typeface="Arial" panose="020B0604020202020204" pitchFamily="34" charset="0"/>
              </a:rPr>
              <a:t>Facade</a:t>
            </a:r>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sınıfı, müşterilerin alışveriş işlemlerini yönetir. Müşteriler, ürünleri seçer, ödeme yapar ve siparişlerini takip </a:t>
            </a:r>
            <a:r>
              <a:rPr lang="tr-TR" sz="1600" dirty="0" smtClean="0">
                <a:latin typeface="Arial" panose="020B0604020202020204" pitchFamily="34" charset="0"/>
                <a:cs typeface="Arial" panose="020B0604020202020204" pitchFamily="34" charset="0"/>
              </a:rPr>
              <a:t>ederler.</a:t>
            </a:r>
          </a:p>
          <a:p>
            <a:pPr marL="342900" indent="-342900" fontAlgn="base">
              <a:buFont typeface="+mj-lt"/>
              <a:buAutoNum type="arabicPeriod"/>
            </a:pPr>
            <a:r>
              <a:rPr lang="tr-TR" sz="1600" dirty="0" smtClean="0">
                <a:latin typeface="Arial" panose="020B0604020202020204" pitchFamily="34" charset="0"/>
                <a:cs typeface="Arial" panose="020B0604020202020204" pitchFamily="34" charset="0"/>
              </a:rPr>
              <a:t>Alt </a:t>
            </a:r>
            <a:r>
              <a:rPr lang="tr-TR" sz="1600" dirty="0">
                <a:latin typeface="Arial" panose="020B0604020202020204" pitchFamily="34" charset="0"/>
                <a:cs typeface="Arial" panose="020B0604020202020204" pitchFamily="34" charset="0"/>
              </a:rPr>
              <a:t>sistemlerdeki bileşenler, </a:t>
            </a:r>
            <a:r>
              <a:rPr lang="tr-TR" sz="1600" dirty="0" err="1">
                <a:latin typeface="Arial" panose="020B0604020202020204" pitchFamily="34" charset="0"/>
                <a:cs typeface="Arial" panose="020B0604020202020204" pitchFamily="34" charset="0"/>
              </a:rPr>
              <a:t>Facade</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arayüzünü</a:t>
            </a:r>
            <a:r>
              <a:rPr lang="tr-TR" sz="1600" dirty="0">
                <a:latin typeface="Arial" panose="020B0604020202020204" pitchFamily="34" charset="0"/>
                <a:cs typeface="Arial" panose="020B0604020202020204" pitchFamily="34" charset="0"/>
              </a:rPr>
              <a:t> kullanarak birlikte çalışır. Örneğin, </a:t>
            </a:r>
            <a:r>
              <a:rPr lang="tr-TR" sz="1600" dirty="0" err="1">
                <a:latin typeface="Arial" panose="020B0604020202020204" pitchFamily="34" charset="0"/>
                <a:cs typeface="Arial" panose="020B0604020202020204" pitchFamily="34" charset="0"/>
              </a:rPr>
              <a:t>Facade</a:t>
            </a:r>
            <a:r>
              <a:rPr lang="tr-TR" sz="1600" dirty="0">
                <a:latin typeface="Arial" panose="020B0604020202020204" pitchFamily="34" charset="0"/>
                <a:cs typeface="Arial" panose="020B0604020202020204" pitchFamily="34" charset="0"/>
              </a:rPr>
              <a:t> sınıfı, ürün seçimini envanter yönetimine iletir, ödeme işlemini ödeme sistemiyle gerçekleştirir ve kargo takibini lojistik sistemiyle </a:t>
            </a:r>
            <a:r>
              <a:rPr lang="tr-TR" sz="1600" dirty="0" smtClean="0">
                <a:latin typeface="Arial" panose="020B0604020202020204" pitchFamily="34" charset="0"/>
                <a:cs typeface="Arial" panose="020B0604020202020204" pitchFamily="34" charset="0"/>
              </a:rPr>
              <a:t>yapar.</a:t>
            </a:r>
          </a:p>
          <a:p>
            <a:pPr marL="342900" indent="-342900" fontAlgn="base">
              <a:buFont typeface="+mj-lt"/>
              <a:buAutoNum type="arabicPeriod"/>
            </a:pPr>
            <a:r>
              <a:rPr lang="tr-TR" sz="1600" dirty="0" smtClean="0">
                <a:latin typeface="Arial" panose="020B0604020202020204" pitchFamily="34" charset="0"/>
                <a:cs typeface="Arial" panose="020B0604020202020204" pitchFamily="34" charset="0"/>
              </a:rPr>
              <a:t>Müşteriler</a:t>
            </a:r>
            <a:r>
              <a:rPr lang="tr-TR" sz="1600" dirty="0">
                <a:latin typeface="Arial" panose="020B0604020202020204" pitchFamily="34" charset="0"/>
                <a:cs typeface="Arial" panose="020B0604020202020204" pitchFamily="34" charset="0"/>
              </a:rPr>
              <a:t>, alışveriş işlemlerini sadece </a:t>
            </a:r>
            <a:r>
              <a:rPr lang="tr-TR" sz="1600" dirty="0" err="1">
                <a:latin typeface="Arial" panose="020B0604020202020204" pitchFamily="34" charset="0"/>
                <a:cs typeface="Arial" panose="020B0604020202020204" pitchFamily="34" charset="0"/>
              </a:rPr>
              <a:t>Facade</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arayüzünü</a:t>
            </a:r>
            <a:r>
              <a:rPr lang="tr-TR" sz="1600" dirty="0">
                <a:latin typeface="Arial" panose="020B0604020202020204" pitchFamily="34" charset="0"/>
                <a:cs typeface="Arial" panose="020B0604020202020204" pitchFamily="34" charset="0"/>
              </a:rPr>
              <a:t> kullanarak gerçekleştirir. Karmaşık alt sistemlerin ayrıntılarına veya bileşenlerine aşina olmaları </a:t>
            </a:r>
            <a:r>
              <a:rPr lang="tr-TR" sz="1600" dirty="0" smtClean="0">
                <a:latin typeface="Arial" panose="020B0604020202020204" pitchFamily="34" charset="0"/>
                <a:cs typeface="Arial" panose="020B0604020202020204" pitchFamily="34" charset="0"/>
              </a:rPr>
              <a:t>gerekmez.</a:t>
            </a:r>
          </a:p>
          <a:p>
            <a:pPr marL="342900" indent="-342900" fontAlgn="base">
              <a:buFont typeface="+mj-lt"/>
              <a:buAutoNum type="arabicPeriod"/>
            </a:pPr>
            <a:r>
              <a:rPr lang="tr-TR" sz="1600" dirty="0" err="1" smtClean="0">
                <a:latin typeface="Arial" panose="020B0604020202020204" pitchFamily="34" charset="0"/>
                <a:cs typeface="Arial" panose="020B0604020202020204" pitchFamily="34" charset="0"/>
              </a:rPr>
              <a:t>Facade</a:t>
            </a:r>
            <a:r>
              <a:rPr lang="tr-TR" sz="1600" dirty="0" smtClean="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tasarım deseni, müşterilere kullanıcı dostu bir alışveriş deneyimi sunar. Müşteriler, tek bir </a:t>
            </a:r>
            <a:r>
              <a:rPr lang="tr-TR" sz="1600" dirty="0" err="1">
                <a:latin typeface="Arial" panose="020B0604020202020204" pitchFamily="34" charset="0"/>
                <a:cs typeface="Arial" panose="020B0604020202020204" pitchFamily="34" charset="0"/>
              </a:rPr>
              <a:t>arayüz</a:t>
            </a:r>
            <a:r>
              <a:rPr lang="tr-TR" sz="1600" dirty="0">
                <a:latin typeface="Arial" panose="020B0604020202020204" pitchFamily="34" charset="0"/>
                <a:cs typeface="Arial" panose="020B0604020202020204" pitchFamily="34" charset="0"/>
              </a:rPr>
              <a:t> aracılığıyla tüm alışveriş işlemlerini gerçekleştirebilir ve karmaşık alt sistemlerin detaylarıyla uğraşmak zorunda kalmazlar.</a:t>
            </a:r>
          </a:p>
        </p:txBody>
      </p:sp>
    </p:spTree>
    <p:extLst>
      <p:ext uri="{BB962C8B-B14F-4D97-AF65-F5344CB8AC3E}">
        <p14:creationId xmlns:p14="http://schemas.microsoft.com/office/powerpoint/2010/main" val="908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1629916" y="1412776"/>
            <a:ext cx="8064896" cy="5195109"/>
          </a:xfrm>
          <a:prstGeom prst="rect">
            <a:avLst/>
          </a:prstGeom>
        </p:spPr>
      </p:pic>
      <p:pic>
        <p:nvPicPr>
          <p:cNvPr id="4" name="Resim 3">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5"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6"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Facade</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27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b="1" dirty="0" err="1" smtClean="0">
                <a:latin typeface="Arial" panose="020B0604020202020204" pitchFamily="34" charset="0"/>
                <a:cs typeface="Arial" panose="020B0604020202020204" pitchFamily="34" charset="0"/>
              </a:rPr>
              <a:t>Flyweight</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tasarım deseni, bellek kullanımını optimize etmek için kullanılan bir yapısal tasarım desenidir. Bu desen, bir nesnenin birden fazla yerde kullanılması durumunda, nesnenin tekrar tekrar oluşturulması yerine paylaşılmasını sağlar. Böylece bellek tüketimi azalır ve performans artar</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fontAlgn="base"/>
            <a:r>
              <a:rPr lang="tr-TR" sz="1800" dirty="0" smtClean="0">
                <a:latin typeface="Arial" panose="020B0604020202020204" pitchFamily="34" charset="0"/>
                <a:cs typeface="Arial" panose="020B0604020202020204" pitchFamily="34" charset="0"/>
              </a:rPr>
              <a:t>Bu desen, tekrarlanan </a:t>
            </a:r>
            <a:r>
              <a:rPr lang="tr-TR" sz="1800" dirty="0">
                <a:latin typeface="Arial" panose="020B0604020202020204" pitchFamily="34" charset="0"/>
                <a:cs typeface="Arial" panose="020B0604020202020204" pitchFamily="34" charset="0"/>
              </a:rPr>
              <a:t>durumların paylaşılması, büyük ölçekli veya çok sayıda nesnenin kullanıldığı durumlarda faydalı olabilir. Özellikle paylaşılan durumların büyük bir kısmı aynıysa, </a:t>
            </a:r>
            <a:r>
              <a:rPr lang="tr-TR" sz="1800" dirty="0" err="1">
                <a:latin typeface="Arial" panose="020B0604020202020204" pitchFamily="34" charset="0"/>
                <a:cs typeface="Arial" panose="020B0604020202020204" pitchFamily="34" charset="0"/>
              </a:rPr>
              <a:t>flyweight</a:t>
            </a:r>
            <a:r>
              <a:rPr lang="tr-TR" sz="1800" dirty="0">
                <a:latin typeface="Arial" panose="020B0604020202020204" pitchFamily="34" charset="0"/>
                <a:cs typeface="Arial" panose="020B0604020202020204" pitchFamily="34" charset="0"/>
              </a:rPr>
              <a:t> tasarım deseni büyük bir etki sağlar.</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21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cagataykiziltan.net/wp-content/uploads/2020/08/Flyweight-768x4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884" y="1268760"/>
            <a:ext cx="9442206" cy="511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15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8" name="Dikdörtgen 7"/>
          <p:cNvSpPr/>
          <p:nvPr/>
        </p:nvSpPr>
        <p:spPr>
          <a:xfrm>
            <a:off x="3574132" y="1516429"/>
            <a:ext cx="6092825" cy="2862322"/>
          </a:xfrm>
          <a:prstGeom prst="rect">
            <a:avLst/>
          </a:prstGeom>
        </p:spPr>
        <p:txBody>
          <a:bodyPr>
            <a:spAutoFit/>
          </a:bodyPr>
          <a:lstStyle/>
          <a:p>
            <a:pPr marL="285750" indent="-285750">
              <a:buFont typeface="Arial" panose="020B0604020202020204" pitchFamily="34" charset="0"/>
              <a:buChar char="•"/>
            </a:pPr>
            <a:r>
              <a:rPr lang="tr-TR" dirty="0">
                <a:latin typeface="Arial" panose="020B0604020202020204" pitchFamily="34" charset="0"/>
                <a:cs typeface="Arial" panose="020B0604020202020204" pitchFamily="34" charset="0"/>
              </a:rPr>
              <a:t>Bir nesne üretmek istediğin zaman </a:t>
            </a:r>
            <a:r>
              <a:rPr lang="tr-TR" dirty="0" err="1">
                <a:latin typeface="Arial" panose="020B0604020202020204" pitchFamily="34" charset="0"/>
                <a:cs typeface="Arial" panose="020B0604020202020204" pitchFamily="34" charset="0"/>
              </a:rPr>
              <a:t>FlyweightFactory</a:t>
            </a:r>
            <a:r>
              <a:rPr lang="tr-TR" dirty="0">
                <a:latin typeface="Arial" panose="020B0604020202020204" pitchFamily="34" charset="0"/>
                <a:cs typeface="Arial" panose="020B0604020202020204" pitchFamily="34" charset="0"/>
              </a:rPr>
              <a:t> üzerinden üret</a:t>
            </a:r>
            <a:r>
              <a:rPr lang="tr-TR"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tr-T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dirty="0">
                <a:latin typeface="Arial" panose="020B0604020202020204" pitchFamily="34" charset="0"/>
                <a:cs typeface="Arial" panose="020B0604020202020204" pitchFamily="34" charset="0"/>
              </a:rPr>
              <a:t>Eğer nesne </a:t>
            </a:r>
            <a:r>
              <a:rPr lang="tr-TR" dirty="0" err="1">
                <a:latin typeface="Arial" panose="020B0604020202020204" pitchFamily="34" charset="0"/>
                <a:cs typeface="Arial" panose="020B0604020202020204" pitchFamily="34" charset="0"/>
              </a:rPr>
              <a:t>flyweightFactroy</a:t>
            </a:r>
            <a:r>
              <a:rPr lang="tr-TR" dirty="0">
                <a:latin typeface="Arial" panose="020B0604020202020204" pitchFamily="34" charset="0"/>
                <a:cs typeface="Arial" panose="020B0604020202020204" pitchFamily="34" charset="0"/>
              </a:rPr>
              <a:t> içerisindeki havuzda yer alıyorsa nesneyi sana bu havuzdan döndürecektir. Yok ise önce havuza ekleyip sonra döndürecektir</a:t>
            </a:r>
            <a:r>
              <a:rPr lang="tr-TR"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tr-T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tr-TR" dirty="0">
                <a:latin typeface="Arial" panose="020B0604020202020204" pitchFamily="34" charset="0"/>
                <a:cs typeface="Arial" panose="020B0604020202020204" pitchFamily="34" charset="0"/>
              </a:rPr>
              <a:t>Havuzdaki nesnelerin </a:t>
            </a:r>
            <a:r>
              <a:rPr lang="tr-TR" dirty="0" err="1">
                <a:latin typeface="Arial" panose="020B0604020202020204" pitchFamily="34" charset="0"/>
                <a:cs typeface="Arial" panose="020B0604020202020204" pitchFamily="34" charset="0"/>
              </a:rPr>
              <a:t>common</a:t>
            </a:r>
            <a:r>
              <a:rPr lang="tr-TR" dirty="0">
                <a:latin typeface="Arial" panose="020B0604020202020204" pitchFamily="34" charset="0"/>
                <a:cs typeface="Arial" panose="020B0604020202020204" pitchFamily="34" charset="0"/>
              </a:rPr>
              <a:t> olanları havuzdan alındığı şekilde kullanılır. </a:t>
            </a:r>
            <a:r>
              <a:rPr lang="tr-TR" dirty="0" err="1">
                <a:latin typeface="Arial" panose="020B0604020202020204" pitchFamily="34" charset="0"/>
                <a:cs typeface="Arial" panose="020B0604020202020204" pitchFamily="34" charset="0"/>
              </a:rPr>
              <a:t>Spesifikasyon</a:t>
            </a:r>
            <a:r>
              <a:rPr lang="tr-TR" dirty="0">
                <a:latin typeface="Arial" panose="020B0604020202020204" pitchFamily="34" charset="0"/>
                <a:cs typeface="Arial" panose="020B0604020202020204" pitchFamily="34" charset="0"/>
              </a:rPr>
              <a:t> gerekenleri de havuzdan alındıktan sonra </a:t>
            </a:r>
            <a:r>
              <a:rPr lang="tr-TR" dirty="0" err="1">
                <a:latin typeface="Arial" panose="020B0604020202020204" pitchFamily="34" charset="0"/>
                <a:cs typeface="Arial" panose="020B0604020202020204" pitchFamily="34" charset="0"/>
              </a:rPr>
              <a:t>customize</a:t>
            </a:r>
            <a:r>
              <a:rPr lang="tr-TR" dirty="0">
                <a:latin typeface="Arial" panose="020B0604020202020204" pitchFamily="34" charset="0"/>
                <a:cs typeface="Arial" panose="020B0604020202020204" pitchFamily="34" charset="0"/>
              </a:rPr>
              <a:t> edilir.</a:t>
            </a:r>
          </a:p>
        </p:txBody>
      </p:sp>
    </p:spTree>
    <p:extLst>
      <p:ext uri="{BB962C8B-B14F-4D97-AF65-F5344CB8AC3E}">
        <p14:creationId xmlns:p14="http://schemas.microsoft.com/office/powerpoint/2010/main" val="289702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7" name="Dikdörtgen 6"/>
          <p:cNvSpPr/>
          <p:nvPr/>
        </p:nvSpPr>
        <p:spPr>
          <a:xfrm>
            <a:off x="3574132" y="1516429"/>
            <a:ext cx="6092825" cy="5078313"/>
          </a:xfrm>
          <a:prstGeom prst="rect">
            <a:avLst/>
          </a:prstGeom>
        </p:spPr>
        <p:txBody>
          <a:bodyPr>
            <a:spAutoFit/>
          </a:bodyPr>
          <a:lstStyle/>
          <a:p>
            <a:r>
              <a:rPr lang="tr-TR" dirty="0" err="1" smtClean="0"/>
              <a:t>Flyweight</a:t>
            </a:r>
            <a:r>
              <a:rPr lang="tr-TR" dirty="0" smtClean="0"/>
              <a:t> </a:t>
            </a:r>
            <a:r>
              <a:rPr lang="tr-TR" dirty="0"/>
              <a:t>tasarım deseninde şu bileşenler yer alır</a:t>
            </a:r>
            <a:r>
              <a:rPr lang="tr-TR" dirty="0" smtClean="0"/>
              <a:t>:</a:t>
            </a:r>
          </a:p>
          <a:p>
            <a:endParaRPr lang="tr-TR" dirty="0">
              <a:latin typeface="Arial" panose="020B0604020202020204" pitchFamily="34" charset="0"/>
              <a:cs typeface="Arial" panose="020B0604020202020204" pitchFamily="34" charset="0"/>
            </a:endParaRPr>
          </a:p>
          <a:p>
            <a:pPr marL="342900" indent="-342900">
              <a:buFont typeface="+mj-lt"/>
              <a:buAutoNum type="arabicPeriod"/>
            </a:pPr>
            <a:r>
              <a:rPr lang="tr-TR" dirty="0" err="1">
                <a:latin typeface="Arial" panose="020B0604020202020204" pitchFamily="34" charset="0"/>
                <a:cs typeface="Arial" panose="020B0604020202020204" pitchFamily="34" charset="0"/>
              </a:rPr>
              <a:t>Flyweight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Uçbilgi</a:t>
            </a:r>
            <a:r>
              <a:rPr lang="tr-TR" dirty="0">
                <a:latin typeface="Arial" panose="020B0604020202020204" pitchFamily="34" charset="0"/>
                <a:cs typeface="Arial" panose="020B0604020202020204" pitchFamily="34" charset="0"/>
              </a:rPr>
              <a:t>): Paylaşılan nesnenin </a:t>
            </a:r>
            <a:r>
              <a:rPr lang="tr-TR" dirty="0" err="1">
                <a:latin typeface="Arial" panose="020B0604020202020204" pitchFamily="34" charset="0"/>
                <a:cs typeface="Arial" panose="020B0604020202020204" pitchFamily="34" charset="0"/>
              </a:rPr>
              <a:t>arayüzünü</a:t>
            </a:r>
            <a:r>
              <a:rPr lang="tr-TR" dirty="0">
                <a:latin typeface="Arial" panose="020B0604020202020204" pitchFamily="34" charset="0"/>
                <a:cs typeface="Arial" panose="020B0604020202020204" pitchFamily="34" charset="0"/>
              </a:rPr>
              <a:t> tanımlar. Bu </a:t>
            </a:r>
            <a:r>
              <a:rPr lang="tr-TR" dirty="0" err="1">
                <a:latin typeface="Arial" panose="020B0604020202020204" pitchFamily="34" charset="0"/>
                <a:cs typeface="Arial" panose="020B0604020202020204" pitchFamily="34" charset="0"/>
              </a:rPr>
              <a:t>arayüz</a:t>
            </a:r>
            <a:r>
              <a:rPr lang="tr-TR" dirty="0">
                <a:latin typeface="Arial" panose="020B0604020202020204" pitchFamily="34" charset="0"/>
                <a:cs typeface="Arial" panose="020B0604020202020204" pitchFamily="34" charset="0"/>
              </a:rPr>
              <a:t>, paylaşılan nesnenin durumunu dışarıdan alır veya </a:t>
            </a:r>
            <a:r>
              <a:rPr lang="tr-TR" dirty="0" smtClean="0">
                <a:latin typeface="Arial" panose="020B0604020202020204" pitchFamily="34" charset="0"/>
                <a:cs typeface="Arial" panose="020B0604020202020204" pitchFamily="34" charset="0"/>
              </a:rPr>
              <a:t>ayarlar.</a:t>
            </a:r>
          </a:p>
          <a:p>
            <a:pPr marL="342900" indent="-342900">
              <a:buFont typeface="+mj-lt"/>
              <a:buAutoNum type="arabicPeriod"/>
            </a:pPr>
            <a:endParaRPr lang="tr-TR" dirty="0" smtClean="0">
              <a:latin typeface="Arial" panose="020B0604020202020204" pitchFamily="34" charset="0"/>
              <a:cs typeface="Arial" panose="020B0604020202020204" pitchFamily="34" charset="0"/>
            </a:endParaRPr>
          </a:p>
          <a:p>
            <a:pPr marL="342900" indent="-342900">
              <a:buFont typeface="+mj-lt"/>
              <a:buAutoNum type="arabicPeriod"/>
            </a:pPr>
            <a:r>
              <a:rPr lang="tr-TR" dirty="0" err="1" smtClean="0">
                <a:latin typeface="Arial" panose="020B0604020202020204" pitchFamily="34" charset="0"/>
                <a:cs typeface="Arial" panose="020B0604020202020204" pitchFamily="34" charset="0"/>
              </a:rPr>
              <a:t>Concrete</a:t>
            </a:r>
            <a:r>
              <a:rPr lang="tr-TR" dirty="0" smtClean="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Flyweight</a:t>
            </a:r>
            <a:r>
              <a:rPr lang="tr-TR" dirty="0">
                <a:latin typeface="Arial" panose="020B0604020202020204" pitchFamily="34" charset="0"/>
                <a:cs typeface="Arial" panose="020B0604020202020204" pitchFamily="34" charset="0"/>
              </a:rPr>
              <a:t> (Somut </a:t>
            </a:r>
            <a:r>
              <a:rPr lang="tr-TR" dirty="0" err="1">
                <a:latin typeface="Arial" panose="020B0604020202020204" pitchFamily="34" charset="0"/>
                <a:cs typeface="Arial" panose="020B0604020202020204" pitchFamily="34" charset="0"/>
              </a:rPr>
              <a:t>Uçbilgi</a:t>
            </a:r>
            <a:r>
              <a:rPr lang="tr-TR" dirty="0">
                <a:latin typeface="Arial" panose="020B0604020202020204" pitchFamily="34" charset="0"/>
                <a:cs typeface="Arial" panose="020B0604020202020204" pitchFamily="34" charset="0"/>
              </a:rPr>
              <a:t>): Paylaşılan nesneyi temsil eder. </a:t>
            </a:r>
            <a:r>
              <a:rPr lang="tr-TR" dirty="0" err="1">
                <a:latin typeface="Arial" panose="020B0604020202020204" pitchFamily="34" charset="0"/>
                <a:cs typeface="Arial" panose="020B0604020202020204" pitchFamily="34" charset="0"/>
              </a:rPr>
              <a:t>Uçbilgi</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arayüzünü</a:t>
            </a:r>
            <a:r>
              <a:rPr lang="tr-TR" dirty="0">
                <a:latin typeface="Arial" panose="020B0604020202020204" pitchFamily="34" charset="0"/>
                <a:cs typeface="Arial" panose="020B0604020202020204" pitchFamily="34" charset="0"/>
              </a:rPr>
              <a:t> uygular ve durumu depolar. Eğer nesne içerisinde paylaşılmayan durum varsa, bu durum her nesne için ayrı ayrı </a:t>
            </a:r>
            <a:r>
              <a:rPr lang="tr-TR" dirty="0" smtClean="0">
                <a:latin typeface="Arial" panose="020B0604020202020204" pitchFamily="34" charset="0"/>
                <a:cs typeface="Arial" panose="020B0604020202020204" pitchFamily="34" charset="0"/>
              </a:rPr>
              <a:t>tutulur.</a:t>
            </a:r>
          </a:p>
          <a:p>
            <a:pPr marL="342900" indent="-342900">
              <a:buFont typeface="+mj-lt"/>
              <a:buAutoNum type="arabicPeriod"/>
            </a:pPr>
            <a:endParaRPr lang="tr-TR" dirty="0" smtClean="0">
              <a:latin typeface="Arial" panose="020B0604020202020204" pitchFamily="34" charset="0"/>
              <a:cs typeface="Arial" panose="020B0604020202020204" pitchFamily="34" charset="0"/>
            </a:endParaRPr>
          </a:p>
          <a:p>
            <a:pPr marL="342900" indent="-342900">
              <a:buFont typeface="+mj-lt"/>
              <a:buAutoNum type="arabicPeriod"/>
            </a:pPr>
            <a:r>
              <a:rPr lang="tr-TR" dirty="0" err="1" smtClean="0">
                <a:latin typeface="Arial" panose="020B0604020202020204" pitchFamily="34" charset="0"/>
                <a:cs typeface="Arial" panose="020B0604020202020204" pitchFamily="34" charset="0"/>
              </a:rPr>
              <a:t>Flyweight</a:t>
            </a:r>
            <a:r>
              <a:rPr lang="tr-TR" dirty="0" smtClean="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Factory</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Uçbilgi</a:t>
            </a:r>
            <a:r>
              <a:rPr lang="tr-TR" dirty="0">
                <a:latin typeface="Arial" panose="020B0604020202020204" pitchFamily="34" charset="0"/>
                <a:cs typeface="Arial" panose="020B0604020202020204" pitchFamily="34" charset="0"/>
              </a:rPr>
              <a:t> Fabrikası): </a:t>
            </a:r>
            <a:r>
              <a:rPr lang="tr-TR" dirty="0" err="1">
                <a:latin typeface="Arial" panose="020B0604020202020204" pitchFamily="34" charset="0"/>
                <a:cs typeface="Arial" panose="020B0604020202020204" pitchFamily="34" charset="0"/>
              </a:rPr>
              <a:t>Flyweight</a:t>
            </a:r>
            <a:r>
              <a:rPr lang="tr-TR" dirty="0">
                <a:latin typeface="Arial" panose="020B0604020202020204" pitchFamily="34" charset="0"/>
                <a:cs typeface="Arial" panose="020B0604020202020204" pitchFamily="34" charset="0"/>
              </a:rPr>
              <a:t> nesnelerinin oluşturulduğu ve yönetildiği bir fabrikadır. Bu fabrika, oluşturulan nesneleri bir havuzda saklar ve talep edildiğinde paylaşılan nesneleri geri </a:t>
            </a:r>
            <a:r>
              <a:rPr lang="tr-TR" dirty="0" smtClean="0">
                <a:latin typeface="Arial" panose="020B0604020202020204" pitchFamily="34" charset="0"/>
                <a:cs typeface="Arial" panose="020B0604020202020204" pitchFamily="34" charset="0"/>
              </a:rPr>
              <a:t>döndürür.</a:t>
            </a:r>
          </a:p>
          <a:p>
            <a:pPr marL="342900" indent="-342900">
              <a:buFont typeface="+mj-lt"/>
              <a:buAutoNum type="arabicPeriod"/>
            </a:pPr>
            <a:endParaRPr lang="tr-TR" dirty="0" smtClean="0">
              <a:latin typeface="Arial" panose="020B0604020202020204" pitchFamily="34" charset="0"/>
              <a:cs typeface="Arial" panose="020B0604020202020204" pitchFamily="34" charset="0"/>
            </a:endParaRPr>
          </a:p>
          <a:p>
            <a:pPr marL="342900" indent="-342900">
              <a:buFont typeface="+mj-lt"/>
              <a:buAutoNum type="arabicPeriod"/>
            </a:pPr>
            <a:r>
              <a:rPr lang="tr-TR" dirty="0" smtClean="0">
                <a:latin typeface="Arial" panose="020B0604020202020204" pitchFamily="34" charset="0"/>
                <a:cs typeface="Arial" panose="020B0604020202020204" pitchFamily="34" charset="0"/>
              </a:rPr>
              <a:t>Client </a:t>
            </a:r>
            <a:r>
              <a:rPr lang="tr-TR" dirty="0">
                <a:latin typeface="Arial" panose="020B0604020202020204" pitchFamily="34" charset="0"/>
                <a:cs typeface="Arial" panose="020B0604020202020204" pitchFamily="34" charset="0"/>
              </a:rPr>
              <a:t>(İstemci): Paylaşılan nesneleri kullanmak isteyen istemci kodu</a:t>
            </a:r>
            <a:r>
              <a:rPr lang="tr-TR" dirty="0" smtClean="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462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pic>
        <p:nvPicPr>
          <p:cNvPr id="5" name="Resim 4"/>
          <p:cNvPicPr>
            <a:picLocks noChangeAspect="1"/>
          </p:cNvPicPr>
          <p:nvPr/>
        </p:nvPicPr>
        <p:blipFill>
          <a:blip r:embed="rId3"/>
          <a:stretch>
            <a:fillRect/>
          </a:stretch>
        </p:blipFill>
        <p:spPr>
          <a:xfrm>
            <a:off x="2291059" y="1412776"/>
            <a:ext cx="7187729" cy="5287975"/>
          </a:xfrm>
          <a:prstGeom prst="rect">
            <a:avLst/>
          </a:prstGeom>
        </p:spPr>
      </p:pic>
    </p:spTree>
    <p:extLst>
      <p:ext uri="{BB962C8B-B14F-4D97-AF65-F5344CB8AC3E}">
        <p14:creationId xmlns:p14="http://schemas.microsoft.com/office/powerpoint/2010/main" val="36783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989956" y="1412776"/>
            <a:ext cx="7980189" cy="4945236"/>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846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Nesne Tabanlı Programlama (OOP)</a:t>
            </a:r>
          </a:p>
        </p:txBody>
      </p:sp>
      <p:sp>
        <p:nvSpPr>
          <p:cNvPr id="4" name="İçerik Yer Tutucusu 13">
            <a:extLst>
              <a:ext uri="{FF2B5EF4-FFF2-40B4-BE49-F238E27FC236}">
                <a16:creationId xmlns:a16="http://schemas.microsoft.com/office/drawing/2014/main" id="{3FA90FFD-87D5-F4AA-4687-AB2876E36511}"/>
              </a:ext>
            </a:extLst>
          </p:cNvPr>
          <p:cNvSpPr txBox="1">
            <a:spLocks/>
          </p:cNvSpPr>
          <p:nvPr/>
        </p:nvSpPr>
        <p:spPr>
          <a:xfrm>
            <a:off x="981844" y="1556792"/>
            <a:ext cx="9916528" cy="5148572"/>
          </a:xfrm>
          <a:prstGeom prst="rect">
            <a:avLst/>
          </a:prstGeom>
        </p:spPr>
        <p:txBody>
          <a:bodyPr vert="horz" lIns="91440" tIns="45720" rIns="91440" bIns="45720" numCol="1"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algn="l"/>
            <a:r>
              <a:rPr lang="tr-TR" sz="2200" b="1" dirty="0" err="1">
                <a:solidFill>
                  <a:srgbClr val="465562"/>
                </a:solidFill>
                <a:latin typeface="Arial" panose="020B0604020202020204" pitchFamily="34" charset="0"/>
                <a:cs typeface="Arial" panose="020B0604020202020204" pitchFamily="34" charset="0"/>
              </a:rPr>
              <a:t>SRP'nin</a:t>
            </a:r>
            <a:r>
              <a:rPr lang="tr-TR" sz="2200" b="1" dirty="0">
                <a:solidFill>
                  <a:srgbClr val="465562"/>
                </a:solidFill>
                <a:latin typeface="Arial" panose="020B0604020202020204" pitchFamily="34" charset="0"/>
                <a:cs typeface="Arial" panose="020B0604020202020204" pitchFamily="34" charset="0"/>
              </a:rPr>
              <a:t> uygulanması için bazı ipuçları şunlardır:</a:t>
            </a:r>
            <a:r>
              <a:rPr lang="tr-TR" sz="2200" dirty="0">
                <a:solidFill>
                  <a:srgbClr val="465562"/>
                </a:solidFill>
                <a:latin typeface="Arial" panose="020B0604020202020204" pitchFamily="34" charset="0"/>
                <a:cs typeface="Arial" panose="020B0604020202020204" pitchFamily="34" charset="0"/>
              </a:rPr>
              <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neyi temsil ettiğini net bir şekilde belirleyin ve sınıfın yalnızca bu sorumluluğu üstlendiğinden emin olun.</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sorumluluklarından herhangi biri için başka bir sınıfa veya bileşene bağımlılık varsa, bu bağımlılıkları soyutlamalar veya arayüzler üzerinden yönetin.</a:t>
            </a:r>
            <a:br>
              <a:rPr lang="tr-TR" sz="2200" dirty="0">
                <a:solidFill>
                  <a:srgbClr val="465562"/>
                </a:solidFill>
                <a:latin typeface="Arial" panose="020B0604020202020204" pitchFamily="34" charset="0"/>
                <a:cs typeface="Arial" panose="020B0604020202020204" pitchFamily="34" charset="0"/>
              </a:rPr>
            </a:br>
            <a:endParaRPr lang="tr-TR" sz="2200" dirty="0">
              <a:solidFill>
                <a:srgbClr val="46556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tr-TR" sz="2200" dirty="0">
                <a:solidFill>
                  <a:srgbClr val="465562"/>
                </a:solidFill>
                <a:latin typeface="Arial" panose="020B0604020202020204" pitchFamily="34" charset="0"/>
                <a:cs typeface="Arial" panose="020B0604020202020204" pitchFamily="34" charset="0"/>
              </a:rPr>
              <a:t>Sınıfın çok fazla metodu varsa veya çok fazla değişkeni saklıyorsa, bu işaretler sınıfın birden fazla sorumluluğu üstlendiğini gösterebilir. Bu durumlarda, sınıfı daha küçük ve daha özgün sorumluluklara ayırın.</a:t>
            </a:r>
          </a:p>
          <a:p>
            <a:pPr marL="358775" indent="-358775" algn="l">
              <a:buFont typeface="+mj-lt"/>
              <a:buAutoNum type="arabicPeriod"/>
            </a:pPr>
            <a:endParaRPr lang="tr-TR" sz="2200" dirty="0">
              <a:solidFill>
                <a:srgbClr val="465562"/>
              </a:solidFill>
              <a:latin typeface="Arial" panose="020B0604020202020204" pitchFamily="34" charset="0"/>
              <a:cs typeface="Arial" panose="020B0604020202020204" pitchFamily="34" charset="0"/>
            </a:endParaRP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b="1" dirty="0" err="1">
                <a:solidFill>
                  <a:srgbClr val="760A0A"/>
                </a:solidFill>
                <a:latin typeface="Arial" panose="020B0604020202020204" pitchFamily="34" charset="0"/>
                <a:cs typeface="Arial" panose="020B0604020202020204" pitchFamily="34" charset="0"/>
              </a:rPr>
              <a:t>Single</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Responsibility</a:t>
            </a:r>
            <a:r>
              <a:rPr lang="tr-TR" sz="2000" b="1" dirty="0">
                <a:solidFill>
                  <a:srgbClr val="760A0A"/>
                </a:solidFill>
                <a:latin typeface="Arial" panose="020B0604020202020204" pitchFamily="34" charset="0"/>
                <a:cs typeface="Arial" panose="020B0604020202020204" pitchFamily="34" charset="0"/>
              </a:rPr>
              <a:t> </a:t>
            </a:r>
            <a:r>
              <a:rPr lang="tr-TR" sz="2000" b="1" dirty="0" err="1">
                <a:solidFill>
                  <a:srgbClr val="760A0A"/>
                </a:solidFill>
                <a:latin typeface="Arial" panose="020B0604020202020204" pitchFamily="34" charset="0"/>
                <a:cs typeface="Arial" panose="020B0604020202020204" pitchFamily="34" charset="0"/>
              </a:rPr>
              <a:t>Principle</a:t>
            </a:r>
            <a:r>
              <a:rPr lang="tr-TR" sz="2000" b="1" dirty="0">
                <a:solidFill>
                  <a:srgbClr val="760A0A"/>
                </a:solidFill>
                <a:latin typeface="Arial" panose="020B0604020202020204" pitchFamily="34" charset="0"/>
                <a:cs typeface="Arial" panose="020B0604020202020204" pitchFamily="34" charset="0"/>
              </a:rPr>
              <a:t> İpuçları</a:t>
            </a:r>
          </a:p>
        </p:txBody>
      </p:sp>
    </p:spTree>
    <p:extLst>
      <p:ext uri="{BB962C8B-B14F-4D97-AF65-F5344CB8AC3E}">
        <p14:creationId xmlns:p14="http://schemas.microsoft.com/office/powerpoint/2010/main" val="7095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solidFill>
                  <a:srgbClr val="C00000"/>
                </a:solidFill>
                <a:latin typeface="Arial" panose="020B0604020202020204" pitchFamily="34" charset="0"/>
                <a:cs typeface="Arial" panose="020B0604020202020204" pitchFamily="34" charset="0"/>
              </a:rPr>
              <a:t>Flyweight</a:t>
            </a:r>
            <a:endParaRPr lang="tr-TR" sz="2400" b="1" dirty="0">
              <a:solidFill>
                <a:srgbClr val="C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7" name="Dikdörtgen 6"/>
          <p:cNvSpPr/>
          <p:nvPr/>
        </p:nvSpPr>
        <p:spPr>
          <a:xfrm>
            <a:off x="3574132" y="1516429"/>
            <a:ext cx="6092825" cy="5078313"/>
          </a:xfrm>
          <a:prstGeom prst="rect">
            <a:avLst/>
          </a:prstGeom>
        </p:spPr>
        <p:txBody>
          <a:bodyPr>
            <a:spAutoFit/>
          </a:bodyPr>
          <a:lstStyle/>
          <a:p>
            <a:r>
              <a:rPr lang="tr-TR" dirty="0">
                <a:latin typeface="Arial" panose="020B0604020202020204" pitchFamily="34" charset="0"/>
                <a:cs typeface="Arial" panose="020B0604020202020204" pitchFamily="34" charset="0"/>
              </a:rPr>
              <a:t>Senaryo: Müzik Çalar </a:t>
            </a:r>
            <a:r>
              <a:rPr lang="tr-TR" dirty="0" smtClean="0">
                <a:latin typeface="Arial" panose="020B0604020202020204" pitchFamily="34" charset="0"/>
                <a:cs typeface="Arial" panose="020B0604020202020204" pitchFamily="34" charset="0"/>
              </a:rPr>
              <a:t>Uygulaması</a:t>
            </a:r>
          </a:p>
          <a:p>
            <a:endParaRPr lang="tr-TR" dirty="0" smtClean="0">
              <a:latin typeface="Arial" panose="020B0604020202020204" pitchFamily="34" charset="0"/>
              <a:cs typeface="Arial" panose="020B0604020202020204" pitchFamily="34" charset="0"/>
            </a:endParaRPr>
          </a:p>
          <a:p>
            <a:pPr marL="342900" indent="-342900">
              <a:buFont typeface="+mj-lt"/>
              <a:buAutoNum type="arabicPeriod"/>
            </a:pPr>
            <a:r>
              <a:rPr lang="tr-TR" sz="1600" dirty="0">
                <a:latin typeface="Arial" panose="020B0604020202020204" pitchFamily="34" charset="0"/>
                <a:cs typeface="Arial" panose="020B0604020202020204" pitchFamily="34" charset="0"/>
              </a:rPr>
              <a:t>Bir müzik çalar uygulaması geliştirilmek isteniyor. Uygulama, kullanıcılara müzik çalma ve paylaşma imkanı sunuyor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a:latin typeface="Arial" panose="020B0604020202020204" pitchFamily="34" charset="0"/>
                <a:cs typeface="Arial" panose="020B0604020202020204" pitchFamily="34" charset="0"/>
              </a:rPr>
              <a:t>Her müzik dosyası için dosya adı, sanatçı, albüm gibi bilgilerin depolanması gerekiyor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err="1">
                <a:latin typeface="Arial" panose="020B0604020202020204" pitchFamily="34" charset="0"/>
                <a:cs typeface="Arial" panose="020B0604020202020204" pitchFamily="34" charset="0"/>
              </a:rPr>
              <a:t>Flyweight</a:t>
            </a:r>
            <a:r>
              <a:rPr lang="tr-TR" sz="1600" dirty="0">
                <a:latin typeface="Arial" panose="020B0604020202020204" pitchFamily="34" charset="0"/>
                <a:cs typeface="Arial" panose="020B0604020202020204" pitchFamily="34" charset="0"/>
              </a:rPr>
              <a:t> tasarım deseni kullanılarak, aynı müzik dosyasını tekrar tekrar nesne oluşturulması yerine paylaşılan nesnelerin kullanılması hedefleniyor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err="1">
                <a:latin typeface="Arial" panose="020B0604020202020204" pitchFamily="34" charset="0"/>
                <a:cs typeface="Arial" panose="020B0604020202020204" pitchFamily="34" charset="0"/>
              </a:rPr>
              <a:t>Flyweight</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arayüzü</a:t>
            </a:r>
            <a:r>
              <a:rPr lang="tr-TR" sz="1600" dirty="0">
                <a:latin typeface="Arial" panose="020B0604020202020204" pitchFamily="34" charset="0"/>
                <a:cs typeface="Arial" panose="020B0604020202020204" pitchFamily="34" charset="0"/>
              </a:rPr>
              <a:t>, müzik dosyasının bilgilerini almak veya ayarlamak için tanımlanır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err="1">
                <a:latin typeface="Arial" panose="020B0604020202020204" pitchFamily="34" charset="0"/>
                <a:cs typeface="Arial" panose="020B0604020202020204" pitchFamily="34" charset="0"/>
              </a:rPr>
              <a:t>Concrete</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Flyweight</a:t>
            </a:r>
            <a:r>
              <a:rPr lang="tr-TR" sz="1600" dirty="0">
                <a:latin typeface="Arial" panose="020B0604020202020204" pitchFamily="34" charset="0"/>
                <a:cs typeface="Arial" panose="020B0604020202020204" pitchFamily="34" charset="0"/>
              </a:rPr>
              <a:t> sınıfı, müzik dosyasını temsil eder. Bu sınıf, dosya bilgilerini depolar ve </a:t>
            </a:r>
            <a:r>
              <a:rPr lang="tr-TR" sz="1600" dirty="0" err="1">
                <a:latin typeface="Arial" panose="020B0604020202020204" pitchFamily="34" charset="0"/>
                <a:cs typeface="Arial" panose="020B0604020202020204" pitchFamily="34" charset="0"/>
              </a:rPr>
              <a:t>uçbilgi</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arayüzünü</a:t>
            </a:r>
            <a:r>
              <a:rPr lang="tr-TR" sz="1600" dirty="0">
                <a:latin typeface="Arial" panose="020B0604020202020204" pitchFamily="34" charset="0"/>
                <a:cs typeface="Arial" panose="020B0604020202020204" pitchFamily="34" charset="0"/>
              </a:rPr>
              <a:t> uygular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err="1">
                <a:latin typeface="Arial" panose="020B0604020202020204" pitchFamily="34" charset="0"/>
                <a:cs typeface="Arial" panose="020B0604020202020204" pitchFamily="34" charset="0"/>
              </a:rPr>
              <a:t>Flyweight</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Factory</a:t>
            </a:r>
            <a:r>
              <a:rPr lang="tr-TR" sz="1600" dirty="0">
                <a:latin typeface="Arial" panose="020B0604020202020204" pitchFamily="34" charset="0"/>
                <a:cs typeface="Arial" panose="020B0604020202020204" pitchFamily="34" charset="0"/>
              </a:rPr>
              <a:t> sınıfı, oluşturulan müzik dosyası nesnelerini bir havuzda saklar. Talep edildiğinde havuzdaki müzik dosyalarını döndürür veya yeni bir müzik dosyası oluşturur</a:t>
            </a:r>
            <a:r>
              <a:rPr lang="tr-TR" sz="1600" dirty="0" smtClean="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342900" indent="-342900">
              <a:buFont typeface="+mj-lt"/>
              <a:buAutoNum type="arabicPeriod"/>
            </a:pPr>
            <a:r>
              <a:rPr lang="tr-TR" sz="1600" dirty="0">
                <a:latin typeface="Arial" panose="020B0604020202020204" pitchFamily="34" charset="0"/>
                <a:cs typeface="Arial" panose="020B0604020202020204" pitchFamily="34" charset="0"/>
              </a:rPr>
              <a:t>İstemci, müzik dosyalarını çalmak veya paylaşmak istediğinde </a:t>
            </a:r>
            <a:r>
              <a:rPr lang="tr-TR" sz="1600" dirty="0" err="1">
                <a:latin typeface="Arial" panose="020B0604020202020204" pitchFamily="34" charset="0"/>
                <a:cs typeface="Arial" panose="020B0604020202020204" pitchFamily="34" charset="0"/>
              </a:rPr>
              <a:t>Flyweight</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Factory</a:t>
            </a:r>
            <a:r>
              <a:rPr lang="tr-TR" sz="1600" dirty="0">
                <a:latin typeface="Arial" panose="020B0604020202020204" pitchFamily="34" charset="0"/>
                <a:cs typeface="Arial" panose="020B0604020202020204" pitchFamily="34" charset="0"/>
              </a:rPr>
              <a:t> üzerinden ilgili müzik dosyası nesnesini alır ve bilgilerini kullanır.</a:t>
            </a:r>
          </a:p>
        </p:txBody>
      </p:sp>
    </p:spTree>
    <p:extLst>
      <p:ext uri="{BB962C8B-B14F-4D97-AF65-F5344CB8AC3E}">
        <p14:creationId xmlns:p14="http://schemas.microsoft.com/office/powerpoint/2010/main" val="20534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566020" y="1268760"/>
            <a:ext cx="6552728" cy="5449575"/>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Flyweight</a:t>
            </a:r>
            <a:r>
              <a:rPr lang="tr-TR" sz="2000" dirty="0" smtClean="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858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b="1" dirty="0">
                <a:latin typeface="Arial" panose="020B0604020202020204" pitchFamily="34" charset="0"/>
                <a:cs typeface="Arial" panose="020B0604020202020204" pitchFamily="34" charset="0"/>
              </a:rPr>
              <a:t>Proxy</a:t>
            </a:r>
            <a:r>
              <a:rPr lang="tr-TR" sz="1800" dirty="0">
                <a:latin typeface="Arial" panose="020B0604020202020204" pitchFamily="34" charset="0"/>
                <a:cs typeface="Arial" panose="020B0604020202020204" pitchFamily="34" charset="0"/>
              </a:rPr>
              <a:t> tasarım deseni, bir nesneye erişimi kontrol etmek veya ek işlevsellik sağlamak için kullanılan bir yapısal tasarım desenidir. Bir </a:t>
            </a:r>
            <a:r>
              <a:rPr lang="tr-TR" sz="1800" dirty="0" err="1">
                <a:latin typeface="Arial" panose="020B0604020202020204" pitchFamily="34" charset="0"/>
                <a:cs typeface="Arial" panose="020B0604020202020204" pitchFamily="34" charset="0"/>
              </a:rPr>
              <a:t>proxy</a:t>
            </a:r>
            <a:r>
              <a:rPr lang="tr-TR" sz="1800" dirty="0">
                <a:latin typeface="Arial" panose="020B0604020202020204" pitchFamily="34" charset="0"/>
                <a:cs typeface="Arial" panose="020B0604020202020204" pitchFamily="34" charset="0"/>
              </a:rPr>
              <a:t>, gerçek nesneyi temsil eder ve istemciden gelen istekleri yönetir.</a:t>
            </a:r>
          </a:p>
          <a:p>
            <a:pPr fontAlgn="base"/>
            <a:endParaRPr lang="tr-TR" sz="1800"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Proxy tasarım deseni, istemci ve gerçek nesne arasına bir aracı (</a:t>
            </a:r>
            <a:r>
              <a:rPr lang="tr-TR" sz="1800" dirty="0" err="1">
                <a:latin typeface="Arial" panose="020B0604020202020204" pitchFamily="34" charset="0"/>
                <a:cs typeface="Arial" panose="020B0604020202020204" pitchFamily="34" charset="0"/>
              </a:rPr>
              <a:t>proxy</a:t>
            </a:r>
            <a:r>
              <a:rPr lang="tr-TR" sz="1800" dirty="0">
                <a:latin typeface="Arial" panose="020B0604020202020204" pitchFamily="34" charset="0"/>
                <a:cs typeface="Arial" panose="020B0604020202020204" pitchFamily="34" charset="0"/>
              </a:rPr>
              <a:t>) yerleştirerek iletişimi kontrol etmeyi sağlar. Bu şekilde, gerçek nesneye erişimi kontrol edebilir, gecikmeli yaratma sağlayabilir, </a:t>
            </a:r>
            <a:r>
              <a:rPr lang="tr-TR" sz="1800" dirty="0" err="1">
                <a:latin typeface="Arial" panose="020B0604020202020204" pitchFamily="34" charset="0"/>
                <a:cs typeface="Arial" panose="020B0604020202020204" pitchFamily="34" charset="0"/>
              </a:rPr>
              <a:t>önbellekleme</a:t>
            </a:r>
            <a:r>
              <a:rPr lang="tr-TR" sz="1800" dirty="0">
                <a:latin typeface="Arial" panose="020B0604020202020204" pitchFamily="34" charset="0"/>
                <a:cs typeface="Arial" panose="020B0604020202020204" pitchFamily="34" charset="0"/>
              </a:rPr>
              <a:t> yapabilir, güvenlik kontrolleri uygulayabilir veya ağ üzerinden uzak nesnelere erişimi kolaylaştırabilir</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fontAlgn="base"/>
            <a:r>
              <a:rPr lang="tr-TR" sz="1800" dirty="0">
                <a:latin typeface="Arial" panose="020B0604020202020204" pitchFamily="34" charset="0"/>
                <a:cs typeface="Arial" panose="020B0604020202020204" pitchFamily="34" charset="0"/>
              </a:rPr>
              <a:t>Proxy tasarım deseni, ölçeklenebilir ve esnek bir yapı sağlar. Gerçek nesneye erişimi kontrol etme yeteneği sayesinde çeşitli senaryolara uyarlanabilir ve istemci ile gerçek nesne arasında bir </a:t>
            </a:r>
            <a:r>
              <a:rPr lang="tr-TR" sz="1800" dirty="0" err="1">
                <a:latin typeface="Arial" panose="020B0604020202020204" pitchFamily="34" charset="0"/>
                <a:cs typeface="Arial" panose="020B0604020202020204" pitchFamily="34" charset="0"/>
              </a:rPr>
              <a:t>arayüz</a:t>
            </a:r>
            <a:r>
              <a:rPr lang="tr-TR" sz="1800" dirty="0">
                <a:latin typeface="Arial" panose="020B0604020202020204" pitchFamily="34" charset="0"/>
                <a:cs typeface="Arial" panose="020B0604020202020204" pitchFamily="34" charset="0"/>
              </a:rPr>
              <a:t> sağlayarak iletişimi kolaylaştırır.</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060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a:latin typeface="Arial" panose="020B0604020202020204" pitchFamily="34" charset="0"/>
                <a:cs typeface="Arial" panose="020B0604020202020204" pitchFamily="34" charset="0"/>
              </a:rPr>
              <a:t>Proxy tasarım deseninin temel bileşenleri şunlardır</a:t>
            </a:r>
            <a:r>
              <a:rPr lang="tr-TR" sz="18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smtClean="0">
                <a:latin typeface="Arial" panose="020B0604020202020204" pitchFamily="34" charset="0"/>
                <a:cs typeface="Arial" panose="020B0604020202020204" pitchFamily="34" charset="0"/>
              </a:rPr>
              <a:t>Client: </a:t>
            </a:r>
            <a:r>
              <a:rPr lang="tr-TR" sz="1800" dirty="0" smtClean="0">
                <a:latin typeface="Arial" panose="020B0604020202020204" pitchFamily="34" charset="0"/>
                <a:cs typeface="Arial" panose="020B0604020202020204" pitchFamily="34" charset="0"/>
              </a:rPr>
              <a:t>İstemcidir.</a:t>
            </a:r>
          </a:p>
          <a:p>
            <a:pPr marL="285750" indent="-285750"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err="1" smtClean="0">
                <a:latin typeface="Arial" panose="020B0604020202020204" pitchFamily="34" charset="0"/>
                <a:cs typeface="Arial" panose="020B0604020202020204" pitchFamily="34" charset="0"/>
              </a:rPr>
              <a:t>Subject</a:t>
            </a:r>
            <a:r>
              <a:rPr lang="tr-TR" sz="1800" b="1" dirty="0" smtClean="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Gerçek </a:t>
            </a:r>
            <a:r>
              <a:rPr lang="tr-TR" sz="1800" dirty="0">
                <a:latin typeface="Arial" panose="020B0604020202020204" pitchFamily="34" charset="0"/>
                <a:cs typeface="Arial" panose="020B0604020202020204" pitchFamily="34" charset="0"/>
              </a:rPr>
              <a:t>nesnenin veya temsil edilen nesnenin </a:t>
            </a:r>
            <a:r>
              <a:rPr lang="tr-TR" sz="1800" dirty="0" err="1" smtClean="0">
                <a:latin typeface="Arial" panose="020B0604020202020204" pitchFamily="34" charset="0"/>
                <a:cs typeface="Arial" panose="020B0604020202020204" pitchFamily="34" charset="0"/>
              </a:rPr>
              <a:t>arayüzünü</a:t>
            </a:r>
            <a:r>
              <a:rPr lang="tr-TR" sz="1800" dirty="0" smtClean="0">
                <a:latin typeface="Arial" panose="020B0604020202020204" pitchFamily="34" charset="0"/>
                <a:cs typeface="Arial" panose="020B0604020202020204" pitchFamily="34" charset="0"/>
              </a:rPr>
              <a:t> </a:t>
            </a:r>
            <a:r>
              <a:rPr lang="tr-TR" sz="1800" dirty="0">
                <a:latin typeface="Arial" panose="020B0604020202020204" pitchFamily="34" charset="0"/>
                <a:cs typeface="Arial" panose="020B0604020202020204" pitchFamily="34" charset="0"/>
              </a:rPr>
              <a:t>tanımlar. Proxy ve gerçek nesne bu </a:t>
            </a:r>
            <a:r>
              <a:rPr lang="tr-TR" sz="1800" dirty="0" err="1">
                <a:latin typeface="Arial" panose="020B0604020202020204" pitchFamily="34" charset="0"/>
                <a:cs typeface="Arial" panose="020B0604020202020204" pitchFamily="34" charset="0"/>
              </a:rPr>
              <a:t>arayüzü</a:t>
            </a:r>
            <a:r>
              <a:rPr lang="tr-TR" sz="1800" dirty="0">
                <a:latin typeface="Arial" panose="020B0604020202020204" pitchFamily="34" charset="0"/>
                <a:cs typeface="Arial" panose="020B0604020202020204" pitchFamily="34" charset="0"/>
              </a:rPr>
              <a:t> uygular</a:t>
            </a:r>
            <a:r>
              <a:rPr lang="tr-TR" sz="1800" dirty="0" smtClean="0">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smtClean="0">
                <a:latin typeface="Arial" panose="020B0604020202020204" pitchFamily="34" charset="0"/>
                <a:cs typeface="Arial" panose="020B0604020202020204" pitchFamily="34" charset="0"/>
              </a:rPr>
              <a:t>Real </a:t>
            </a:r>
            <a:r>
              <a:rPr lang="tr-TR" sz="1800" b="1" dirty="0" err="1" smtClean="0">
                <a:latin typeface="Arial" panose="020B0604020202020204" pitchFamily="34" charset="0"/>
                <a:cs typeface="Arial" panose="020B0604020202020204" pitchFamily="34" charset="0"/>
              </a:rPr>
              <a:t>Subject</a:t>
            </a:r>
            <a:r>
              <a:rPr lang="tr-TR" sz="1800" b="1" dirty="0" smtClean="0">
                <a:latin typeface="Arial" panose="020B0604020202020204" pitchFamily="34" charset="0"/>
                <a:cs typeface="Arial" panose="020B0604020202020204" pitchFamily="34" charset="0"/>
              </a:rPr>
              <a:t>: </a:t>
            </a:r>
            <a:r>
              <a:rPr lang="tr-TR" sz="1800" dirty="0" smtClean="0">
                <a:latin typeface="Arial" panose="020B0604020202020204" pitchFamily="34" charset="0"/>
                <a:cs typeface="Arial" panose="020B0604020202020204" pitchFamily="34" charset="0"/>
              </a:rPr>
              <a:t>İstenen </a:t>
            </a:r>
            <a:r>
              <a:rPr lang="tr-TR" sz="1800" dirty="0">
                <a:latin typeface="Arial" panose="020B0604020202020204" pitchFamily="34" charset="0"/>
                <a:cs typeface="Arial" panose="020B0604020202020204" pitchFamily="34" charset="0"/>
              </a:rPr>
              <a:t>işlevselliği gerçekleştiren gerçek </a:t>
            </a:r>
            <a:r>
              <a:rPr lang="tr-TR" sz="1800" dirty="0" smtClean="0">
                <a:latin typeface="Arial" panose="020B0604020202020204" pitchFamily="34" charset="0"/>
                <a:cs typeface="Arial" panose="020B0604020202020204" pitchFamily="34" charset="0"/>
              </a:rPr>
              <a:t>nesnedir.</a:t>
            </a:r>
          </a:p>
          <a:p>
            <a:pPr marL="285750" indent="-285750" fontAlgn="base">
              <a:buFont typeface="Arial" panose="020B0604020202020204" pitchFamily="34" charset="0"/>
              <a:buChar char="•"/>
            </a:pPr>
            <a:endParaRPr lang="tr-TR" sz="1800" dirty="0" smtClean="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b="1" dirty="0">
                <a:latin typeface="Arial" panose="020B0604020202020204" pitchFamily="34" charset="0"/>
                <a:cs typeface="Arial" panose="020B0604020202020204" pitchFamily="34" charset="0"/>
              </a:rPr>
              <a:t>Proxy: </a:t>
            </a:r>
            <a:r>
              <a:rPr lang="tr-TR" sz="1800" dirty="0">
                <a:latin typeface="Arial" panose="020B0604020202020204" pitchFamily="34" charset="0"/>
                <a:cs typeface="Arial" panose="020B0604020202020204" pitchFamily="34" charset="0"/>
              </a:rPr>
              <a:t>Gerçek nesneye erişimi kontrol eden aracıdır. İstemciden gelen istekleri yönetir ve gerektiğinde gerçek nesneye iletir</a:t>
            </a:r>
            <a:r>
              <a:rPr lang="tr-TR" sz="18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078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a:latin typeface="Arial" panose="020B0604020202020204" pitchFamily="34" charset="0"/>
                <a:cs typeface="Arial" panose="020B0604020202020204" pitchFamily="34" charset="0"/>
              </a:rPr>
              <a:t>Proxy tasarım deseni, aşağıdaki senaryolarda kullanılabilir:</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a:latin typeface="Arial" panose="020B0604020202020204" pitchFamily="34" charset="0"/>
                <a:cs typeface="Arial" panose="020B0604020202020204" pitchFamily="34" charset="0"/>
              </a:rPr>
              <a:t>Nesne yaratma maliyeti yüksek olduğunda ve istemci yaratımı geciktirmek veya gerekli olmadığında yaratmayı tamamen önlemek </a:t>
            </a:r>
            <a:r>
              <a:rPr lang="tr-TR" sz="1800" dirty="0" smtClean="0">
                <a:latin typeface="Arial" panose="020B0604020202020204" pitchFamily="34" charset="0"/>
                <a:cs typeface="Arial" panose="020B0604020202020204" pitchFamily="34" charset="0"/>
              </a:rPr>
              <a:t>istendiğinde.</a:t>
            </a:r>
          </a:p>
          <a:p>
            <a:pPr marL="285750" indent="-285750"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nesneye erişimi kontrol etmek, yetkilendirme yapmak veya güvenlik kontrolleri uygulamak </a:t>
            </a:r>
            <a:r>
              <a:rPr lang="tr-TR" sz="1800" dirty="0" smtClean="0">
                <a:latin typeface="Arial" panose="020B0604020202020204" pitchFamily="34" charset="0"/>
                <a:cs typeface="Arial" panose="020B0604020202020204" pitchFamily="34" charset="0"/>
              </a:rPr>
              <a:t>gerektiğinde.</a:t>
            </a:r>
          </a:p>
          <a:p>
            <a:pPr marL="285750" indent="-285750"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smtClean="0">
                <a:latin typeface="Arial" panose="020B0604020202020204" pitchFamily="34" charset="0"/>
                <a:cs typeface="Arial" panose="020B0604020202020204" pitchFamily="34" charset="0"/>
              </a:rPr>
              <a:t>Gerçek </a:t>
            </a:r>
            <a:r>
              <a:rPr lang="tr-TR" sz="1800" dirty="0">
                <a:latin typeface="Arial" panose="020B0604020202020204" pitchFamily="34" charset="0"/>
                <a:cs typeface="Arial" panose="020B0604020202020204" pitchFamily="34" charset="0"/>
              </a:rPr>
              <a:t>nesneye erişimi yönlendirmek için ek işlevsellik sağlamak istendiğinde (örneğin, </a:t>
            </a:r>
            <a:r>
              <a:rPr lang="tr-TR" sz="1800" dirty="0" err="1">
                <a:latin typeface="Arial" panose="020B0604020202020204" pitchFamily="34" charset="0"/>
                <a:cs typeface="Arial" panose="020B0604020202020204" pitchFamily="34" charset="0"/>
              </a:rPr>
              <a:t>önbellekleme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loglama</a:t>
            </a:r>
            <a:r>
              <a:rPr lang="tr-TR" sz="1800" dirty="0">
                <a:latin typeface="Arial" panose="020B0604020202020204" pitchFamily="34" charset="0"/>
                <a:cs typeface="Arial" panose="020B0604020202020204" pitchFamily="34" charset="0"/>
              </a:rPr>
              <a:t>, istatistikler vb</a:t>
            </a:r>
            <a:r>
              <a:rPr lang="tr-TR" sz="1800" dirty="0" smtClean="0">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smtClean="0">
                <a:latin typeface="Arial" panose="020B0604020202020204" pitchFamily="34" charset="0"/>
                <a:cs typeface="Arial" panose="020B0604020202020204" pitchFamily="34" charset="0"/>
              </a:rPr>
              <a:t>Uzak </a:t>
            </a:r>
            <a:r>
              <a:rPr lang="tr-TR" sz="1800" dirty="0">
                <a:latin typeface="Arial" panose="020B0604020202020204" pitchFamily="34" charset="0"/>
                <a:cs typeface="Arial" panose="020B0604020202020204" pitchFamily="34" charset="0"/>
              </a:rPr>
              <a:t>nesnelere erişimde ağ trafiğini azaltmak veya ağ üzerindeki kaynakları yönetmek gerektiğinde.</a:t>
            </a:r>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838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061964" y="1628800"/>
            <a:ext cx="7981950" cy="4667250"/>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24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smtClean="0">
                <a:latin typeface="Arial" panose="020B0604020202020204" pitchFamily="34" charset="0"/>
                <a:cs typeface="Arial" panose="020B0604020202020204" pitchFamily="34" charset="0"/>
              </a:rPr>
              <a:t>Senaryo: Mesajlaşma Uygulaması</a:t>
            </a:r>
          </a:p>
          <a:p>
            <a:pPr fontAlgn="base"/>
            <a:endParaRPr lang="tr-TR" sz="1800" dirty="0">
              <a:latin typeface="Arial" panose="020B0604020202020204" pitchFamily="34" charset="0"/>
              <a:cs typeface="Arial" panose="020B0604020202020204" pitchFamily="34" charset="0"/>
            </a:endParaRPr>
          </a:p>
          <a:p>
            <a:pPr fontAlgn="base"/>
            <a:r>
              <a:rPr lang="tr-TR" sz="1800" dirty="0" smtClean="0">
                <a:latin typeface="Arial" panose="020B0604020202020204" pitchFamily="34" charset="0"/>
                <a:cs typeface="Arial" panose="020B0604020202020204" pitchFamily="34" charset="0"/>
              </a:rPr>
              <a:t>Bir </a:t>
            </a:r>
            <a:r>
              <a:rPr lang="tr-TR" sz="1800" dirty="0">
                <a:latin typeface="Arial" panose="020B0604020202020204" pitchFamily="34" charset="0"/>
                <a:cs typeface="Arial" panose="020B0604020202020204" pitchFamily="34" charset="0"/>
              </a:rPr>
              <a:t>mesajlaşma uygulaması geliştiriyorsunuz. </a:t>
            </a:r>
            <a:endParaRPr lang="tr-TR" sz="1800" dirty="0" smtClean="0">
              <a:latin typeface="Arial" panose="020B0604020202020204" pitchFamily="34" charset="0"/>
              <a:cs typeface="Arial" panose="020B0604020202020204" pitchFamily="34" charset="0"/>
            </a:endParaRP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800" dirty="0" smtClean="0">
                <a:latin typeface="Arial" panose="020B0604020202020204" pitchFamily="34" charset="0"/>
                <a:cs typeface="Arial" panose="020B0604020202020204" pitchFamily="34" charset="0"/>
              </a:rPr>
              <a:t>Uygulamanızda </a:t>
            </a:r>
            <a:r>
              <a:rPr lang="tr-TR" sz="1800" dirty="0">
                <a:latin typeface="Arial" panose="020B0604020202020204" pitchFamily="34" charset="0"/>
                <a:cs typeface="Arial" panose="020B0604020202020204" pitchFamily="34" charset="0"/>
              </a:rPr>
              <a:t>kullanıcılar birbirlerine mesaj gönderebilirler. Ancak bazı kullanıcılar, belirli koşullar altında mesaj göndermek için yetkilendirilmelidir. Örneğin, VIP kullanıcılar veya yönetici kullanıcılar, mesajları diğer kullanıcılara gönderebilirken, standart kullanıcılar sadece belirli kullanıcılara mesaj gönderebilir.</a:t>
            </a:r>
            <a:endParaRPr lang="tr-TR"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42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3"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4"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5"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Adapter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latin typeface="Arial" panose="020B0604020202020204" pitchFamily="34" charset="0"/>
                <a:cs typeface="Arial" panose="020B0604020202020204" pitchFamily="34" charset="0"/>
              </a:rPr>
              <a:t>Bridge</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Composite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Decorator</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Facade</a:t>
            </a:r>
            <a:r>
              <a:rPr lang="tr-TR" sz="2400" b="1" dirty="0">
                <a:latin typeface="Arial" panose="020B0604020202020204" pitchFamily="34" charset="0"/>
                <a:cs typeface="Arial" panose="020B0604020202020204" pitchFamily="34" charset="0"/>
              </a:rPr>
              <a:t/>
            </a:r>
            <a:br>
              <a:rPr lang="tr-TR" sz="2400" b="1" dirty="0">
                <a:latin typeface="Arial" panose="020B0604020202020204" pitchFamily="34" charset="0"/>
                <a:cs typeface="Arial" panose="020B0604020202020204" pitchFamily="34" charset="0"/>
              </a:rPr>
            </a:b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err="1">
                <a:latin typeface="Arial" panose="020B0604020202020204" pitchFamily="34" charset="0"/>
                <a:cs typeface="Arial" panose="020B0604020202020204" pitchFamily="34" charset="0"/>
              </a:rPr>
              <a:t>Flyweight</a:t>
            </a: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tr-TR" sz="24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tr-TR" sz="2400" b="1" dirty="0">
                <a:solidFill>
                  <a:srgbClr val="C00000"/>
                </a:solidFill>
                <a:latin typeface="Arial" panose="020B0604020202020204" pitchFamily="34" charset="0"/>
                <a:cs typeface="Arial" panose="020B0604020202020204" pitchFamily="34" charset="0"/>
              </a:rPr>
              <a:t>Proxy</a:t>
            </a:r>
          </a:p>
          <a:p>
            <a:pPr marL="457200" indent="-457200">
              <a:buFont typeface="Arial" panose="020B0604020202020204" pitchFamily="34" charset="0"/>
              <a:buChar char="•"/>
            </a:pPr>
            <a:endParaRPr lang="tr-TR" sz="2400" b="1" dirty="0">
              <a:solidFill>
                <a:srgbClr val="760A0A"/>
              </a:solidFill>
              <a:latin typeface="Arial" panose="020B0604020202020204" pitchFamily="34" charset="0"/>
              <a:cs typeface="Arial" panose="020B0604020202020204" pitchFamily="34" charset="0"/>
            </a:endParaRPr>
          </a:p>
        </p:txBody>
      </p:sp>
      <p:sp>
        <p:nvSpPr>
          <p:cNvPr id="6"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r>
              <a:rPr lang="tr-TR" sz="1800" dirty="0" smtClean="0">
                <a:latin typeface="Arial" panose="020B0604020202020204" pitchFamily="34" charset="0"/>
                <a:cs typeface="Arial" panose="020B0604020202020204" pitchFamily="34" charset="0"/>
              </a:rPr>
              <a:t>Senaryo: E-Ticaret Platformu</a:t>
            </a:r>
            <a:endParaRPr lang="tr-TR" sz="1800" dirty="0">
              <a:latin typeface="Arial" panose="020B0604020202020204" pitchFamily="34" charset="0"/>
              <a:cs typeface="Arial" panose="020B0604020202020204" pitchFamily="34" charset="0"/>
            </a:endParaRPr>
          </a:p>
          <a:p>
            <a:pPr fontAlgn="base"/>
            <a:endParaRPr lang="tr-TR" sz="1800" dirty="0">
              <a:latin typeface="Arial" panose="020B0604020202020204" pitchFamily="34" charset="0"/>
              <a:cs typeface="Arial" panose="020B0604020202020204" pitchFamily="34" charset="0"/>
            </a:endParaRPr>
          </a:p>
          <a:p>
            <a:pPr fontAlgn="base"/>
            <a:r>
              <a:rPr lang="tr-TR" sz="1400" dirty="0">
                <a:latin typeface="Arial" panose="020B0604020202020204" pitchFamily="34" charset="0"/>
                <a:cs typeface="Arial" panose="020B0604020202020204" pitchFamily="34" charset="0"/>
              </a:rPr>
              <a:t>Bir e-ticaret platformunda çalışıyorsunuz. Platform, kullanıcılara çeşitli ürünler sunan bir mağaza işlevi görüyor. Platformda bir ürünün stok durumu önemlidir ve müşterilere doğru ve güncel stok bilgileri sunulması gerekmektedir. Ancak stok bilgileri, birden fazla farklı kaynaktan (örneğin, farklı depolardan veya tedarikçilerden) alınmakta ve yönetilmektedir</a:t>
            </a:r>
            <a:r>
              <a:rPr lang="tr-TR" sz="1400" dirty="0" smtClean="0">
                <a:latin typeface="Arial" panose="020B0604020202020204" pitchFamily="34" charset="0"/>
                <a:cs typeface="Arial" panose="020B0604020202020204" pitchFamily="34" charset="0"/>
              </a:rPr>
              <a:t>.</a:t>
            </a:r>
          </a:p>
          <a:p>
            <a:pPr fontAlgn="base"/>
            <a:endParaRPr lang="tr-TR" sz="18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400" dirty="0" err="1">
                <a:latin typeface="Arial" panose="020B0604020202020204" pitchFamily="34" charset="0"/>
                <a:cs typeface="Arial" panose="020B0604020202020204" pitchFamily="34" charset="0"/>
              </a:rPr>
              <a:t>IStockService</a:t>
            </a:r>
            <a:r>
              <a:rPr lang="tr-TR" sz="1400" dirty="0">
                <a:latin typeface="Arial" panose="020B0604020202020204" pitchFamily="34" charset="0"/>
                <a:cs typeface="Arial" panose="020B0604020202020204" pitchFamily="34" charset="0"/>
              </a:rPr>
              <a:t> (Stok Hizmeti) </a:t>
            </a:r>
            <a:r>
              <a:rPr lang="tr-TR" sz="1400" dirty="0" err="1">
                <a:latin typeface="Arial" panose="020B0604020202020204" pitchFamily="34" charset="0"/>
                <a:cs typeface="Arial" panose="020B0604020202020204" pitchFamily="34" charset="0"/>
              </a:rPr>
              <a:t>arayüzünü</a:t>
            </a:r>
            <a:r>
              <a:rPr lang="tr-TR" sz="1400" dirty="0">
                <a:latin typeface="Arial" panose="020B0604020202020204" pitchFamily="34" charset="0"/>
                <a:cs typeface="Arial" panose="020B0604020202020204" pitchFamily="34" charset="0"/>
              </a:rPr>
              <a:t> tanımlayın ve </a:t>
            </a:r>
            <a:r>
              <a:rPr lang="tr-TR" sz="1400" dirty="0" err="1">
                <a:latin typeface="Arial" panose="020B0604020202020204" pitchFamily="34" charset="0"/>
                <a:cs typeface="Arial" panose="020B0604020202020204" pitchFamily="34" charset="0"/>
              </a:rPr>
              <a:t>GetStock</a:t>
            </a:r>
            <a:r>
              <a:rPr lang="tr-TR" sz="1400" dirty="0">
                <a:latin typeface="Arial" panose="020B0604020202020204" pitchFamily="34" charset="0"/>
                <a:cs typeface="Arial" panose="020B0604020202020204" pitchFamily="34" charset="0"/>
              </a:rPr>
              <a:t> (Stok Bilgisini Al) gibi temel bir işlev içersin. Bu </a:t>
            </a:r>
            <a:r>
              <a:rPr lang="tr-TR" sz="1400" dirty="0" err="1">
                <a:latin typeface="Arial" panose="020B0604020202020204" pitchFamily="34" charset="0"/>
                <a:cs typeface="Arial" panose="020B0604020202020204" pitchFamily="34" charset="0"/>
              </a:rPr>
              <a:t>arayüz</a:t>
            </a:r>
            <a:r>
              <a:rPr lang="tr-TR" sz="1400" dirty="0">
                <a:latin typeface="Arial" panose="020B0604020202020204" pitchFamily="34" charset="0"/>
                <a:cs typeface="Arial" panose="020B0604020202020204" pitchFamily="34" charset="0"/>
              </a:rPr>
              <a:t>, stok bilgilerine erişimi sağlar.</a:t>
            </a:r>
          </a:p>
          <a:p>
            <a:pPr marL="285750" indent="-285750" fontAlgn="base">
              <a:buFont typeface="Arial" panose="020B0604020202020204" pitchFamily="34" charset="0"/>
              <a:buChar char="•"/>
            </a:pPr>
            <a:endParaRPr lang="tr-TR" sz="14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400" dirty="0" err="1">
                <a:latin typeface="Arial" panose="020B0604020202020204" pitchFamily="34" charset="0"/>
                <a:cs typeface="Arial" panose="020B0604020202020204" pitchFamily="34" charset="0"/>
              </a:rPr>
              <a:t>StockService</a:t>
            </a:r>
            <a:r>
              <a:rPr lang="tr-TR" sz="1400" dirty="0">
                <a:latin typeface="Arial" panose="020B0604020202020204" pitchFamily="34" charset="0"/>
                <a:cs typeface="Arial" panose="020B0604020202020204" pitchFamily="34" charset="0"/>
              </a:rPr>
              <a:t> (Stok Hizmeti) sınıfını oluşturun ve </a:t>
            </a:r>
            <a:r>
              <a:rPr lang="tr-TR" sz="1400" dirty="0" err="1">
                <a:latin typeface="Arial" panose="020B0604020202020204" pitchFamily="34" charset="0"/>
                <a:cs typeface="Arial" panose="020B0604020202020204" pitchFamily="34" charset="0"/>
              </a:rPr>
              <a:t>IStockService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arayüzünü</a:t>
            </a:r>
            <a:r>
              <a:rPr lang="tr-TR" sz="1400" dirty="0">
                <a:latin typeface="Arial" panose="020B0604020202020204" pitchFamily="34" charset="0"/>
                <a:cs typeface="Arial" panose="020B0604020202020204" pitchFamily="34" charset="0"/>
              </a:rPr>
              <a:t> uygulayın. Bu sınıf, gerçek stok bilgilerini sağlar ve farklı kaynaklardan stok bilgilerini alır.</a:t>
            </a:r>
          </a:p>
          <a:p>
            <a:pPr marL="285750" indent="-285750" fontAlgn="base">
              <a:buFont typeface="Arial" panose="020B0604020202020204" pitchFamily="34" charset="0"/>
              <a:buChar char="•"/>
            </a:pPr>
            <a:endParaRPr lang="tr-TR" sz="14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400" dirty="0" err="1">
                <a:latin typeface="Arial" panose="020B0604020202020204" pitchFamily="34" charset="0"/>
                <a:cs typeface="Arial" panose="020B0604020202020204" pitchFamily="34" charset="0"/>
              </a:rPr>
              <a:t>StockProxy</a:t>
            </a:r>
            <a:r>
              <a:rPr lang="tr-TR" sz="1400" dirty="0">
                <a:latin typeface="Arial" panose="020B0604020202020204" pitchFamily="34" charset="0"/>
                <a:cs typeface="Arial" panose="020B0604020202020204" pitchFamily="34" charset="0"/>
              </a:rPr>
              <a:t> (Stok Proxy) sınıfını oluşturun ve </a:t>
            </a:r>
            <a:r>
              <a:rPr lang="tr-TR" sz="1400" dirty="0" err="1">
                <a:latin typeface="Arial" panose="020B0604020202020204" pitchFamily="34" charset="0"/>
                <a:cs typeface="Arial" panose="020B0604020202020204" pitchFamily="34" charset="0"/>
              </a:rPr>
              <a:t>IStockService</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arayüzünü</a:t>
            </a:r>
            <a:r>
              <a:rPr lang="tr-TR" sz="1400" dirty="0">
                <a:latin typeface="Arial" panose="020B0604020202020204" pitchFamily="34" charset="0"/>
                <a:cs typeface="Arial" panose="020B0604020202020204" pitchFamily="34" charset="0"/>
              </a:rPr>
              <a:t> uygulayın. Bu sınıf, gerçek stok hizmetine erişimi kontrol eder. İstemci, stok bilgisi istediğinde, Proxy sınıfı gerektiğinde gerçek stok hizmetine başvururken önbellekteki stok bilgilerini kullanır.</a:t>
            </a:r>
          </a:p>
          <a:p>
            <a:pPr marL="285750" indent="-285750" fontAlgn="base">
              <a:buFont typeface="Arial" panose="020B0604020202020204" pitchFamily="34" charset="0"/>
              <a:buChar char="•"/>
            </a:pPr>
            <a:endParaRPr lang="tr-TR" sz="1400" dirty="0">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tr-TR" sz="1400" dirty="0">
                <a:latin typeface="Arial" panose="020B0604020202020204" pitchFamily="34" charset="0"/>
                <a:cs typeface="Arial" panose="020B0604020202020204" pitchFamily="34" charset="0"/>
              </a:rPr>
              <a:t>İstemci kodunda, Proxy sınıfını kullanarak stok bilgilerine erişimi sağlayın. İstemci, bir ürünün stok bilgisini sorguladığında, Proxy sınıfı bu bilgiyi önbellekten kontrol eder ve gerektiğinde gerçek stok hizmetine başvurarak güncel bilgileri alır.</a:t>
            </a:r>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987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341884" y="1340768"/>
            <a:ext cx="9289032" cy="5384451"/>
          </a:xfrm>
          <a:prstGeom prst="rect">
            <a:avLst/>
          </a:prstGeom>
        </p:spPr>
      </p:pic>
      <p:pic>
        <p:nvPicPr>
          <p:cNvPr id="3" name="Resim 2">
            <a:extLst>
              <a:ext uri="{FF2B5EF4-FFF2-40B4-BE49-F238E27FC236}">
                <a16:creationId xmlns:a16="http://schemas.microsoft.com/office/drawing/2014/main" id="{8777BB7E-1300-6056-24C3-9940915FFF4E}"/>
              </a:ext>
            </a:extLst>
          </p:cNvPr>
          <p:cNvPicPr>
            <a:picLocks noChangeAspect="1"/>
          </p:cNvPicPr>
          <p:nvPr/>
        </p:nvPicPr>
        <p:blipFill>
          <a:blip r:embed="rId3"/>
          <a:stretch>
            <a:fillRect/>
          </a:stretch>
        </p:blipFill>
        <p:spPr>
          <a:xfrm>
            <a:off x="981844" y="152636"/>
            <a:ext cx="1851632" cy="972108"/>
          </a:xfrm>
          <a:prstGeom prst="rect">
            <a:avLst/>
          </a:prstGeom>
        </p:spPr>
      </p:pic>
      <p:sp>
        <p:nvSpPr>
          <p:cNvPr id="4"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5"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a:solidFill>
                  <a:srgbClr val="760A0A"/>
                </a:solidFill>
                <a:latin typeface="Arial" panose="020B0604020202020204" pitchFamily="34" charset="0"/>
                <a:cs typeface="Arial" panose="020B0604020202020204" pitchFamily="34" charset="0"/>
              </a:rPr>
              <a:t>Structural</a:t>
            </a:r>
            <a:r>
              <a:rPr lang="tr-TR" sz="2000" dirty="0">
                <a:solidFill>
                  <a:srgbClr val="760A0A"/>
                </a:solidFill>
                <a:latin typeface="Arial" panose="020B0604020202020204" pitchFamily="34" charset="0"/>
                <a:cs typeface="Arial" panose="020B0604020202020204" pitchFamily="34" charset="0"/>
              </a:rPr>
              <a:t> </a:t>
            </a:r>
            <a:r>
              <a:rPr lang="tr-TR" sz="2000" dirty="0" err="1">
                <a:solidFill>
                  <a:srgbClr val="760A0A"/>
                </a:solidFill>
                <a:latin typeface="Arial" panose="020B0604020202020204" pitchFamily="34" charset="0"/>
                <a:cs typeface="Arial" panose="020B0604020202020204" pitchFamily="34" charset="0"/>
              </a:rPr>
              <a:t>Patterns</a:t>
            </a:r>
            <a:r>
              <a:rPr lang="tr-TR" sz="2000" dirty="0">
                <a:solidFill>
                  <a:srgbClr val="760A0A"/>
                </a:solidFill>
                <a:latin typeface="Arial" panose="020B0604020202020204" pitchFamily="34" charset="0"/>
                <a:cs typeface="Arial" panose="020B0604020202020204" pitchFamily="34" charset="0"/>
              </a:rPr>
              <a:t> – </a:t>
            </a:r>
            <a:r>
              <a:rPr lang="tr-TR" sz="2000" dirty="0" smtClean="0">
                <a:solidFill>
                  <a:srgbClr val="760A0A"/>
                </a:solidFill>
                <a:latin typeface="Arial" panose="020B0604020202020204" pitchFamily="34" charset="0"/>
                <a:cs typeface="Arial" panose="020B0604020202020204" pitchFamily="34" charset="0"/>
              </a:rPr>
              <a:t>Proxy </a:t>
            </a:r>
            <a:r>
              <a:rPr lang="tr-TR" sz="2000" dirty="0" err="1">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820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8777BB7E-1300-6056-24C3-9940915FFF4E}"/>
              </a:ext>
            </a:extLst>
          </p:cNvPr>
          <p:cNvPicPr>
            <a:picLocks noChangeAspect="1"/>
          </p:cNvPicPr>
          <p:nvPr/>
        </p:nvPicPr>
        <p:blipFill>
          <a:blip r:embed="rId2"/>
          <a:stretch>
            <a:fillRect/>
          </a:stretch>
        </p:blipFill>
        <p:spPr>
          <a:xfrm>
            <a:off x="981844" y="152636"/>
            <a:ext cx="1851632" cy="972108"/>
          </a:xfrm>
          <a:prstGeom prst="rect">
            <a:avLst/>
          </a:prstGeom>
        </p:spPr>
      </p:pic>
      <p:sp>
        <p:nvSpPr>
          <p:cNvPr id="8" name="Başlık 1">
            <a:extLst>
              <a:ext uri="{FF2B5EF4-FFF2-40B4-BE49-F238E27FC236}">
                <a16:creationId xmlns:a16="http://schemas.microsoft.com/office/drawing/2014/main" id="{3B1A3C61-B52A-2034-0682-4CE30F2E2AE0}"/>
              </a:ext>
            </a:extLst>
          </p:cNvPr>
          <p:cNvSpPr txBox="1">
            <a:spLocks/>
          </p:cNvSpPr>
          <p:nvPr/>
        </p:nvSpPr>
        <p:spPr>
          <a:xfrm>
            <a:off x="3574132" y="330432"/>
            <a:ext cx="5904656" cy="426280"/>
          </a:xfrm>
          <a:prstGeom prst="rect">
            <a:avLst/>
          </a:prstGeom>
        </p:spPr>
        <p:txBody>
          <a:bodyPr rtlCol="0">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600" dirty="0">
                <a:solidFill>
                  <a:srgbClr val="760A0A"/>
                </a:solidFill>
                <a:latin typeface="Arial" panose="020B0604020202020204" pitchFamily="34" charset="0"/>
                <a:cs typeface="Arial" panose="020B0604020202020204" pitchFamily="34" charset="0"/>
              </a:rPr>
              <a:t>Design </a:t>
            </a:r>
            <a:r>
              <a:rPr lang="tr-TR" sz="2600" dirty="0" err="1">
                <a:solidFill>
                  <a:srgbClr val="760A0A"/>
                </a:solidFill>
                <a:latin typeface="Arial" panose="020B0604020202020204" pitchFamily="34" charset="0"/>
                <a:cs typeface="Arial" panose="020B0604020202020204" pitchFamily="34" charset="0"/>
              </a:rPr>
              <a:t>Patterns</a:t>
            </a:r>
            <a:r>
              <a:rPr lang="tr-TR" sz="2600" dirty="0">
                <a:solidFill>
                  <a:srgbClr val="760A0A"/>
                </a:solidFill>
                <a:latin typeface="Arial" panose="020B0604020202020204" pitchFamily="34" charset="0"/>
                <a:cs typeface="Arial" panose="020B0604020202020204" pitchFamily="34" charset="0"/>
              </a:rPr>
              <a:t> (Tasarım Desenleri)</a:t>
            </a:r>
          </a:p>
        </p:txBody>
      </p:sp>
      <p:sp>
        <p:nvSpPr>
          <p:cNvPr id="9" name="Başlık 1">
            <a:extLst>
              <a:ext uri="{FF2B5EF4-FFF2-40B4-BE49-F238E27FC236}">
                <a16:creationId xmlns:a16="http://schemas.microsoft.com/office/drawing/2014/main" id="{833CCCD9-09B3-0CF8-1B39-779E5A8C6503}"/>
              </a:ext>
            </a:extLst>
          </p:cNvPr>
          <p:cNvSpPr txBox="1">
            <a:spLocks/>
          </p:cNvSpPr>
          <p:nvPr/>
        </p:nvSpPr>
        <p:spPr>
          <a:xfrm>
            <a:off x="3588852" y="756711"/>
            <a:ext cx="5385880" cy="378326"/>
          </a:xfrm>
          <a:prstGeom prst="rect">
            <a:avLst/>
          </a:prstGeom>
        </p:spPr>
        <p:txBody>
          <a:bodyPr rtlCol="0">
            <a:normAutofit fontScale="85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tr-TR" sz="2000" dirty="0" err="1" smtClean="0">
                <a:solidFill>
                  <a:srgbClr val="760A0A"/>
                </a:solidFill>
                <a:latin typeface="Arial" panose="020B0604020202020204" pitchFamily="34" charset="0"/>
                <a:cs typeface="Arial" panose="020B0604020202020204" pitchFamily="34" charset="0"/>
              </a:rPr>
              <a:t>Behavioral</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Patterns</a:t>
            </a:r>
            <a:r>
              <a:rPr lang="tr-TR" sz="2000" dirty="0" smtClean="0">
                <a:solidFill>
                  <a:srgbClr val="760A0A"/>
                </a:solidFill>
                <a:latin typeface="Arial" panose="020B0604020202020204" pitchFamily="34" charset="0"/>
                <a:cs typeface="Arial" panose="020B0604020202020204" pitchFamily="34" charset="0"/>
              </a:rPr>
              <a:t> – </a:t>
            </a:r>
            <a:r>
              <a:rPr lang="tr-TR" sz="2000" dirty="0" err="1" smtClean="0">
                <a:solidFill>
                  <a:srgbClr val="760A0A"/>
                </a:solidFill>
                <a:latin typeface="Arial" panose="020B0604020202020204" pitchFamily="34" charset="0"/>
                <a:cs typeface="Arial" panose="020B0604020202020204" pitchFamily="34" charset="0"/>
              </a:rPr>
              <a:t>Chain</a:t>
            </a:r>
            <a:r>
              <a:rPr lang="tr-TR" sz="2000" dirty="0" smtClean="0">
                <a:solidFill>
                  <a:srgbClr val="760A0A"/>
                </a:solidFill>
                <a:latin typeface="Arial" panose="020B0604020202020204" pitchFamily="34" charset="0"/>
                <a:cs typeface="Arial" panose="020B0604020202020204" pitchFamily="34" charset="0"/>
              </a:rPr>
              <a:t> Of </a:t>
            </a:r>
            <a:r>
              <a:rPr lang="tr-TR" sz="2000" dirty="0" err="1" smtClean="0">
                <a:solidFill>
                  <a:srgbClr val="760A0A"/>
                </a:solidFill>
                <a:latin typeface="Arial" panose="020B0604020202020204" pitchFamily="34" charset="0"/>
                <a:cs typeface="Arial" panose="020B0604020202020204" pitchFamily="34" charset="0"/>
              </a:rPr>
              <a:t>Responsibility</a:t>
            </a:r>
            <a:r>
              <a:rPr lang="tr-TR" sz="2000" dirty="0" smtClean="0">
                <a:solidFill>
                  <a:srgbClr val="760A0A"/>
                </a:solidFill>
                <a:latin typeface="Arial" panose="020B0604020202020204" pitchFamily="34" charset="0"/>
                <a:cs typeface="Arial" panose="020B0604020202020204" pitchFamily="34" charset="0"/>
              </a:rPr>
              <a:t> </a:t>
            </a:r>
            <a:r>
              <a:rPr lang="tr-TR" sz="2000" dirty="0" err="1" smtClean="0">
                <a:solidFill>
                  <a:srgbClr val="760A0A"/>
                </a:solidFill>
                <a:latin typeface="Arial" panose="020B0604020202020204" pitchFamily="34" charset="0"/>
                <a:cs typeface="Arial" panose="020B0604020202020204" pitchFamily="34" charset="0"/>
              </a:rPr>
              <a:t>Pattern</a:t>
            </a:r>
            <a:endParaRPr lang="tr-TR" sz="2000" b="1" dirty="0">
              <a:solidFill>
                <a:srgbClr val="760A0A"/>
              </a:solidFill>
              <a:latin typeface="Arial" panose="020B0604020202020204" pitchFamily="34" charset="0"/>
              <a:cs typeface="Arial" panose="020B0604020202020204" pitchFamily="34" charset="0"/>
            </a:endParaRPr>
          </a:p>
        </p:txBody>
      </p:sp>
      <p:sp>
        <p:nvSpPr>
          <p:cNvPr id="10" name="İçerik Yer Tutucusu 13">
            <a:extLst>
              <a:ext uri="{FF2B5EF4-FFF2-40B4-BE49-F238E27FC236}">
                <a16:creationId xmlns:a16="http://schemas.microsoft.com/office/drawing/2014/main" id="{5356F3EF-17C1-1A45-416E-6A83F68674FF}"/>
              </a:ext>
            </a:extLst>
          </p:cNvPr>
          <p:cNvSpPr txBox="1">
            <a:spLocks/>
          </p:cNvSpPr>
          <p:nvPr/>
        </p:nvSpPr>
        <p:spPr>
          <a:xfrm>
            <a:off x="1125860" y="1484784"/>
            <a:ext cx="2592288" cy="50253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tr-TR" sz="2000" dirty="0" err="1">
                <a:solidFill>
                  <a:srgbClr val="C00000"/>
                </a:solidFill>
                <a:latin typeface="Arial" panose="020B0604020202020204" pitchFamily="34" charset="0"/>
                <a:cs typeface="Arial" panose="020B0604020202020204" pitchFamily="34" charset="0"/>
              </a:rPr>
              <a:t>Chain</a:t>
            </a:r>
            <a:r>
              <a:rPr lang="tr-TR" sz="2000" dirty="0">
                <a:solidFill>
                  <a:srgbClr val="C00000"/>
                </a:solidFill>
                <a:latin typeface="Arial" panose="020B0604020202020204" pitchFamily="34" charset="0"/>
                <a:cs typeface="Arial" panose="020B0604020202020204" pitchFamily="34" charset="0"/>
              </a:rPr>
              <a:t> of </a:t>
            </a:r>
            <a:r>
              <a:rPr lang="tr-TR" sz="2000" dirty="0" err="1">
                <a:solidFill>
                  <a:srgbClr val="C00000"/>
                </a:solidFill>
                <a:latin typeface="Arial" panose="020B0604020202020204" pitchFamily="34" charset="0"/>
                <a:cs typeface="Arial" panose="020B0604020202020204" pitchFamily="34" charset="0"/>
              </a:rPr>
              <a:t>Responsibility</a:t>
            </a:r>
            <a:endParaRPr lang="tr-TR" sz="2000"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Command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Double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Dispatch</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Classes</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Hook</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a:latin typeface="Arial" panose="020B0604020202020204" pitchFamily="34" charset="0"/>
                <a:cs typeface="Arial" panose="020B0604020202020204" pitchFamily="34" charset="0"/>
              </a:rPr>
              <a:t>Interpreter</a:t>
            </a: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Iterator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Mediator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Memento</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Observer</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State</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Strategy</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Template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Method</a:t>
            </a:r>
            <a:endParaRPr lang="tr-TR"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tr-TR" sz="2000" dirty="0" err="1">
                <a:latin typeface="Arial" panose="020B0604020202020204" pitchFamily="34" charset="0"/>
                <a:cs typeface="Arial" panose="020B0604020202020204" pitchFamily="34" charset="0"/>
              </a:rPr>
              <a:t>Visitor</a:t>
            </a:r>
            <a:endParaRPr lang="tr-TR" sz="2000" dirty="0">
              <a:latin typeface="Arial" panose="020B0604020202020204" pitchFamily="34" charset="0"/>
              <a:cs typeface="Arial" panose="020B0604020202020204" pitchFamily="34" charset="0"/>
            </a:endParaRPr>
          </a:p>
        </p:txBody>
      </p:sp>
      <p:sp>
        <p:nvSpPr>
          <p:cNvPr id="11" name="İçerik Yer Tutucusu 13">
            <a:extLst>
              <a:ext uri="{FF2B5EF4-FFF2-40B4-BE49-F238E27FC236}">
                <a16:creationId xmlns:a16="http://schemas.microsoft.com/office/drawing/2014/main" id="{3F4CC237-76B2-2402-F475-2185F7FABE09}"/>
              </a:ext>
            </a:extLst>
          </p:cNvPr>
          <p:cNvSpPr txBox="1">
            <a:spLocks/>
          </p:cNvSpPr>
          <p:nvPr/>
        </p:nvSpPr>
        <p:spPr>
          <a:xfrm>
            <a:off x="3718148" y="15567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pPr fontAlgn="base"/>
            <a:endParaRPr lang="tr-TR" sz="1800" dirty="0" smtClean="0">
              <a:latin typeface="Arial" panose="020B0604020202020204" pitchFamily="34" charset="0"/>
              <a:cs typeface="Arial" panose="020B0604020202020204" pitchFamily="34" charset="0"/>
            </a:endParaRPr>
          </a:p>
        </p:txBody>
      </p:sp>
      <p:sp>
        <p:nvSpPr>
          <p:cNvPr id="12" name="İçerik Yer Tutucusu 13">
            <a:extLst>
              <a:ext uri="{FF2B5EF4-FFF2-40B4-BE49-F238E27FC236}">
                <a16:creationId xmlns:a16="http://schemas.microsoft.com/office/drawing/2014/main" id="{3F4CC237-76B2-2402-F475-2185F7FABE09}"/>
              </a:ext>
            </a:extLst>
          </p:cNvPr>
          <p:cNvSpPr txBox="1">
            <a:spLocks/>
          </p:cNvSpPr>
          <p:nvPr/>
        </p:nvSpPr>
        <p:spPr>
          <a:xfrm>
            <a:off x="3870548" y="1709193"/>
            <a:ext cx="7056784" cy="5025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1400" kern="1200" baseline="0">
                <a:solidFill>
                  <a:schemeClr val="tx1">
                    <a:tint val="75000"/>
                  </a:schemeClr>
                </a:solidFill>
                <a:latin typeface="+mn-lt"/>
                <a:ea typeface="+mn-ea"/>
                <a:cs typeface="+mn-cs"/>
              </a:defRPr>
            </a:lvl9pPr>
          </a:lstStyle>
          <a:p>
            <a:r>
              <a:rPr lang="tr-TR" sz="1800" b="1" dirty="0" err="1" smtClean="0">
                <a:latin typeface="Arial" panose="020B0604020202020204" pitchFamily="34" charset="0"/>
                <a:cs typeface="Arial" panose="020B0604020202020204" pitchFamily="34" charset="0"/>
              </a:rPr>
              <a:t>Chain</a:t>
            </a:r>
            <a:r>
              <a:rPr lang="tr-TR" sz="1800" b="1" dirty="0" smtClean="0">
                <a:latin typeface="Arial" panose="020B0604020202020204" pitchFamily="34" charset="0"/>
                <a:cs typeface="Arial" panose="020B0604020202020204" pitchFamily="34" charset="0"/>
              </a:rPr>
              <a:t> </a:t>
            </a:r>
            <a:r>
              <a:rPr lang="tr-TR" sz="1800" b="1" dirty="0">
                <a:latin typeface="Arial" panose="020B0604020202020204" pitchFamily="34" charset="0"/>
                <a:cs typeface="Arial" panose="020B0604020202020204" pitchFamily="34" charset="0"/>
              </a:rPr>
              <a:t>of </a:t>
            </a:r>
            <a:r>
              <a:rPr lang="tr-TR" sz="1800" b="1" dirty="0" err="1">
                <a:latin typeface="Arial" panose="020B0604020202020204" pitchFamily="34" charset="0"/>
                <a:cs typeface="Arial" panose="020B0604020202020204" pitchFamily="34" charset="0"/>
              </a:rPr>
              <a:t>Responsibility</a:t>
            </a:r>
            <a:r>
              <a:rPr lang="tr-TR" sz="1800" b="1" dirty="0">
                <a:latin typeface="Arial" panose="020B0604020202020204" pitchFamily="34" charset="0"/>
                <a:cs typeface="Arial" panose="020B0604020202020204" pitchFamily="34" charset="0"/>
              </a:rPr>
              <a:t> (Sorumluluk Zinciri) </a:t>
            </a:r>
            <a:r>
              <a:rPr lang="tr-TR" sz="1800" dirty="0">
                <a:latin typeface="Arial" panose="020B0604020202020204" pitchFamily="34" charset="0"/>
                <a:cs typeface="Arial" panose="020B0604020202020204" pitchFamily="34" charset="0"/>
              </a:rPr>
              <a:t>tasarım deseni, nesneler arasında bir işleme zinciri oluşturmayı amaçlayan bir tasarım desenidir. Bu desen, istemcinin bir isteğini işleyebilecek nesneyi belirlemek için nesneler arasında bir iletişim ve işbirliği sağlar.</a:t>
            </a: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Bu </a:t>
            </a:r>
            <a:r>
              <a:rPr lang="tr-TR" sz="1800" dirty="0">
                <a:latin typeface="Arial" panose="020B0604020202020204" pitchFamily="34" charset="0"/>
                <a:cs typeface="Arial" panose="020B0604020202020204" pitchFamily="34" charset="0"/>
              </a:rPr>
              <a:t>desenin temel fikri, istemcinin isteğini işleyebilecek nesneyi belirlemek için bir dizi işlemci nesnesi (</a:t>
            </a:r>
            <a:r>
              <a:rPr lang="tr-TR" sz="1800" dirty="0" err="1">
                <a:latin typeface="Arial" panose="020B0604020202020204" pitchFamily="34" charset="0"/>
                <a:cs typeface="Arial" panose="020B0604020202020204" pitchFamily="34" charset="0"/>
              </a:rPr>
              <a:t>handler</a:t>
            </a:r>
            <a:r>
              <a:rPr lang="tr-TR" sz="1800" dirty="0">
                <a:latin typeface="Arial" panose="020B0604020202020204" pitchFamily="34" charset="0"/>
                <a:cs typeface="Arial" panose="020B0604020202020204" pitchFamily="34" charset="0"/>
              </a:rPr>
              <a:t>) oluşturmaktır. Her işlemci nesnesi, isteği işleyip devam ettirmek veya zinciri sonlandırmak için bir takım koşullara göre karar verebilir.</a:t>
            </a:r>
          </a:p>
          <a:p>
            <a:endParaRPr lang="tr-TR" sz="1800" dirty="0" smtClean="0">
              <a:latin typeface="Arial" panose="020B0604020202020204" pitchFamily="34" charset="0"/>
              <a:cs typeface="Arial" panose="020B0604020202020204" pitchFamily="34" charset="0"/>
            </a:endParaRPr>
          </a:p>
          <a:p>
            <a:r>
              <a:rPr lang="tr-TR" sz="1800" dirty="0" smtClean="0">
                <a:latin typeface="Arial" panose="020B0604020202020204" pitchFamily="34" charset="0"/>
                <a:cs typeface="Arial" panose="020B0604020202020204" pitchFamily="34" charset="0"/>
              </a:rPr>
              <a:t>Sorumluluk </a:t>
            </a:r>
            <a:r>
              <a:rPr lang="tr-TR" sz="1800" dirty="0">
                <a:latin typeface="Arial" panose="020B0604020202020204" pitchFamily="34" charset="0"/>
                <a:cs typeface="Arial" panose="020B0604020202020204" pitchFamily="34" charset="0"/>
              </a:rPr>
              <a:t>zinciri deseninde, istemci bir isteği ilk olarak zincirin başındaki işlemciye gönderir. İşlemci, isteği işleyebiliyorsa bunu yapar, aksi takdirde isteği zincirin bir sonraki işlemcisine iletir. Bu işlem zinciri, isteğin doğru işlemciye ulaşana kadar devam eder. Zincirdeki her işlemci, işlemi gerçekleştirmek için gerekli bilgilere ve yeteneklere sahip olabilir.</a:t>
            </a:r>
          </a:p>
          <a:p>
            <a:pPr fontAlgn="base"/>
            <a:endParaRPr lang="tr-TR"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51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ematik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9_TF02787947" id="{F76874F7-09BF-4919-8092-7DCFDBC47D09}" vid="{BD9753A5-59D8-407E-8B1D-F9314866C99E}"/>
    </a:ext>
  </a:extLst>
</a:theme>
</file>

<file path=ppt/theme/theme2.xml><?xml version="1.0" encoding="utf-8"?>
<a:theme xmlns:a="http://schemas.openxmlformats.org/drawingml/2006/main" name="Ofis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 işaretli matematik eğitimi sunusu (geniş ekran)</Template>
  <TotalTime>6951</TotalTime>
  <Words>14519</Words>
  <Application>Microsoft Office PowerPoint</Application>
  <PresentationFormat>Özel</PresentationFormat>
  <Paragraphs>2369</Paragraphs>
  <Slides>176</Slides>
  <Notes>73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176</vt:i4>
      </vt:variant>
    </vt:vector>
  </HeadingPairs>
  <TitlesOfParts>
    <vt:vector size="181" baseType="lpstr">
      <vt:lpstr>Arial</vt:lpstr>
      <vt:lpstr>Cascadia Mono</vt:lpstr>
      <vt:lpstr>Euphemia</vt:lpstr>
      <vt:lpstr>Wingdings</vt:lpstr>
      <vt:lpstr>Matematik 16x9</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Problemlere çözüm sağlar</vt:lpstr>
      <vt:lpstr>İyi tasarım prensiplerini uygular</vt:lpstr>
      <vt:lpstr>Kod tekrarını azaltır</vt:lpstr>
      <vt:lpstr>İletişim ve anlaşılabilirliği arttırır</vt:lpstr>
      <vt:lpstr>Desenler dört ana gruba ayrılır.</vt:lpstr>
      <vt:lpstr>Creational Patterns (Yaratımsal Desenler)</vt:lpstr>
      <vt:lpstr>Structural Patterns (Yapısal Desenler)</vt:lpstr>
      <vt:lpstr>Behavioral Patterns (Davranışsal Desenler)</vt:lpstr>
      <vt:lpstr>Architectural Patterns (Mimari Desenler)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Önder AYCAN</dc:creator>
  <cp:lastModifiedBy>Emre GÖK</cp:lastModifiedBy>
  <cp:revision>250</cp:revision>
  <dcterms:created xsi:type="dcterms:W3CDTF">2023-05-17T12:27:24Z</dcterms:created>
  <dcterms:modified xsi:type="dcterms:W3CDTF">2023-07-12T06:15:03Z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