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3"/>
  </p:notesMasterIdLst>
  <p:handoutMasterIdLst>
    <p:handoutMasterId r:id="rId104"/>
  </p:handoutMasterIdLst>
  <p:sldIdLst>
    <p:sldId id="256" r:id="rId2"/>
    <p:sldId id="262" r:id="rId3"/>
    <p:sldId id="284" r:id="rId4"/>
    <p:sldId id="288" r:id="rId5"/>
    <p:sldId id="289" r:id="rId6"/>
    <p:sldId id="287"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258" r:id="rId20"/>
    <p:sldId id="274" r:id="rId21"/>
    <p:sldId id="275" r:id="rId22"/>
    <p:sldId id="276" r:id="rId23"/>
    <p:sldId id="277" r:id="rId24"/>
    <p:sldId id="279" r:id="rId25"/>
    <p:sldId id="280" r:id="rId26"/>
    <p:sldId id="281" r:id="rId27"/>
    <p:sldId id="282" r:id="rId28"/>
    <p:sldId id="303" r:id="rId29"/>
    <p:sldId id="332" r:id="rId30"/>
    <p:sldId id="331" r:id="rId31"/>
    <p:sldId id="304" r:id="rId32"/>
    <p:sldId id="305" r:id="rId33"/>
    <p:sldId id="320" r:id="rId34"/>
    <p:sldId id="321" r:id="rId35"/>
    <p:sldId id="322" r:id="rId36"/>
    <p:sldId id="306" r:id="rId37"/>
    <p:sldId id="324" r:id="rId38"/>
    <p:sldId id="325" r:id="rId39"/>
    <p:sldId id="326" r:id="rId40"/>
    <p:sldId id="327" r:id="rId41"/>
    <p:sldId id="328" r:id="rId42"/>
    <p:sldId id="329" r:id="rId43"/>
    <p:sldId id="330" r:id="rId44"/>
    <p:sldId id="323" r:id="rId45"/>
    <p:sldId id="334" r:id="rId46"/>
    <p:sldId id="335" r:id="rId47"/>
    <p:sldId id="333" r:id="rId48"/>
    <p:sldId id="309" r:id="rId49"/>
    <p:sldId id="307" r:id="rId50"/>
    <p:sldId id="308" r:id="rId51"/>
    <p:sldId id="310" r:id="rId52"/>
    <p:sldId id="311" r:id="rId53"/>
    <p:sldId id="312" r:id="rId54"/>
    <p:sldId id="313" r:id="rId55"/>
    <p:sldId id="314" r:id="rId56"/>
    <p:sldId id="316" r:id="rId57"/>
    <p:sldId id="315" r:id="rId58"/>
    <p:sldId id="317" r:id="rId59"/>
    <p:sldId id="318" r:id="rId60"/>
    <p:sldId id="319" r:id="rId61"/>
    <p:sldId id="362" r:id="rId62"/>
    <p:sldId id="336" r:id="rId63"/>
    <p:sldId id="337" r:id="rId64"/>
    <p:sldId id="338" r:id="rId65"/>
    <p:sldId id="339" r:id="rId66"/>
    <p:sldId id="349" r:id="rId67"/>
    <p:sldId id="341" r:id="rId68"/>
    <p:sldId id="340" r:id="rId69"/>
    <p:sldId id="342" r:id="rId70"/>
    <p:sldId id="343" r:id="rId71"/>
    <p:sldId id="344" r:id="rId72"/>
    <p:sldId id="345" r:id="rId73"/>
    <p:sldId id="346" r:id="rId74"/>
    <p:sldId id="347" r:id="rId75"/>
    <p:sldId id="348" r:id="rId76"/>
    <p:sldId id="350" r:id="rId77"/>
    <p:sldId id="351" r:id="rId78"/>
    <p:sldId id="352" r:id="rId79"/>
    <p:sldId id="353" r:id="rId80"/>
    <p:sldId id="354" r:id="rId81"/>
    <p:sldId id="355" r:id="rId82"/>
    <p:sldId id="356" r:id="rId83"/>
    <p:sldId id="357" r:id="rId84"/>
    <p:sldId id="358" r:id="rId85"/>
    <p:sldId id="359" r:id="rId86"/>
    <p:sldId id="360" r:id="rId87"/>
    <p:sldId id="361" r:id="rId88"/>
    <p:sldId id="363" r:id="rId89"/>
    <p:sldId id="367" r:id="rId90"/>
    <p:sldId id="364" r:id="rId91"/>
    <p:sldId id="365" r:id="rId92"/>
    <p:sldId id="366" r:id="rId93"/>
    <p:sldId id="368" r:id="rId94"/>
    <p:sldId id="369" r:id="rId95"/>
    <p:sldId id="371" r:id="rId96"/>
    <p:sldId id="370" r:id="rId97"/>
    <p:sldId id="372" r:id="rId98"/>
    <p:sldId id="373" r:id="rId99"/>
    <p:sldId id="374" r:id="rId100"/>
    <p:sldId id="375" r:id="rId101"/>
    <p:sldId id="376" r:id="rId102"/>
  </p:sldIdLst>
  <p:sldSz cx="12188825"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A0A"/>
    <a:srgbClr val="2611ED"/>
    <a:srgbClr val="4655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howGuides="1">
      <p:cViewPr varScale="1">
        <p:scale>
          <a:sx n="115" d="100"/>
          <a:sy n="115" d="100"/>
        </p:scale>
        <p:origin x="372" y="10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85" d="100"/>
          <a:sy n="85" d="100"/>
        </p:scale>
        <p:origin x="305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6CF3DC6-2E6B-46D2-88B7-5E4FA9F2456C}" type="datetime1">
              <a:rPr lang="tr-TR" smtClean="0"/>
              <a:t>20.06.2023</a:t>
            </a:fld>
            <a:endParaRPr lang="tr-TR" dirty="0"/>
          </a:p>
        </p:txBody>
      </p:sp>
      <p:sp>
        <p:nvSpPr>
          <p:cNvPr id="4" name="Alt 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tr-TR" smtClean="0"/>
              <a:t>‹#›</a:t>
            </a:fld>
            <a:endParaRPr lang="tr-TR"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tr-TR" noProof="0" dirty="0"/>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C862C37A-C02D-4B55-998D-02E3C9E4AAAD}" type="datetime1">
              <a:rPr lang="tr-TR" noProof="0" smtClean="0"/>
              <a:t>20.06.2023</a:t>
            </a:fld>
            <a:endParaRPr lang="tr-TR" noProof="0" dirty="0"/>
          </a:p>
        </p:txBody>
      </p:sp>
      <p:sp>
        <p:nvSpPr>
          <p:cNvPr id="4" name="Slayt Görüntüsü Yer Tutucus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tr-TR" noProof="0" smtClean="0"/>
              <a:pPr/>
              <a:t>‹#›</a:t>
            </a:fld>
            <a:endParaRPr lang="tr-TR"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a:t>
            </a:fld>
            <a:endParaRPr lang="tr-TR" dirty="0"/>
          </a:p>
        </p:txBody>
      </p:sp>
    </p:spTree>
    <p:extLst>
      <p:ext uri="{BB962C8B-B14F-4D97-AF65-F5344CB8AC3E}">
        <p14:creationId xmlns:p14="http://schemas.microsoft.com/office/powerpoint/2010/main" val="1528565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10</a:t>
            </a:fld>
            <a:endParaRPr lang="tr-TR" dirty="0"/>
          </a:p>
        </p:txBody>
      </p:sp>
    </p:spTree>
    <p:extLst>
      <p:ext uri="{BB962C8B-B14F-4D97-AF65-F5344CB8AC3E}">
        <p14:creationId xmlns:p14="http://schemas.microsoft.com/office/powerpoint/2010/main" val="2810620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11</a:t>
            </a:fld>
            <a:endParaRPr lang="tr-TR" dirty="0"/>
          </a:p>
        </p:txBody>
      </p:sp>
    </p:spTree>
    <p:extLst>
      <p:ext uri="{BB962C8B-B14F-4D97-AF65-F5344CB8AC3E}">
        <p14:creationId xmlns:p14="http://schemas.microsoft.com/office/powerpoint/2010/main" val="2648148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12</a:t>
            </a:fld>
            <a:endParaRPr lang="tr-TR" dirty="0"/>
          </a:p>
        </p:txBody>
      </p:sp>
    </p:spTree>
    <p:extLst>
      <p:ext uri="{BB962C8B-B14F-4D97-AF65-F5344CB8AC3E}">
        <p14:creationId xmlns:p14="http://schemas.microsoft.com/office/powerpoint/2010/main" val="1171752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13</a:t>
            </a:fld>
            <a:endParaRPr lang="tr-TR" dirty="0"/>
          </a:p>
        </p:txBody>
      </p:sp>
    </p:spTree>
    <p:extLst>
      <p:ext uri="{BB962C8B-B14F-4D97-AF65-F5344CB8AC3E}">
        <p14:creationId xmlns:p14="http://schemas.microsoft.com/office/powerpoint/2010/main" val="2941744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14</a:t>
            </a:fld>
            <a:endParaRPr lang="tr-TR" dirty="0"/>
          </a:p>
        </p:txBody>
      </p:sp>
    </p:spTree>
    <p:extLst>
      <p:ext uri="{BB962C8B-B14F-4D97-AF65-F5344CB8AC3E}">
        <p14:creationId xmlns:p14="http://schemas.microsoft.com/office/powerpoint/2010/main" val="3888992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15</a:t>
            </a:fld>
            <a:endParaRPr lang="tr-TR" dirty="0"/>
          </a:p>
        </p:txBody>
      </p:sp>
    </p:spTree>
    <p:extLst>
      <p:ext uri="{BB962C8B-B14F-4D97-AF65-F5344CB8AC3E}">
        <p14:creationId xmlns:p14="http://schemas.microsoft.com/office/powerpoint/2010/main" val="84374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16</a:t>
            </a:fld>
            <a:endParaRPr lang="tr-TR" dirty="0"/>
          </a:p>
        </p:txBody>
      </p:sp>
    </p:spTree>
    <p:extLst>
      <p:ext uri="{BB962C8B-B14F-4D97-AF65-F5344CB8AC3E}">
        <p14:creationId xmlns:p14="http://schemas.microsoft.com/office/powerpoint/2010/main" val="4053800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17</a:t>
            </a:fld>
            <a:endParaRPr lang="tr-TR" dirty="0"/>
          </a:p>
        </p:txBody>
      </p:sp>
    </p:spTree>
    <p:extLst>
      <p:ext uri="{BB962C8B-B14F-4D97-AF65-F5344CB8AC3E}">
        <p14:creationId xmlns:p14="http://schemas.microsoft.com/office/powerpoint/2010/main" val="1723740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18</a:t>
            </a:fld>
            <a:endParaRPr lang="tr-TR" dirty="0"/>
          </a:p>
        </p:txBody>
      </p:sp>
    </p:spTree>
    <p:extLst>
      <p:ext uri="{BB962C8B-B14F-4D97-AF65-F5344CB8AC3E}">
        <p14:creationId xmlns:p14="http://schemas.microsoft.com/office/powerpoint/2010/main" val="2585292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19</a:t>
            </a:fld>
            <a:endParaRPr lang="tr-TR" dirty="0"/>
          </a:p>
        </p:txBody>
      </p:sp>
    </p:spTree>
    <p:extLst>
      <p:ext uri="{BB962C8B-B14F-4D97-AF65-F5344CB8AC3E}">
        <p14:creationId xmlns:p14="http://schemas.microsoft.com/office/powerpoint/2010/main" val="51309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a:t>
            </a:fld>
            <a:endParaRPr lang="tr-TR" dirty="0"/>
          </a:p>
        </p:txBody>
      </p:sp>
    </p:spTree>
    <p:extLst>
      <p:ext uri="{BB962C8B-B14F-4D97-AF65-F5344CB8AC3E}">
        <p14:creationId xmlns:p14="http://schemas.microsoft.com/office/powerpoint/2010/main" val="1845543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20</a:t>
            </a:fld>
            <a:endParaRPr lang="tr-TR" dirty="0"/>
          </a:p>
        </p:txBody>
      </p:sp>
    </p:spTree>
    <p:extLst>
      <p:ext uri="{BB962C8B-B14F-4D97-AF65-F5344CB8AC3E}">
        <p14:creationId xmlns:p14="http://schemas.microsoft.com/office/powerpoint/2010/main" val="3445325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21</a:t>
            </a:fld>
            <a:endParaRPr lang="tr-TR" dirty="0"/>
          </a:p>
        </p:txBody>
      </p:sp>
    </p:spTree>
    <p:extLst>
      <p:ext uri="{BB962C8B-B14F-4D97-AF65-F5344CB8AC3E}">
        <p14:creationId xmlns:p14="http://schemas.microsoft.com/office/powerpoint/2010/main" val="830981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22</a:t>
            </a:fld>
            <a:endParaRPr lang="tr-TR" dirty="0"/>
          </a:p>
        </p:txBody>
      </p:sp>
    </p:spTree>
    <p:extLst>
      <p:ext uri="{BB962C8B-B14F-4D97-AF65-F5344CB8AC3E}">
        <p14:creationId xmlns:p14="http://schemas.microsoft.com/office/powerpoint/2010/main" val="3197008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23</a:t>
            </a:fld>
            <a:endParaRPr lang="tr-TR" dirty="0"/>
          </a:p>
        </p:txBody>
      </p:sp>
    </p:spTree>
    <p:extLst>
      <p:ext uri="{BB962C8B-B14F-4D97-AF65-F5344CB8AC3E}">
        <p14:creationId xmlns:p14="http://schemas.microsoft.com/office/powerpoint/2010/main" val="625950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24</a:t>
            </a:fld>
            <a:endParaRPr lang="tr-TR" dirty="0"/>
          </a:p>
        </p:txBody>
      </p:sp>
    </p:spTree>
    <p:extLst>
      <p:ext uri="{BB962C8B-B14F-4D97-AF65-F5344CB8AC3E}">
        <p14:creationId xmlns:p14="http://schemas.microsoft.com/office/powerpoint/2010/main" val="3276113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25</a:t>
            </a:fld>
            <a:endParaRPr lang="tr-TR" dirty="0"/>
          </a:p>
        </p:txBody>
      </p:sp>
    </p:spTree>
    <p:extLst>
      <p:ext uri="{BB962C8B-B14F-4D97-AF65-F5344CB8AC3E}">
        <p14:creationId xmlns:p14="http://schemas.microsoft.com/office/powerpoint/2010/main" val="3203874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26</a:t>
            </a:fld>
            <a:endParaRPr lang="tr-TR" dirty="0"/>
          </a:p>
        </p:txBody>
      </p:sp>
    </p:spTree>
    <p:extLst>
      <p:ext uri="{BB962C8B-B14F-4D97-AF65-F5344CB8AC3E}">
        <p14:creationId xmlns:p14="http://schemas.microsoft.com/office/powerpoint/2010/main" val="25358534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27</a:t>
            </a:fld>
            <a:endParaRPr lang="tr-TR" dirty="0"/>
          </a:p>
        </p:txBody>
      </p:sp>
    </p:spTree>
    <p:extLst>
      <p:ext uri="{BB962C8B-B14F-4D97-AF65-F5344CB8AC3E}">
        <p14:creationId xmlns:p14="http://schemas.microsoft.com/office/powerpoint/2010/main" val="867191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28</a:t>
            </a:fld>
            <a:endParaRPr lang="tr-TR" dirty="0"/>
          </a:p>
        </p:txBody>
      </p:sp>
    </p:spTree>
    <p:extLst>
      <p:ext uri="{BB962C8B-B14F-4D97-AF65-F5344CB8AC3E}">
        <p14:creationId xmlns:p14="http://schemas.microsoft.com/office/powerpoint/2010/main" val="3396446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29</a:t>
            </a:fld>
            <a:endParaRPr lang="tr-TR" dirty="0"/>
          </a:p>
        </p:txBody>
      </p:sp>
    </p:spTree>
    <p:extLst>
      <p:ext uri="{BB962C8B-B14F-4D97-AF65-F5344CB8AC3E}">
        <p14:creationId xmlns:p14="http://schemas.microsoft.com/office/powerpoint/2010/main" val="173201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a:t>
            </a:fld>
            <a:endParaRPr lang="tr-TR" dirty="0"/>
          </a:p>
        </p:txBody>
      </p:sp>
    </p:spTree>
    <p:extLst>
      <p:ext uri="{BB962C8B-B14F-4D97-AF65-F5344CB8AC3E}">
        <p14:creationId xmlns:p14="http://schemas.microsoft.com/office/powerpoint/2010/main" val="36149687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30</a:t>
            </a:fld>
            <a:endParaRPr lang="tr-TR" dirty="0"/>
          </a:p>
        </p:txBody>
      </p:sp>
    </p:spTree>
    <p:extLst>
      <p:ext uri="{BB962C8B-B14F-4D97-AF65-F5344CB8AC3E}">
        <p14:creationId xmlns:p14="http://schemas.microsoft.com/office/powerpoint/2010/main" val="999185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31</a:t>
            </a:fld>
            <a:endParaRPr lang="tr-TR" dirty="0"/>
          </a:p>
        </p:txBody>
      </p:sp>
    </p:spTree>
    <p:extLst>
      <p:ext uri="{BB962C8B-B14F-4D97-AF65-F5344CB8AC3E}">
        <p14:creationId xmlns:p14="http://schemas.microsoft.com/office/powerpoint/2010/main" val="4157002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32</a:t>
            </a:fld>
            <a:endParaRPr lang="tr-TR" dirty="0"/>
          </a:p>
        </p:txBody>
      </p:sp>
    </p:spTree>
    <p:extLst>
      <p:ext uri="{BB962C8B-B14F-4D97-AF65-F5344CB8AC3E}">
        <p14:creationId xmlns:p14="http://schemas.microsoft.com/office/powerpoint/2010/main" val="1031541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33</a:t>
            </a:fld>
            <a:endParaRPr lang="tr-TR" dirty="0"/>
          </a:p>
        </p:txBody>
      </p:sp>
    </p:spTree>
    <p:extLst>
      <p:ext uri="{BB962C8B-B14F-4D97-AF65-F5344CB8AC3E}">
        <p14:creationId xmlns:p14="http://schemas.microsoft.com/office/powerpoint/2010/main" val="3820791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34</a:t>
            </a:fld>
            <a:endParaRPr lang="tr-TR" dirty="0"/>
          </a:p>
        </p:txBody>
      </p:sp>
    </p:spTree>
    <p:extLst>
      <p:ext uri="{BB962C8B-B14F-4D97-AF65-F5344CB8AC3E}">
        <p14:creationId xmlns:p14="http://schemas.microsoft.com/office/powerpoint/2010/main" val="21320331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35</a:t>
            </a:fld>
            <a:endParaRPr lang="tr-TR" dirty="0"/>
          </a:p>
        </p:txBody>
      </p:sp>
    </p:spTree>
    <p:extLst>
      <p:ext uri="{BB962C8B-B14F-4D97-AF65-F5344CB8AC3E}">
        <p14:creationId xmlns:p14="http://schemas.microsoft.com/office/powerpoint/2010/main" val="790407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36</a:t>
            </a:fld>
            <a:endParaRPr lang="tr-TR" dirty="0"/>
          </a:p>
        </p:txBody>
      </p:sp>
    </p:spTree>
    <p:extLst>
      <p:ext uri="{BB962C8B-B14F-4D97-AF65-F5344CB8AC3E}">
        <p14:creationId xmlns:p14="http://schemas.microsoft.com/office/powerpoint/2010/main" val="1547107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37</a:t>
            </a:fld>
            <a:endParaRPr lang="tr-TR" dirty="0"/>
          </a:p>
        </p:txBody>
      </p:sp>
    </p:spTree>
    <p:extLst>
      <p:ext uri="{BB962C8B-B14F-4D97-AF65-F5344CB8AC3E}">
        <p14:creationId xmlns:p14="http://schemas.microsoft.com/office/powerpoint/2010/main" val="2670219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38</a:t>
            </a:fld>
            <a:endParaRPr lang="tr-TR" dirty="0"/>
          </a:p>
        </p:txBody>
      </p:sp>
    </p:spTree>
    <p:extLst>
      <p:ext uri="{BB962C8B-B14F-4D97-AF65-F5344CB8AC3E}">
        <p14:creationId xmlns:p14="http://schemas.microsoft.com/office/powerpoint/2010/main" val="6542458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39</a:t>
            </a:fld>
            <a:endParaRPr lang="tr-TR" dirty="0"/>
          </a:p>
        </p:txBody>
      </p:sp>
    </p:spTree>
    <p:extLst>
      <p:ext uri="{BB962C8B-B14F-4D97-AF65-F5344CB8AC3E}">
        <p14:creationId xmlns:p14="http://schemas.microsoft.com/office/powerpoint/2010/main" val="2587209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a:t>
            </a:fld>
            <a:endParaRPr lang="tr-TR" dirty="0"/>
          </a:p>
        </p:txBody>
      </p:sp>
    </p:spTree>
    <p:extLst>
      <p:ext uri="{BB962C8B-B14F-4D97-AF65-F5344CB8AC3E}">
        <p14:creationId xmlns:p14="http://schemas.microsoft.com/office/powerpoint/2010/main" val="33002485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40</a:t>
            </a:fld>
            <a:endParaRPr lang="tr-TR" dirty="0"/>
          </a:p>
        </p:txBody>
      </p:sp>
    </p:spTree>
    <p:extLst>
      <p:ext uri="{BB962C8B-B14F-4D97-AF65-F5344CB8AC3E}">
        <p14:creationId xmlns:p14="http://schemas.microsoft.com/office/powerpoint/2010/main" val="3547525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41</a:t>
            </a:fld>
            <a:endParaRPr lang="tr-TR" dirty="0"/>
          </a:p>
        </p:txBody>
      </p:sp>
    </p:spTree>
    <p:extLst>
      <p:ext uri="{BB962C8B-B14F-4D97-AF65-F5344CB8AC3E}">
        <p14:creationId xmlns:p14="http://schemas.microsoft.com/office/powerpoint/2010/main" val="4644653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42</a:t>
            </a:fld>
            <a:endParaRPr lang="tr-TR" dirty="0"/>
          </a:p>
        </p:txBody>
      </p:sp>
    </p:spTree>
    <p:extLst>
      <p:ext uri="{BB962C8B-B14F-4D97-AF65-F5344CB8AC3E}">
        <p14:creationId xmlns:p14="http://schemas.microsoft.com/office/powerpoint/2010/main" val="4632664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43</a:t>
            </a:fld>
            <a:endParaRPr lang="tr-TR" dirty="0"/>
          </a:p>
        </p:txBody>
      </p:sp>
    </p:spTree>
    <p:extLst>
      <p:ext uri="{BB962C8B-B14F-4D97-AF65-F5344CB8AC3E}">
        <p14:creationId xmlns:p14="http://schemas.microsoft.com/office/powerpoint/2010/main" val="2490108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44</a:t>
            </a:fld>
            <a:endParaRPr lang="tr-TR" dirty="0"/>
          </a:p>
        </p:txBody>
      </p:sp>
    </p:spTree>
    <p:extLst>
      <p:ext uri="{BB962C8B-B14F-4D97-AF65-F5344CB8AC3E}">
        <p14:creationId xmlns:p14="http://schemas.microsoft.com/office/powerpoint/2010/main" val="7809548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45</a:t>
            </a:fld>
            <a:endParaRPr lang="tr-TR" dirty="0"/>
          </a:p>
        </p:txBody>
      </p:sp>
    </p:spTree>
    <p:extLst>
      <p:ext uri="{BB962C8B-B14F-4D97-AF65-F5344CB8AC3E}">
        <p14:creationId xmlns:p14="http://schemas.microsoft.com/office/powerpoint/2010/main" val="2624456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46</a:t>
            </a:fld>
            <a:endParaRPr lang="tr-TR" dirty="0"/>
          </a:p>
        </p:txBody>
      </p:sp>
    </p:spTree>
    <p:extLst>
      <p:ext uri="{BB962C8B-B14F-4D97-AF65-F5344CB8AC3E}">
        <p14:creationId xmlns:p14="http://schemas.microsoft.com/office/powerpoint/2010/main" val="12068563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47</a:t>
            </a:fld>
            <a:endParaRPr lang="tr-TR" dirty="0"/>
          </a:p>
        </p:txBody>
      </p:sp>
    </p:spTree>
    <p:extLst>
      <p:ext uri="{BB962C8B-B14F-4D97-AF65-F5344CB8AC3E}">
        <p14:creationId xmlns:p14="http://schemas.microsoft.com/office/powerpoint/2010/main" val="107691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48</a:t>
            </a:fld>
            <a:endParaRPr lang="tr-TR" dirty="0"/>
          </a:p>
        </p:txBody>
      </p:sp>
    </p:spTree>
    <p:extLst>
      <p:ext uri="{BB962C8B-B14F-4D97-AF65-F5344CB8AC3E}">
        <p14:creationId xmlns:p14="http://schemas.microsoft.com/office/powerpoint/2010/main" val="15049039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49</a:t>
            </a:fld>
            <a:endParaRPr lang="tr-TR" dirty="0"/>
          </a:p>
        </p:txBody>
      </p:sp>
    </p:spTree>
    <p:extLst>
      <p:ext uri="{BB962C8B-B14F-4D97-AF65-F5344CB8AC3E}">
        <p14:creationId xmlns:p14="http://schemas.microsoft.com/office/powerpoint/2010/main" val="2792193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a:t>
            </a:fld>
            <a:endParaRPr lang="tr-TR" dirty="0"/>
          </a:p>
        </p:txBody>
      </p:sp>
    </p:spTree>
    <p:extLst>
      <p:ext uri="{BB962C8B-B14F-4D97-AF65-F5344CB8AC3E}">
        <p14:creationId xmlns:p14="http://schemas.microsoft.com/office/powerpoint/2010/main" val="32194600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50</a:t>
            </a:fld>
            <a:endParaRPr lang="tr-TR" dirty="0"/>
          </a:p>
        </p:txBody>
      </p:sp>
    </p:spTree>
    <p:extLst>
      <p:ext uri="{BB962C8B-B14F-4D97-AF65-F5344CB8AC3E}">
        <p14:creationId xmlns:p14="http://schemas.microsoft.com/office/powerpoint/2010/main" val="37213508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51</a:t>
            </a:fld>
            <a:endParaRPr lang="tr-TR" dirty="0"/>
          </a:p>
        </p:txBody>
      </p:sp>
    </p:spTree>
    <p:extLst>
      <p:ext uri="{BB962C8B-B14F-4D97-AF65-F5344CB8AC3E}">
        <p14:creationId xmlns:p14="http://schemas.microsoft.com/office/powerpoint/2010/main" val="4707219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52</a:t>
            </a:fld>
            <a:endParaRPr lang="tr-TR" dirty="0"/>
          </a:p>
        </p:txBody>
      </p:sp>
    </p:spTree>
    <p:extLst>
      <p:ext uri="{BB962C8B-B14F-4D97-AF65-F5344CB8AC3E}">
        <p14:creationId xmlns:p14="http://schemas.microsoft.com/office/powerpoint/2010/main" val="41138548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53</a:t>
            </a:fld>
            <a:endParaRPr lang="tr-TR" dirty="0"/>
          </a:p>
        </p:txBody>
      </p:sp>
    </p:spTree>
    <p:extLst>
      <p:ext uri="{BB962C8B-B14F-4D97-AF65-F5344CB8AC3E}">
        <p14:creationId xmlns:p14="http://schemas.microsoft.com/office/powerpoint/2010/main" val="1843016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54</a:t>
            </a:fld>
            <a:endParaRPr lang="tr-TR" dirty="0"/>
          </a:p>
        </p:txBody>
      </p:sp>
    </p:spTree>
    <p:extLst>
      <p:ext uri="{BB962C8B-B14F-4D97-AF65-F5344CB8AC3E}">
        <p14:creationId xmlns:p14="http://schemas.microsoft.com/office/powerpoint/2010/main" val="28130996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55</a:t>
            </a:fld>
            <a:endParaRPr lang="tr-TR" dirty="0"/>
          </a:p>
        </p:txBody>
      </p:sp>
    </p:spTree>
    <p:extLst>
      <p:ext uri="{BB962C8B-B14F-4D97-AF65-F5344CB8AC3E}">
        <p14:creationId xmlns:p14="http://schemas.microsoft.com/office/powerpoint/2010/main" val="4783217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56</a:t>
            </a:fld>
            <a:endParaRPr lang="tr-TR" dirty="0"/>
          </a:p>
        </p:txBody>
      </p:sp>
    </p:spTree>
    <p:extLst>
      <p:ext uri="{BB962C8B-B14F-4D97-AF65-F5344CB8AC3E}">
        <p14:creationId xmlns:p14="http://schemas.microsoft.com/office/powerpoint/2010/main" val="1476259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57</a:t>
            </a:fld>
            <a:endParaRPr lang="tr-TR" dirty="0"/>
          </a:p>
        </p:txBody>
      </p:sp>
    </p:spTree>
    <p:extLst>
      <p:ext uri="{BB962C8B-B14F-4D97-AF65-F5344CB8AC3E}">
        <p14:creationId xmlns:p14="http://schemas.microsoft.com/office/powerpoint/2010/main" val="28404788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58</a:t>
            </a:fld>
            <a:endParaRPr lang="tr-TR" dirty="0"/>
          </a:p>
        </p:txBody>
      </p:sp>
    </p:spTree>
    <p:extLst>
      <p:ext uri="{BB962C8B-B14F-4D97-AF65-F5344CB8AC3E}">
        <p14:creationId xmlns:p14="http://schemas.microsoft.com/office/powerpoint/2010/main" val="21908788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59</a:t>
            </a:fld>
            <a:endParaRPr lang="tr-TR" dirty="0"/>
          </a:p>
        </p:txBody>
      </p:sp>
    </p:spTree>
    <p:extLst>
      <p:ext uri="{BB962C8B-B14F-4D97-AF65-F5344CB8AC3E}">
        <p14:creationId xmlns:p14="http://schemas.microsoft.com/office/powerpoint/2010/main" val="1390672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a:t>
            </a:fld>
            <a:endParaRPr lang="tr-TR" dirty="0"/>
          </a:p>
        </p:txBody>
      </p:sp>
    </p:spTree>
    <p:extLst>
      <p:ext uri="{BB962C8B-B14F-4D97-AF65-F5344CB8AC3E}">
        <p14:creationId xmlns:p14="http://schemas.microsoft.com/office/powerpoint/2010/main" val="7082077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60</a:t>
            </a:fld>
            <a:endParaRPr lang="tr-TR" dirty="0"/>
          </a:p>
        </p:txBody>
      </p:sp>
    </p:spTree>
    <p:extLst>
      <p:ext uri="{BB962C8B-B14F-4D97-AF65-F5344CB8AC3E}">
        <p14:creationId xmlns:p14="http://schemas.microsoft.com/office/powerpoint/2010/main" val="36500029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62</a:t>
            </a:fld>
            <a:endParaRPr lang="tr-TR" dirty="0"/>
          </a:p>
        </p:txBody>
      </p:sp>
    </p:spTree>
    <p:extLst>
      <p:ext uri="{BB962C8B-B14F-4D97-AF65-F5344CB8AC3E}">
        <p14:creationId xmlns:p14="http://schemas.microsoft.com/office/powerpoint/2010/main" val="20022075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63</a:t>
            </a:fld>
            <a:endParaRPr lang="tr-TR" dirty="0"/>
          </a:p>
        </p:txBody>
      </p:sp>
    </p:spTree>
    <p:extLst>
      <p:ext uri="{BB962C8B-B14F-4D97-AF65-F5344CB8AC3E}">
        <p14:creationId xmlns:p14="http://schemas.microsoft.com/office/powerpoint/2010/main" val="2915127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64</a:t>
            </a:fld>
            <a:endParaRPr lang="tr-TR" dirty="0"/>
          </a:p>
        </p:txBody>
      </p:sp>
    </p:spTree>
    <p:extLst>
      <p:ext uri="{BB962C8B-B14F-4D97-AF65-F5344CB8AC3E}">
        <p14:creationId xmlns:p14="http://schemas.microsoft.com/office/powerpoint/2010/main" val="4072896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65</a:t>
            </a:fld>
            <a:endParaRPr lang="tr-TR" dirty="0"/>
          </a:p>
        </p:txBody>
      </p:sp>
    </p:spTree>
    <p:extLst>
      <p:ext uri="{BB962C8B-B14F-4D97-AF65-F5344CB8AC3E}">
        <p14:creationId xmlns:p14="http://schemas.microsoft.com/office/powerpoint/2010/main" val="14432217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67</a:t>
            </a:fld>
            <a:endParaRPr lang="tr-TR" dirty="0"/>
          </a:p>
        </p:txBody>
      </p:sp>
    </p:spTree>
    <p:extLst>
      <p:ext uri="{BB962C8B-B14F-4D97-AF65-F5344CB8AC3E}">
        <p14:creationId xmlns:p14="http://schemas.microsoft.com/office/powerpoint/2010/main" val="9211772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68</a:t>
            </a:fld>
            <a:endParaRPr lang="tr-TR" dirty="0"/>
          </a:p>
        </p:txBody>
      </p:sp>
    </p:spTree>
    <p:extLst>
      <p:ext uri="{BB962C8B-B14F-4D97-AF65-F5344CB8AC3E}">
        <p14:creationId xmlns:p14="http://schemas.microsoft.com/office/powerpoint/2010/main" val="22754846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69</a:t>
            </a:fld>
            <a:endParaRPr lang="tr-TR" dirty="0"/>
          </a:p>
        </p:txBody>
      </p:sp>
    </p:spTree>
    <p:extLst>
      <p:ext uri="{BB962C8B-B14F-4D97-AF65-F5344CB8AC3E}">
        <p14:creationId xmlns:p14="http://schemas.microsoft.com/office/powerpoint/2010/main" val="30289557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70</a:t>
            </a:fld>
            <a:endParaRPr lang="tr-TR" dirty="0"/>
          </a:p>
        </p:txBody>
      </p:sp>
    </p:spTree>
    <p:extLst>
      <p:ext uri="{BB962C8B-B14F-4D97-AF65-F5344CB8AC3E}">
        <p14:creationId xmlns:p14="http://schemas.microsoft.com/office/powerpoint/2010/main" val="37057864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71</a:t>
            </a:fld>
            <a:endParaRPr lang="tr-TR" dirty="0"/>
          </a:p>
        </p:txBody>
      </p:sp>
    </p:spTree>
    <p:extLst>
      <p:ext uri="{BB962C8B-B14F-4D97-AF65-F5344CB8AC3E}">
        <p14:creationId xmlns:p14="http://schemas.microsoft.com/office/powerpoint/2010/main" val="323669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a:t>
            </a:fld>
            <a:endParaRPr lang="tr-TR" dirty="0"/>
          </a:p>
        </p:txBody>
      </p:sp>
    </p:spTree>
    <p:extLst>
      <p:ext uri="{BB962C8B-B14F-4D97-AF65-F5344CB8AC3E}">
        <p14:creationId xmlns:p14="http://schemas.microsoft.com/office/powerpoint/2010/main" val="41715638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72</a:t>
            </a:fld>
            <a:endParaRPr lang="tr-TR" dirty="0"/>
          </a:p>
        </p:txBody>
      </p:sp>
    </p:spTree>
    <p:extLst>
      <p:ext uri="{BB962C8B-B14F-4D97-AF65-F5344CB8AC3E}">
        <p14:creationId xmlns:p14="http://schemas.microsoft.com/office/powerpoint/2010/main" val="228999960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73</a:t>
            </a:fld>
            <a:endParaRPr lang="tr-TR" dirty="0"/>
          </a:p>
        </p:txBody>
      </p:sp>
    </p:spTree>
    <p:extLst>
      <p:ext uri="{BB962C8B-B14F-4D97-AF65-F5344CB8AC3E}">
        <p14:creationId xmlns:p14="http://schemas.microsoft.com/office/powerpoint/2010/main" val="38258858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74</a:t>
            </a:fld>
            <a:endParaRPr lang="tr-TR" dirty="0"/>
          </a:p>
        </p:txBody>
      </p:sp>
    </p:spTree>
    <p:extLst>
      <p:ext uri="{BB962C8B-B14F-4D97-AF65-F5344CB8AC3E}">
        <p14:creationId xmlns:p14="http://schemas.microsoft.com/office/powerpoint/2010/main" val="25965153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75</a:t>
            </a:fld>
            <a:endParaRPr lang="tr-TR" dirty="0"/>
          </a:p>
        </p:txBody>
      </p:sp>
    </p:spTree>
    <p:extLst>
      <p:ext uri="{BB962C8B-B14F-4D97-AF65-F5344CB8AC3E}">
        <p14:creationId xmlns:p14="http://schemas.microsoft.com/office/powerpoint/2010/main" val="996128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8</a:t>
            </a:fld>
            <a:endParaRPr lang="tr-TR" dirty="0"/>
          </a:p>
        </p:txBody>
      </p:sp>
    </p:spTree>
    <p:extLst>
      <p:ext uri="{BB962C8B-B14F-4D97-AF65-F5344CB8AC3E}">
        <p14:creationId xmlns:p14="http://schemas.microsoft.com/office/powerpoint/2010/main" val="316503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9</a:t>
            </a:fld>
            <a:endParaRPr lang="tr-TR" dirty="0"/>
          </a:p>
        </p:txBody>
      </p:sp>
    </p:spTree>
    <p:extLst>
      <p:ext uri="{BB962C8B-B14F-4D97-AF65-F5344CB8AC3E}">
        <p14:creationId xmlns:p14="http://schemas.microsoft.com/office/powerpoint/2010/main" val="3107253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Dikdörtgen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9" name="Dikdörtgen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0" name="Dikdörtgen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1" name="Dikdörtgen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2" name="Dikdörtgen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13" name="Düz Bağlayıcı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Dikdörtgen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15" name="Düz Bağlayıcı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İşaret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tr-TR" noProof="0" dirty="0"/>
          </a:p>
        </p:txBody>
      </p:sp>
      <p:sp>
        <p:nvSpPr>
          <p:cNvPr id="2" name="Başlık 1"/>
          <p:cNvSpPr>
            <a:spLocks noGrp="1"/>
          </p:cNvSpPr>
          <p:nvPr>
            <p:ph type="ctrTitle"/>
          </p:nvPr>
        </p:nvSpPr>
        <p:spPr>
          <a:xfrm>
            <a:off x="2428669" y="1600200"/>
            <a:ext cx="8329031" cy="2680127"/>
          </a:xfrm>
        </p:spPr>
        <p:txBody>
          <a:bodyPr rtlCol="0">
            <a:noAutofit/>
          </a:bodyPr>
          <a:lstStyle>
            <a:lvl1pPr>
              <a:defRPr sz="5400"/>
            </a:lvl1pPr>
          </a:lstStyle>
          <a:p>
            <a:pPr rtl="0"/>
            <a:r>
              <a:rPr lang="tr-TR" noProof="0"/>
              <a:t>Asıl başlık stilini düzenlemek için tıklayın</a:t>
            </a:r>
            <a:endParaRPr lang="tr-TR" noProof="0" dirty="0"/>
          </a:p>
        </p:txBody>
      </p:sp>
      <p:sp>
        <p:nvSpPr>
          <p:cNvPr id="3" name="Alt Başlık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noProof="0"/>
              <a:t>Asıl alt başlık stilini düzenlemek için tıklayın</a:t>
            </a:r>
            <a:endParaRPr lang="tr-TR" noProof="0" dirty="0"/>
          </a:p>
        </p:txBody>
      </p:sp>
      <p:sp>
        <p:nvSpPr>
          <p:cNvPr id="4" name="Tarih Yer Tutucusu 3"/>
          <p:cNvSpPr>
            <a:spLocks noGrp="1"/>
          </p:cNvSpPr>
          <p:nvPr>
            <p:ph type="dt" sz="half" idx="10"/>
          </p:nvPr>
        </p:nvSpPr>
        <p:spPr/>
        <p:txBody>
          <a:bodyPr rtlCol="0"/>
          <a:lstStyle>
            <a:lvl1pPr>
              <a:defRPr baseline="0">
                <a:solidFill>
                  <a:schemeClr val="tx2"/>
                </a:solidFill>
              </a:defRPr>
            </a:lvl1pPr>
          </a:lstStyle>
          <a:p>
            <a:pPr rtl="0"/>
            <a:fld id="{A0AEB79F-C9AF-47FA-8E7D-6526FA0705E4}" type="datetime1">
              <a:rPr lang="tr-TR" noProof="0" smtClean="0"/>
              <a:t>20.06.2023</a:t>
            </a:fld>
            <a:endParaRPr lang="tr-TR" noProof="0" dirty="0"/>
          </a:p>
        </p:txBody>
      </p:sp>
      <p:sp>
        <p:nvSpPr>
          <p:cNvPr id="5" name="Alt Bilgi Yer Tutucusu 4"/>
          <p:cNvSpPr>
            <a:spLocks noGrp="1"/>
          </p:cNvSpPr>
          <p:nvPr>
            <p:ph type="ftr" sz="quarter" idx="11"/>
          </p:nvPr>
        </p:nvSpPr>
        <p:spPr/>
        <p:txBody>
          <a:bodyPr rtlCol="0"/>
          <a:lstStyle>
            <a:lvl1pPr>
              <a:defRPr baseline="0">
                <a:solidFill>
                  <a:schemeClr val="tx2"/>
                </a:solidFill>
              </a:defRPr>
            </a:lvl1pPr>
          </a:lstStyle>
          <a:p>
            <a:pPr rtl="0"/>
            <a:r>
              <a:rPr lang="tr-TR" noProof="0" dirty="0"/>
              <a:t>Alt bilgi ekleme</a:t>
            </a:r>
          </a:p>
        </p:txBody>
      </p:sp>
      <p:sp>
        <p:nvSpPr>
          <p:cNvPr id="6" name="Slayt Numarası Yer Tutucusu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9BBB1654-C17A-4A33-94DC-698CDCC475E9}" type="datetime1">
              <a:rPr lang="tr-TR" noProof="0" smtClean="0"/>
              <a:t>20.06.2023</a:t>
            </a:fld>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6" name="Slayt Numarası Yer Tutucusu 5"/>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Dikdörtgen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8" name="Dikdörtgen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9" name="Dikdörtgen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0" name="Dikdörtgen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1" name="Düz Bağlayıcı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İşaret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tr-TR" noProof="0" dirty="0"/>
          </a:p>
        </p:txBody>
      </p:sp>
      <p:cxnSp>
        <p:nvCxnSpPr>
          <p:cNvPr id="14" name="Düz Bağlayıcı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Dikey Başlık 1"/>
          <p:cNvSpPr>
            <a:spLocks noGrp="1"/>
          </p:cNvSpPr>
          <p:nvPr>
            <p:ph type="title" orient="vert"/>
          </p:nvPr>
        </p:nvSpPr>
        <p:spPr>
          <a:xfrm>
            <a:off x="9599612" y="685800"/>
            <a:ext cx="1787526" cy="5486400"/>
          </a:xfrm>
        </p:spPr>
        <p:txBody>
          <a:bodyPr vert="eaVert"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a:xfrm>
            <a:off x="1598613" y="685800"/>
            <a:ext cx="7848599" cy="5486400"/>
          </a:xfrm>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113D93F6-D41D-4375-AE2A-B9C94AB79735}" type="datetime1">
              <a:rPr lang="tr-TR" noProof="0" smtClean="0"/>
              <a:t>20.06.2023</a:t>
            </a:fld>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6" name="Slayt Numarası Yer Tutucusu 5"/>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p:txBody>
          <a:bodyPr rtlCol="0"/>
          <a:lstStyle>
            <a:lvl5pPr>
              <a:defRPr/>
            </a:lvl5pPr>
            <a:lvl6pPr>
              <a:defRPr/>
            </a:lvl6pPr>
            <a:lvl7pPr>
              <a:defRPr/>
            </a:lvl7pPr>
            <a:lvl8pPr>
              <a:defRPr/>
            </a:lvl8pPr>
            <a:lvl9pPr>
              <a:defRPr/>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727923BB-F300-46E7-85B5-0412A983D604}" type="datetime1">
              <a:rPr lang="tr-TR" noProof="0" smtClean="0"/>
              <a:t>20.06.2023</a:t>
            </a:fld>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6" name="Slayt Numarası Yer Tutucusu 5"/>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19" name="Dikdörtgen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0" name="Dikdörtgen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4" name="Dikdörtgen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1" name="Dikdörtgen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22" name="Düz Bağlayıcı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Dikdörtgen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8" name="Pi İşaret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tr-TR" noProof="0" dirty="0"/>
          </a:p>
        </p:txBody>
      </p:sp>
      <p:cxnSp>
        <p:nvCxnSpPr>
          <p:cNvPr id="23" name="Düz Bağlayıcı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Dikdörtgen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7" name="Dikdörtgen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8" name="Dikdörtgen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9" name="Dikdörtgen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30" name="Dikdörtgen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31" name="Düz Bağlayıcı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Dikdörtgen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33" name="Düz Bağlayıcı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Başlık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lvl1pPr>
              <a:defRPr baseline="0">
                <a:solidFill>
                  <a:schemeClr val="tx2"/>
                </a:solidFill>
              </a:defRPr>
            </a:lvl1pPr>
          </a:lstStyle>
          <a:p>
            <a:pPr rtl="0"/>
            <a:fld id="{52EDC44C-ABF5-4768-B704-29B19082AA25}" type="datetime1">
              <a:rPr lang="tr-TR" noProof="0" smtClean="0"/>
              <a:t>20.06.2023</a:t>
            </a:fld>
            <a:endParaRPr lang="tr-TR" noProof="0" dirty="0"/>
          </a:p>
        </p:txBody>
      </p:sp>
      <p:sp>
        <p:nvSpPr>
          <p:cNvPr id="5" name="Alt Bilgi Yer Tutucusu 4"/>
          <p:cNvSpPr>
            <a:spLocks noGrp="1"/>
          </p:cNvSpPr>
          <p:nvPr>
            <p:ph type="ftr" sz="quarter" idx="11"/>
          </p:nvPr>
        </p:nvSpPr>
        <p:spPr/>
        <p:txBody>
          <a:bodyPr rtlCol="0"/>
          <a:lstStyle>
            <a:lvl1pPr>
              <a:defRPr baseline="0">
                <a:solidFill>
                  <a:schemeClr val="tx2"/>
                </a:solidFill>
              </a:defRPr>
            </a:lvl1pPr>
          </a:lstStyle>
          <a:p>
            <a:pPr rtl="0"/>
            <a:r>
              <a:rPr lang="tr-TR" noProof="0" dirty="0"/>
              <a:t>Alt bilgi ekleme</a:t>
            </a:r>
          </a:p>
        </p:txBody>
      </p:sp>
      <p:sp>
        <p:nvSpPr>
          <p:cNvPr id="6" name="Slayt Numarası Yer Tutucusu 5"/>
          <p:cNvSpPr>
            <a:spLocks noGrp="1"/>
          </p:cNvSpPr>
          <p:nvPr>
            <p:ph type="sldNum" sz="quarter" idx="12"/>
          </p:nvPr>
        </p:nvSpPr>
        <p:spPr>
          <a:xfrm>
            <a:off x="10666571" y="6356351"/>
            <a:ext cx="609441" cy="365125"/>
          </a:xfrm>
        </p:spPr>
        <p:txBody>
          <a:bodyPr rtlCol="0"/>
          <a:lstStyle>
            <a:lvl1pPr>
              <a:defRPr baseline="0">
                <a:solidFill>
                  <a:schemeClr val="tx2"/>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İçerik Yer Tutucusu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Tarih Yer Tutucusu 4"/>
          <p:cNvSpPr>
            <a:spLocks noGrp="1"/>
          </p:cNvSpPr>
          <p:nvPr>
            <p:ph type="dt" sz="half" idx="10"/>
          </p:nvPr>
        </p:nvSpPr>
        <p:spPr/>
        <p:txBody>
          <a:bodyPr rtlCol="0"/>
          <a:lstStyle/>
          <a:p>
            <a:pPr rtl="0"/>
            <a:fld id="{D54C7E3C-23AA-496D-8E0A-30A6A0355D39}" type="datetime1">
              <a:rPr lang="tr-TR" noProof="0" smtClean="0"/>
              <a:t>20.06.2023</a:t>
            </a:fld>
            <a:endParaRPr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7" name="Slayt Numarası Yer Tutucusu 6"/>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defRPr/>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Metin Yer Tutucusu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7" name="Tarih Yer Tutucusu 6"/>
          <p:cNvSpPr>
            <a:spLocks noGrp="1"/>
          </p:cNvSpPr>
          <p:nvPr>
            <p:ph type="dt" sz="half" idx="10"/>
          </p:nvPr>
        </p:nvSpPr>
        <p:spPr/>
        <p:txBody>
          <a:bodyPr rtlCol="0"/>
          <a:lstStyle/>
          <a:p>
            <a:pPr rtl="0"/>
            <a:fld id="{785F8314-AD90-4BBC-8D8D-B8A042105166}" type="datetime1">
              <a:rPr lang="tr-TR" noProof="0" smtClean="0"/>
              <a:t>20.06.2023</a:t>
            </a:fld>
            <a:endParaRPr lang="tr-TR" noProof="0" dirty="0"/>
          </a:p>
        </p:txBody>
      </p:sp>
      <p:sp>
        <p:nvSpPr>
          <p:cNvPr id="8" name="Alt Bilgi Yer Tutucusu 7"/>
          <p:cNvSpPr>
            <a:spLocks noGrp="1"/>
          </p:cNvSpPr>
          <p:nvPr>
            <p:ph type="ftr" sz="quarter" idx="11"/>
          </p:nvPr>
        </p:nvSpPr>
        <p:spPr/>
        <p:txBody>
          <a:bodyPr rtlCol="0"/>
          <a:lstStyle/>
          <a:p>
            <a:pPr rtl="0"/>
            <a:r>
              <a:rPr lang="tr-TR" noProof="0" dirty="0"/>
              <a:t>Alt bilgi ekleme</a:t>
            </a:r>
          </a:p>
        </p:txBody>
      </p:sp>
      <p:sp>
        <p:nvSpPr>
          <p:cNvPr id="9" name="Slayt Numarası Yer Tutucusu 8"/>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Tarih Yer Tutucusu 2"/>
          <p:cNvSpPr>
            <a:spLocks noGrp="1"/>
          </p:cNvSpPr>
          <p:nvPr>
            <p:ph type="dt" sz="half" idx="10"/>
          </p:nvPr>
        </p:nvSpPr>
        <p:spPr/>
        <p:txBody>
          <a:bodyPr rtlCol="0"/>
          <a:lstStyle/>
          <a:p>
            <a:pPr rtl="0"/>
            <a:fld id="{CED337CF-C7B2-42E0-979D-28FA870EA6A5}" type="datetime1">
              <a:rPr lang="tr-TR" noProof="0" smtClean="0"/>
              <a:t>20.06.2023</a:t>
            </a:fld>
            <a:endParaRPr lang="tr-TR" noProof="0" dirty="0"/>
          </a:p>
        </p:txBody>
      </p:sp>
      <p:sp>
        <p:nvSpPr>
          <p:cNvPr id="4" name="Alt Bilgi Yer Tutucusu 3"/>
          <p:cNvSpPr>
            <a:spLocks noGrp="1"/>
          </p:cNvSpPr>
          <p:nvPr>
            <p:ph type="ftr" sz="quarter" idx="11"/>
          </p:nvPr>
        </p:nvSpPr>
        <p:spPr/>
        <p:txBody>
          <a:bodyPr rtlCol="0"/>
          <a:lstStyle/>
          <a:p>
            <a:pPr rtl="0"/>
            <a:r>
              <a:rPr lang="tr-TR" noProof="0" dirty="0"/>
              <a:t>Alt bilgi ekleme</a:t>
            </a:r>
          </a:p>
        </p:txBody>
      </p:sp>
      <p:sp>
        <p:nvSpPr>
          <p:cNvPr id="5" name="Slayt Numarası Yer Tutucusu 4"/>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Dikdörtgen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6" name="Dikdörtgen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cxnSp>
        <p:nvCxnSpPr>
          <p:cNvPr id="7" name="Düz Bağlayıcı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Dikdörtgen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9" name="Dikdörtgen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2" name="Tarih Yer Tutucusu 1"/>
          <p:cNvSpPr>
            <a:spLocks noGrp="1"/>
          </p:cNvSpPr>
          <p:nvPr>
            <p:ph type="dt" sz="half" idx="10"/>
          </p:nvPr>
        </p:nvSpPr>
        <p:spPr/>
        <p:txBody>
          <a:bodyPr rtlCol="0"/>
          <a:lstStyle/>
          <a:p>
            <a:pPr rtl="0"/>
            <a:fld id="{3C0E14DC-0813-4F56-A0C0-36561CF53594}" type="datetime1">
              <a:rPr lang="tr-TR" noProof="0" smtClean="0"/>
              <a:t>20.06.2023</a:t>
            </a:fld>
            <a:endParaRPr lang="tr-TR" noProof="0" dirty="0"/>
          </a:p>
        </p:txBody>
      </p:sp>
      <p:sp>
        <p:nvSpPr>
          <p:cNvPr id="3" name="Alt Bilgi Yer Tutucusu 2"/>
          <p:cNvSpPr>
            <a:spLocks noGrp="1"/>
          </p:cNvSpPr>
          <p:nvPr>
            <p:ph type="ftr" sz="quarter" idx="11"/>
          </p:nvPr>
        </p:nvSpPr>
        <p:spPr/>
        <p:txBody>
          <a:bodyPr rtlCol="0"/>
          <a:lstStyle/>
          <a:p>
            <a:pPr rtl="0"/>
            <a:r>
              <a:rPr lang="tr-TR" noProof="0" dirty="0"/>
              <a:t>Alt bilgi ekleme</a:t>
            </a:r>
          </a:p>
        </p:txBody>
      </p:sp>
      <p:sp>
        <p:nvSpPr>
          <p:cNvPr id="4" name="Slayt Numarası Yer Tutucusu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8" name="Dikdörtgen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9" name="Dikdörtgen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cxnSp>
        <p:nvCxnSpPr>
          <p:cNvPr id="10" name="Düz Bağlayıcı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Dikdörtgen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2" name="Başlık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Metin Yer Tutucusu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4525E036-0280-4362-84A2-0BA82D534F61}" type="datetime1">
              <a:rPr lang="tr-TR" noProof="0" smtClean="0"/>
              <a:t>20.06.2023</a:t>
            </a:fld>
            <a:endParaRPr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7" name="Slayt Numarası Yer Tutucusu 6"/>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spTree>
      <p:nvGrpSpPr>
        <p:cNvPr id="1" name=""/>
        <p:cNvGrpSpPr/>
        <p:nvPr/>
      </p:nvGrpSpPr>
      <p:grpSpPr>
        <a:xfrm>
          <a:off x="0" y="0"/>
          <a:ext cx="0" cy="0"/>
          <a:chOff x="0" y="0"/>
          <a:chExt cx="0" cy="0"/>
        </a:xfrm>
      </p:grpSpPr>
      <p:sp>
        <p:nvSpPr>
          <p:cNvPr id="11" name="Dikdörtgen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8" name="Dikdörtgen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9" name="Dikdörtgen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2" name="Başlık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tr-TR" noProof="0"/>
              <a:t>Asıl başlık stilini düzenlemek için tıklayın</a:t>
            </a:r>
            <a:endParaRPr lang="tr-TR" noProof="0" dirty="0"/>
          </a:p>
        </p:txBody>
      </p:sp>
      <p:sp>
        <p:nvSpPr>
          <p:cNvPr id="3" name="Resim Yer Tutucusu 2" descr="Resim eklemek için boş yer tutucu. Yer tutucuya tıklayın ve eklemek istediğiniz resmi seçin"/>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endParaRPr lang="tr-TR" noProof="0" dirty="0"/>
          </a:p>
        </p:txBody>
      </p:sp>
      <p:sp>
        <p:nvSpPr>
          <p:cNvPr id="4" name="Metin Yer Tutucusu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lvl1pPr>
              <a:defRPr baseline="0">
                <a:solidFill>
                  <a:schemeClr val="tx2"/>
                </a:solidFill>
              </a:defRPr>
            </a:lvl1pPr>
          </a:lstStyle>
          <a:p>
            <a:pPr rtl="0"/>
            <a:fld id="{EABCFD4A-C4C7-43B9-8071-07413760019E}" type="datetime1">
              <a:rPr lang="tr-TR" noProof="0" smtClean="0"/>
              <a:t>20.06.2023</a:t>
            </a:fld>
            <a:endParaRPr lang="tr-TR" noProof="0" dirty="0"/>
          </a:p>
        </p:txBody>
      </p:sp>
      <p:sp>
        <p:nvSpPr>
          <p:cNvPr id="6" name="Alt Bilgi Yer Tutucusu 5"/>
          <p:cNvSpPr>
            <a:spLocks noGrp="1"/>
          </p:cNvSpPr>
          <p:nvPr>
            <p:ph type="ftr" sz="quarter" idx="11"/>
          </p:nvPr>
        </p:nvSpPr>
        <p:spPr/>
        <p:txBody>
          <a:bodyPr rtlCol="0"/>
          <a:lstStyle>
            <a:lvl1pPr>
              <a:defRPr baseline="0">
                <a:solidFill>
                  <a:schemeClr val="tx2"/>
                </a:solidFill>
              </a:defRPr>
            </a:lvl1pPr>
          </a:lstStyle>
          <a:p>
            <a:pPr rtl="0"/>
            <a:r>
              <a:rPr lang="tr-TR" noProof="0" dirty="0"/>
              <a:t>Alt bilgi ekleme</a:t>
            </a:r>
          </a:p>
        </p:txBody>
      </p:sp>
      <p:sp>
        <p:nvSpPr>
          <p:cNvPr id="7" name="Slayt Numarası Yer Tutucusu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tr-TR" noProof="0" smtClean="0"/>
              <a:pPr/>
              <a:t>‹#›</a:t>
            </a:fld>
            <a:endParaRPr lang="tr-TR" noProof="0" dirty="0"/>
          </a:p>
        </p:txBody>
      </p:sp>
      <p:cxnSp>
        <p:nvCxnSpPr>
          <p:cNvPr id="10" name="Düz Bağlayıcı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ikdörtgen 6"/>
          <p:cNvSpPr/>
          <p:nvPr/>
        </p:nvSpPr>
        <p:spPr bwMode="gray">
          <a:xfrm>
            <a:off x="11847880" y="-2540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8" name="Dikdörtgen 7"/>
          <p:cNvSpPr/>
          <p:nvPr/>
        </p:nvSpPr>
        <p:spPr bwMode="ltGray">
          <a:xfrm>
            <a:off x="580919" y="-2540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9" name="Dikdörtgen 8"/>
          <p:cNvSpPr/>
          <p:nvPr/>
        </p:nvSpPr>
        <p:spPr bwMode="gray">
          <a:xfrm>
            <a:off x="-36224" y="-2540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3" name="Dikdörtgen 12"/>
          <p:cNvSpPr/>
          <p:nvPr/>
        </p:nvSpPr>
        <p:spPr bwMode="black">
          <a:xfrm>
            <a:off x="580919" y="7108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4" name="Düz Bağlayıcı 13"/>
          <p:cNvCxnSpPr/>
          <p:nvPr/>
        </p:nvCxnSpPr>
        <p:spPr bwMode="white">
          <a:xfrm>
            <a:off x="580919" y="710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bwMode="white">
          <a:xfrm>
            <a:off x="580919" y="13204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İşareti"/>
          <p:cNvSpPr>
            <a:spLocks/>
          </p:cNvSpPr>
          <p:nvPr/>
        </p:nvSpPr>
        <p:spPr bwMode="white">
          <a:xfrm>
            <a:off x="719871" y="8727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tr-TR" noProof="0" dirty="0"/>
          </a:p>
        </p:txBody>
      </p:sp>
      <p:cxnSp>
        <p:nvCxnSpPr>
          <p:cNvPr id="16" name="Düz Bağlayıcı 15"/>
          <p:cNvCxnSpPr/>
          <p:nvPr/>
        </p:nvCxnSpPr>
        <p:spPr bwMode="white">
          <a:xfrm>
            <a:off x="580919" y="-2540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Başlık Yer Tutucusu 1"/>
          <p:cNvSpPr>
            <a:spLocks noGrp="1"/>
          </p:cNvSpPr>
          <p:nvPr>
            <p:ph type="title"/>
          </p:nvPr>
        </p:nvSpPr>
        <p:spPr>
          <a:xfrm>
            <a:off x="1557212" y="152400"/>
            <a:ext cx="9782801" cy="1239837"/>
          </a:xfrm>
          <a:prstGeom prst="rect">
            <a:avLst/>
          </a:prstGeom>
        </p:spPr>
        <p:txBody>
          <a:bodyPr vert="horz" lIns="91440" tIns="45720" rIns="91440" bIns="45720" rtlCol="0" anchor="b">
            <a:normAutofit/>
          </a:bodyPr>
          <a:lstStyle/>
          <a:p>
            <a:pPr rtl="0"/>
            <a:r>
              <a:rPr lang="tr-TR" noProof="0" dirty="0"/>
              <a:t>Asıl başlık stilini düzenlemek için tıklayın</a:t>
            </a:r>
          </a:p>
        </p:txBody>
      </p:sp>
      <p:sp>
        <p:nvSpPr>
          <p:cNvPr id="3" name="Metin Yer Tutucusu 2"/>
          <p:cNvSpPr>
            <a:spLocks noGrp="1"/>
          </p:cNvSpPr>
          <p:nvPr>
            <p:ph type="body" idx="1"/>
          </p:nvPr>
        </p:nvSpPr>
        <p:spPr>
          <a:xfrm>
            <a:off x="1557212" y="1574800"/>
            <a:ext cx="9782801" cy="4572000"/>
          </a:xfrm>
          <a:prstGeom prst="rect">
            <a:avLst/>
          </a:prstGeom>
        </p:spPr>
        <p:txBody>
          <a:bodyPr vert="horz" lIns="91440" tIns="45720" rIns="91440" bIns="45720" rtlCol="0">
            <a:normAutofit/>
          </a:bodyPr>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4" name="Tarih Yer Tutucusu 3"/>
          <p:cNvSpPr>
            <a:spLocks noGrp="1"/>
          </p:cNvSpPr>
          <p:nvPr>
            <p:ph type="dt" sz="half" idx="2"/>
          </p:nvPr>
        </p:nvSpPr>
        <p:spPr>
          <a:xfrm>
            <a:off x="5144026" y="63309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BF0BAF8E-2B23-4ED1-AE30-CF32834E9141}" type="datetime1">
              <a:rPr lang="tr-TR" noProof="0" smtClean="0"/>
              <a:t>20.06.2023</a:t>
            </a:fld>
            <a:endParaRPr lang="tr-TR" noProof="0" dirty="0"/>
          </a:p>
        </p:txBody>
      </p:sp>
      <p:sp>
        <p:nvSpPr>
          <p:cNvPr id="5" name="Alt Bilgi Yer Tutucusu 4"/>
          <p:cNvSpPr>
            <a:spLocks noGrp="1"/>
          </p:cNvSpPr>
          <p:nvPr>
            <p:ph type="ftr" sz="quarter" idx="3"/>
          </p:nvPr>
        </p:nvSpPr>
        <p:spPr>
          <a:xfrm>
            <a:off x="6559709" y="63309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tr-TR" noProof="0" dirty="0"/>
              <a:t>Alt bilgi ekleme</a:t>
            </a:r>
          </a:p>
        </p:txBody>
      </p:sp>
      <p:sp>
        <p:nvSpPr>
          <p:cNvPr id="6" name="Slayt Numarası Yer Tutucusu 5"/>
          <p:cNvSpPr>
            <a:spLocks noGrp="1"/>
          </p:cNvSpPr>
          <p:nvPr>
            <p:ph type="sldNum" sz="quarter" idx="4"/>
          </p:nvPr>
        </p:nvSpPr>
        <p:spPr>
          <a:xfrm>
            <a:off x="10730572" y="63309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p:txBody>
          <a:bodyPr rtlCol="0"/>
          <a:lstStyle/>
          <a:p>
            <a:pPr rtl="0"/>
            <a:r>
              <a:rPr lang="tr-TR" dirty="0"/>
              <a:t>Nesne Tabanlı Programlama (OOP)</a:t>
            </a:r>
            <a:br>
              <a:rPr lang="tr-TR" dirty="0"/>
            </a:br>
            <a:r>
              <a:rPr lang="tr-TR" dirty="0"/>
              <a:t>Yazılım Tasarım Desenleri</a:t>
            </a:r>
          </a:p>
        </p:txBody>
      </p:sp>
      <p:pic>
        <p:nvPicPr>
          <p:cNvPr id="5" name="Resim 4">
            <a:extLst>
              <a:ext uri="{FF2B5EF4-FFF2-40B4-BE49-F238E27FC236}">
                <a16:creationId xmlns:a16="http://schemas.microsoft.com/office/drawing/2014/main" id="{663FC491-86E1-3DAE-FCFA-B7AE56409D70}"/>
              </a:ext>
            </a:extLst>
          </p:cNvPr>
          <p:cNvPicPr>
            <a:picLocks noChangeAspect="1"/>
          </p:cNvPicPr>
          <p:nvPr/>
        </p:nvPicPr>
        <p:blipFill>
          <a:blip r:embed="rId3"/>
          <a:stretch>
            <a:fillRect/>
          </a:stretch>
        </p:blipFill>
        <p:spPr>
          <a:xfrm>
            <a:off x="4366220" y="908720"/>
            <a:ext cx="5715000" cy="3000375"/>
          </a:xfrm>
          <a:prstGeom prst="rect">
            <a:avLst/>
          </a:prstGeom>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268760"/>
            <a:ext cx="9916528" cy="5589240"/>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class</a:t>
            </a:r>
            <a:r>
              <a:rPr lang="tr-TR" sz="1600" dirty="0">
                <a:solidFill>
                  <a:srgbClr val="000000"/>
                </a:solidFill>
                <a:latin typeface="Cascadia Mono" panose="020B0609020000020004" pitchFamily="49" charset="0"/>
              </a:rPr>
              <a:t> </a:t>
            </a:r>
            <a:r>
              <a:rPr lang="tr-TR" sz="1600" dirty="0">
                <a:solidFill>
                  <a:srgbClr val="2B91AF"/>
                </a:solidFill>
                <a:latin typeface="Cascadia Mono" panose="020B0609020000020004" pitchFamily="49" charset="0"/>
              </a:rPr>
              <a:t>User</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Id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Name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Save</a:t>
            </a:r>
            <a:r>
              <a:rPr lang="tr-TR"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 </a:t>
            </a:r>
            <a:r>
              <a:rPr lang="tr-TR" sz="1600" dirty="0" err="1">
                <a:solidFill>
                  <a:srgbClr val="008000"/>
                </a:solidFill>
                <a:latin typeface="Cascadia Mono" panose="020B0609020000020004" pitchFamily="49" charset="0"/>
              </a:rPr>
              <a:t>Veritabanına</a:t>
            </a:r>
            <a:r>
              <a:rPr lang="tr-TR" sz="1600" dirty="0">
                <a:solidFill>
                  <a:srgbClr val="008000"/>
                </a:solidFill>
                <a:latin typeface="Cascadia Mono" panose="020B0609020000020004" pitchFamily="49" charset="0"/>
              </a:rPr>
              <a:t> kullanıcıyı kaydetme işlemleri</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Load(</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userId</a:t>
            </a:r>
            <a:r>
              <a:rPr lang="en-US"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 </a:t>
            </a:r>
            <a:r>
              <a:rPr lang="tr-TR" sz="1600" dirty="0" err="1">
                <a:solidFill>
                  <a:srgbClr val="008000"/>
                </a:solidFill>
                <a:latin typeface="Cascadia Mono" panose="020B0609020000020004" pitchFamily="49" charset="0"/>
              </a:rPr>
              <a:t>Veritabanından</a:t>
            </a:r>
            <a:r>
              <a:rPr lang="tr-TR" sz="1600" dirty="0">
                <a:solidFill>
                  <a:srgbClr val="008000"/>
                </a:solidFill>
                <a:latin typeface="Cascadia Mono" panose="020B0609020000020004" pitchFamily="49" charset="0"/>
              </a:rPr>
              <a:t> kullanıcıyı yükleme işlemleri</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Delete</a:t>
            </a:r>
            <a:r>
              <a:rPr lang="tr-TR"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 </a:t>
            </a:r>
            <a:r>
              <a:rPr lang="tr-TR" sz="1600" dirty="0" err="1">
                <a:solidFill>
                  <a:srgbClr val="008000"/>
                </a:solidFill>
                <a:latin typeface="Cascadia Mono" panose="020B0609020000020004" pitchFamily="49" charset="0"/>
              </a:rPr>
              <a:t>Veritabanından</a:t>
            </a:r>
            <a:r>
              <a:rPr lang="tr-TR" sz="1600" dirty="0">
                <a:solidFill>
                  <a:srgbClr val="008000"/>
                </a:solidFill>
                <a:latin typeface="Cascadia Mono" panose="020B0609020000020004" pitchFamily="49" charset="0"/>
              </a:rPr>
              <a:t> kullanıcıyı silme işlemleri</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SendEmail</a:t>
            </a:r>
            <a:r>
              <a:rPr lang="en-US" sz="1600" dirty="0">
                <a:solidFill>
                  <a:srgbClr val="000000"/>
                </a:solidFill>
                <a:latin typeface="Cascadia Mono" panose="020B0609020000020004" pitchFamily="49" charset="0"/>
              </a:rPr>
              <a:t>(</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message)</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 E-posta gönderme işlemleri</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endParaRPr lang="tr-TR" sz="16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Örnek</a:t>
            </a:r>
          </a:p>
        </p:txBody>
      </p:sp>
    </p:spTree>
    <p:extLst>
      <p:ext uri="{BB962C8B-B14F-4D97-AF65-F5344CB8AC3E}">
        <p14:creationId xmlns:p14="http://schemas.microsoft.com/office/powerpoint/2010/main" val="369515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Command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Command</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a:t>Senaryo: Banka </a:t>
            </a:r>
            <a:r>
              <a:rPr lang="tr-TR" sz="1800" dirty="0" smtClean="0"/>
              <a:t>İşlemleri</a:t>
            </a:r>
          </a:p>
          <a:p>
            <a:endParaRPr lang="tr-TR" sz="1800" dirty="0"/>
          </a:p>
          <a:p>
            <a:pPr marL="342900" indent="-342900">
              <a:buFont typeface="+mj-lt"/>
              <a:buAutoNum type="arabicPeriod"/>
            </a:pPr>
            <a:r>
              <a:rPr lang="tr-TR" sz="1800" dirty="0"/>
              <a:t>Bir banka, müşterilerin farklı işlemlerini gerçekleştirebilmelerini sağlayan bir sistem </a:t>
            </a:r>
            <a:r>
              <a:rPr lang="tr-TR" sz="1800" dirty="0" smtClean="0"/>
              <a:t>geliştiriyor.</a:t>
            </a:r>
          </a:p>
          <a:p>
            <a:pPr marL="342900" indent="-342900">
              <a:buFont typeface="+mj-lt"/>
              <a:buAutoNum type="arabicPeriod"/>
            </a:pPr>
            <a:endParaRPr lang="tr-TR" sz="1800" dirty="0" smtClean="0"/>
          </a:p>
          <a:p>
            <a:pPr marL="342900" indent="-342900">
              <a:buFont typeface="+mj-lt"/>
              <a:buAutoNum type="arabicPeriod"/>
            </a:pPr>
            <a:r>
              <a:rPr lang="tr-TR" sz="1800" dirty="0" smtClean="0"/>
              <a:t>Sistemde </a:t>
            </a:r>
            <a:r>
              <a:rPr lang="tr-TR" sz="1800" dirty="0"/>
              <a:t>farklı işlemler bulunuyor: para çekme, para yatırma, hesap özeti alma </a:t>
            </a:r>
            <a:r>
              <a:rPr lang="tr-TR" sz="1800" dirty="0" smtClean="0"/>
              <a:t>vb.</a:t>
            </a:r>
          </a:p>
          <a:p>
            <a:pPr marL="342900" indent="-342900">
              <a:buFont typeface="+mj-lt"/>
              <a:buAutoNum type="arabicPeriod"/>
            </a:pPr>
            <a:endParaRPr lang="tr-TR" sz="1800" dirty="0" smtClean="0"/>
          </a:p>
          <a:p>
            <a:pPr marL="342900" indent="-342900">
              <a:buFont typeface="+mj-lt"/>
              <a:buAutoNum type="arabicPeriod"/>
            </a:pPr>
            <a:r>
              <a:rPr lang="tr-TR" sz="1800" dirty="0" smtClean="0"/>
              <a:t>Her </a:t>
            </a:r>
            <a:r>
              <a:rPr lang="tr-TR" sz="1800" dirty="0"/>
              <a:t>işlem, gerçekleştirilecek operasyonu temsil eden bir komut olarak kabul </a:t>
            </a:r>
            <a:r>
              <a:rPr lang="tr-TR" sz="1800" dirty="0" smtClean="0"/>
              <a:t>edilecek.</a:t>
            </a:r>
          </a:p>
          <a:p>
            <a:pPr marL="342900" indent="-342900">
              <a:buFont typeface="+mj-lt"/>
              <a:buAutoNum type="arabicPeriod"/>
            </a:pPr>
            <a:endParaRPr lang="tr-TR" sz="1800" dirty="0" smtClean="0"/>
          </a:p>
          <a:p>
            <a:pPr marL="342900" indent="-342900">
              <a:buFont typeface="+mj-lt"/>
              <a:buAutoNum type="arabicPeriod"/>
            </a:pPr>
            <a:r>
              <a:rPr lang="tr-TR" sz="1800" dirty="0" smtClean="0"/>
              <a:t>Kullanıcı</a:t>
            </a:r>
            <a:r>
              <a:rPr lang="tr-TR" sz="1800" dirty="0"/>
              <a:t>, ATM üzerinden bir işlem seçiyor.</a:t>
            </a:r>
          </a:p>
          <a:p>
            <a:pPr marL="285750" indent="-285750">
              <a:buFont typeface="Arial" panose="020B0604020202020204" pitchFamily="34" charset="0"/>
              <a:buChar char="•"/>
            </a:pPr>
            <a:endParaRPr lang="tr-TR" sz="1800" dirty="0"/>
          </a:p>
          <a:p>
            <a:r>
              <a:rPr lang="tr-TR" sz="1800" dirty="0" err="1"/>
              <a:t>Command</a:t>
            </a:r>
            <a:r>
              <a:rPr lang="tr-TR" sz="1800" dirty="0"/>
              <a:t> tasarım deseni kullanılarak, kullanıcının seçtiği işlemi nesne şeklinde temsil edebiliriz.</a:t>
            </a:r>
            <a:endParaRPr lang="tr-TR" sz="1800" dirty="0"/>
          </a:p>
        </p:txBody>
      </p:sp>
    </p:spTree>
    <p:extLst>
      <p:ext uri="{BB962C8B-B14F-4D97-AF65-F5344CB8AC3E}">
        <p14:creationId xmlns:p14="http://schemas.microsoft.com/office/powerpoint/2010/main" val="207645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2782044" y="1484784"/>
            <a:ext cx="6553200" cy="5153025"/>
          </a:xfrm>
          <a:prstGeom prst="rect">
            <a:avLst/>
          </a:prstGeom>
        </p:spPr>
      </p:pic>
      <p:pic>
        <p:nvPicPr>
          <p:cNvPr id="4" name="Resim 3">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5"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6"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Command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5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268760"/>
            <a:ext cx="9916528" cy="5589240"/>
          </a:xfrm>
          <a:prstGeom prst="rect">
            <a:avLst/>
          </a:prstGeom>
        </p:spPr>
        <p:txBody>
          <a:bodyPr vert="horz" lIns="91440" tIns="45720" rIns="91440" bIns="45720" numCol="2"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class</a:t>
            </a:r>
            <a:r>
              <a:rPr lang="tr-TR" sz="1600" dirty="0">
                <a:solidFill>
                  <a:srgbClr val="000000"/>
                </a:solidFill>
                <a:latin typeface="Cascadia Mono" panose="020B0609020000020004" pitchFamily="49" charset="0"/>
              </a:rPr>
              <a:t> </a:t>
            </a:r>
            <a:r>
              <a:rPr lang="tr-TR" sz="1600" dirty="0">
                <a:solidFill>
                  <a:srgbClr val="2B91AF"/>
                </a:solidFill>
                <a:latin typeface="Cascadia Mono" panose="020B0609020000020004" pitchFamily="49" charset="0"/>
              </a:rPr>
              <a:t>User</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tr-TR"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Name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Id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cs typeface="Arial" panose="020B0604020202020204" pitchFamily="34" charset="0"/>
            </a:endParaRPr>
          </a:p>
          <a:p>
            <a:endParaRPr lang="tr-TR" sz="1600" dirty="0">
              <a:solidFill>
                <a:srgbClr val="000000"/>
              </a:solidFill>
              <a:latin typeface="Cascadia Mono" panose="020B0609020000020004" pitchFamily="49" charset="0"/>
              <a:cs typeface="Arial" panose="020B0604020202020204" pitchFamily="34" charset="0"/>
            </a:endParaRPr>
          </a:p>
          <a:p>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class</a:t>
            </a:r>
            <a:r>
              <a:rPr lang="tr-TR" sz="1600" dirty="0">
                <a:solidFill>
                  <a:srgbClr val="000000"/>
                </a:solidFill>
                <a:latin typeface="Cascadia Mono" panose="020B0609020000020004" pitchFamily="49" charset="0"/>
              </a:rPr>
              <a:t> </a:t>
            </a:r>
            <a:r>
              <a:rPr lang="tr-TR" sz="1600" dirty="0" err="1">
                <a:solidFill>
                  <a:srgbClr val="2B91AF"/>
                </a:solidFill>
                <a:latin typeface="Cascadia Mono" panose="020B0609020000020004" pitchFamily="49" charset="0"/>
              </a:rPr>
              <a:t>EmailService</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a:t>
            </a:r>
          </a:p>
          <a:p>
            <a:r>
              <a:rPr lang="tr-TR" sz="1600" dirty="0">
                <a:solidFill>
                  <a:srgbClr val="0000FF"/>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SendEmail</a:t>
            </a:r>
            <a:r>
              <a:rPr lang="tr-TR" sz="1600" dirty="0">
                <a:solidFill>
                  <a:srgbClr val="000000"/>
                </a:solidFill>
                <a:latin typeface="Cascadia Mono" panose="020B0609020000020004" pitchFamily="49" charset="0"/>
              </a:rPr>
              <a:t>(User </a:t>
            </a:r>
            <a:r>
              <a:rPr lang="tr-TR" sz="1600" dirty="0" err="1">
                <a:solidFill>
                  <a:srgbClr val="000000"/>
                </a:solidFill>
                <a:latin typeface="Cascadia Mono" panose="020B0609020000020004" pitchFamily="49" charset="0"/>
              </a:rPr>
              <a:t>user</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string</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message</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r>
              <a:rPr lang="tr-TR" sz="1600" dirty="0">
                <a:solidFill>
                  <a:srgbClr val="008000"/>
                </a:solidFill>
                <a:latin typeface="Cascadia Mono" panose="020B0609020000020004" pitchFamily="49" charset="0"/>
              </a:rPr>
              <a:t>   // E-posta gönderme işlemleri</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a:t>
            </a:r>
          </a:p>
          <a:p>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class</a:t>
            </a:r>
            <a:r>
              <a:rPr lang="tr-TR" sz="1600" dirty="0">
                <a:solidFill>
                  <a:srgbClr val="000000"/>
                </a:solidFill>
                <a:latin typeface="Cascadia Mono" panose="020B0609020000020004" pitchFamily="49" charset="0"/>
              </a:rPr>
              <a:t> </a:t>
            </a:r>
            <a:r>
              <a:rPr lang="tr-TR" sz="1600" dirty="0" err="1">
                <a:solidFill>
                  <a:srgbClr val="2B91AF"/>
                </a:solidFill>
                <a:latin typeface="Cascadia Mono" panose="020B0609020000020004" pitchFamily="49" charset="0"/>
              </a:rPr>
              <a:t>UserRepository</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Save</a:t>
            </a:r>
            <a:r>
              <a:rPr lang="tr-TR" sz="1600" dirty="0">
                <a:solidFill>
                  <a:srgbClr val="000000"/>
                </a:solidFill>
                <a:latin typeface="Cascadia Mono" panose="020B0609020000020004" pitchFamily="49" charset="0"/>
              </a:rPr>
              <a:t>(User </a:t>
            </a:r>
            <a:r>
              <a:rPr lang="tr-TR" sz="1600" dirty="0" err="1">
                <a:solidFill>
                  <a:srgbClr val="000000"/>
                </a:solidFill>
                <a:latin typeface="Cascadia Mono" panose="020B0609020000020004" pitchFamily="49" charset="0"/>
              </a:rPr>
              <a:t>user</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//DB kullanıcıyı kaydetme işlemleri</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tr-TR" sz="1600" dirty="0">
                <a:solidFill>
                  <a:srgbClr val="0000FF"/>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User Load(</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userId</a:t>
            </a:r>
            <a:r>
              <a:rPr lang="en-US" sz="1600" dirty="0">
                <a:solidFill>
                  <a:srgbClr val="000000"/>
                </a:solidFill>
                <a:latin typeface="Cascadia Mono" panose="020B0609020000020004" pitchFamily="49" charset="0"/>
              </a:rPr>
              <a:t>) </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r>
              <a:rPr lang="tr-TR" sz="1600" dirty="0">
                <a:solidFill>
                  <a:srgbClr val="008000"/>
                </a:solidFill>
                <a:latin typeface="Cascadia Mono" panose="020B0609020000020004" pitchFamily="49" charset="0"/>
              </a:rPr>
              <a:t>    //DB kullanıcıyı yükleme işlemleri</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 </a:t>
            </a:r>
          </a:p>
          <a:p>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Delete</a:t>
            </a:r>
            <a:r>
              <a:rPr lang="tr-TR" sz="1600" dirty="0">
                <a:solidFill>
                  <a:srgbClr val="000000"/>
                </a:solidFill>
                <a:latin typeface="Cascadia Mono" panose="020B0609020000020004" pitchFamily="49" charset="0"/>
              </a:rPr>
              <a:t>(User </a:t>
            </a:r>
            <a:r>
              <a:rPr lang="tr-TR" sz="1600" dirty="0" err="1">
                <a:solidFill>
                  <a:srgbClr val="000000"/>
                </a:solidFill>
                <a:latin typeface="Cascadia Mono" panose="020B0609020000020004" pitchFamily="49" charset="0"/>
              </a:rPr>
              <a:t>user</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r>
              <a:rPr lang="tr-TR" sz="1600" dirty="0">
                <a:solidFill>
                  <a:srgbClr val="008000"/>
                </a:solidFill>
                <a:latin typeface="Cascadia Mono" panose="020B0609020000020004" pitchFamily="49" charset="0"/>
              </a:rPr>
              <a:t>    //DB kullanıcıyı silme işlemleri</a:t>
            </a:r>
          </a:p>
          <a:p>
            <a:r>
              <a:rPr lang="tr-TR" sz="1600" dirty="0">
                <a:solidFill>
                  <a:srgbClr val="008000"/>
                </a:solidFill>
                <a:latin typeface="Cascadia Mono" panose="020B0609020000020004" pitchFamily="49" charset="0"/>
              </a:rPr>
              <a:t>   </a:t>
            </a:r>
            <a:r>
              <a:rPr lang="tr-TR"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a:t>
            </a:r>
          </a:p>
          <a:p>
            <a:endParaRPr lang="tr-TR" sz="16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Örnek</a:t>
            </a:r>
          </a:p>
        </p:txBody>
      </p:sp>
    </p:spTree>
    <p:extLst>
      <p:ext uri="{BB962C8B-B14F-4D97-AF65-F5344CB8AC3E}">
        <p14:creationId xmlns:p14="http://schemas.microsoft.com/office/powerpoint/2010/main" val="23204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2204864"/>
            <a:ext cx="9916528" cy="280831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Bu prensip, yazılım bileşenlerinin (sınıflar, modüller, fonksiyonlar, vs.) değiştirilmeye kapalı, ancak genişletilmeye açık olması gerektiğini ifade eder.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err="1">
                <a:solidFill>
                  <a:srgbClr val="465562"/>
                </a:solidFill>
                <a:latin typeface="Arial" panose="020B0604020202020204" pitchFamily="34" charset="0"/>
                <a:cs typeface="Arial" panose="020B0604020202020204" pitchFamily="34" charset="0"/>
              </a:rPr>
              <a:t>OCP'nin</a:t>
            </a:r>
            <a:r>
              <a:rPr lang="tr-TR" sz="2100" dirty="0">
                <a:solidFill>
                  <a:srgbClr val="465562"/>
                </a:solidFill>
                <a:latin typeface="Arial" panose="020B0604020202020204" pitchFamily="34" charset="0"/>
                <a:cs typeface="Arial" panose="020B0604020202020204" pitchFamily="34" charset="0"/>
              </a:rPr>
              <a:t> temel fikri, var olan bir bileşeni değiştirmek yerine, yeni davranışlar eklemek için bileşenin genişletilebilir olmasıdır. Böylece, var olan kodda değişiklik yapmadan yeni özelliklerin eklenmesi mümkün olur.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Bu prensip, yazılım bileşenlerinin gelecekteki değişikliklere uyum sağlamasını ve yeni gereksinimlere kolayca adapte olmasını sağlar.</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Open/</a:t>
            </a:r>
            <a:r>
              <a:rPr lang="tr-TR" sz="2000" b="1" dirty="0" err="1">
                <a:solidFill>
                  <a:srgbClr val="760A0A"/>
                </a:solidFill>
                <a:latin typeface="Arial" panose="020B0604020202020204" pitchFamily="34" charset="0"/>
                <a:cs typeface="Arial" panose="020B0604020202020204" pitchFamily="34" charset="0"/>
              </a:rPr>
              <a:t>Closed</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628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772816"/>
            <a:ext cx="9916528" cy="4824536"/>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2100" b="1" dirty="0" err="1">
                <a:solidFill>
                  <a:srgbClr val="465562"/>
                </a:solidFill>
                <a:latin typeface="Arial" panose="020B0604020202020204" pitchFamily="34" charset="0"/>
                <a:cs typeface="Arial" panose="020B0604020202020204" pitchFamily="34" charset="0"/>
              </a:rPr>
              <a:t>OCP'nin</a:t>
            </a:r>
            <a:r>
              <a:rPr lang="tr-TR" sz="2100" b="1" dirty="0">
                <a:solidFill>
                  <a:srgbClr val="465562"/>
                </a:solidFill>
                <a:latin typeface="Arial" panose="020B0604020202020204" pitchFamily="34" charset="0"/>
                <a:cs typeface="Arial" panose="020B0604020202020204" pitchFamily="34" charset="0"/>
              </a:rPr>
              <a:t> avantajları şunlardır:</a:t>
            </a:r>
          </a:p>
          <a:p>
            <a:pPr algn="l"/>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Kırılganlığın azalması: Var olan kodu değiştirmeden yeni özellikler eklemek, var olan kodun kırılganlığını azaltır. Böylece, bir bileşende yapılan değişikliklerin diğer bileşenleri etkileme olasılığı azalır.</a:t>
            </a:r>
          </a:p>
          <a:p>
            <a:pPr marL="358775" indent="-358775" algn="l">
              <a:buFont typeface="+mj-lt"/>
              <a:buAutoNum type="arabicPeriod"/>
            </a:pP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Yeniden kullanılabilirlik: Var olan bileşenleri değiştirmeden yeni özellikler eklemek, bu bileşenlerin yeniden kullanılabilirliğini artırır. Bileşenler, farklı senaryolara veya projelere uyum sağlayabilen genişletilebilir yapılar haline gelir.</a:t>
            </a:r>
          </a:p>
          <a:p>
            <a:pPr marL="358775" indent="-358775" algn="l">
              <a:buFont typeface="+mj-lt"/>
              <a:buAutoNum type="arabicPeriod"/>
            </a:pP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Paralel Geliştirme: OCP, yazılım geliştirme sürecinde paralel çalışmaya olanak tanır. Var olan bir bileşen üzerinde çalışan bir ekip, bileşenin kaynak kodunu değiştirmeden yeni özellikler ekleyen başka bir ekip tarafından engellenmez.</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Open/</a:t>
            </a:r>
            <a:r>
              <a:rPr lang="tr-TR" sz="2000" b="1" dirty="0" err="1">
                <a:solidFill>
                  <a:srgbClr val="760A0A"/>
                </a:solidFill>
                <a:latin typeface="Arial" panose="020B0604020202020204" pitchFamily="34" charset="0"/>
                <a:cs typeface="Arial" panose="020B0604020202020204" pitchFamily="34" charset="0"/>
              </a:rPr>
              <a:t>Closed</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Avantajları</a:t>
            </a:r>
          </a:p>
        </p:txBody>
      </p:sp>
    </p:spTree>
    <p:extLst>
      <p:ext uri="{BB962C8B-B14F-4D97-AF65-F5344CB8AC3E}">
        <p14:creationId xmlns:p14="http://schemas.microsoft.com/office/powerpoint/2010/main" val="76332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364596"/>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2100" dirty="0">
                <a:solidFill>
                  <a:srgbClr val="465562"/>
                </a:solidFill>
                <a:latin typeface="Arial" panose="020B0604020202020204" pitchFamily="34" charset="0"/>
                <a:cs typeface="Arial" panose="020B0604020202020204" pitchFamily="34" charset="0"/>
              </a:rPr>
              <a:t>Yerine geçme prensibi, alt sınıfların, temel sınıfların yerine kullanıldıklarında beklenen davranışları değiştirmeden kullanılabilmesi gerektiğini ifade eder.</a:t>
            </a:r>
          </a:p>
          <a:p>
            <a:pPr algn="l"/>
            <a:endParaRPr lang="tr-TR" sz="2100" dirty="0">
              <a:solidFill>
                <a:srgbClr val="465562"/>
              </a:solidFill>
              <a:latin typeface="Arial" panose="020B0604020202020204" pitchFamily="34" charset="0"/>
              <a:cs typeface="Arial" panose="020B0604020202020204" pitchFamily="34" charset="0"/>
            </a:endParaRPr>
          </a:p>
          <a:p>
            <a:pPr algn="l"/>
            <a:r>
              <a:rPr lang="tr-TR" sz="2100" dirty="0" err="1">
                <a:solidFill>
                  <a:srgbClr val="465562"/>
                </a:solidFill>
                <a:latin typeface="Arial" panose="020B0604020202020204" pitchFamily="34" charset="0"/>
                <a:cs typeface="Arial" panose="020B0604020202020204" pitchFamily="34" charset="0"/>
              </a:rPr>
              <a:t>LSP'nin</a:t>
            </a:r>
            <a:r>
              <a:rPr lang="tr-TR" sz="2100" dirty="0">
                <a:solidFill>
                  <a:srgbClr val="465562"/>
                </a:solidFill>
                <a:latin typeface="Arial" panose="020B0604020202020204" pitchFamily="34" charset="0"/>
                <a:cs typeface="Arial" panose="020B0604020202020204" pitchFamily="34" charset="0"/>
              </a:rPr>
              <a:t> temel fikri, bir üst sınıfın nesneleriyle, bu üst sınıfı temel alan alt sınıfların nesnelerinin yer değiştirilebilir olmasıdır. Yani, bir üst sınıfın tüm davranışlarını yerine getiren alt sınıflar, aynı şekilde kullanılabilir olmalıdır. Bu sayede kodun başka bir yerinde üst sınıfın nesneleri kullanıldığında, alt sınıfların beklenen davranışı sergilemesi sağlanır.</a:t>
            </a:r>
          </a:p>
          <a:p>
            <a:pPr algn="l"/>
            <a:endParaRPr lang="tr-TR" sz="2100" dirty="0">
              <a:solidFill>
                <a:srgbClr val="465562"/>
              </a:solidFill>
              <a:latin typeface="Arial" panose="020B0604020202020204" pitchFamily="34" charset="0"/>
              <a:cs typeface="Arial" panose="020B0604020202020204" pitchFamily="34" charset="0"/>
            </a:endParaRPr>
          </a:p>
          <a:p>
            <a:pPr algn="l"/>
            <a:r>
              <a:rPr lang="tr-TR" sz="2100" b="1" dirty="0" err="1">
                <a:solidFill>
                  <a:srgbClr val="465562"/>
                </a:solidFill>
                <a:latin typeface="Arial" panose="020B0604020202020204" pitchFamily="34" charset="0"/>
                <a:cs typeface="Arial" panose="020B0604020202020204" pitchFamily="34" charset="0"/>
              </a:rPr>
              <a:t>LSP'nin</a:t>
            </a:r>
            <a:r>
              <a:rPr lang="tr-TR" sz="2100" b="1" dirty="0">
                <a:solidFill>
                  <a:srgbClr val="465562"/>
                </a:solidFill>
                <a:latin typeface="Arial" panose="020B0604020202020204" pitchFamily="34" charset="0"/>
                <a:cs typeface="Arial" panose="020B0604020202020204" pitchFamily="34" charset="0"/>
              </a:rPr>
              <a:t> önemli noktaları şunlardır:</a:t>
            </a:r>
          </a:p>
          <a:p>
            <a:pPr algn="l"/>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Alt sınıflar, üst sınıfların yerine geçebilmeli ve aynı davranışları sergileyebilmelidir. Bu, alt sınıfların üst sınıfın tanımladığı </a:t>
            </a:r>
            <a:r>
              <a:rPr lang="tr-TR" sz="2100" dirty="0" err="1">
                <a:solidFill>
                  <a:srgbClr val="465562"/>
                </a:solidFill>
                <a:latin typeface="Arial" panose="020B0604020202020204" pitchFamily="34" charset="0"/>
                <a:cs typeface="Arial" panose="020B0604020202020204" pitchFamily="34" charset="0"/>
              </a:rPr>
              <a:t>metodları</a:t>
            </a:r>
            <a:r>
              <a:rPr lang="tr-TR" sz="2100" dirty="0">
                <a:solidFill>
                  <a:srgbClr val="465562"/>
                </a:solidFill>
                <a:latin typeface="Arial" panose="020B0604020202020204" pitchFamily="34" charset="0"/>
                <a:cs typeface="Arial" panose="020B0604020202020204" pitchFamily="34" charset="0"/>
              </a:rPr>
              <a:t> aynı imzalarla uygulamasını gerektirir.</a:t>
            </a:r>
          </a:p>
          <a:p>
            <a:pPr marL="358775" indent="-358775" algn="l">
              <a:buFont typeface="+mj-lt"/>
              <a:buAutoNum type="arabicPeriod"/>
            </a:pP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Alt sınıflar, üst sınıfın davranışlarını değiştirecek veya kısıtlayacak şekilde değişiklik yapmamalıdır. Yani, alt sınıfların üst sınıfın belirlediği davranışları geçersiz kılması veya yok sayması uygun değildir.</a:t>
            </a:r>
          </a:p>
          <a:p>
            <a:pPr marL="358775" indent="-358775" algn="l">
              <a:buFont typeface="+mj-lt"/>
              <a:buAutoNum type="arabicPeriod"/>
            </a:pPr>
            <a:endParaRPr lang="tr-TR" sz="21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Liskov</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Substitution</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609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400600"/>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5113" indent="-265113" algn="l">
              <a:buFont typeface="Arial" panose="020B0604020202020204" pitchFamily="34" charset="0"/>
              <a:buChar char="•"/>
            </a:pPr>
            <a:r>
              <a:rPr lang="tr-TR" sz="2000" dirty="0">
                <a:solidFill>
                  <a:srgbClr val="465562"/>
                </a:solidFill>
                <a:latin typeface="Arial" panose="020B0604020202020204" pitchFamily="34" charset="0"/>
                <a:cs typeface="Arial" panose="020B0604020202020204" pitchFamily="34" charset="0"/>
              </a:rPr>
              <a:t>Arayüz ayırma prensibi, bir sınıfın, kullandığı arayüzlerin tüm </a:t>
            </a:r>
            <a:r>
              <a:rPr lang="tr-TR" sz="2000" dirty="0" err="1">
                <a:solidFill>
                  <a:srgbClr val="465562"/>
                </a:solidFill>
                <a:latin typeface="Arial" panose="020B0604020202020204" pitchFamily="34" charset="0"/>
                <a:cs typeface="Arial" panose="020B0604020202020204" pitchFamily="34" charset="0"/>
              </a:rPr>
              <a:t>metodlarını</a:t>
            </a:r>
            <a:r>
              <a:rPr lang="tr-TR" sz="2000" dirty="0">
                <a:solidFill>
                  <a:srgbClr val="465562"/>
                </a:solidFill>
                <a:latin typeface="Arial" panose="020B0604020202020204" pitchFamily="34" charset="0"/>
                <a:cs typeface="Arial" panose="020B0604020202020204" pitchFamily="34" charset="0"/>
              </a:rPr>
              <a:t> zorunlu olarak uygulaması yerine, yalnızca ihtiyaç duyduğu </a:t>
            </a:r>
            <a:r>
              <a:rPr lang="tr-TR" sz="2000" dirty="0" err="1">
                <a:solidFill>
                  <a:srgbClr val="465562"/>
                </a:solidFill>
                <a:latin typeface="Arial" panose="020B0604020202020204" pitchFamily="34" charset="0"/>
                <a:cs typeface="Arial" panose="020B0604020202020204" pitchFamily="34" charset="0"/>
              </a:rPr>
              <a:t>metodları</a:t>
            </a:r>
            <a:r>
              <a:rPr lang="tr-TR" sz="2000" dirty="0">
                <a:solidFill>
                  <a:srgbClr val="465562"/>
                </a:solidFill>
                <a:latin typeface="Arial" panose="020B0604020202020204" pitchFamily="34" charset="0"/>
                <a:cs typeface="Arial" panose="020B0604020202020204" pitchFamily="34" charset="0"/>
              </a:rPr>
              <a:t> uygulamasını önerir.</a:t>
            </a:r>
          </a:p>
          <a:p>
            <a:pPr marL="265113" indent="-265113" algn="l">
              <a:buFont typeface="Arial" panose="020B0604020202020204" pitchFamily="34" charset="0"/>
              <a:buChar char="•"/>
            </a:pPr>
            <a:endParaRPr lang="tr-TR" sz="20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000" dirty="0">
                <a:solidFill>
                  <a:srgbClr val="465562"/>
                </a:solidFill>
                <a:latin typeface="Arial" panose="020B0604020202020204" pitchFamily="34" charset="0"/>
                <a:cs typeface="Arial" panose="020B0604020202020204" pitchFamily="34" charset="0"/>
              </a:rPr>
              <a:t>ISP'nin temel fikri, bir sınıfın kullanmadığı veya ihtiyaç duymadığı </a:t>
            </a:r>
            <a:r>
              <a:rPr lang="tr-TR" sz="2000" dirty="0" err="1">
                <a:solidFill>
                  <a:srgbClr val="465562"/>
                </a:solidFill>
                <a:latin typeface="Arial" panose="020B0604020202020204" pitchFamily="34" charset="0"/>
                <a:cs typeface="Arial" panose="020B0604020202020204" pitchFamily="34" charset="0"/>
              </a:rPr>
              <a:t>metodları</a:t>
            </a:r>
            <a:r>
              <a:rPr lang="tr-TR" sz="2000" dirty="0">
                <a:solidFill>
                  <a:srgbClr val="465562"/>
                </a:solidFill>
                <a:latin typeface="Arial" panose="020B0604020202020204" pitchFamily="34" charset="0"/>
                <a:cs typeface="Arial" panose="020B0604020202020204" pitchFamily="34" charset="0"/>
              </a:rPr>
              <a:t> uygulamaktan kaçınmasıdır.</a:t>
            </a:r>
          </a:p>
          <a:p>
            <a:pPr marL="265113" indent="-265113" algn="l">
              <a:buFont typeface="Arial" panose="020B0604020202020204" pitchFamily="34" charset="0"/>
              <a:buChar char="•"/>
            </a:pPr>
            <a:endParaRPr lang="tr-TR" sz="20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000" dirty="0">
                <a:solidFill>
                  <a:srgbClr val="465562"/>
                </a:solidFill>
                <a:latin typeface="Arial" panose="020B0604020202020204" pitchFamily="34" charset="0"/>
                <a:cs typeface="Arial" panose="020B0604020202020204" pitchFamily="34" charset="0"/>
              </a:rPr>
              <a:t>Bir sınıf, kendi ihtiyaçlarına göre özelleştirilmiş arayüzler kullanmalı ve yalnızca ilgili metotları uygulamalıdır.</a:t>
            </a:r>
          </a:p>
          <a:p>
            <a:pPr marL="265113" indent="-265113" algn="l">
              <a:buFont typeface="Arial" panose="020B0604020202020204" pitchFamily="34" charset="0"/>
              <a:buChar char="•"/>
            </a:pPr>
            <a:endParaRPr lang="tr-TR" sz="20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000" dirty="0">
                <a:solidFill>
                  <a:srgbClr val="465562"/>
                </a:solidFill>
                <a:latin typeface="Arial" panose="020B0604020202020204" pitchFamily="34" charset="0"/>
                <a:cs typeface="Arial" panose="020B0604020202020204" pitchFamily="34" charset="0"/>
              </a:rPr>
              <a:t>Böylece sınıflar, gereksiz bağımlılıklardan kaçınır ve daha bağımsız bir şekilde geliştirilebilir hale gelir.</a:t>
            </a:r>
          </a:p>
          <a:p>
            <a:pPr algn="l"/>
            <a:endParaRPr lang="tr-TR" sz="2000" dirty="0">
              <a:solidFill>
                <a:srgbClr val="465562"/>
              </a:solidFill>
              <a:latin typeface="Arial" panose="020B0604020202020204" pitchFamily="34" charset="0"/>
              <a:cs typeface="Arial" panose="020B0604020202020204" pitchFamily="34" charset="0"/>
            </a:endParaRPr>
          </a:p>
          <a:p>
            <a:pPr algn="l"/>
            <a:r>
              <a:rPr lang="tr-TR" sz="2000" b="1" dirty="0">
                <a:solidFill>
                  <a:srgbClr val="465562"/>
                </a:solidFill>
                <a:latin typeface="Arial" panose="020B0604020202020204" pitchFamily="34" charset="0"/>
                <a:cs typeface="Arial" panose="020B0604020202020204" pitchFamily="34" charset="0"/>
              </a:rPr>
              <a:t>ISP'nin önemli noktaları şunlardır:</a:t>
            </a:r>
          </a:p>
          <a:p>
            <a:pPr algn="l"/>
            <a:endParaRPr lang="tr-TR" sz="20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000" dirty="0">
                <a:solidFill>
                  <a:srgbClr val="465562"/>
                </a:solidFill>
                <a:latin typeface="Arial" panose="020B0604020202020204" pitchFamily="34" charset="0"/>
                <a:cs typeface="Arial" panose="020B0604020202020204" pitchFamily="34" charset="0"/>
              </a:rPr>
              <a:t>Arayüzler, sınıfların ihtiyaçlarına göre bölünmelidir. Bir sınıf, ihtiyaç duymadığı metotları uygulamak zorunda olmamalıdır.</a:t>
            </a:r>
          </a:p>
          <a:p>
            <a:pPr marL="358775" indent="-358775" algn="l">
              <a:buFont typeface="+mj-lt"/>
              <a:buAutoNum type="arabicPeriod"/>
            </a:pPr>
            <a:endParaRPr lang="tr-TR" sz="20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000" dirty="0">
                <a:solidFill>
                  <a:srgbClr val="465562"/>
                </a:solidFill>
                <a:latin typeface="Arial" panose="020B0604020202020204" pitchFamily="34" charset="0"/>
                <a:cs typeface="Arial" panose="020B0604020202020204" pitchFamily="34" charset="0"/>
              </a:rPr>
              <a:t>Bir arayüzdeki </a:t>
            </a:r>
            <a:r>
              <a:rPr lang="tr-TR" sz="2000" dirty="0" err="1">
                <a:solidFill>
                  <a:srgbClr val="465562"/>
                </a:solidFill>
                <a:latin typeface="Arial" panose="020B0604020202020204" pitchFamily="34" charset="0"/>
                <a:cs typeface="Arial" panose="020B0604020202020204" pitchFamily="34" charset="0"/>
              </a:rPr>
              <a:t>metodlar</a:t>
            </a:r>
            <a:r>
              <a:rPr lang="tr-TR" sz="2000" dirty="0">
                <a:solidFill>
                  <a:srgbClr val="465562"/>
                </a:solidFill>
                <a:latin typeface="Arial" panose="020B0604020202020204" pitchFamily="34" charset="0"/>
                <a:cs typeface="Arial" panose="020B0604020202020204" pitchFamily="34" charset="0"/>
              </a:rPr>
              <a:t>, birbirleriyle bağlantılı veya sıkı bir şekilde ilişkili değilse, bu </a:t>
            </a:r>
            <a:r>
              <a:rPr lang="tr-TR" sz="2000" dirty="0" err="1">
                <a:solidFill>
                  <a:srgbClr val="465562"/>
                </a:solidFill>
                <a:latin typeface="Arial" panose="020B0604020202020204" pitchFamily="34" charset="0"/>
                <a:cs typeface="Arial" panose="020B0604020202020204" pitchFamily="34" charset="0"/>
              </a:rPr>
              <a:t>metodları</a:t>
            </a:r>
            <a:r>
              <a:rPr lang="tr-TR" sz="2000" dirty="0">
                <a:solidFill>
                  <a:srgbClr val="465562"/>
                </a:solidFill>
                <a:latin typeface="Arial" panose="020B0604020202020204" pitchFamily="34" charset="0"/>
                <a:cs typeface="Arial" panose="020B0604020202020204" pitchFamily="34" charset="0"/>
              </a:rPr>
              <a:t> ayrı arayüzler halinde gruplandırmak daha uygundur.</a:t>
            </a:r>
          </a:p>
          <a:p>
            <a:pPr marL="358775" indent="-358775" algn="l">
              <a:buFont typeface="+mj-lt"/>
              <a:buAutoNum type="arabicPeriod"/>
            </a:pPr>
            <a:endParaRPr lang="tr-TR" sz="20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Interface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Segregation</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33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900" dirty="0">
                <a:solidFill>
                  <a:srgbClr val="465562"/>
                </a:solidFill>
                <a:latin typeface="Arial" panose="020B0604020202020204" pitchFamily="34" charset="0"/>
                <a:cs typeface="Arial" panose="020B0604020202020204" pitchFamily="34" charset="0"/>
              </a:rPr>
              <a:t>Bağımlılık tersine çevirme prensibi, yüksek seviyeli modüllerin düşük seviyeli modüllere doğrudan bağımlı olmamasını ve soyutlamalara (</a:t>
            </a:r>
            <a:r>
              <a:rPr lang="tr-TR" sz="1900" b="1" dirty="0" err="1">
                <a:solidFill>
                  <a:srgbClr val="465562"/>
                </a:solidFill>
                <a:latin typeface="Arial" panose="020B0604020202020204" pitchFamily="34" charset="0"/>
                <a:cs typeface="Arial" panose="020B0604020202020204" pitchFamily="34" charset="0"/>
              </a:rPr>
              <a:t>abstractions</a:t>
            </a:r>
            <a:r>
              <a:rPr lang="tr-TR" sz="1900" dirty="0">
                <a:solidFill>
                  <a:srgbClr val="465562"/>
                </a:solidFill>
                <a:latin typeface="Arial" panose="020B0604020202020204" pitchFamily="34" charset="0"/>
                <a:cs typeface="Arial" panose="020B0604020202020204" pitchFamily="34" charset="0"/>
              </a:rPr>
              <a:t>) bağımlı olmasını önerir.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Yazılım bileşenlerinin birbirine bağlılığını azaltmayı hedefler. Geleneksel olarak, düşük seviyeli modüller, yüksek seviyeli modüllere doğrudan bağımlıdır. </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Ancak DIP, bu bağımlılığı tersine çevirir ve yüksek seviyeli modüllerin düşük seviyeli modüllere bağımlı olmamasını sağlar. Bunu yaparken, soyutlamalar (</a:t>
            </a:r>
            <a:r>
              <a:rPr lang="tr-TR" sz="1900" b="1" dirty="0" err="1">
                <a:solidFill>
                  <a:srgbClr val="465562"/>
                </a:solidFill>
                <a:latin typeface="Arial" panose="020B0604020202020204" pitchFamily="34" charset="0"/>
                <a:cs typeface="Arial" panose="020B0604020202020204" pitchFamily="34" charset="0"/>
              </a:rPr>
              <a:t>abstractions</a:t>
            </a:r>
            <a:r>
              <a:rPr lang="tr-TR" sz="1900" dirty="0">
                <a:solidFill>
                  <a:srgbClr val="465562"/>
                </a:solidFill>
                <a:latin typeface="Arial" panose="020B0604020202020204" pitchFamily="34" charset="0"/>
                <a:cs typeface="Arial" panose="020B0604020202020204" pitchFamily="34" charset="0"/>
              </a:rPr>
              <a:t>) ve arayüzler (</a:t>
            </a:r>
            <a:r>
              <a:rPr lang="tr-TR" sz="1900" b="1" dirty="0" err="1">
                <a:solidFill>
                  <a:srgbClr val="465562"/>
                </a:solidFill>
                <a:latin typeface="Arial" panose="020B0604020202020204" pitchFamily="34" charset="0"/>
                <a:cs typeface="Arial" panose="020B0604020202020204" pitchFamily="34" charset="0"/>
              </a:rPr>
              <a:t>interfaces</a:t>
            </a:r>
            <a:r>
              <a:rPr lang="tr-TR" sz="1900" dirty="0">
                <a:solidFill>
                  <a:srgbClr val="465562"/>
                </a:solidFill>
                <a:latin typeface="Arial" panose="020B0604020202020204" pitchFamily="34" charset="0"/>
                <a:cs typeface="Arial" panose="020B0604020202020204" pitchFamily="34" charset="0"/>
              </a:rPr>
              <a:t>) kullanır.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b="1" dirty="0" err="1">
                <a:solidFill>
                  <a:srgbClr val="465562"/>
                </a:solidFill>
                <a:latin typeface="Arial" panose="020B0604020202020204" pitchFamily="34" charset="0"/>
                <a:cs typeface="Arial" panose="020B0604020202020204" pitchFamily="34" charset="0"/>
              </a:rPr>
              <a:t>DIP'nin</a:t>
            </a:r>
            <a:r>
              <a:rPr lang="tr-TR" sz="1900" b="1" dirty="0">
                <a:solidFill>
                  <a:srgbClr val="465562"/>
                </a:solidFill>
                <a:latin typeface="Arial" panose="020B0604020202020204" pitchFamily="34" charset="0"/>
                <a:cs typeface="Arial" panose="020B0604020202020204" pitchFamily="34" charset="0"/>
              </a:rPr>
              <a:t> temel prensipleri şunlardır:</a:t>
            </a:r>
          </a:p>
          <a:p>
            <a:pPr marL="457200" indent="-457200" algn="l">
              <a:buFont typeface="+mj-lt"/>
              <a:buAutoNum type="arabicPeriod"/>
            </a:pPr>
            <a:r>
              <a:rPr lang="tr-TR" sz="1900" dirty="0">
                <a:solidFill>
                  <a:srgbClr val="465562"/>
                </a:solidFill>
                <a:latin typeface="Arial" panose="020B0604020202020204" pitchFamily="34" charset="0"/>
                <a:cs typeface="Arial" panose="020B0604020202020204" pitchFamily="34" charset="0"/>
              </a:rPr>
              <a:t>Üst seviye modüller, alt seviye modüllere doğrudan bağımlı olmamalıdır. Her ikisi de soyutlamalara (</a:t>
            </a:r>
            <a:r>
              <a:rPr lang="tr-TR" sz="1900" b="1" dirty="0" err="1">
                <a:solidFill>
                  <a:srgbClr val="465562"/>
                </a:solidFill>
                <a:latin typeface="Arial" panose="020B0604020202020204" pitchFamily="34" charset="0"/>
                <a:cs typeface="Arial" panose="020B0604020202020204" pitchFamily="34" charset="0"/>
              </a:rPr>
              <a:t>abstractions</a:t>
            </a:r>
            <a:r>
              <a:rPr lang="tr-TR" sz="1900" dirty="0">
                <a:solidFill>
                  <a:srgbClr val="465562"/>
                </a:solidFill>
                <a:latin typeface="Arial" panose="020B0604020202020204" pitchFamily="34" charset="0"/>
                <a:cs typeface="Arial" panose="020B0604020202020204" pitchFamily="34" charset="0"/>
              </a:rPr>
              <a:t>) bağımlı olmalıdır.</a:t>
            </a:r>
          </a:p>
          <a:p>
            <a:pPr marL="457200" indent="-457200" algn="l">
              <a:buFont typeface="+mj-lt"/>
              <a:buAutoNum type="arabicPeriod"/>
            </a:pPr>
            <a:endParaRPr lang="tr-TR" sz="1900" dirty="0">
              <a:solidFill>
                <a:srgbClr val="465562"/>
              </a:solidFill>
              <a:latin typeface="Arial" panose="020B0604020202020204" pitchFamily="34" charset="0"/>
              <a:cs typeface="Arial" panose="020B0604020202020204" pitchFamily="34" charset="0"/>
            </a:endParaRPr>
          </a:p>
          <a:p>
            <a:pPr marL="457200" indent="-457200" algn="l">
              <a:buFont typeface="+mj-lt"/>
              <a:buAutoNum type="arabicPeriod"/>
            </a:pPr>
            <a:r>
              <a:rPr lang="tr-TR" sz="1900" dirty="0">
                <a:solidFill>
                  <a:srgbClr val="465562"/>
                </a:solidFill>
                <a:latin typeface="Arial" panose="020B0604020202020204" pitchFamily="34" charset="0"/>
                <a:cs typeface="Arial" panose="020B0604020202020204" pitchFamily="34" charset="0"/>
              </a:rPr>
              <a:t>Soyutlamalar (</a:t>
            </a:r>
            <a:r>
              <a:rPr lang="tr-TR" sz="1900" b="1" dirty="0" err="1">
                <a:solidFill>
                  <a:srgbClr val="465562"/>
                </a:solidFill>
                <a:latin typeface="Arial" panose="020B0604020202020204" pitchFamily="34" charset="0"/>
                <a:cs typeface="Arial" panose="020B0604020202020204" pitchFamily="34" charset="0"/>
              </a:rPr>
              <a:t>abstractions</a:t>
            </a:r>
            <a:r>
              <a:rPr lang="tr-TR" sz="1900" dirty="0">
                <a:solidFill>
                  <a:srgbClr val="465562"/>
                </a:solidFill>
                <a:latin typeface="Arial" panose="020B0604020202020204" pitchFamily="34" charset="0"/>
                <a:cs typeface="Arial" panose="020B0604020202020204" pitchFamily="34" charset="0"/>
              </a:rPr>
              <a:t>), detaylara bağımlı olmamalıdır. Detaylar, soyutlamalara uyum sağlamalıdır.</a:t>
            </a:r>
          </a:p>
          <a:p>
            <a:pPr algn="l">
              <a:buFont typeface="+mj-lt"/>
              <a:buAutoNum type="arabicPeriod"/>
            </a:pPr>
            <a:endParaRPr lang="tr-TR" sz="1900" dirty="0">
              <a:solidFill>
                <a:srgbClr val="465562"/>
              </a:solidFill>
              <a:latin typeface="Arial" panose="020B0604020202020204" pitchFamily="34" charset="0"/>
              <a:cs typeface="Arial" panose="020B0604020202020204" pitchFamily="34" charset="0"/>
            </a:endParaRPr>
          </a:p>
          <a:p>
            <a:pPr algn="l"/>
            <a:r>
              <a:rPr lang="tr-TR" sz="1900" dirty="0" err="1">
                <a:solidFill>
                  <a:srgbClr val="465562"/>
                </a:solidFill>
                <a:latin typeface="Arial" panose="020B0604020202020204" pitchFamily="34" charset="0"/>
                <a:cs typeface="Arial" panose="020B0604020202020204" pitchFamily="34" charset="0"/>
              </a:rPr>
              <a:t>DIP'nin</a:t>
            </a:r>
            <a:r>
              <a:rPr lang="tr-TR" sz="1900" dirty="0">
                <a:solidFill>
                  <a:srgbClr val="465562"/>
                </a:solidFill>
                <a:latin typeface="Arial" panose="020B0604020202020204" pitchFamily="34" charset="0"/>
                <a:cs typeface="Arial" panose="020B0604020202020204" pitchFamily="34" charset="0"/>
              </a:rPr>
              <a:t> amacı, kodun daha esnek, sürdürülebilir ve test edilebilir olmasını sağlamaktır. Ayrıca, bağımlılıkların tersine çevrilmesi, bileşenlerin daha kolay yeniden kullanılmasını da sağlar.</a:t>
            </a:r>
          </a:p>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Dependency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Inversion</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6807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646140" y="421554"/>
            <a:ext cx="5616624" cy="434272"/>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OOP ve Design </a:t>
            </a:r>
            <a:r>
              <a:rPr lang="tr-TR" sz="2000" b="1" dirty="0" err="1">
                <a:solidFill>
                  <a:srgbClr val="760A0A"/>
                </a:solidFill>
                <a:latin typeface="Arial" panose="020B0604020202020204" pitchFamily="34" charset="0"/>
                <a:cs typeface="Arial" panose="020B0604020202020204" pitchFamily="34" charset="0"/>
              </a:rPr>
              <a:t>Patterns</a:t>
            </a:r>
            <a:r>
              <a:rPr lang="tr-TR" sz="2000" b="1"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400600"/>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900" b="1" dirty="0">
                <a:solidFill>
                  <a:srgbClr val="465562"/>
                </a:solidFill>
                <a:latin typeface="Arial" panose="020B0604020202020204" pitchFamily="34" charset="0"/>
                <a:cs typeface="Arial" panose="020B0604020202020204" pitchFamily="34" charset="0"/>
              </a:rPr>
              <a:t>OOP (Object-</a:t>
            </a:r>
            <a:r>
              <a:rPr lang="tr-TR" sz="1900" b="1" dirty="0" err="1">
                <a:solidFill>
                  <a:srgbClr val="465562"/>
                </a:solidFill>
                <a:latin typeface="Arial" panose="020B0604020202020204" pitchFamily="34" charset="0"/>
                <a:cs typeface="Arial" panose="020B0604020202020204" pitchFamily="34" charset="0"/>
              </a:rPr>
              <a:t>Oriented</a:t>
            </a:r>
            <a:r>
              <a:rPr lang="tr-TR" sz="1900" b="1" dirty="0">
                <a:solidFill>
                  <a:srgbClr val="465562"/>
                </a:solidFill>
                <a:latin typeface="Arial" panose="020B0604020202020204" pitchFamily="34" charset="0"/>
                <a:cs typeface="Arial" panose="020B0604020202020204" pitchFamily="34" charset="0"/>
              </a:rPr>
              <a:t> Programming) </a:t>
            </a:r>
            <a:r>
              <a:rPr lang="tr-TR" sz="1900" dirty="0">
                <a:solidFill>
                  <a:srgbClr val="465562"/>
                </a:solidFill>
                <a:latin typeface="Arial" panose="020B0604020202020204" pitchFamily="34" charset="0"/>
                <a:cs typeface="Arial" panose="020B0604020202020204" pitchFamily="34" charset="0"/>
              </a:rPr>
              <a:t>ve Design </a:t>
            </a:r>
            <a:r>
              <a:rPr lang="tr-TR" sz="1900" dirty="0" err="1">
                <a:solidFill>
                  <a:srgbClr val="465562"/>
                </a:solidFill>
                <a:latin typeface="Arial" panose="020B0604020202020204" pitchFamily="34" charset="0"/>
                <a:cs typeface="Arial" panose="020B0604020202020204" pitchFamily="34" charset="0"/>
              </a:rPr>
              <a:t>Patterns</a:t>
            </a:r>
            <a:r>
              <a:rPr lang="tr-TR" sz="1900" dirty="0">
                <a:solidFill>
                  <a:srgbClr val="465562"/>
                </a:solidFill>
                <a:latin typeface="Arial" panose="020B0604020202020204" pitchFamily="34" charset="0"/>
                <a:cs typeface="Arial" panose="020B0604020202020204" pitchFamily="34" charset="0"/>
              </a:rPr>
              <a:t> (Tasarım Desenleri), yazılım geliştirme sürecinde birlikte kullanılan iki kavramdır ve birbiriyle yakından ilişkilidir.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OOP, bir programlama paradigmadır ve yazılımın nesne tabanlı bir şekilde tasarlanmasını sağlar. </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OOP, nesnelerin durumunu (</a:t>
            </a:r>
            <a:r>
              <a:rPr lang="tr-TR" sz="1900" dirty="0" err="1">
                <a:solidFill>
                  <a:srgbClr val="465562"/>
                </a:solidFill>
                <a:latin typeface="Arial" panose="020B0604020202020204" pitchFamily="34" charset="0"/>
                <a:cs typeface="Arial" panose="020B0604020202020204" pitchFamily="34" charset="0"/>
              </a:rPr>
              <a:t>state</a:t>
            </a:r>
            <a:r>
              <a:rPr lang="tr-TR" sz="1900" dirty="0">
                <a:solidFill>
                  <a:srgbClr val="465562"/>
                </a:solidFill>
                <a:latin typeface="Arial" panose="020B0604020202020204" pitchFamily="34" charset="0"/>
                <a:cs typeface="Arial" panose="020B0604020202020204" pitchFamily="34" charset="0"/>
              </a:rPr>
              <a:t>) ve davranışını (</a:t>
            </a:r>
            <a:r>
              <a:rPr lang="tr-TR" sz="1900" dirty="0" err="1">
                <a:solidFill>
                  <a:srgbClr val="465562"/>
                </a:solidFill>
                <a:latin typeface="Arial" panose="020B0604020202020204" pitchFamily="34" charset="0"/>
                <a:cs typeface="Arial" panose="020B0604020202020204" pitchFamily="34" charset="0"/>
              </a:rPr>
              <a:t>behavior</a:t>
            </a:r>
            <a:r>
              <a:rPr lang="tr-TR" sz="1900" dirty="0">
                <a:solidFill>
                  <a:srgbClr val="465562"/>
                </a:solidFill>
                <a:latin typeface="Arial" panose="020B0604020202020204" pitchFamily="34" charset="0"/>
                <a:cs typeface="Arial" panose="020B0604020202020204" pitchFamily="34" charset="0"/>
              </a:rPr>
              <a:t>) bir araya getirir ve bu nesneler arasındaki etkileşimi yönetir. </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OOP, modülerlik, yeniden kullanılabilirlik, sürdürülebilirlik ve kodun anlaşılabilirliği gibi avantajlar sunar.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b="1" dirty="0">
                <a:solidFill>
                  <a:srgbClr val="465562"/>
                </a:solidFill>
                <a:latin typeface="Arial" panose="020B0604020202020204" pitchFamily="34" charset="0"/>
                <a:cs typeface="Arial" panose="020B0604020202020204" pitchFamily="34" charset="0"/>
              </a:rPr>
              <a:t>Design </a:t>
            </a:r>
            <a:r>
              <a:rPr lang="tr-TR" sz="1900" b="1" dirty="0" err="1">
                <a:solidFill>
                  <a:srgbClr val="465562"/>
                </a:solidFill>
                <a:latin typeface="Arial" panose="020B0604020202020204" pitchFamily="34" charset="0"/>
                <a:cs typeface="Arial" panose="020B0604020202020204" pitchFamily="34" charset="0"/>
              </a:rPr>
              <a:t>Patterns</a:t>
            </a:r>
            <a:r>
              <a:rPr lang="tr-TR" sz="1900" dirty="0">
                <a:solidFill>
                  <a:srgbClr val="465562"/>
                </a:solidFill>
                <a:latin typeface="Arial" panose="020B0604020202020204" pitchFamily="34" charset="0"/>
                <a:cs typeface="Arial" panose="020B0604020202020204" pitchFamily="34" charset="0"/>
              </a:rPr>
              <a:t> ise genel kabul görmüş çözümlerdir ve tekrarlanan yazılım tasarım sorunlarına yönelik rehberlik sağlar.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Design </a:t>
            </a:r>
            <a:r>
              <a:rPr lang="tr-TR" sz="1900" dirty="0" err="1">
                <a:solidFill>
                  <a:srgbClr val="465562"/>
                </a:solidFill>
                <a:latin typeface="Arial" panose="020B0604020202020204" pitchFamily="34" charset="0"/>
                <a:cs typeface="Arial" panose="020B0604020202020204" pitchFamily="34" charset="0"/>
              </a:rPr>
              <a:t>Patterns</a:t>
            </a:r>
            <a:r>
              <a:rPr lang="tr-TR" sz="1900" dirty="0">
                <a:solidFill>
                  <a:srgbClr val="465562"/>
                </a:solidFill>
                <a:latin typeface="Arial" panose="020B0604020202020204" pitchFamily="34" charset="0"/>
                <a:cs typeface="Arial" panose="020B0604020202020204" pitchFamily="34" charset="0"/>
              </a:rPr>
              <a:t>, OOP prensiplerine dayanarak, belirli bir probleme yönelik çözüm şablonları sunar. </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Bu desenler, yazılımın daha esnek, sürdürülebilir, okunabilir ve yeniden kullanılabilir olmasını hedefler.</a:t>
            </a:r>
          </a:p>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cxnSp>
        <p:nvCxnSpPr>
          <p:cNvPr id="7" name="Düz Bağlayıcı 6">
            <a:extLst>
              <a:ext uri="{FF2B5EF4-FFF2-40B4-BE49-F238E27FC236}">
                <a16:creationId xmlns:a16="http://schemas.microsoft.com/office/drawing/2014/main" id="{A647625E-E062-E328-D852-770D51592024}"/>
              </a:ext>
            </a:extLst>
          </p:cNvPr>
          <p:cNvCxnSpPr>
            <a:cxnSpLocks/>
          </p:cNvCxnSpPr>
          <p:nvPr/>
        </p:nvCxnSpPr>
        <p:spPr>
          <a:xfrm>
            <a:off x="1125860" y="4365096"/>
            <a:ext cx="9433048" cy="0"/>
          </a:xfrm>
          <a:prstGeom prst="line">
            <a:avLst/>
          </a:prstGeom>
          <a:ln w="12700">
            <a:solidFill>
              <a:schemeClr val="tx1"/>
            </a:solidFill>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002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54461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2689460" y="2060848"/>
            <a:ext cx="6501296" cy="3456384"/>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rtl="0">
              <a:buFont typeface="Wingdings" panose="05000000000000000000" pitchFamily="2" charset="2"/>
              <a:buChar char="Ø"/>
            </a:pPr>
            <a:r>
              <a:rPr lang="tr-TR" sz="2800" dirty="0"/>
              <a:t>Problemlere çözüm sağlamak.</a:t>
            </a:r>
            <a:br>
              <a:rPr lang="tr-TR" sz="2800" dirty="0"/>
            </a:br>
            <a:endParaRPr lang="tr-TR" sz="2800" dirty="0"/>
          </a:p>
          <a:p>
            <a:pPr marL="342900" indent="-342900" rtl="0">
              <a:buFont typeface="Wingdings" panose="05000000000000000000" pitchFamily="2" charset="2"/>
              <a:buChar char="Ø"/>
            </a:pPr>
            <a:r>
              <a:rPr lang="tr-TR" sz="2800" dirty="0"/>
              <a:t>İyi tasarım prensiplerini uygulamak.</a:t>
            </a:r>
            <a:br>
              <a:rPr lang="tr-TR" sz="2800" dirty="0"/>
            </a:br>
            <a:endParaRPr lang="tr-TR" sz="2800" dirty="0"/>
          </a:p>
          <a:p>
            <a:pPr marL="342900" indent="-342900" rtl="0">
              <a:buFont typeface="Wingdings" panose="05000000000000000000" pitchFamily="2" charset="2"/>
              <a:buChar char="Ø"/>
            </a:pPr>
            <a:r>
              <a:rPr lang="tr-TR" sz="2800" dirty="0"/>
              <a:t>Kod tekrarını azaltmak.</a:t>
            </a:r>
            <a:br>
              <a:rPr lang="tr-TR" sz="2800" dirty="0"/>
            </a:br>
            <a:endParaRPr lang="tr-TR" sz="2800" dirty="0"/>
          </a:p>
          <a:p>
            <a:pPr marL="342900" indent="-342900" rtl="0">
              <a:buFont typeface="Wingdings" panose="05000000000000000000" pitchFamily="2" charset="2"/>
              <a:buChar char="Ø"/>
            </a:pPr>
            <a:r>
              <a:rPr lang="tr-TR" sz="2800" dirty="0"/>
              <a:t>İletişim ve anlaşılabilirliğini arttırmak.</a:t>
            </a:r>
            <a:endParaRPr lang="tr-TR" sz="28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Temel Amacı</a:t>
            </a:r>
          </a:p>
        </p:txBody>
      </p:sp>
    </p:spTree>
    <p:extLst>
      <p:ext uri="{BB962C8B-B14F-4D97-AF65-F5344CB8AC3E}">
        <p14:creationId xmlns:p14="http://schemas.microsoft.com/office/powerpoint/2010/main" val="108589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996479" y="1023583"/>
            <a:ext cx="5680825" cy="604663"/>
          </a:xfrm>
        </p:spPr>
        <p:txBody>
          <a:bodyPr rtlCol="0">
            <a:normAutofit/>
          </a:bodyPr>
          <a:lstStyle/>
          <a:p>
            <a:pPr rtl="0"/>
            <a:r>
              <a:rPr lang="tr-TR" sz="3600" dirty="0">
                <a:solidFill>
                  <a:srgbClr val="760A0A"/>
                </a:solidFill>
              </a:rPr>
              <a:t>Problemlere çözüm sağlar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333772" y="2132856"/>
            <a:ext cx="11006241" cy="3384376"/>
          </a:xfrm>
          <a:prstGeom prst="rect">
            <a:avLst/>
          </a:prstGeom>
        </p:spPr>
        <p:txBody>
          <a:bodyPr vert="horz" lIns="91440" tIns="45720" rIns="91440" bIns="45720" rtlCol="0" anchor="t">
            <a:normAutofit fontScale="77500" lnSpcReduction="20000"/>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dirty="0"/>
              <a:t>Yazılım geliştirme sürecinde karşılaşılan yaygın sorunlara çözüm sunar. </a:t>
            </a:r>
          </a:p>
          <a:p>
            <a:endParaRPr lang="tr-TR" dirty="0"/>
          </a:p>
          <a:p>
            <a:pPr marL="914400" lvl="1" indent="-457200">
              <a:buFont typeface="Arial" panose="020B0604020202020204" pitchFamily="34" charset="0"/>
              <a:buChar char="•"/>
            </a:pPr>
            <a:r>
              <a:rPr lang="tr-TR" sz="3100" dirty="0">
                <a:solidFill>
                  <a:srgbClr val="465562"/>
                </a:solidFill>
              </a:rPr>
              <a:t>Nesnelerin oluşturulması, </a:t>
            </a:r>
          </a:p>
          <a:p>
            <a:pPr marL="914400" lvl="1" indent="-457200">
              <a:buFont typeface="Arial" panose="020B0604020202020204" pitchFamily="34" charset="0"/>
              <a:buChar char="•"/>
            </a:pPr>
            <a:endParaRPr lang="tr-TR" sz="3100" dirty="0">
              <a:solidFill>
                <a:srgbClr val="465562"/>
              </a:solidFill>
            </a:endParaRPr>
          </a:p>
          <a:p>
            <a:pPr marL="914400" lvl="1" indent="-457200">
              <a:buFont typeface="Arial" panose="020B0604020202020204" pitchFamily="34" charset="0"/>
              <a:buChar char="•"/>
            </a:pPr>
            <a:r>
              <a:rPr lang="tr-TR" sz="3100" dirty="0">
                <a:solidFill>
                  <a:srgbClr val="465562"/>
                </a:solidFill>
              </a:rPr>
              <a:t>Sınıflar arasındaki ilişkilerin yönetimi, </a:t>
            </a:r>
          </a:p>
          <a:p>
            <a:pPr marL="914400" lvl="1" indent="-457200">
              <a:buFont typeface="Arial" panose="020B0604020202020204" pitchFamily="34" charset="0"/>
              <a:buChar char="•"/>
            </a:pPr>
            <a:endParaRPr lang="tr-TR" sz="3100" dirty="0">
              <a:solidFill>
                <a:srgbClr val="465562"/>
              </a:solidFill>
            </a:endParaRPr>
          </a:p>
          <a:p>
            <a:pPr marL="914400" lvl="1" indent="-457200">
              <a:buFont typeface="Arial" panose="020B0604020202020204" pitchFamily="34" charset="0"/>
              <a:buChar char="•"/>
            </a:pPr>
            <a:r>
              <a:rPr lang="tr-TR" sz="3100" dirty="0">
                <a:solidFill>
                  <a:srgbClr val="465562"/>
                </a:solidFill>
              </a:rPr>
              <a:t>Nesneler arasındaki iletişim, </a:t>
            </a:r>
          </a:p>
          <a:p>
            <a:pPr marL="914400" lvl="1" indent="-457200">
              <a:buFont typeface="Arial" panose="020B0604020202020204" pitchFamily="34" charset="0"/>
              <a:buChar char="•"/>
            </a:pPr>
            <a:endParaRPr lang="tr-TR" sz="3100" dirty="0">
              <a:solidFill>
                <a:srgbClr val="465562"/>
              </a:solidFill>
            </a:endParaRPr>
          </a:p>
          <a:p>
            <a:pPr marL="914400" lvl="1" indent="-457200">
              <a:buFont typeface="Arial" panose="020B0604020202020204" pitchFamily="34" charset="0"/>
              <a:buChar char="•"/>
            </a:pPr>
            <a:r>
              <a:rPr lang="tr-TR" sz="3100" dirty="0">
                <a:solidFill>
                  <a:srgbClr val="465562"/>
                </a:solidFill>
              </a:rPr>
              <a:t>Sistem yapılandırması gibi farklı alanlarda olabilir.</a:t>
            </a:r>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30412" y="221044"/>
            <a:ext cx="1995648" cy="1047716"/>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947573" y="442570"/>
            <a:ext cx="4026225" cy="604663"/>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dirty="0">
                <a:solidFill>
                  <a:srgbClr val="760A0A"/>
                </a:solidFill>
                <a:latin typeface="Arial" panose="020B0604020202020204" pitchFamily="34" charset="0"/>
                <a:cs typeface="Arial" panose="020B0604020202020204" pitchFamily="34" charset="0"/>
              </a:rPr>
              <a:t>Neler Öğreneceğiz</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1216152" y="1988840"/>
            <a:ext cx="9452498" cy="417646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Nesne tabanlı programlama tanımını (OOP) ve avantajlarını,</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OOP ana kavramlarını,</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Design </a:t>
            </a:r>
            <a:r>
              <a:rPr lang="tr-TR" sz="2400" dirty="0" err="1">
                <a:solidFill>
                  <a:srgbClr val="465562"/>
                </a:solidFill>
                <a:latin typeface="Arial" panose="020B0604020202020204" pitchFamily="34" charset="0"/>
                <a:cs typeface="Arial" panose="020B0604020202020204" pitchFamily="34" charset="0"/>
              </a:rPr>
              <a:t>Patterns</a:t>
            </a:r>
            <a:r>
              <a:rPr lang="tr-TR" sz="2400" dirty="0">
                <a:solidFill>
                  <a:srgbClr val="465562"/>
                </a:solidFill>
                <a:latin typeface="Arial" panose="020B0604020202020204" pitchFamily="34" charset="0"/>
                <a:cs typeface="Arial" panose="020B0604020202020204" pitchFamily="34" charset="0"/>
              </a:rPr>
              <a:t> kısa tanımı ve OOP ile arasındaki ilişkileri,</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OOP temel prensiplerini (S.O.L.I.D),</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Design </a:t>
            </a:r>
            <a:r>
              <a:rPr lang="tr-TR" sz="2400" dirty="0" err="1">
                <a:solidFill>
                  <a:srgbClr val="465562"/>
                </a:solidFill>
                <a:latin typeface="Arial" panose="020B0604020202020204" pitchFamily="34" charset="0"/>
                <a:cs typeface="Arial" panose="020B0604020202020204" pitchFamily="34" charset="0"/>
              </a:rPr>
              <a:t>Patterns</a:t>
            </a:r>
            <a:r>
              <a:rPr lang="tr-TR" sz="2400" dirty="0">
                <a:solidFill>
                  <a:srgbClr val="465562"/>
                </a:solidFill>
                <a:latin typeface="Arial" panose="020B0604020202020204" pitchFamily="34" charset="0"/>
                <a:cs typeface="Arial" panose="020B0604020202020204" pitchFamily="34" charset="0"/>
              </a:rPr>
              <a:t> temel amaçlarını,</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Design </a:t>
            </a:r>
            <a:r>
              <a:rPr lang="tr-TR" sz="2400" dirty="0" err="1">
                <a:solidFill>
                  <a:srgbClr val="465562"/>
                </a:solidFill>
                <a:latin typeface="Arial" panose="020B0604020202020204" pitchFamily="34" charset="0"/>
                <a:cs typeface="Arial" panose="020B0604020202020204" pitchFamily="34" charset="0"/>
              </a:rPr>
              <a:t>Patterns</a:t>
            </a:r>
            <a:r>
              <a:rPr lang="tr-TR" sz="2400" dirty="0">
                <a:solidFill>
                  <a:srgbClr val="465562"/>
                </a:solidFill>
                <a:latin typeface="Arial" panose="020B0604020202020204" pitchFamily="34" charset="0"/>
                <a:cs typeface="Arial" panose="020B0604020202020204" pitchFamily="34" charset="0"/>
              </a:rPr>
              <a:t> gruplarını ve tasarım desenleri çeşitlerini birlikte öğreneceğiz.</a:t>
            </a: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28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46040" y="1023583"/>
            <a:ext cx="6696744" cy="604663"/>
          </a:xfrm>
        </p:spPr>
        <p:txBody>
          <a:bodyPr rtlCol="0">
            <a:normAutofit/>
          </a:bodyPr>
          <a:lstStyle/>
          <a:p>
            <a:pPr rtl="0"/>
            <a:r>
              <a:rPr lang="tr-TR" sz="3600" dirty="0">
                <a:solidFill>
                  <a:srgbClr val="760A0A"/>
                </a:solidFill>
              </a:rPr>
              <a:t>İyi tasarım prensiplerini uygular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333772" y="2132856"/>
            <a:ext cx="11593288" cy="3096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2400" dirty="0"/>
              <a:t>Yazılım tasarım desenleri, iyi tasarım prensiplerini uygulamak için bir rehber sağlar. </a:t>
            </a:r>
            <a:br>
              <a:rPr lang="tr-TR" sz="2400" dirty="0"/>
            </a:br>
            <a:endParaRPr lang="tr-TR" sz="2400" dirty="0"/>
          </a:p>
          <a:p>
            <a:pPr marL="914400" lvl="1" indent="-457200">
              <a:buFont typeface="Arial" panose="020B0604020202020204" pitchFamily="34" charset="0"/>
              <a:buChar char="•"/>
            </a:pPr>
            <a:r>
              <a:rPr lang="tr-TR" sz="2400" dirty="0">
                <a:solidFill>
                  <a:srgbClr val="465562"/>
                </a:solidFill>
              </a:rPr>
              <a:t>Kodun okunabilirliğini, </a:t>
            </a:r>
            <a:br>
              <a:rPr lang="tr-TR" sz="2400" dirty="0">
                <a:solidFill>
                  <a:srgbClr val="465562"/>
                </a:solidFill>
              </a:rPr>
            </a:br>
            <a:endParaRPr lang="tr-TR" sz="2400" dirty="0">
              <a:solidFill>
                <a:srgbClr val="465562"/>
              </a:solidFill>
            </a:endParaRPr>
          </a:p>
          <a:p>
            <a:pPr marL="914400" lvl="1" indent="-457200">
              <a:buFont typeface="Arial" panose="020B0604020202020204" pitchFamily="34" charset="0"/>
              <a:buChar char="•"/>
            </a:pPr>
            <a:r>
              <a:rPr lang="tr-TR" sz="2400" dirty="0">
                <a:solidFill>
                  <a:srgbClr val="465562"/>
                </a:solidFill>
              </a:rPr>
              <a:t>Sürdürülebilirliğini, </a:t>
            </a:r>
            <a:br>
              <a:rPr lang="tr-TR" sz="2400" dirty="0">
                <a:solidFill>
                  <a:srgbClr val="465562"/>
                </a:solidFill>
              </a:rPr>
            </a:br>
            <a:endParaRPr lang="tr-TR" sz="2400" dirty="0">
              <a:solidFill>
                <a:srgbClr val="465562"/>
              </a:solidFill>
            </a:endParaRPr>
          </a:p>
          <a:p>
            <a:pPr marL="914400" lvl="1" indent="-457200">
              <a:buFont typeface="Arial" panose="020B0604020202020204" pitchFamily="34" charset="0"/>
              <a:buChar char="•"/>
            </a:pPr>
            <a:r>
              <a:rPr lang="tr-TR" sz="2400" dirty="0">
                <a:solidFill>
                  <a:srgbClr val="465562"/>
                </a:solidFill>
              </a:rPr>
              <a:t>Esnekliğini ve yeniden kullanılabilirliğini arttırmaya yöneliktir. </a:t>
            </a:r>
          </a:p>
          <a:p>
            <a:pPr marL="914400" lvl="1" indent="-457200">
              <a:buFont typeface="Arial" panose="020B0604020202020204" pitchFamily="34" charset="0"/>
              <a:buChar char="•"/>
            </a:pPr>
            <a:endParaRPr lang="tr-TR" sz="2400" dirty="0">
              <a:solidFill>
                <a:srgbClr val="465562"/>
              </a:solidFill>
            </a:endParaRPr>
          </a:p>
          <a:p>
            <a:pPr lvl="1"/>
            <a:endParaRPr lang="tr-TR" sz="2400" dirty="0">
              <a:solidFill>
                <a:srgbClr val="465562"/>
              </a:solidFill>
            </a:endParaRPr>
          </a:p>
        </p:txBody>
      </p:sp>
    </p:spTree>
    <p:extLst>
      <p:ext uri="{BB962C8B-B14F-4D97-AF65-F5344CB8AC3E}">
        <p14:creationId xmlns:p14="http://schemas.microsoft.com/office/powerpoint/2010/main" val="958127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862164" y="1023583"/>
            <a:ext cx="4464496" cy="604663"/>
          </a:xfrm>
        </p:spPr>
        <p:txBody>
          <a:bodyPr rtlCol="0">
            <a:normAutofit/>
          </a:bodyPr>
          <a:lstStyle/>
          <a:p>
            <a:pPr algn="ctr" rtl="0"/>
            <a:r>
              <a:rPr lang="tr-TR" sz="3600" dirty="0">
                <a:solidFill>
                  <a:srgbClr val="760A0A"/>
                </a:solidFill>
              </a:rPr>
              <a:t>Kod tekrarını azaltır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981844" y="2492896"/>
            <a:ext cx="10283713" cy="19442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2400" dirty="0">
                <a:solidFill>
                  <a:srgbClr val="465562"/>
                </a:solidFill>
              </a:rPr>
              <a:t>Desenler, genel sorunlara spesifik çözümler sunar ve bu sayede yazılım geliştiricilerin aynı sorunlarla sürekli olarak uğraşmasını önler.</a:t>
            </a:r>
          </a:p>
          <a:p>
            <a:pPr algn="just"/>
            <a:endParaRPr lang="tr-TR" sz="2400" dirty="0">
              <a:solidFill>
                <a:srgbClr val="465562"/>
              </a:solidFill>
            </a:endParaRPr>
          </a:p>
          <a:p>
            <a:pPr algn="just"/>
            <a:r>
              <a:rPr lang="tr-TR" sz="2400" dirty="0">
                <a:solidFill>
                  <a:srgbClr val="465562"/>
                </a:solidFill>
              </a:rPr>
              <a:t>Desenler, yazılımın farklı bölümlerinde tekrar kullanılabilen ve test edilmiş bileşenler sağlar, böylece kod tekrarını azaltır.</a:t>
            </a:r>
          </a:p>
        </p:txBody>
      </p:sp>
    </p:spTree>
    <p:extLst>
      <p:ext uri="{BB962C8B-B14F-4D97-AF65-F5344CB8AC3E}">
        <p14:creationId xmlns:p14="http://schemas.microsoft.com/office/powerpoint/2010/main" val="394124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070076" y="1023583"/>
            <a:ext cx="6048672" cy="604663"/>
          </a:xfrm>
        </p:spPr>
        <p:txBody>
          <a:bodyPr rtlCol="0">
            <a:normAutofit fontScale="90000"/>
          </a:bodyPr>
          <a:lstStyle/>
          <a:p>
            <a:pPr algn="ctr" rtl="0"/>
            <a:r>
              <a:rPr lang="tr-TR" sz="3600" dirty="0">
                <a:solidFill>
                  <a:srgbClr val="760A0A"/>
                </a:solidFill>
              </a:rPr>
              <a:t>İletişim ve anlaşılabilirliği arttırır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703972"/>
            <a:ext cx="11449272" cy="230425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tr-TR" sz="2400" dirty="0">
                <a:solidFill>
                  <a:srgbClr val="465562"/>
                </a:solidFill>
              </a:rPr>
              <a:t>Yazılım geliştiriciler ve takım üyeleri arasında ortak bir dil ve anlayış sağlar.</a:t>
            </a:r>
          </a:p>
          <a:p>
            <a:pPr marL="342900" indent="-342900" algn="just">
              <a:buFont typeface="Arial" panose="020B0604020202020204" pitchFamily="34" charset="0"/>
              <a:buChar char="•"/>
            </a:pPr>
            <a:endParaRPr lang="tr-TR" sz="2400" dirty="0">
              <a:solidFill>
                <a:srgbClr val="465562"/>
              </a:solidFill>
            </a:endParaRPr>
          </a:p>
          <a:p>
            <a:pPr marL="342900" indent="-342900" algn="just">
              <a:buFont typeface="Arial" panose="020B0604020202020204" pitchFamily="34" charset="0"/>
              <a:buChar char="•"/>
            </a:pPr>
            <a:r>
              <a:rPr lang="tr-TR" sz="2400" dirty="0">
                <a:solidFill>
                  <a:srgbClr val="465562"/>
                </a:solidFill>
              </a:rPr>
              <a:t>Belirli bir sorunu çözmek için adlandırılmış ve belgelenmiş çözümler sunar.</a:t>
            </a:r>
          </a:p>
          <a:p>
            <a:pPr marL="342900" indent="-342900" algn="just">
              <a:buFont typeface="Arial" panose="020B0604020202020204" pitchFamily="34" charset="0"/>
              <a:buChar char="•"/>
            </a:pPr>
            <a:endParaRPr lang="tr-TR" sz="2400" dirty="0">
              <a:solidFill>
                <a:srgbClr val="465562"/>
              </a:solidFill>
            </a:endParaRPr>
          </a:p>
          <a:p>
            <a:pPr marL="342900" indent="-342900" algn="just">
              <a:buFont typeface="Arial" panose="020B0604020202020204" pitchFamily="34" charset="0"/>
              <a:buChar char="•"/>
            </a:pPr>
            <a:r>
              <a:rPr lang="tr-TR" sz="2400" dirty="0">
                <a:solidFill>
                  <a:srgbClr val="465562"/>
                </a:solidFill>
              </a:rPr>
              <a:t>Takım içinde iletişimi artırır kodun anlaşılabilirliğini ve bakımını kolaylaştırır.</a:t>
            </a:r>
          </a:p>
        </p:txBody>
      </p:sp>
    </p:spTree>
    <p:extLst>
      <p:ext uri="{BB962C8B-B14F-4D97-AF65-F5344CB8AC3E}">
        <p14:creationId xmlns:p14="http://schemas.microsoft.com/office/powerpoint/2010/main" val="230498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09836" y="2123985"/>
            <a:ext cx="5472608" cy="455698"/>
          </a:xfrm>
        </p:spPr>
        <p:txBody>
          <a:bodyPr rtlCol="0">
            <a:noAutofit/>
          </a:bodyPr>
          <a:lstStyle/>
          <a:p>
            <a:pPr rtl="0"/>
            <a:r>
              <a:rPr lang="tr-TR" sz="2500" dirty="0">
                <a:solidFill>
                  <a:schemeClr val="tx1"/>
                </a:solidFill>
              </a:rPr>
              <a:t>Desenler dört ana gruba ayrılır.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852936"/>
            <a:ext cx="11449272" cy="23713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tr-TR" sz="2400" dirty="0" err="1">
                <a:solidFill>
                  <a:srgbClr val="465562"/>
                </a:solidFill>
              </a:rPr>
              <a:t>Creational</a:t>
            </a:r>
            <a:r>
              <a:rPr lang="tr-TR" sz="2400" dirty="0">
                <a:solidFill>
                  <a:srgbClr val="465562"/>
                </a:solidFill>
              </a:rPr>
              <a:t> </a:t>
            </a:r>
            <a:r>
              <a:rPr lang="tr-TR" sz="2400" dirty="0" err="1">
                <a:solidFill>
                  <a:srgbClr val="465562"/>
                </a:solidFill>
              </a:rPr>
              <a:t>Patterns</a:t>
            </a:r>
            <a:r>
              <a:rPr lang="tr-TR" sz="2400" dirty="0">
                <a:solidFill>
                  <a:srgbClr val="465562"/>
                </a:solidFill>
              </a:rPr>
              <a:t> (</a:t>
            </a:r>
            <a:r>
              <a:rPr lang="tr-TR" sz="2400" dirty="0" err="1">
                <a:solidFill>
                  <a:srgbClr val="465562"/>
                </a:solidFill>
              </a:rPr>
              <a:t>Yaratımsal</a:t>
            </a:r>
            <a:r>
              <a:rPr lang="tr-TR" sz="2400" dirty="0">
                <a:solidFill>
                  <a:srgbClr val="465562"/>
                </a:solidFill>
              </a:rPr>
              <a:t> Desenler)</a:t>
            </a:r>
          </a:p>
          <a:p>
            <a:pPr marL="342900" indent="-342900" algn="just">
              <a:buFont typeface="Arial" panose="020B0604020202020204" pitchFamily="34" charset="0"/>
              <a:buChar char="•"/>
            </a:pPr>
            <a:endParaRPr lang="tr-TR" sz="2400" dirty="0">
              <a:solidFill>
                <a:srgbClr val="465562"/>
              </a:solidFill>
            </a:endParaRPr>
          </a:p>
          <a:p>
            <a:pPr marL="342900" indent="-342900" algn="just">
              <a:buFont typeface="Arial" panose="020B0604020202020204" pitchFamily="34" charset="0"/>
              <a:buChar char="•"/>
            </a:pPr>
            <a:r>
              <a:rPr lang="tr-TR" sz="2400" dirty="0" err="1">
                <a:solidFill>
                  <a:srgbClr val="465562"/>
                </a:solidFill>
              </a:rPr>
              <a:t>Structural</a:t>
            </a:r>
            <a:r>
              <a:rPr lang="tr-TR" sz="2400" dirty="0">
                <a:solidFill>
                  <a:srgbClr val="465562"/>
                </a:solidFill>
              </a:rPr>
              <a:t> </a:t>
            </a:r>
            <a:r>
              <a:rPr lang="tr-TR" sz="2400" dirty="0" err="1">
                <a:solidFill>
                  <a:srgbClr val="465562"/>
                </a:solidFill>
              </a:rPr>
              <a:t>Patterns</a:t>
            </a:r>
            <a:r>
              <a:rPr lang="tr-TR" sz="2400" dirty="0">
                <a:solidFill>
                  <a:srgbClr val="465562"/>
                </a:solidFill>
              </a:rPr>
              <a:t> (Yapısal Desenler)</a:t>
            </a:r>
          </a:p>
          <a:p>
            <a:pPr marL="342900" indent="-342900" algn="just">
              <a:buFont typeface="Arial" panose="020B0604020202020204" pitchFamily="34" charset="0"/>
              <a:buChar char="•"/>
            </a:pPr>
            <a:endParaRPr lang="tr-TR" sz="2400" dirty="0">
              <a:solidFill>
                <a:srgbClr val="465562"/>
              </a:solidFill>
            </a:endParaRPr>
          </a:p>
          <a:p>
            <a:pPr marL="342900" indent="-342900">
              <a:buFont typeface="Arial" panose="020B0604020202020204" pitchFamily="34" charset="0"/>
              <a:buChar char="•"/>
            </a:pPr>
            <a:r>
              <a:rPr lang="tr-TR" sz="2400" dirty="0" err="1">
                <a:solidFill>
                  <a:srgbClr val="465562"/>
                </a:solidFill>
              </a:rPr>
              <a:t>Behavioral</a:t>
            </a:r>
            <a:r>
              <a:rPr lang="tr-TR" sz="2400" dirty="0">
                <a:solidFill>
                  <a:srgbClr val="465562"/>
                </a:solidFill>
              </a:rPr>
              <a:t> </a:t>
            </a:r>
            <a:r>
              <a:rPr lang="tr-TR" sz="2400" dirty="0" err="1">
                <a:solidFill>
                  <a:srgbClr val="465562"/>
                </a:solidFill>
              </a:rPr>
              <a:t>Patterns</a:t>
            </a:r>
            <a:r>
              <a:rPr lang="tr-TR" sz="2400" dirty="0">
                <a:solidFill>
                  <a:srgbClr val="465562"/>
                </a:solidFill>
              </a:rPr>
              <a:t> (Davranışsal Desenler)</a:t>
            </a:r>
            <a:br>
              <a:rPr lang="tr-TR" sz="2400" dirty="0">
                <a:solidFill>
                  <a:srgbClr val="465562"/>
                </a:solidFill>
              </a:rPr>
            </a:br>
            <a:endParaRPr lang="tr-TR" sz="2400" dirty="0">
              <a:solidFill>
                <a:srgbClr val="465562"/>
              </a:solidFill>
            </a:endParaRPr>
          </a:p>
          <a:p>
            <a:pPr marL="342900" indent="-342900" algn="just">
              <a:buFont typeface="Arial" panose="020B0604020202020204" pitchFamily="34" charset="0"/>
              <a:buChar char="•"/>
            </a:pPr>
            <a:r>
              <a:rPr lang="tr-TR" sz="2400" dirty="0" err="1">
                <a:solidFill>
                  <a:srgbClr val="465562"/>
                </a:solidFill>
              </a:rPr>
              <a:t>Architectural</a:t>
            </a:r>
            <a:r>
              <a:rPr lang="tr-TR" sz="2400" dirty="0">
                <a:solidFill>
                  <a:srgbClr val="465562"/>
                </a:solidFill>
              </a:rPr>
              <a:t> </a:t>
            </a:r>
            <a:r>
              <a:rPr lang="tr-TR" sz="2400" dirty="0" err="1">
                <a:solidFill>
                  <a:srgbClr val="465562"/>
                </a:solidFill>
              </a:rPr>
              <a:t>Patterns</a:t>
            </a:r>
            <a:r>
              <a:rPr lang="tr-TR" sz="2400" dirty="0">
                <a:solidFill>
                  <a:srgbClr val="465562"/>
                </a:solidFill>
              </a:rPr>
              <a:t> (Mimari Desenler)</a:t>
            </a:r>
          </a:p>
        </p:txBody>
      </p:sp>
    </p:spTree>
    <p:extLst>
      <p:ext uri="{BB962C8B-B14F-4D97-AF65-F5344CB8AC3E}">
        <p14:creationId xmlns:p14="http://schemas.microsoft.com/office/powerpoint/2010/main" val="123246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10036" y="1023583"/>
            <a:ext cx="7992888" cy="604663"/>
          </a:xfrm>
        </p:spPr>
        <p:txBody>
          <a:bodyPr rtlCol="0">
            <a:normAutofit fontScale="90000"/>
          </a:bodyPr>
          <a:lstStyle/>
          <a:p>
            <a:pPr algn="ctr" rtl="0"/>
            <a:r>
              <a:rPr lang="tr-TR" sz="3600" dirty="0" err="1">
                <a:solidFill>
                  <a:srgbClr val="760A0A"/>
                </a:solidFill>
                <a:latin typeface="Arial" panose="020B0604020202020204" pitchFamily="34" charset="0"/>
                <a:cs typeface="Arial" panose="020B0604020202020204" pitchFamily="34" charset="0"/>
              </a:rPr>
              <a:t>Creational</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Patterns</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Yaratımsal</a:t>
            </a:r>
            <a:r>
              <a:rPr lang="tr-TR" sz="3600" dirty="0">
                <a:solidFill>
                  <a:srgbClr val="760A0A"/>
                </a:solidFill>
                <a:latin typeface="Arial" panose="020B0604020202020204" pitchFamily="34" charset="0"/>
                <a:cs typeface="Arial" panose="020B0604020202020204" pitchFamily="34" charset="0"/>
              </a:rPr>
              <a:t> Desenler)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132856"/>
            <a:ext cx="6840760" cy="302433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Wingdings" panose="05000000000000000000" pitchFamily="2" charset="2"/>
              <a:buChar char="Ø"/>
            </a:pPr>
            <a:r>
              <a:rPr lang="tr-TR" sz="2400" b="0" i="0" dirty="0">
                <a:effectLst/>
                <a:latin typeface="Arial" panose="020B0604020202020204" pitchFamily="34" charset="0"/>
                <a:cs typeface="Arial" panose="020B0604020202020204" pitchFamily="34" charset="0"/>
              </a:rPr>
              <a:t>Bu desenler, nesnelerin nasıl oluşturulacağı ve örneklendirileceği konusunda rehberlik eder. </a:t>
            </a:r>
          </a:p>
          <a:p>
            <a:pPr marL="457200" indent="-457200">
              <a:buFont typeface="Wingdings" panose="05000000000000000000" pitchFamily="2" charset="2"/>
              <a:buChar char="Ø"/>
            </a:pPr>
            <a:endParaRPr lang="tr-TR" sz="24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400" b="0" i="0" dirty="0">
                <a:effectLst/>
                <a:latin typeface="Arial" panose="020B0604020202020204" pitchFamily="34" charset="0"/>
                <a:cs typeface="Arial" panose="020B0604020202020204" pitchFamily="34" charset="0"/>
              </a:rPr>
              <a:t>Nesne oluşturma sürecini soyutlaştırarak ve istemci kodundan bağımsız hale getirerek esneklik sağlar </a:t>
            </a:r>
            <a:r>
              <a:rPr lang="tr-TR" sz="2400" dirty="0">
                <a:latin typeface="Arial" panose="020B0604020202020204" pitchFamily="34" charset="0"/>
                <a:cs typeface="Arial" panose="020B0604020202020204" pitchFamily="34" charset="0"/>
              </a:rPr>
              <a:t>ve karmaşık nesne örnekleme süreçlerini ortadan kaldırır.</a:t>
            </a:r>
          </a:p>
        </p:txBody>
      </p:sp>
      <p:sp>
        <p:nvSpPr>
          <p:cNvPr id="4" name="İçerik Yer Tutucusu 13">
            <a:extLst>
              <a:ext uri="{FF2B5EF4-FFF2-40B4-BE49-F238E27FC236}">
                <a16:creationId xmlns:a16="http://schemas.microsoft.com/office/drawing/2014/main" id="{051D64D0-908C-E9AF-DC5C-B00400AB6CDC}"/>
              </a:ext>
            </a:extLst>
          </p:cNvPr>
          <p:cNvSpPr txBox="1">
            <a:spLocks/>
          </p:cNvSpPr>
          <p:nvPr/>
        </p:nvSpPr>
        <p:spPr>
          <a:xfrm>
            <a:off x="8326660" y="1775290"/>
            <a:ext cx="3744416" cy="373946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000" b="1" i="0" dirty="0" err="1">
                <a:effectLst/>
                <a:latin typeface="Arial" panose="020B0604020202020204" pitchFamily="34" charset="0"/>
                <a:cs typeface="Arial" panose="020B0604020202020204" pitchFamily="34" charset="0"/>
              </a:rPr>
              <a:t>Singleton</a:t>
            </a:r>
            <a:r>
              <a:rPr lang="tr-TR" sz="2000" b="1" i="0" dirty="0">
                <a:effectLst/>
                <a:latin typeface="Arial" panose="020B0604020202020204" pitchFamily="34" charset="0"/>
                <a:cs typeface="Arial" panose="020B0604020202020204" pitchFamily="34" charset="0"/>
              </a:rPr>
              <a:t/>
            </a:r>
            <a:br>
              <a:rPr lang="tr-TR" sz="2000" b="1" i="0" dirty="0">
                <a:effectLst/>
                <a:latin typeface="Arial" panose="020B0604020202020204" pitchFamily="34" charset="0"/>
                <a:cs typeface="Arial" panose="020B0604020202020204" pitchFamily="34" charset="0"/>
              </a:rPr>
            </a:br>
            <a:endParaRPr lang="tr-TR" sz="20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i="0" dirty="0" err="1">
                <a:effectLst/>
                <a:latin typeface="Arial" panose="020B0604020202020204" pitchFamily="34" charset="0"/>
                <a:cs typeface="Arial" panose="020B0604020202020204" pitchFamily="34" charset="0"/>
              </a:rPr>
              <a:t>Factory</a:t>
            </a:r>
            <a:r>
              <a:rPr lang="tr-TR" sz="2000" b="1" i="0" dirty="0">
                <a:effectLst/>
                <a:latin typeface="Arial" panose="020B0604020202020204" pitchFamily="34" charset="0"/>
                <a:cs typeface="Arial" panose="020B0604020202020204" pitchFamily="34" charset="0"/>
              </a:rPr>
              <a:t> </a:t>
            </a:r>
            <a:r>
              <a:rPr lang="tr-TR" sz="2000" b="1" i="0" dirty="0" err="1">
                <a:effectLst/>
                <a:latin typeface="Arial" panose="020B0604020202020204" pitchFamily="34" charset="0"/>
                <a:cs typeface="Arial" panose="020B0604020202020204" pitchFamily="34" charset="0"/>
              </a:rPr>
              <a:t>Method</a:t>
            </a:r>
            <a:r>
              <a:rPr lang="tr-TR" sz="2000" b="1" i="0" dirty="0">
                <a:effectLst/>
                <a:latin typeface="Arial" panose="020B0604020202020204" pitchFamily="34" charset="0"/>
                <a:cs typeface="Arial" panose="020B0604020202020204" pitchFamily="34" charset="0"/>
              </a:rPr>
              <a:t/>
            </a:r>
            <a:br>
              <a:rPr lang="tr-TR" sz="2000" b="1" i="0" dirty="0">
                <a:effectLst/>
                <a:latin typeface="Arial" panose="020B0604020202020204" pitchFamily="34" charset="0"/>
                <a:cs typeface="Arial" panose="020B0604020202020204" pitchFamily="34" charset="0"/>
              </a:rPr>
            </a:br>
            <a:endParaRPr lang="tr-TR" sz="20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i="0" dirty="0" err="1">
                <a:effectLst/>
                <a:latin typeface="Arial" panose="020B0604020202020204" pitchFamily="34" charset="0"/>
                <a:cs typeface="Arial" panose="020B0604020202020204" pitchFamily="34" charset="0"/>
              </a:rPr>
              <a:t>Abstrac</a:t>
            </a:r>
            <a:r>
              <a:rPr lang="tr-TR" sz="2000" b="1" dirty="0" err="1">
                <a:latin typeface="Arial" panose="020B0604020202020204" pitchFamily="34" charset="0"/>
                <a:cs typeface="Arial" panose="020B0604020202020204" pitchFamily="34" charset="0"/>
              </a:rPr>
              <a:t>t</a:t>
            </a:r>
            <a:r>
              <a:rPr lang="tr-TR" sz="2000" b="1" dirty="0">
                <a:latin typeface="Arial" panose="020B0604020202020204" pitchFamily="34" charset="0"/>
                <a:cs typeface="Arial" panose="020B0604020202020204" pitchFamily="34" charset="0"/>
              </a:rPr>
              <a:t> </a:t>
            </a:r>
            <a:r>
              <a:rPr lang="tr-TR" sz="2000" b="1" dirty="0" err="1">
                <a:latin typeface="Arial" panose="020B0604020202020204" pitchFamily="34" charset="0"/>
                <a:cs typeface="Arial" panose="020B0604020202020204" pitchFamily="34" charset="0"/>
              </a:rPr>
              <a:t>Factory</a:t>
            </a:r>
            <a:r>
              <a:rPr lang="tr-TR" sz="2000" b="1" dirty="0">
                <a:latin typeface="Arial" panose="020B0604020202020204" pitchFamily="34" charset="0"/>
                <a:cs typeface="Arial" panose="020B0604020202020204" pitchFamily="34" charset="0"/>
              </a:rPr>
              <a:t/>
            </a:r>
            <a:br>
              <a:rPr lang="tr-TR" sz="2000" b="1" dirty="0">
                <a:latin typeface="Arial" panose="020B0604020202020204" pitchFamily="34" charset="0"/>
                <a:cs typeface="Arial" panose="020B0604020202020204" pitchFamily="34" charset="0"/>
              </a:rPr>
            </a:br>
            <a:endParaRPr lang="tr-TR"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i="0" dirty="0">
                <a:effectLst/>
                <a:latin typeface="Arial" panose="020B0604020202020204" pitchFamily="34" charset="0"/>
                <a:cs typeface="Arial" panose="020B0604020202020204" pitchFamily="34" charset="0"/>
              </a:rPr>
              <a:t>Builder</a:t>
            </a:r>
            <a:br>
              <a:rPr lang="tr-TR" sz="2000" b="1" i="0" dirty="0">
                <a:effectLst/>
                <a:latin typeface="Arial" panose="020B0604020202020204" pitchFamily="34" charset="0"/>
                <a:cs typeface="Arial" panose="020B0604020202020204" pitchFamily="34" charset="0"/>
              </a:rPr>
            </a:br>
            <a:endParaRPr lang="tr-TR" sz="20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i="0" dirty="0" err="1">
                <a:effectLst/>
                <a:latin typeface="Arial" panose="020B0604020202020204" pitchFamily="34" charset="0"/>
                <a:cs typeface="Arial" panose="020B0604020202020204" pitchFamily="34" charset="0"/>
              </a:rPr>
              <a:t>Prototype</a:t>
            </a:r>
            <a:r>
              <a:rPr lang="tr-TR" sz="2000" b="1" i="0" dirty="0">
                <a:effectLst/>
                <a:latin typeface="Arial" panose="020B0604020202020204" pitchFamily="34" charset="0"/>
                <a:cs typeface="Arial" panose="020B0604020202020204" pitchFamily="34" charset="0"/>
              </a:rPr>
              <a:t/>
            </a:r>
            <a:br>
              <a:rPr lang="tr-TR" sz="2000" b="1" i="0" dirty="0">
                <a:effectLst/>
                <a:latin typeface="Arial" panose="020B0604020202020204" pitchFamily="34" charset="0"/>
                <a:cs typeface="Arial" panose="020B0604020202020204" pitchFamily="34" charset="0"/>
              </a:rPr>
            </a:br>
            <a:endParaRPr lang="tr-TR" sz="20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dirty="0">
                <a:latin typeface="Arial" panose="020B0604020202020204" pitchFamily="34" charset="0"/>
                <a:cs typeface="Arial" panose="020B0604020202020204" pitchFamily="34" charset="0"/>
              </a:rPr>
              <a:t>Object </a:t>
            </a:r>
            <a:r>
              <a:rPr lang="tr-TR" sz="2000" b="1" dirty="0" err="1">
                <a:latin typeface="Arial" panose="020B0604020202020204" pitchFamily="34" charset="0"/>
                <a:cs typeface="Arial" panose="020B0604020202020204" pitchFamily="34" charset="0"/>
              </a:rPr>
              <a:t>Pool</a:t>
            </a:r>
            <a:r>
              <a:rPr lang="tr-TR" sz="2000" b="1" dirty="0">
                <a:latin typeface="Arial" panose="020B0604020202020204" pitchFamily="34" charset="0"/>
                <a:cs typeface="Arial" panose="020B0604020202020204" pitchFamily="34" charset="0"/>
              </a:rPr>
              <a:t/>
            </a:r>
            <a:br>
              <a:rPr lang="tr-TR" sz="2000" b="1" dirty="0">
                <a:latin typeface="Arial" panose="020B0604020202020204" pitchFamily="34" charset="0"/>
                <a:cs typeface="Arial" panose="020B0604020202020204" pitchFamily="34" charset="0"/>
              </a:rPr>
            </a:br>
            <a:endParaRPr lang="tr-TR"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dirty="0" err="1">
                <a:latin typeface="Arial" panose="020B0604020202020204" pitchFamily="34" charset="0"/>
                <a:cs typeface="Arial" panose="020B0604020202020204" pitchFamily="34" charset="0"/>
              </a:rPr>
              <a:t>Lazy</a:t>
            </a:r>
            <a:r>
              <a:rPr lang="tr-TR" sz="2000" b="1" dirty="0">
                <a:latin typeface="Arial" panose="020B0604020202020204" pitchFamily="34" charset="0"/>
                <a:cs typeface="Arial" panose="020B0604020202020204" pitchFamily="34" charset="0"/>
              </a:rPr>
              <a:t> </a:t>
            </a:r>
            <a:r>
              <a:rPr lang="tr-TR" sz="2000" b="1" dirty="0" err="1">
                <a:latin typeface="Arial" panose="020B0604020202020204" pitchFamily="34" charset="0"/>
                <a:cs typeface="Arial" panose="020B0604020202020204" pitchFamily="34" charset="0"/>
              </a:rPr>
              <a:t>Initialization</a:t>
            </a:r>
            <a:endParaRPr lang="tr-TR"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876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10036" y="1023583"/>
            <a:ext cx="7992888" cy="604663"/>
          </a:xfrm>
        </p:spPr>
        <p:txBody>
          <a:bodyPr rtlCol="0">
            <a:normAutofit/>
          </a:bodyPr>
          <a:lstStyle/>
          <a:p>
            <a:pPr algn="ctr" rtl="0"/>
            <a:r>
              <a:rPr lang="tr-TR" sz="3600" dirty="0" err="1">
                <a:solidFill>
                  <a:srgbClr val="760A0A"/>
                </a:solidFill>
                <a:latin typeface="Arial" panose="020B0604020202020204" pitchFamily="34" charset="0"/>
                <a:cs typeface="Arial" panose="020B0604020202020204" pitchFamily="34" charset="0"/>
              </a:rPr>
              <a:t>Structural</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Patterns</a:t>
            </a:r>
            <a:r>
              <a:rPr lang="tr-TR" sz="3600" dirty="0">
                <a:solidFill>
                  <a:srgbClr val="760A0A"/>
                </a:solidFill>
                <a:latin typeface="Arial" panose="020B0604020202020204" pitchFamily="34" charset="0"/>
                <a:cs typeface="Arial" panose="020B0604020202020204" pitchFamily="34" charset="0"/>
              </a:rPr>
              <a:t> (Yapısal Desenler)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132856"/>
            <a:ext cx="6768752" cy="302433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Wingdings" panose="05000000000000000000" pitchFamily="2" charset="2"/>
              <a:buChar char="Ø"/>
            </a:pPr>
            <a:r>
              <a:rPr lang="tr-TR" sz="2400" dirty="0">
                <a:latin typeface="Arial" panose="020B0604020202020204" pitchFamily="34" charset="0"/>
                <a:cs typeface="Arial" panose="020B0604020202020204" pitchFamily="34" charset="0"/>
              </a:rPr>
              <a:t>Bu desenler, sınıflar ve nesneler arasındaki ilişkileri düzenlemek ve oluşturmak için kullanılır. </a:t>
            </a:r>
            <a:br>
              <a:rPr lang="tr-TR" sz="2400" dirty="0">
                <a:latin typeface="Arial" panose="020B0604020202020204" pitchFamily="34" charset="0"/>
                <a:cs typeface="Arial" panose="020B0604020202020204" pitchFamily="34" charset="0"/>
              </a:rPr>
            </a:br>
            <a:endParaRPr lang="tr-TR" sz="24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400" dirty="0">
                <a:latin typeface="Arial" panose="020B0604020202020204" pitchFamily="34" charset="0"/>
                <a:cs typeface="Arial" panose="020B0604020202020204" pitchFamily="34" charset="0"/>
              </a:rPr>
              <a:t>Sistem bileşenlerini daha büyük yapılarla birleştirmek veya daha esnek bir yapı oluşturmak için kullanılabilir.</a:t>
            </a:r>
          </a:p>
        </p:txBody>
      </p:sp>
      <p:sp>
        <p:nvSpPr>
          <p:cNvPr id="4" name="İçerik Yer Tutucusu 13">
            <a:extLst>
              <a:ext uri="{FF2B5EF4-FFF2-40B4-BE49-F238E27FC236}">
                <a16:creationId xmlns:a16="http://schemas.microsoft.com/office/drawing/2014/main" id="{051D64D0-908C-E9AF-DC5C-B00400AB6CDC}"/>
              </a:ext>
            </a:extLst>
          </p:cNvPr>
          <p:cNvSpPr txBox="1">
            <a:spLocks/>
          </p:cNvSpPr>
          <p:nvPr/>
        </p:nvSpPr>
        <p:spPr>
          <a:xfrm>
            <a:off x="7606580" y="2132856"/>
            <a:ext cx="4109392" cy="288032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Adapter</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a:latin typeface="Arial" panose="020B0604020202020204" pitchFamily="34" charset="0"/>
                <a:cs typeface="Arial" panose="020B0604020202020204" pitchFamily="34" charset="0"/>
              </a:rPr>
              <a:t>Bridge</a:t>
            </a:r>
          </a:p>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Composite</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Decorator</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Facade</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Flyweight</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a:latin typeface="Arial" panose="020B0604020202020204" pitchFamily="34" charset="0"/>
                <a:cs typeface="Arial" panose="020B0604020202020204" pitchFamily="34" charset="0"/>
              </a:rPr>
              <a:t>Proxy</a:t>
            </a:r>
          </a:p>
        </p:txBody>
      </p:sp>
      <p:pic>
        <p:nvPicPr>
          <p:cNvPr id="7" name="Resim 6">
            <a:extLst>
              <a:ext uri="{FF2B5EF4-FFF2-40B4-BE49-F238E27FC236}">
                <a16:creationId xmlns:a16="http://schemas.microsoft.com/office/drawing/2014/main" id="{2DDA84F5-4B9F-FA7E-40C2-5C028AB06771}"/>
              </a:ext>
            </a:extLst>
          </p:cNvPr>
          <p:cNvPicPr>
            <a:picLocks noChangeAspect="1"/>
          </p:cNvPicPr>
          <p:nvPr/>
        </p:nvPicPr>
        <p:blipFill>
          <a:blip r:embed="rId4"/>
          <a:stretch>
            <a:fillRect/>
          </a:stretch>
        </p:blipFill>
        <p:spPr>
          <a:xfrm>
            <a:off x="189756" y="3501008"/>
            <a:ext cx="793637" cy="360040"/>
          </a:xfrm>
          <a:prstGeom prst="rect">
            <a:avLst/>
          </a:prstGeom>
        </p:spPr>
      </p:pic>
    </p:spTree>
    <p:extLst>
      <p:ext uri="{BB962C8B-B14F-4D97-AF65-F5344CB8AC3E}">
        <p14:creationId xmlns:p14="http://schemas.microsoft.com/office/powerpoint/2010/main" val="172316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10036" y="1023583"/>
            <a:ext cx="8280920" cy="604663"/>
          </a:xfrm>
        </p:spPr>
        <p:txBody>
          <a:bodyPr rtlCol="0">
            <a:normAutofit fontScale="90000"/>
          </a:bodyPr>
          <a:lstStyle/>
          <a:p>
            <a:pPr algn="ctr" rtl="0"/>
            <a:r>
              <a:rPr lang="tr-TR" sz="3600" dirty="0" err="1">
                <a:solidFill>
                  <a:srgbClr val="760A0A"/>
                </a:solidFill>
                <a:latin typeface="Arial" panose="020B0604020202020204" pitchFamily="34" charset="0"/>
                <a:cs typeface="Arial" panose="020B0604020202020204" pitchFamily="34" charset="0"/>
              </a:rPr>
              <a:t>Behavioral</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Patterns</a:t>
            </a:r>
            <a:r>
              <a:rPr lang="tr-TR" sz="3600" dirty="0">
                <a:solidFill>
                  <a:srgbClr val="760A0A"/>
                </a:solidFill>
                <a:latin typeface="Arial" panose="020B0604020202020204" pitchFamily="34" charset="0"/>
                <a:cs typeface="Arial" panose="020B0604020202020204" pitchFamily="34" charset="0"/>
              </a:rPr>
              <a:t> (Davranışsal Desenler)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132856"/>
            <a:ext cx="7920880" cy="345638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Wingdings" panose="05000000000000000000" pitchFamily="2" charset="2"/>
              <a:buChar char="Ø"/>
            </a:pPr>
            <a:r>
              <a:rPr lang="tr-TR" sz="2000" dirty="0">
                <a:latin typeface="Arial" panose="020B0604020202020204" pitchFamily="34" charset="0"/>
                <a:cs typeface="Arial" panose="020B0604020202020204" pitchFamily="34" charset="0"/>
              </a:rPr>
              <a:t>Bu desenler, nesnelerin nasıl birbirleriyle iletişim kurduğunu ve davrandığını yönetmek için kullanılır. </a:t>
            </a:r>
          </a:p>
          <a:p>
            <a:endParaRPr lang="tr-TR" sz="20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000" dirty="0">
                <a:latin typeface="Arial" panose="020B0604020202020204" pitchFamily="34" charset="0"/>
                <a:cs typeface="Arial" panose="020B0604020202020204" pitchFamily="34" charset="0"/>
              </a:rPr>
              <a:t>Bu desenler, nesneler arasındaki etkileşimleri düzenler ve sistem davranışını organize eder.</a:t>
            </a:r>
            <a:br>
              <a:rPr lang="tr-TR" sz="2000" dirty="0">
                <a:latin typeface="Arial" panose="020B0604020202020204" pitchFamily="34" charset="0"/>
                <a:cs typeface="Arial" panose="020B0604020202020204" pitchFamily="34" charset="0"/>
              </a:rPr>
            </a:br>
            <a:endParaRPr lang="tr-TR" sz="20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000" dirty="0">
                <a:latin typeface="Arial" panose="020B0604020202020204" pitchFamily="34" charset="0"/>
                <a:cs typeface="Arial" panose="020B0604020202020204" pitchFamily="34" charset="0"/>
              </a:rPr>
              <a:t>Algoritmalara ve nesneler arasındaki sorumlulukların atanmasına odaklanır. Çalışma zamanında takip edilmesi zor olan karmaşık kontrol akışını karakterize ederler ve ardından, nesnelerin birbirleriyle iletişim kurma biçimine konsantre olmanızı sağlamak için odağınızı söz konusu akıştan başka bir yere kaydırırlar.</a:t>
            </a:r>
          </a:p>
        </p:txBody>
      </p:sp>
      <p:sp>
        <p:nvSpPr>
          <p:cNvPr id="4" name="İçerik Yer Tutucusu 13">
            <a:extLst>
              <a:ext uri="{FF2B5EF4-FFF2-40B4-BE49-F238E27FC236}">
                <a16:creationId xmlns:a16="http://schemas.microsoft.com/office/drawing/2014/main" id="{051D64D0-908C-E9AF-DC5C-B00400AB6CDC}"/>
              </a:ext>
            </a:extLst>
          </p:cNvPr>
          <p:cNvSpPr txBox="1">
            <a:spLocks/>
          </p:cNvSpPr>
          <p:nvPr/>
        </p:nvSpPr>
        <p:spPr>
          <a:xfrm>
            <a:off x="8686700" y="1849773"/>
            <a:ext cx="3168353" cy="381147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Chain</a:t>
            </a:r>
            <a:r>
              <a:rPr lang="tr-TR" sz="1800" dirty="0">
                <a:latin typeface="Arial" panose="020B0604020202020204" pitchFamily="34" charset="0"/>
                <a:cs typeface="Arial" panose="020B0604020202020204" pitchFamily="34" charset="0"/>
              </a:rPr>
              <a:t> of </a:t>
            </a:r>
            <a:r>
              <a:rPr lang="tr-TR" sz="1800" dirty="0" err="1" smtClean="0">
                <a:latin typeface="Arial" panose="020B0604020202020204" pitchFamily="34" charset="0"/>
                <a:cs typeface="Arial" panose="020B0604020202020204" pitchFamily="34" charset="0"/>
              </a:rPr>
              <a:t>Responsibility</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Command</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Double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Dispatch</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Hook</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Classes</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Hook</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Method</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a:latin typeface="Arial" panose="020B0604020202020204" pitchFamily="34" charset="0"/>
                <a:cs typeface="Arial" panose="020B0604020202020204" pitchFamily="34" charset="0"/>
              </a:rPr>
              <a:t>Interpreter</a:t>
            </a: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Iterator</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Mediator</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Memento</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Observer</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State</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Strategy</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Template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Method</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Visitor</a:t>
            </a:r>
            <a:endParaRPr lang="tr-TR" sz="1800" dirty="0">
              <a:latin typeface="Arial" panose="020B0604020202020204" pitchFamily="34" charset="0"/>
              <a:cs typeface="Arial" panose="020B0604020202020204" pitchFamily="34" charset="0"/>
            </a:endParaRPr>
          </a:p>
        </p:txBody>
      </p:sp>
      <p:pic>
        <p:nvPicPr>
          <p:cNvPr id="7" name="Resim 6">
            <a:extLst>
              <a:ext uri="{FF2B5EF4-FFF2-40B4-BE49-F238E27FC236}">
                <a16:creationId xmlns:a16="http://schemas.microsoft.com/office/drawing/2014/main" id="{2DDA84F5-4B9F-FA7E-40C2-5C028AB06771}"/>
              </a:ext>
            </a:extLst>
          </p:cNvPr>
          <p:cNvPicPr>
            <a:picLocks noChangeAspect="1"/>
          </p:cNvPicPr>
          <p:nvPr/>
        </p:nvPicPr>
        <p:blipFill>
          <a:blip r:embed="rId4"/>
          <a:stretch>
            <a:fillRect/>
          </a:stretch>
        </p:blipFill>
        <p:spPr>
          <a:xfrm>
            <a:off x="196637" y="3789040"/>
            <a:ext cx="855154" cy="360040"/>
          </a:xfrm>
          <a:prstGeom prst="rect">
            <a:avLst/>
          </a:prstGeom>
        </p:spPr>
      </p:pic>
    </p:spTree>
    <p:extLst>
      <p:ext uri="{BB962C8B-B14F-4D97-AF65-F5344CB8AC3E}">
        <p14:creationId xmlns:p14="http://schemas.microsoft.com/office/powerpoint/2010/main" val="349940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10036" y="1023583"/>
            <a:ext cx="8280920" cy="604663"/>
          </a:xfrm>
        </p:spPr>
        <p:txBody>
          <a:bodyPr rtlCol="0">
            <a:normAutofit fontScale="90000"/>
          </a:bodyPr>
          <a:lstStyle/>
          <a:p>
            <a:pPr algn="ctr" rtl="0"/>
            <a:r>
              <a:rPr lang="tr-TR" sz="3600" dirty="0" err="1">
                <a:solidFill>
                  <a:srgbClr val="760A0A"/>
                </a:solidFill>
                <a:latin typeface="Arial" panose="020B0604020202020204" pitchFamily="34" charset="0"/>
                <a:cs typeface="Arial" panose="020B0604020202020204" pitchFamily="34" charset="0"/>
              </a:rPr>
              <a:t>Architectural</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Patterns</a:t>
            </a:r>
            <a:r>
              <a:rPr lang="tr-TR" sz="3600" dirty="0">
                <a:solidFill>
                  <a:srgbClr val="760A0A"/>
                </a:solidFill>
                <a:latin typeface="Arial" panose="020B0604020202020204" pitchFamily="34" charset="0"/>
                <a:cs typeface="Arial" panose="020B0604020202020204" pitchFamily="34" charset="0"/>
              </a:rPr>
              <a:t> (Mimari Desenler)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132856"/>
            <a:ext cx="6696744" cy="201622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Wingdings" panose="05000000000000000000" pitchFamily="2" charset="2"/>
              <a:buChar char="Ø"/>
            </a:pPr>
            <a:r>
              <a:rPr lang="tr-TR" sz="2400" dirty="0">
                <a:latin typeface="Arial" panose="020B0604020202020204" pitchFamily="34" charset="0"/>
                <a:cs typeface="Arial" panose="020B0604020202020204" pitchFamily="34" charset="0"/>
              </a:rPr>
              <a:t>Bu desenler,  geniş çaplı sistem yapılarını tasarlamak ve organize etmek için kullanılır. </a:t>
            </a:r>
            <a:br>
              <a:rPr lang="tr-TR" sz="2400" dirty="0">
                <a:latin typeface="Arial" panose="020B0604020202020204" pitchFamily="34" charset="0"/>
                <a:cs typeface="Arial" panose="020B0604020202020204" pitchFamily="34" charset="0"/>
              </a:rPr>
            </a:br>
            <a:endParaRPr lang="tr-TR" sz="24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400" dirty="0">
                <a:latin typeface="Arial" panose="020B0604020202020204" pitchFamily="34" charset="0"/>
                <a:cs typeface="Arial" panose="020B0604020202020204" pitchFamily="34" charset="0"/>
              </a:rPr>
              <a:t>Bir sistemin ana bileşenlerini, ilişkilerini ve işlevlerini belirlemek için kullanılır.</a:t>
            </a:r>
          </a:p>
        </p:txBody>
      </p:sp>
      <p:sp>
        <p:nvSpPr>
          <p:cNvPr id="4" name="İçerik Yer Tutucusu 13">
            <a:extLst>
              <a:ext uri="{FF2B5EF4-FFF2-40B4-BE49-F238E27FC236}">
                <a16:creationId xmlns:a16="http://schemas.microsoft.com/office/drawing/2014/main" id="{051D64D0-908C-E9AF-DC5C-B00400AB6CDC}"/>
              </a:ext>
            </a:extLst>
          </p:cNvPr>
          <p:cNvSpPr txBox="1">
            <a:spLocks/>
          </p:cNvSpPr>
          <p:nvPr/>
        </p:nvSpPr>
        <p:spPr>
          <a:xfrm>
            <a:off x="7174532" y="1849773"/>
            <a:ext cx="4680521" cy="265934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1800" b="1" dirty="0">
                <a:latin typeface="Arial" panose="020B0604020202020204" pitchFamily="34" charset="0"/>
                <a:cs typeface="Arial" panose="020B0604020202020204" pitchFamily="34" charset="0"/>
              </a:rPr>
              <a:t>MVC (Model-</a:t>
            </a:r>
            <a:r>
              <a:rPr lang="tr-TR" sz="1800" b="1" dirty="0" err="1">
                <a:latin typeface="Arial" panose="020B0604020202020204" pitchFamily="34" charset="0"/>
                <a:cs typeface="Arial" panose="020B0604020202020204" pitchFamily="34" charset="0"/>
              </a:rPr>
              <a:t>View</a:t>
            </a:r>
            <a:r>
              <a:rPr lang="tr-TR" sz="1800" b="1" dirty="0">
                <a:latin typeface="Arial" panose="020B0604020202020204" pitchFamily="34" charset="0"/>
                <a:cs typeface="Arial" panose="020B0604020202020204" pitchFamily="34" charset="0"/>
              </a:rPr>
              <a:t>-Controller)</a:t>
            </a:r>
            <a:br>
              <a:rPr lang="tr-TR" sz="1800" b="1" dirty="0">
                <a:latin typeface="Arial" panose="020B0604020202020204" pitchFamily="34" charset="0"/>
                <a:cs typeface="Arial" panose="020B0604020202020204" pitchFamily="34" charset="0"/>
              </a:rPr>
            </a:br>
            <a:endParaRPr lang="tr-TR" sz="1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1800" b="1" dirty="0">
                <a:latin typeface="Arial" panose="020B0604020202020204" pitchFamily="34" charset="0"/>
                <a:cs typeface="Arial" panose="020B0604020202020204" pitchFamily="34" charset="0"/>
              </a:rPr>
              <a:t>MVVM (Model-</a:t>
            </a:r>
            <a:r>
              <a:rPr lang="tr-TR" sz="1800" b="1" dirty="0" err="1">
                <a:latin typeface="Arial" panose="020B0604020202020204" pitchFamily="34" charset="0"/>
                <a:cs typeface="Arial" panose="020B0604020202020204" pitchFamily="34" charset="0"/>
              </a:rPr>
              <a:t>View</a:t>
            </a:r>
            <a:r>
              <a:rPr lang="tr-TR" sz="1800" b="1" dirty="0">
                <a:latin typeface="Arial" panose="020B0604020202020204" pitchFamily="34" charset="0"/>
                <a:cs typeface="Arial" panose="020B0604020202020204" pitchFamily="34" charset="0"/>
              </a:rPr>
              <a:t>-</a:t>
            </a:r>
            <a:r>
              <a:rPr lang="tr-TR" sz="1800" b="1" dirty="0" err="1">
                <a:latin typeface="Arial" panose="020B0604020202020204" pitchFamily="34" charset="0"/>
                <a:cs typeface="Arial" panose="020B0604020202020204" pitchFamily="34" charset="0"/>
              </a:rPr>
              <a:t>ViewModel</a:t>
            </a:r>
            <a:r>
              <a:rPr lang="tr-TR" sz="1800" b="1" dirty="0">
                <a:latin typeface="Arial" panose="020B0604020202020204" pitchFamily="34" charset="0"/>
                <a:cs typeface="Arial" panose="020B0604020202020204" pitchFamily="34" charset="0"/>
              </a:rPr>
              <a:t>)</a:t>
            </a:r>
            <a:br>
              <a:rPr lang="tr-TR" sz="1800" b="1" dirty="0">
                <a:latin typeface="Arial" panose="020B0604020202020204" pitchFamily="34" charset="0"/>
                <a:cs typeface="Arial" panose="020B0604020202020204" pitchFamily="34" charset="0"/>
              </a:rPr>
            </a:br>
            <a:endParaRPr lang="tr-TR" sz="1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1800" b="1" dirty="0" err="1">
                <a:latin typeface="Arial" panose="020B0604020202020204" pitchFamily="34" charset="0"/>
                <a:cs typeface="Arial" panose="020B0604020202020204" pitchFamily="34" charset="0"/>
              </a:rPr>
              <a:t>Layered</a:t>
            </a:r>
            <a:r>
              <a:rPr lang="tr-TR" sz="1800" b="1" dirty="0">
                <a:latin typeface="Arial" panose="020B0604020202020204" pitchFamily="34" charset="0"/>
                <a:cs typeface="Arial" panose="020B0604020202020204" pitchFamily="34" charset="0"/>
              </a:rPr>
              <a:t> Architecture (Katmanlı Mimari)</a:t>
            </a:r>
            <a:br>
              <a:rPr lang="tr-TR" sz="1800" b="1" dirty="0">
                <a:latin typeface="Arial" panose="020B0604020202020204" pitchFamily="34" charset="0"/>
                <a:cs typeface="Arial" panose="020B0604020202020204" pitchFamily="34" charset="0"/>
              </a:rPr>
            </a:br>
            <a:endParaRPr lang="tr-TR" sz="1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1800" b="1" dirty="0" err="1">
                <a:latin typeface="Arial" panose="020B0604020202020204" pitchFamily="34" charset="0"/>
                <a:cs typeface="Arial" panose="020B0604020202020204" pitchFamily="34" charset="0"/>
              </a:rPr>
              <a:t>Microservices</a:t>
            </a:r>
            <a:r>
              <a:rPr lang="tr-TR" sz="1800" b="1" dirty="0">
                <a:latin typeface="Arial" panose="020B0604020202020204" pitchFamily="34" charset="0"/>
                <a:cs typeface="Arial" panose="020B0604020202020204" pitchFamily="34" charset="0"/>
              </a:rPr>
              <a:t> (Mikro Hizmetler) </a:t>
            </a:r>
          </a:p>
        </p:txBody>
      </p:sp>
    </p:spTree>
    <p:extLst>
      <p:ext uri="{BB962C8B-B14F-4D97-AF65-F5344CB8AC3E}">
        <p14:creationId xmlns:p14="http://schemas.microsoft.com/office/powerpoint/2010/main" val="131014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6249976"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Ekstra Bilgi – Temel Bilgiler Hakkında Konuşalım</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1557908" y="1988840"/>
            <a:ext cx="9145016" cy="371870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lgn="l">
              <a:buFont typeface="+mj-lt"/>
              <a:buAutoNum type="arabicPeriod"/>
            </a:pPr>
            <a:r>
              <a:rPr lang="tr-TR" sz="2400" dirty="0" err="1">
                <a:latin typeface="Arial" panose="020B0604020202020204" pitchFamily="34" charset="0"/>
                <a:cs typeface="Arial" panose="020B0604020202020204" pitchFamily="34" charset="0"/>
              </a:rPr>
              <a:t>Interface</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abstract</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class</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static</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type</a:t>
            </a:r>
            <a:r>
              <a:rPr lang="tr-TR" sz="2400" dirty="0">
                <a:latin typeface="Arial" panose="020B0604020202020204" pitchFamily="34" charset="0"/>
                <a:cs typeface="Arial" panose="020B0604020202020204" pitchFamily="34" charset="0"/>
              </a:rPr>
              <a:t>(</a:t>
            </a:r>
            <a:r>
              <a:rPr lang="tr-TR" sz="2400" dirty="0" err="1">
                <a:latin typeface="Arial" panose="020B0604020202020204" pitchFamily="34" charset="0"/>
                <a:cs typeface="Arial" panose="020B0604020202020204" pitchFamily="34" charset="0"/>
              </a:rPr>
              <a:t>class,field</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property</a:t>
            </a:r>
            <a:r>
              <a:rPr lang="tr-TR" sz="2400" dirty="0">
                <a:latin typeface="Arial" panose="020B0604020202020204" pitchFamily="34" charset="0"/>
                <a:cs typeface="Arial" panose="020B0604020202020204" pitchFamily="34" charset="0"/>
              </a:rPr>
              <a:t>), </a:t>
            </a:r>
            <a:br>
              <a:rPr lang="tr-TR" sz="2400" dirty="0">
                <a:latin typeface="Arial" panose="020B0604020202020204" pitchFamily="34" charset="0"/>
                <a:cs typeface="Arial" panose="020B0604020202020204" pitchFamily="34" charset="0"/>
              </a:rPr>
            </a:br>
            <a:r>
              <a:rPr lang="tr-TR" sz="2400" dirty="0" err="1">
                <a:latin typeface="Arial" panose="020B0604020202020204" pitchFamily="34" charset="0"/>
                <a:cs typeface="Arial" panose="020B0604020202020204" pitchFamily="34" charset="0"/>
              </a:rPr>
              <a:t>struct</a:t>
            </a:r>
            <a:r>
              <a:rPr lang="tr-TR" sz="2400" dirty="0">
                <a:latin typeface="Arial" panose="020B0604020202020204" pitchFamily="34" charset="0"/>
                <a:cs typeface="Arial" panose="020B0604020202020204" pitchFamily="34" charset="0"/>
              </a:rPr>
              <a:t> hakkında konuşalım.</a:t>
            </a:r>
          </a:p>
          <a:p>
            <a:pPr marL="457200" indent="-457200" algn="l">
              <a:buFont typeface="+mj-lt"/>
              <a:buAutoNum type="arabicPeriod"/>
            </a:pPr>
            <a:endParaRPr lang="tr-TR" sz="2400" dirty="0">
              <a:latin typeface="Arial" panose="020B0604020202020204" pitchFamily="34" charset="0"/>
              <a:cs typeface="Arial" panose="020B0604020202020204" pitchFamily="34" charset="0"/>
            </a:endParaRPr>
          </a:p>
          <a:p>
            <a:pPr marL="457200" indent="-457200" algn="l">
              <a:buFont typeface="+mj-lt"/>
              <a:buAutoNum type="arabicPeriod"/>
            </a:pPr>
            <a:r>
              <a:rPr lang="tr-TR" sz="2400" dirty="0" err="1">
                <a:latin typeface="Arial" panose="020B0604020202020204" pitchFamily="34" charset="0"/>
                <a:cs typeface="Arial" panose="020B0604020202020204" pitchFamily="34" charset="0"/>
              </a:rPr>
              <a:t>Type</a:t>
            </a:r>
            <a:r>
              <a:rPr lang="tr-TR" sz="2400" dirty="0">
                <a:latin typeface="Arial" panose="020B0604020202020204" pitchFamily="34" charset="0"/>
                <a:cs typeface="Arial" panose="020B0604020202020204" pitchFamily="34" charset="0"/>
              </a:rPr>
              <a:t> referans, </a:t>
            </a:r>
            <a:r>
              <a:rPr lang="tr-TR" sz="2400" dirty="0" err="1">
                <a:latin typeface="Arial" panose="020B0604020202020204" pitchFamily="34" charset="0"/>
                <a:cs typeface="Arial" panose="020B0604020202020204" pitchFamily="34" charset="0"/>
              </a:rPr>
              <a:t>instance</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collection'lar</a:t>
            </a:r>
            <a:r>
              <a:rPr lang="tr-TR" sz="2400" dirty="0">
                <a:latin typeface="Arial" panose="020B0604020202020204" pitchFamily="34" charset="0"/>
                <a:cs typeface="Arial" panose="020B0604020202020204" pitchFamily="34" charset="0"/>
              </a:rPr>
              <a:t> ve bellek ile ilişkileri hakkında konuşalım.</a:t>
            </a:r>
          </a:p>
          <a:p>
            <a:pPr marL="457200" indent="-457200" algn="l">
              <a:buFont typeface="+mj-lt"/>
              <a:buAutoNum type="arabicPeriod"/>
            </a:pPr>
            <a:endParaRPr lang="tr-TR" sz="2400" dirty="0">
              <a:latin typeface="Arial" panose="020B0604020202020204" pitchFamily="34" charset="0"/>
              <a:cs typeface="Arial" panose="020B0604020202020204" pitchFamily="34" charset="0"/>
            </a:endParaRPr>
          </a:p>
          <a:p>
            <a:pPr marL="457200" indent="-457200" algn="l">
              <a:buFont typeface="+mj-lt"/>
              <a:buAutoNum type="arabicPeriod"/>
            </a:pPr>
            <a:r>
              <a:rPr lang="tr-TR" sz="2400" dirty="0">
                <a:latin typeface="Arial" panose="020B0604020202020204" pitchFamily="34" charset="0"/>
                <a:cs typeface="Arial" panose="020B0604020202020204" pitchFamily="34" charset="0"/>
              </a:rPr>
              <a:t>Bir yazılım çalışma döngüsü hakkında konuşalım. </a:t>
            </a:r>
            <a:br>
              <a:rPr lang="tr-TR" sz="2400" dirty="0">
                <a:latin typeface="Arial" panose="020B0604020202020204" pitchFamily="34" charset="0"/>
                <a:cs typeface="Arial" panose="020B0604020202020204" pitchFamily="34" charset="0"/>
              </a:rPr>
            </a:br>
            <a:r>
              <a:rPr lang="tr-TR" sz="2400" dirty="0">
                <a:latin typeface="Arial" panose="020B0604020202020204" pitchFamily="34" charset="0"/>
                <a:cs typeface="Arial" panose="020B0604020202020204" pitchFamily="34" charset="0"/>
              </a:rPr>
              <a:t>(CPU, RAM, OS, HDD)</a:t>
            </a:r>
          </a:p>
          <a:p>
            <a:pPr marL="457200" indent="-457200" algn="l">
              <a:buFont typeface="+mj-lt"/>
              <a:buAutoNum type="arabicPeriod"/>
            </a:pPr>
            <a:endParaRPr lang="tr-TR" sz="2400" dirty="0">
              <a:latin typeface="Arial" panose="020B0604020202020204" pitchFamily="34" charset="0"/>
              <a:cs typeface="Arial" panose="020B0604020202020204" pitchFamily="34" charset="0"/>
            </a:endParaRPr>
          </a:p>
          <a:p>
            <a:pPr marL="457200" indent="-457200" algn="l">
              <a:buFont typeface="+mj-lt"/>
              <a:buAutoNum type="arabicPeriod"/>
            </a:pPr>
            <a:r>
              <a:rPr lang="tr-TR" sz="2400" dirty="0" err="1">
                <a:latin typeface="Arial" panose="020B0604020202020204" pitchFamily="34" charset="0"/>
                <a:cs typeface="Arial" panose="020B0604020202020204" pitchFamily="34" charset="0"/>
              </a:rPr>
              <a:t>Thread</a:t>
            </a:r>
            <a:r>
              <a:rPr lang="tr-TR" sz="2400" dirty="0">
                <a:latin typeface="Arial" panose="020B0604020202020204" pitchFamily="34" charset="0"/>
                <a:cs typeface="Arial" panose="020B0604020202020204" pitchFamily="34" charset="0"/>
              </a:rPr>
              <a:t> ve Multi </a:t>
            </a:r>
            <a:r>
              <a:rPr lang="tr-TR" sz="2400" dirty="0" err="1">
                <a:latin typeface="Arial" panose="020B0604020202020204" pitchFamily="34" charset="0"/>
                <a:cs typeface="Arial" panose="020B0604020202020204" pitchFamily="34" charset="0"/>
              </a:rPr>
              <a:t>Thread</a:t>
            </a:r>
            <a:r>
              <a:rPr lang="tr-TR" sz="2400" dirty="0">
                <a:latin typeface="Arial" panose="020B0604020202020204" pitchFamily="34" charset="0"/>
                <a:cs typeface="Arial" panose="020B0604020202020204" pitchFamily="34" charset="0"/>
              </a:rPr>
              <a:t> hakkında konuşalım.</a:t>
            </a:r>
          </a:p>
        </p:txBody>
      </p:sp>
    </p:spTree>
    <p:extLst>
      <p:ext uri="{BB962C8B-B14F-4D97-AF65-F5344CB8AC3E}">
        <p14:creationId xmlns:p14="http://schemas.microsoft.com/office/powerpoint/2010/main" val="106668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Ekstra Bilgi – Class &amp; </a:t>
            </a:r>
            <a:r>
              <a:rPr lang="tr-TR" sz="2000" b="1" dirty="0" err="1">
                <a:solidFill>
                  <a:srgbClr val="760A0A"/>
                </a:solidFill>
                <a:latin typeface="Arial" panose="020B0604020202020204" pitchFamily="34" charset="0"/>
                <a:cs typeface="Arial" panose="020B0604020202020204" pitchFamily="34" charset="0"/>
              </a:rPr>
              <a:t>Struct</a:t>
            </a:r>
            <a:r>
              <a:rPr lang="tr-TR" sz="2000" b="1" dirty="0">
                <a:solidFill>
                  <a:srgbClr val="760A0A"/>
                </a:solidFill>
                <a:latin typeface="Arial" panose="020B0604020202020204" pitchFamily="34" charset="0"/>
                <a:cs typeface="Arial" panose="020B0604020202020204" pitchFamily="34" charset="0"/>
              </a:rPr>
              <a:t> Hakkında</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981844" y="1330475"/>
            <a:ext cx="9865096" cy="537488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6700" indent="-266700" algn="l">
              <a:buFont typeface="+mj-lt"/>
              <a:buAutoNum type="arabicPeriod"/>
            </a:pPr>
            <a:r>
              <a:rPr lang="tr-TR" sz="1650" dirty="0">
                <a:latin typeface="Arial" panose="020B0604020202020204" pitchFamily="34" charset="0"/>
                <a:cs typeface="Arial" panose="020B0604020202020204" pitchFamily="34" charset="0"/>
              </a:rPr>
              <a:t>C# dilinde,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ve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anahtar kelimeleri ile hem referans türleri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hem de değer türleri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oluşturulabilir. İki yapı arasında bazı temel farklılıklar vardır: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a:latin typeface="Arial" panose="020B0604020202020204" pitchFamily="34" charset="0"/>
                <a:cs typeface="Arial" panose="020B0604020202020204" pitchFamily="34" charset="0"/>
              </a:rPr>
              <a:t>Bellek Kullanımı: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referans türleridir ve </a:t>
            </a:r>
            <a:r>
              <a:rPr lang="tr-TR" sz="1650" dirty="0" err="1">
                <a:latin typeface="Arial" panose="020B0604020202020204" pitchFamily="34" charset="0"/>
                <a:cs typeface="Arial" panose="020B0604020202020204" pitchFamily="34" charset="0"/>
              </a:rPr>
              <a:t>heap</a:t>
            </a:r>
            <a:r>
              <a:rPr lang="tr-TR" sz="1650" dirty="0">
                <a:latin typeface="Arial" panose="020B0604020202020204" pitchFamily="34" charset="0"/>
                <a:cs typeface="Arial" panose="020B0604020202020204" pitchFamily="34" charset="0"/>
              </a:rPr>
              <a:t> bellekte depolanır. Bu nedenle, </a:t>
            </a:r>
            <a:r>
              <a:rPr lang="tr-TR" sz="1650" dirty="0" err="1">
                <a:latin typeface="Arial" panose="020B0604020202020204" pitchFamily="34" charset="0"/>
                <a:cs typeface="Arial" panose="020B0604020202020204" pitchFamily="34" charset="0"/>
              </a:rPr>
              <a:t>class'ların</a:t>
            </a:r>
            <a:r>
              <a:rPr lang="tr-TR" sz="1650" dirty="0">
                <a:latin typeface="Arial" panose="020B0604020202020204" pitchFamily="34" charset="0"/>
                <a:cs typeface="Arial" panose="020B0604020202020204" pitchFamily="34" charset="0"/>
              </a:rPr>
              <a:t> örnekleri, referanslarının tutulduğu bir bellek alanında oluşturulur.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ise değer türleridir ve </a:t>
            </a:r>
            <a:r>
              <a:rPr lang="tr-TR" sz="1650" dirty="0" err="1">
                <a:latin typeface="Arial" panose="020B0604020202020204" pitchFamily="34" charset="0"/>
                <a:cs typeface="Arial" panose="020B0604020202020204" pitchFamily="34" charset="0"/>
              </a:rPr>
              <a:t>stack</a:t>
            </a:r>
            <a:r>
              <a:rPr lang="tr-TR" sz="1650" dirty="0">
                <a:latin typeface="Arial" panose="020B0604020202020204" pitchFamily="34" charset="0"/>
                <a:cs typeface="Arial" panose="020B0604020202020204" pitchFamily="34" charset="0"/>
              </a:rPr>
              <a:t> bellekte depolanır. Bu nedenle, </a:t>
            </a:r>
            <a:r>
              <a:rPr lang="tr-TR" sz="1650" dirty="0" err="1">
                <a:latin typeface="Arial" panose="020B0604020202020204" pitchFamily="34" charset="0"/>
                <a:cs typeface="Arial" panose="020B0604020202020204" pitchFamily="34" charset="0"/>
              </a:rPr>
              <a:t>struct'ların</a:t>
            </a:r>
            <a:r>
              <a:rPr lang="tr-TR" sz="1650" dirty="0">
                <a:latin typeface="Arial" panose="020B0604020202020204" pitchFamily="34" charset="0"/>
                <a:cs typeface="Arial" panose="020B0604020202020204" pitchFamily="34" charset="0"/>
              </a:rPr>
              <a:t> örnekleri, değerlerinin doğrudan belleğe yerleştirildiği bir bellek alanında oluşturulur.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a:latin typeface="Arial" panose="020B0604020202020204" pitchFamily="34" charset="0"/>
                <a:cs typeface="Arial" panose="020B0604020202020204" pitchFamily="34" charset="0"/>
              </a:rPr>
              <a:t>Miras:</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tek bir sınıftan miras alabilir (</a:t>
            </a:r>
            <a:r>
              <a:rPr lang="tr-TR" sz="1650" dirty="0" err="1">
                <a:latin typeface="Arial" panose="020B0604020202020204" pitchFamily="34" charset="0"/>
                <a:cs typeface="Arial" panose="020B0604020202020204" pitchFamily="34" charset="0"/>
              </a:rPr>
              <a:t>single</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inheritance</a:t>
            </a:r>
            <a:r>
              <a:rPr lang="tr-TR" sz="1650" dirty="0">
                <a:latin typeface="Arial" panose="020B0604020202020204" pitchFamily="34" charset="0"/>
                <a:cs typeface="Arial" panose="020B0604020202020204" pitchFamily="34" charset="0"/>
              </a:rPr>
              <a:t>) ancak birden çok arayüzü uygulayabilir (multiple </a:t>
            </a:r>
            <a:r>
              <a:rPr lang="tr-TR" sz="1650" dirty="0" err="1">
                <a:latin typeface="Arial" panose="020B0604020202020204" pitchFamily="34" charset="0"/>
                <a:cs typeface="Arial" panose="020B0604020202020204" pitchFamily="34" charset="0"/>
              </a:rPr>
              <a:t>interfaces</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ise miras almayı desteklemez ve yalnızca arayüzleri uygulayabilir.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a:latin typeface="Arial" panose="020B0604020202020204" pitchFamily="34" charset="0"/>
                <a:cs typeface="Arial" panose="020B0604020202020204" pitchFamily="34" charset="0"/>
              </a:rPr>
              <a:t>Atama ve Kopyalama Davranışı: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referans türleri olduğu için bir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örneği bir </a:t>
            </a:r>
            <a:r>
              <a:rPr lang="tr-TR" sz="1650" dirty="0" err="1">
                <a:latin typeface="Arial" panose="020B0604020202020204" pitchFamily="34" charset="0"/>
                <a:cs typeface="Arial" panose="020B0604020202020204" pitchFamily="34" charset="0"/>
              </a:rPr>
              <a:t>referansdır</a:t>
            </a:r>
            <a:r>
              <a:rPr lang="tr-TR" sz="1650" dirty="0">
                <a:latin typeface="Arial" panose="020B0604020202020204" pitchFamily="34" charset="0"/>
                <a:cs typeface="Arial" panose="020B0604020202020204" pitchFamily="34" charset="0"/>
              </a:rPr>
              <a:t>. Bir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örneği bir değişkene atandığında, sadece referans değeri aktarılır ve aynı örneği işaret eden birden fazla referans olabilir.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değer türleri olduğu için ise bir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örneği bir değerdir. Bir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örneği bir değişkene atandığında, bir kopyası oluşturulur ve değişkenler arasında bağımsızdır.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err="1">
                <a:latin typeface="Arial" panose="020B0604020202020204" pitchFamily="34" charset="0"/>
                <a:cs typeface="Arial" panose="020B0604020202020204" pitchFamily="34" charset="0"/>
              </a:rPr>
              <a:t>Null</a:t>
            </a:r>
            <a:r>
              <a:rPr lang="tr-TR" sz="1650" b="1" dirty="0">
                <a:latin typeface="Arial" panose="020B0604020202020204" pitchFamily="34" charset="0"/>
                <a:cs typeface="Arial" panose="020B0604020202020204" pitchFamily="34" charset="0"/>
              </a:rPr>
              <a:t> Değer: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null</a:t>
            </a:r>
            <a:r>
              <a:rPr lang="tr-TR" sz="1650" dirty="0">
                <a:latin typeface="Arial" panose="020B0604020202020204" pitchFamily="34" charset="0"/>
                <a:cs typeface="Arial" panose="020B0604020202020204" pitchFamily="34" charset="0"/>
              </a:rPr>
              <a:t> değeri alabilirken,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null</a:t>
            </a:r>
            <a:r>
              <a:rPr lang="tr-TR" sz="1650" dirty="0">
                <a:latin typeface="Arial" panose="020B0604020202020204" pitchFamily="34" charset="0"/>
                <a:cs typeface="Arial" panose="020B0604020202020204" pitchFamily="34" charset="0"/>
              </a:rPr>
              <a:t> değeri alamaz. Yani, bir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örneği </a:t>
            </a:r>
            <a:r>
              <a:rPr lang="tr-TR" sz="1650" dirty="0" err="1">
                <a:latin typeface="Arial" panose="020B0604020202020204" pitchFamily="34" charset="0"/>
                <a:cs typeface="Arial" panose="020B0604020202020204" pitchFamily="34" charset="0"/>
              </a:rPr>
              <a:t>null</a:t>
            </a:r>
            <a:r>
              <a:rPr lang="tr-TR" sz="1650" dirty="0">
                <a:latin typeface="Arial" panose="020B0604020202020204" pitchFamily="34" charset="0"/>
                <a:cs typeface="Arial" panose="020B0604020202020204" pitchFamily="34" charset="0"/>
              </a:rPr>
              <a:t> olabilirken, bir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örneği her zaman bir değeri temsil eder.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a:latin typeface="Arial" panose="020B0604020202020204" pitchFamily="34" charset="0"/>
                <a:cs typeface="Arial" panose="020B0604020202020204" pitchFamily="34" charset="0"/>
              </a:rPr>
              <a:t>Performans:</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değer türleri olduğu için genellikle daha hafif ve daha performanslıdır.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ise referans türleri olduğu için daha fazla bellek kullanır ve daha fazla işlem gerektirebilir.</a:t>
            </a:r>
          </a:p>
        </p:txBody>
      </p:sp>
    </p:spTree>
    <p:extLst>
      <p:ext uri="{BB962C8B-B14F-4D97-AF65-F5344CB8AC3E}">
        <p14:creationId xmlns:p14="http://schemas.microsoft.com/office/powerpoint/2010/main" val="186609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30412" y="221044"/>
            <a:ext cx="1995648" cy="1047716"/>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511827"/>
            <a:ext cx="6120680" cy="466150"/>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1053852" y="2348880"/>
            <a:ext cx="9738742" cy="374441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OOP (Object-</a:t>
            </a:r>
            <a:r>
              <a:rPr lang="tr-TR" sz="2400" dirty="0" err="1">
                <a:solidFill>
                  <a:srgbClr val="465562"/>
                </a:solidFill>
                <a:latin typeface="Arial" panose="020B0604020202020204" pitchFamily="34" charset="0"/>
                <a:cs typeface="Arial" panose="020B0604020202020204" pitchFamily="34" charset="0"/>
              </a:rPr>
              <a:t>Oriented</a:t>
            </a:r>
            <a:r>
              <a:rPr lang="tr-TR" sz="2400" dirty="0">
                <a:solidFill>
                  <a:srgbClr val="465562"/>
                </a:solidFill>
                <a:latin typeface="Arial" panose="020B0604020202020204" pitchFamily="34" charset="0"/>
                <a:cs typeface="Arial" panose="020B0604020202020204" pitchFamily="34" charset="0"/>
              </a:rPr>
              <a:t> Programming), nesne tabanlı programlamanın bir yaklaşımıdır. </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Bu yaklaşım, </a:t>
            </a:r>
            <a:r>
              <a:rPr lang="tr-TR" sz="2400" u="sng" dirty="0">
                <a:solidFill>
                  <a:srgbClr val="465562"/>
                </a:solidFill>
                <a:latin typeface="Arial" panose="020B0604020202020204" pitchFamily="34" charset="0"/>
                <a:cs typeface="Arial" panose="020B0604020202020204" pitchFamily="34" charset="0"/>
              </a:rPr>
              <a:t>programlama problemlerini nesneler ve onların etkileşimleri üzerinden çözmeyi hedefler.</a:t>
            </a:r>
          </a:p>
          <a:p>
            <a:pPr marL="457200" indent="-457200">
              <a:buFont typeface="Arial" panose="020B0604020202020204" pitchFamily="34" charset="0"/>
              <a:buChar char="•"/>
            </a:pPr>
            <a:endParaRPr lang="tr-TR" sz="2400" u="sng"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err="1">
                <a:solidFill>
                  <a:srgbClr val="465562"/>
                </a:solidFill>
                <a:latin typeface="Arial" panose="020B0604020202020204" pitchFamily="34" charset="0"/>
                <a:cs typeface="Arial" panose="020B0604020202020204" pitchFamily="34" charset="0"/>
              </a:rPr>
              <a:t>OOP'nin</a:t>
            </a:r>
            <a:r>
              <a:rPr lang="tr-TR" sz="2400" dirty="0">
                <a:solidFill>
                  <a:srgbClr val="465562"/>
                </a:solidFill>
                <a:latin typeface="Arial" panose="020B0604020202020204" pitchFamily="34" charset="0"/>
                <a:cs typeface="Arial" panose="020B0604020202020204" pitchFamily="34" charset="0"/>
              </a:rPr>
              <a:t> diller arasında farklı uygulamaları ve detayları olabilir, ancak temel prensipler ve kavramlar çoğunlukla benzerdir. Bu nedenle, bir dilden diğerine geçiş yaparken </a:t>
            </a:r>
            <a:r>
              <a:rPr lang="tr-TR" sz="2400" dirty="0" err="1">
                <a:solidFill>
                  <a:srgbClr val="465562"/>
                </a:solidFill>
                <a:latin typeface="Arial" panose="020B0604020202020204" pitchFamily="34" charset="0"/>
                <a:cs typeface="Arial" panose="020B0604020202020204" pitchFamily="34" charset="0"/>
              </a:rPr>
              <a:t>OOP'nin</a:t>
            </a:r>
            <a:r>
              <a:rPr lang="tr-TR" sz="2400" dirty="0">
                <a:solidFill>
                  <a:srgbClr val="465562"/>
                </a:solidFill>
                <a:latin typeface="Arial" panose="020B0604020202020204" pitchFamily="34" charset="0"/>
                <a:cs typeface="Arial" panose="020B0604020202020204" pitchFamily="34" charset="0"/>
              </a:rPr>
              <a:t> temel kavramlarına aşina olmak önemlidir.</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33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Singleton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438228" y="1502223"/>
            <a:ext cx="6336704"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deseninin amacı, bir sınıfın yalnızca bir örneğinin olmasını garanti etmektir. Bu, bellek kullanımını optimize etmek, kaynakları paylaşmak veya bir nesneye global erişim sağlamak gibi durumlarda kullanılabilir.</a:t>
            </a:r>
          </a:p>
          <a:p>
            <a:pPr algn="l"/>
            <a:endParaRPr lang="tr-TR" sz="1850" b="1" dirty="0">
              <a:latin typeface="Arial" panose="020B0604020202020204" pitchFamily="34" charset="0"/>
              <a:cs typeface="Arial" panose="020B0604020202020204" pitchFamily="34" charset="0"/>
            </a:endParaRPr>
          </a:p>
          <a:p>
            <a:pPr algn="l"/>
            <a:r>
              <a:rPr lang="tr-TR" sz="1850" b="1" dirty="0" err="1">
                <a:latin typeface="Arial" panose="020B0604020202020204" pitchFamily="34" charset="0"/>
                <a:cs typeface="Arial" panose="020B0604020202020204" pitchFamily="34" charset="0"/>
              </a:rPr>
              <a:t>Singleton</a:t>
            </a:r>
            <a:r>
              <a:rPr lang="tr-TR" sz="1850" b="1" dirty="0">
                <a:latin typeface="Arial" panose="020B0604020202020204" pitchFamily="34" charset="0"/>
                <a:cs typeface="Arial" panose="020B0604020202020204" pitchFamily="34" charset="0"/>
              </a:rPr>
              <a:t> deseninin bazı temel özellikleri şunlardır:</a:t>
            </a:r>
          </a:p>
          <a:p>
            <a:pPr algn="l"/>
            <a:endParaRPr lang="tr-TR" sz="1850" b="1"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Tek Örnek: </a:t>
            </a:r>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sınıfından yalnızca bir örnek oluşturulabilir. Bu örnek, genellikle bir </a:t>
            </a:r>
            <a:r>
              <a:rPr lang="tr-TR" sz="1850" dirty="0" err="1">
                <a:latin typeface="Arial" panose="020B0604020202020204" pitchFamily="34" charset="0"/>
                <a:cs typeface="Arial" panose="020B0604020202020204" pitchFamily="34" charset="0"/>
              </a:rPr>
              <a:t>static</a:t>
            </a:r>
            <a:r>
              <a:rPr lang="tr-TR" sz="1850" dirty="0">
                <a:latin typeface="Arial" panose="020B0604020202020204" pitchFamily="34" charset="0"/>
                <a:cs typeface="Arial" panose="020B0604020202020204" pitchFamily="34" charset="0"/>
              </a:rPr>
              <a:t> üye değişken olarak tanımlanır ve tüm kullanıcılar tarafından paylaşılır.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Global Erişim: </a:t>
            </a:r>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örneğine, uygulamanın herhangi bir yerinden erişilebilir. Bu, diğer sınıfların kolayca </a:t>
            </a:r>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örneğini kullanabilmesini sağlar.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İlk Oluşturma</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örneği, ilk kullanıldığında oluşturulur. Ardından, her defasında aynı örneğe erişilir. Bu sayede gereksiz örnekleme maliyeti engellenir.</a:t>
            </a:r>
          </a:p>
        </p:txBody>
      </p:sp>
    </p:spTree>
    <p:extLst>
      <p:ext uri="{BB962C8B-B14F-4D97-AF65-F5344CB8AC3E}">
        <p14:creationId xmlns:p14="http://schemas.microsoft.com/office/powerpoint/2010/main" val="285919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Singleton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F7F4449A-1695-CC40-4549-DF89B7B6551E}"/>
              </a:ext>
            </a:extLst>
          </p:cNvPr>
          <p:cNvPicPr>
            <a:picLocks noChangeAspect="1"/>
          </p:cNvPicPr>
          <p:nvPr/>
        </p:nvPicPr>
        <p:blipFill>
          <a:blip r:embed="rId4"/>
          <a:stretch>
            <a:fillRect/>
          </a:stretch>
        </p:blipFill>
        <p:spPr>
          <a:xfrm>
            <a:off x="5590356" y="1772816"/>
            <a:ext cx="4867275" cy="2971800"/>
          </a:xfrm>
          <a:prstGeom prst="rect">
            <a:avLst/>
          </a:prstGeom>
        </p:spPr>
      </p:pic>
    </p:spTree>
    <p:extLst>
      <p:ext uri="{BB962C8B-B14F-4D97-AF65-F5344CB8AC3E}">
        <p14:creationId xmlns:p14="http://schemas.microsoft.com/office/powerpoint/2010/main" val="190083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Singleton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6" name="Metin kutusu 5">
            <a:extLst>
              <a:ext uri="{FF2B5EF4-FFF2-40B4-BE49-F238E27FC236}">
                <a16:creationId xmlns:a16="http://schemas.microsoft.com/office/drawing/2014/main" id="{826E60CC-24FF-E8E7-63EC-EBA382EE1168}"/>
              </a:ext>
            </a:extLst>
          </p:cNvPr>
          <p:cNvSpPr txBox="1"/>
          <p:nvPr/>
        </p:nvSpPr>
        <p:spPr>
          <a:xfrm>
            <a:off x="4609232" y="1421728"/>
            <a:ext cx="6165699" cy="2516073"/>
          </a:xfrm>
          <a:prstGeom prst="rect">
            <a:avLst/>
          </a:prstGeom>
          <a:noFill/>
        </p:spPr>
        <p:txBody>
          <a:bodyPr wrap="square" rtlCol="0">
            <a:spAutoFit/>
          </a:bodyPr>
          <a:lstStyle/>
          <a:p>
            <a:r>
              <a:rPr lang="tr-TR" sz="1750" dirty="0" err="1">
                <a:solidFill>
                  <a:srgbClr val="0000FF"/>
                </a:solidFill>
                <a:latin typeface="Cascadia Mono" panose="020B0609020000020004" pitchFamily="49" charset="0"/>
              </a:rPr>
              <a:t>public</a:t>
            </a:r>
            <a:r>
              <a:rPr lang="tr-TR" sz="1750" dirty="0">
                <a:solidFill>
                  <a:srgbClr val="000000"/>
                </a:solidFill>
                <a:latin typeface="Cascadia Mono" panose="020B0609020000020004" pitchFamily="49" charset="0"/>
              </a:rPr>
              <a:t> </a:t>
            </a:r>
            <a:r>
              <a:rPr lang="tr-TR" sz="1750" dirty="0" err="1">
                <a:solidFill>
                  <a:srgbClr val="0000FF"/>
                </a:solidFill>
                <a:latin typeface="Cascadia Mono" panose="020B0609020000020004" pitchFamily="49" charset="0"/>
              </a:rPr>
              <a:t>class</a:t>
            </a:r>
            <a:r>
              <a:rPr lang="tr-TR" sz="1750" dirty="0">
                <a:solidFill>
                  <a:srgbClr val="000000"/>
                </a:solidFill>
                <a:latin typeface="Cascadia Mono" panose="020B0609020000020004" pitchFamily="49" charset="0"/>
              </a:rPr>
              <a:t> </a:t>
            </a:r>
            <a:r>
              <a:rPr lang="tr-TR" sz="1750" dirty="0" err="1">
                <a:solidFill>
                  <a:srgbClr val="2B91AF"/>
                </a:solidFill>
                <a:latin typeface="Cascadia Mono" panose="020B0609020000020004" pitchFamily="49" charset="0"/>
              </a:rPr>
              <a:t>SampleSingleton</a:t>
            </a:r>
            <a:endParaRPr lang="tr-TR" sz="1750" dirty="0">
              <a:solidFill>
                <a:srgbClr val="000000"/>
              </a:solidFill>
              <a:latin typeface="Cascadia Mono" panose="020B0609020000020004" pitchFamily="49" charset="0"/>
            </a:endParaRPr>
          </a:p>
          <a:p>
            <a:r>
              <a:rPr lang="tr-TR" sz="1750" dirty="0">
                <a:solidFill>
                  <a:srgbClr val="000000"/>
                </a:solidFill>
                <a:latin typeface="Cascadia Mono" panose="020B0609020000020004" pitchFamily="49" charset="0"/>
              </a:rPr>
              <a:t>{</a:t>
            </a:r>
          </a:p>
          <a:p>
            <a:r>
              <a:rPr lang="tr-TR" sz="1750" dirty="0">
                <a:solidFill>
                  <a:srgbClr val="000000"/>
                </a:solidFill>
                <a:latin typeface="Cascadia Mono" panose="020B0609020000020004" pitchFamily="49" charset="0"/>
              </a:rPr>
              <a:t>   </a:t>
            </a:r>
            <a:r>
              <a:rPr lang="tr-TR" sz="1750" dirty="0" err="1">
                <a:solidFill>
                  <a:srgbClr val="0000FF"/>
                </a:solidFill>
                <a:latin typeface="Cascadia Mono" panose="020B0609020000020004" pitchFamily="49" charset="0"/>
              </a:rPr>
              <a:t>private</a:t>
            </a:r>
            <a:r>
              <a:rPr lang="tr-TR" sz="1750" dirty="0">
                <a:solidFill>
                  <a:srgbClr val="000000"/>
                </a:solidFill>
                <a:latin typeface="Cascadia Mono" panose="020B0609020000020004" pitchFamily="49" charset="0"/>
              </a:rPr>
              <a:t> </a:t>
            </a:r>
            <a:r>
              <a:rPr lang="tr-TR" sz="1750" dirty="0" err="1">
                <a:solidFill>
                  <a:srgbClr val="0000FF"/>
                </a:solidFill>
                <a:latin typeface="Cascadia Mono" panose="020B0609020000020004" pitchFamily="49" charset="0"/>
              </a:rPr>
              <a:t>static</a:t>
            </a:r>
            <a:r>
              <a:rPr lang="tr-TR" sz="1750" dirty="0">
                <a:solidFill>
                  <a:srgbClr val="000000"/>
                </a:solidFill>
                <a:latin typeface="Cascadia Mono" panose="020B0609020000020004" pitchFamily="49" charset="0"/>
              </a:rPr>
              <a:t> </a:t>
            </a:r>
            <a:r>
              <a:rPr lang="tr-TR" sz="1750" dirty="0" err="1">
                <a:solidFill>
                  <a:srgbClr val="000000"/>
                </a:solidFill>
                <a:latin typeface="Cascadia Mono" panose="020B0609020000020004" pitchFamily="49" charset="0"/>
              </a:rPr>
              <a:t>SampleSingleton</a:t>
            </a:r>
            <a:r>
              <a:rPr lang="tr-TR" sz="1750" dirty="0">
                <a:solidFill>
                  <a:srgbClr val="000000"/>
                </a:solidFill>
                <a:latin typeface="Cascadia Mono" panose="020B0609020000020004" pitchFamily="49" charset="0"/>
              </a:rPr>
              <a:t> _</a:t>
            </a:r>
            <a:r>
              <a:rPr lang="tr-TR" sz="1750" dirty="0" err="1">
                <a:solidFill>
                  <a:srgbClr val="000000"/>
                </a:solidFill>
                <a:latin typeface="Cascadia Mono" panose="020B0609020000020004" pitchFamily="49" charset="0"/>
              </a:rPr>
              <a:t>instance</a:t>
            </a:r>
            <a:r>
              <a:rPr lang="tr-TR" sz="1750" dirty="0">
                <a:solidFill>
                  <a:srgbClr val="000000"/>
                </a:solidFill>
                <a:latin typeface="Cascadia Mono" panose="020B0609020000020004" pitchFamily="49" charset="0"/>
              </a:rPr>
              <a:t>;</a:t>
            </a:r>
          </a:p>
          <a:p>
            <a:r>
              <a:rPr lang="en-US" sz="1750" dirty="0">
                <a:solidFill>
                  <a:srgbClr val="000000"/>
                </a:solidFill>
                <a:latin typeface="Cascadia Mono" panose="020B0609020000020004" pitchFamily="49" charset="0"/>
              </a:rPr>
              <a:t>   </a:t>
            </a:r>
            <a:r>
              <a:rPr lang="en-US" sz="1750" dirty="0">
                <a:solidFill>
                  <a:srgbClr val="0000FF"/>
                </a:solidFill>
                <a:latin typeface="Cascadia Mono" panose="020B0609020000020004" pitchFamily="49" charset="0"/>
              </a:rPr>
              <a:t>public</a:t>
            </a:r>
            <a:r>
              <a:rPr lang="en-US" sz="1750" dirty="0">
                <a:solidFill>
                  <a:srgbClr val="000000"/>
                </a:solidFill>
                <a:latin typeface="Cascadia Mono" panose="020B0609020000020004" pitchFamily="49" charset="0"/>
              </a:rPr>
              <a:t> </a:t>
            </a:r>
            <a:r>
              <a:rPr lang="en-US" sz="1750" dirty="0">
                <a:solidFill>
                  <a:srgbClr val="0000FF"/>
                </a:solidFill>
                <a:latin typeface="Cascadia Mono" panose="020B0609020000020004" pitchFamily="49" charset="0"/>
              </a:rPr>
              <a:t>static</a:t>
            </a:r>
            <a:r>
              <a:rPr lang="en-US" sz="1750" dirty="0">
                <a:solidFill>
                  <a:srgbClr val="000000"/>
                </a:solidFill>
                <a:latin typeface="Cascadia Mono" panose="020B0609020000020004" pitchFamily="49" charset="0"/>
              </a:rPr>
              <a:t> </a:t>
            </a:r>
            <a:r>
              <a:rPr lang="en-US" sz="1750" dirty="0" err="1">
                <a:solidFill>
                  <a:srgbClr val="000000"/>
                </a:solidFill>
                <a:latin typeface="Cascadia Mono" panose="020B0609020000020004" pitchFamily="49" charset="0"/>
              </a:rPr>
              <a:t>SampleSingleton</a:t>
            </a:r>
            <a:r>
              <a:rPr lang="en-US" sz="1750" dirty="0">
                <a:solidFill>
                  <a:srgbClr val="000000"/>
                </a:solidFill>
                <a:latin typeface="Cascadia Mono" panose="020B0609020000020004" pitchFamily="49" charset="0"/>
              </a:rPr>
              <a:t> Instance </a:t>
            </a:r>
            <a:endParaRPr lang="tr-TR" sz="1750" dirty="0">
              <a:solidFill>
                <a:srgbClr val="000000"/>
              </a:solidFill>
              <a:latin typeface="Cascadia Mono" panose="020B0609020000020004" pitchFamily="49" charset="0"/>
            </a:endParaRPr>
          </a:p>
          <a:p>
            <a:r>
              <a:rPr lang="tr-TR" sz="1750" dirty="0">
                <a:solidFill>
                  <a:srgbClr val="000000"/>
                </a:solidFill>
                <a:latin typeface="Cascadia Mono" panose="020B0609020000020004" pitchFamily="49" charset="0"/>
              </a:rPr>
              <a:t>   </a:t>
            </a:r>
            <a:r>
              <a:rPr lang="en-US" sz="1750" dirty="0">
                <a:solidFill>
                  <a:srgbClr val="000000"/>
                </a:solidFill>
                <a:latin typeface="Cascadia Mono" panose="020B0609020000020004" pitchFamily="49" charset="0"/>
              </a:rPr>
              <a:t>= _instance ?? (_instance = </a:t>
            </a:r>
            <a:r>
              <a:rPr lang="en-US" sz="1750" dirty="0">
                <a:solidFill>
                  <a:srgbClr val="0000FF"/>
                </a:solidFill>
                <a:latin typeface="Cascadia Mono" panose="020B0609020000020004" pitchFamily="49" charset="0"/>
              </a:rPr>
              <a:t>new</a:t>
            </a:r>
            <a:r>
              <a:rPr lang="tr-TR" sz="1750" dirty="0">
                <a:solidFill>
                  <a:srgbClr val="0000FF"/>
                </a:solidFill>
                <a:latin typeface="Cascadia Mono" panose="020B0609020000020004" pitchFamily="49" charset="0"/>
              </a:rPr>
              <a:t> 					</a:t>
            </a:r>
            <a:r>
              <a:rPr lang="en-US" sz="1750" dirty="0" err="1">
                <a:solidFill>
                  <a:srgbClr val="000000"/>
                </a:solidFill>
                <a:latin typeface="Cascadia Mono" panose="020B0609020000020004" pitchFamily="49" charset="0"/>
              </a:rPr>
              <a:t>SampleSingleton</a:t>
            </a:r>
            <a:r>
              <a:rPr lang="en-US" sz="1750" dirty="0">
                <a:solidFill>
                  <a:srgbClr val="000000"/>
                </a:solidFill>
                <a:latin typeface="Cascadia Mono" panose="020B0609020000020004" pitchFamily="49" charset="0"/>
              </a:rPr>
              <a:t>());</a:t>
            </a:r>
            <a:endParaRPr lang="tr-TR" sz="1750" dirty="0">
              <a:solidFill>
                <a:srgbClr val="000000"/>
              </a:solidFill>
              <a:latin typeface="Cascadia Mono" panose="020B0609020000020004" pitchFamily="49" charset="0"/>
            </a:endParaRPr>
          </a:p>
          <a:p>
            <a:endParaRPr lang="en-US" sz="1750" dirty="0">
              <a:solidFill>
                <a:srgbClr val="000000"/>
              </a:solidFill>
              <a:latin typeface="Cascadia Mono" panose="020B0609020000020004" pitchFamily="49" charset="0"/>
            </a:endParaRPr>
          </a:p>
          <a:p>
            <a:r>
              <a:rPr lang="tr-TR" sz="1750" dirty="0">
                <a:solidFill>
                  <a:srgbClr val="000000"/>
                </a:solidFill>
                <a:latin typeface="Cascadia Mono" panose="020B0609020000020004" pitchFamily="49" charset="0"/>
              </a:rPr>
              <a:t>    </a:t>
            </a:r>
            <a:r>
              <a:rPr lang="tr-TR" sz="1750" dirty="0" err="1">
                <a:solidFill>
                  <a:srgbClr val="0000FF"/>
                </a:solidFill>
                <a:latin typeface="Cascadia Mono" panose="020B0609020000020004" pitchFamily="49" charset="0"/>
              </a:rPr>
              <a:t>private</a:t>
            </a:r>
            <a:r>
              <a:rPr lang="tr-TR" sz="1750" dirty="0">
                <a:solidFill>
                  <a:srgbClr val="000000"/>
                </a:solidFill>
                <a:latin typeface="Cascadia Mono" panose="020B0609020000020004" pitchFamily="49" charset="0"/>
              </a:rPr>
              <a:t> </a:t>
            </a:r>
            <a:r>
              <a:rPr lang="tr-TR" sz="1750" dirty="0" err="1">
                <a:solidFill>
                  <a:srgbClr val="2B91AF"/>
                </a:solidFill>
                <a:latin typeface="Cascadia Mono" panose="020B0609020000020004" pitchFamily="49" charset="0"/>
              </a:rPr>
              <a:t>SampleSingleton</a:t>
            </a:r>
            <a:r>
              <a:rPr lang="tr-TR" sz="1750" dirty="0">
                <a:solidFill>
                  <a:srgbClr val="000000"/>
                </a:solidFill>
                <a:latin typeface="Cascadia Mono" panose="020B0609020000020004" pitchFamily="49" charset="0"/>
              </a:rPr>
              <a:t>() { }</a:t>
            </a:r>
          </a:p>
          <a:p>
            <a:r>
              <a:rPr lang="tr-TR" sz="1750" dirty="0">
                <a:solidFill>
                  <a:srgbClr val="000000"/>
                </a:solidFill>
                <a:latin typeface="Cascadia Mono" panose="020B0609020000020004" pitchFamily="49" charset="0"/>
              </a:rPr>
              <a:t>}</a:t>
            </a:r>
            <a:endParaRPr lang="tr-TR" sz="1750" dirty="0"/>
          </a:p>
        </p:txBody>
      </p:sp>
    </p:spTree>
    <p:extLst>
      <p:ext uri="{BB962C8B-B14F-4D97-AF65-F5344CB8AC3E}">
        <p14:creationId xmlns:p14="http://schemas.microsoft.com/office/powerpoint/2010/main" val="20768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Prototype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Prototype</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494112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Builder deseninin temel unsurları şunlardır:</a:t>
            </a:r>
          </a:p>
          <a:p>
            <a:pPr algn="l"/>
            <a:endParaRPr lang="tr-TR" sz="1850" b="1" dirty="0">
              <a:latin typeface="Arial" panose="020B0604020202020204" pitchFamily="34" charset="0"/>
              <a:cs typeface="Arial" panose="020B0604020202020204" pitchFamily="34" charset="0"/>
            </a:endParaRPr>
          </a:p>
          <a:p>
            <a:r>
              <a:rPr lang="tr-TR" sz="1850" b="1" dirty="0" err="1">
                <a:latin typeface="Arial" panose="020B0604020202020204" pitchFamily="34" charset="0"/>
                <a:cs typeface="Arial" panose="020B0604020202020204" pitchFamily="34" charset="0"/>
              </a:rPr>
              <a:t>Shallow</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Copy</a:t>
            </a:r>
            <a:r>
              <a:rPr lang="tr-TR" sz="1850" b="1" dirty="0">
                <a:latin typeface="Arial" panose="020B0604020202020204" pitchFamily="34" charset="0"/>
                <a:cs typeface="Arial" panose="020B0604020202020204" pitchFamily="34" charset="0"/>
              </a:rPr>
              <a:t>: </a:t>
            </a:r>
            <a:r>
              <a:rPr lang="tr-TR" sz="1850" dirty="0">
                <a:latin typeface="Arial" panose="020B0604020202020204" pitchFamily="34" charset="0"/>
                <a:cs typeface="Arial" panose="020B0604020202020204" pitchFamily="34" charset="0"/>
              </a:rPr>
              <a:t>Nesnelerin bellekteki adresleri kopyalanmakta dolayısıyla yüzeysel olarak bir kopyalama işlemi gerçekleştirileceği için yeni bir nesne üretilmemekte, var olan nesne üzerine referanslar ile işaretleme yapılmaktadır.</a:t>
            </a:r>
          </a:p>
          <a:p>
            <a:endParaRPr lang="tr-TR" sz="1850" dirty="0">
              <a:latin typeface="Arial" panose="020B0604020202020204" pitchFamily="34" charset="0"/>
              <a:cs typeface="Arial" panose="020B0604020202020204" pitchFamily="34" charset="0"/>
            </a:endParaRPr>
          </a:p>
          <a:p>
            <a:r>
              <a:rPr lang="tr-TR" sz="1850" b="1" dirty="0" err="1">
                <a:latin typeface="Arial" panose="020B0604020202020204" pitchFamily="34" charset="0"/>
                <a:cs typeface="Arial" panose="020B0604020202020204" pitchFamily="34" charset="0"/>
              </a:rPr>
              <a:t>Deep</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Copy</a:t>
            </a:r>
            <a:r>
              <a:rPr lang="tr-TR" sz="1850" b="1" dirty="0">
                <a:latin typeface="Arial" panose="020B0604020202020204" pitchFamily="34" charset="0"/>
                <a:cs typeface="Arial" panose="020B0604020202020204" pitchFamily="34" charset="0"/>
              </a:rPr>
              <a:t>: </a:t>
            </a:r>
            <a:r>
              <a:rPr lang="tr-TR" sz="1850" dirty="0">
                <a:latin typeface="Arial" panose="020B0604020202020204" pitchFamily="34" charset="0"/>
                <a:cs typeface="Arial" panose="020B0604020202020204" pitchFamily="34" charset="0"/>
              </a:rPr>
              <a:t>Nesneler birebir kopyalanabilmekte ve bu kopya sonucu ile asıl nesne farklı referanslar ile işaretlenebilmektedir. </a:t>
            </a:r>
          </a:p>
          <a:p>
            <a:endParaRPr lang="tr-TR" sz="1850" dirty="0">
              <a:latin typeface="Arial" panose="020B0604020202020204" pitchFamily="34" charset="0"/>
              <a:cs typeface="Arial" panose="020B0604020202020204" pitchFamily="34" charset="0"/>
            </a:endParaRPr>
          </a:p>
          <a:p>
            <a:r>
              <a:rPr lang="tr-TR" sz="1850" dirty="0">
                <a:latin typeface="Arial" panose="020B0604020202020204" pitchFamily="34" charset="0"/>
                <a:cs typeface="Arial" panose="020B0604020202020204" pitchFamily="34" charset="0"/>
              </a:rPr>
              <a:t>İşte </a:t>
            </a:r>
            <a:r>
              <a:rPr lang="tr-TR" sz="1850" dirty="0" err="1">
                <a:latin typeface="Arial" panose="020B0604020202020204" pitchFamily="34" charset="0"/>
                <a:cs typeface="Arial" panose="020B0604020202020204" pitchFamily="34" charset="0"/>
              </a:rPr>
              <a:t>Prototype</a:t>
            </a:r>
            <a:r>
              <a:rPr lang="tr-TR" sz="1850" dirty="0">
                <a:latin typeface="Arial" panose="020B0604020202020204" pitchFamily="34" charset="0"/>
                <a:cs typeface="Arial" panose="020B0604020202020204" pitchFamily="34" charset="0"/>
              </a:rPr>
              <a:t> Design </a:t>
            </a:r>
            <a:r>
              <a:rPr lang="tr-TR" sz="1850" dirty="0" err="1">
                <a:latin typeface="Arial" panose="020B0604020202020204" pitchFamily="34" charset="0"/>
                <a:cs typeface="Arial" panose="020B0604020202020204" pitchFamily="34" charset="0"/>
              </a:rPr>
              <a:t>Pattern’de</a:t>
            </a:r>
            <a:r>
              <a:rPr lang="tr-TR" sz="1850" dirty="0">
                <a:latin typeface="Arial" panose="020B0604020202020204" pitchFamily="34" charset="0"/>
                <a:cs typeface="Arial" panose="020B0604020202020204" pitchFamily="34" charset="0"/>
              </a:rPr>
              <a:t> bu kopyalama yaklaşımında bulunmak en doğrusudur.</a:t>
            </a:r>
          </a:p>
        </p:txBody>
      </p:sp>
    </p:spTree>
    <p:extLst>
      <p:ext uri="{BB962C8B-B14F-4D97-AF65-F5344CB8AC3E}">
        <p14:creationId xmlns:p14="http://schemas.microsoft.com/office/powerpoint/2010/main" val="382845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Prototype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Prototype</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46738E91-4957-F75F-754B-85AC0E171E24}"/>
              </a:ext>
            </a:extLst>
          </p:cNvPr>
          <p:cNvPicPr>
            <a:picLocks noChangeAspect="1"/>
          </p:cNvPicPr>
          <p:nvPr/>
        </p:nvPicPr>
        <p:blipFill>
          <a:blip r:embed="rId4"/>
          <a:stretch>
            <a:fillRect/>
          </a:stretch>
        </p:blipFill>
        <p:spPr>
          <a:xfrm>
            <a:off x="4328647" y="1628800"/>
            <a:ext cx="6505430" cy="2736304"/>
          </a:xfrm>
          <a:prstGeom prst="rect">
            <a:avLst/>
          </a:prstGeom>
        </p:spPr>
      </p:pic>
    </p:spTree>
    <p:extLst>
      <p:ext uri="{BB962C8B-B14F-4D97-AF65-F5344CB8AC3E}">
        <p14:creationId xmlns:p14="http://schemas.microsoft.com/office/powerpoint/2010/main" val="971444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Prototype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Prototype</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pic>
        <p:nvPicPr>
          <p:cNvPr id="11" name="Resim 10">
            <a:extLst>
              <a:ext uri="{FF2B5EF4-FFF2-40B4-BE49-F238E27FC236}">
                <a16:creationId xmlns:a16="http://schemas.microsoft.com/office/drawing/2014/main" id="{8A51AE55-5893-88AC-84D3-A3076F4ED3F5}"/>
              </a:ext>
            </a:extLst>
          </p:cNvPr>
          <p:cNvPicPr>
            <a:picLocks noChangeAspect="1"/>
          </p:cNvPicPr>
          <p:nvPr/>
        </p:nvPicPr>
        <p:blipFill>
          <a:blip r:embed="rId4"/>
          <a:stretch>
            <a:fillRect/>
          </a:stretch>
        </p:blipFill>
        <p:spPr>
          <a:xfrm>
            <a:off x="5040008" y="1340768"/>
            <a:ext cx="5112568" cy="5488397"/>
          </a:xfrm>
          <a:prstGeom prst="rect">
            <a:avLst/>
          </a:prstGeom>
          <a:noFill/>
        </p:spPr>
      </p:pic>
    </p:spTree>
    <p:extLst>
      <p:ext uri="{BB962C8B-B14F-4D97-AF65-F5344CB8AC3E}">
        <p14:creationId xmlns:p14="http://schemas.microsoft.com/office/powerpoint/2010/main" val="1304788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351061"/>
            <a:ext cx="6624736" cy="549196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9875" indent="-269875" algn="l">
              <a:buFont typeface="Arial" panose="020B0604020202020204" pitchFamily="34" charset="0"/>
              <a:buChar char="•"/>
            </a:pPr>
            <a:r>
              <a:rPr lang="tr-TR" sz="1800" dirty="0" err="1">
                <a:latin typeface="Arial" panose="020B0604020202020204" pitchFamily="34" charset="0"/>
                <a:cs typeface="Arial" panose="020B0604020202020204" pitchFamily="34" charset="0"/>
              </a:rPr>
              <a:t>Yaratımsal</a:t>
            </a:r>
            <a:r>
              <a:rPr lang="tr-TR" sz="1800" dirty="0">
                <a:latin typeface="Arial" panose="020B0604020202020204" pitchFamily="34" charset="0"/>
                <a:cs typeface="Arial" panose="020B0604020202020204" pitchFamily="34" charset="0"/>
              </a:rPr>
              <a:t> bir tasarım desenidir ve genellikle tekrar tekrar kullanılan nesnelerin verimli bir şekilde yönetilmesini sağlar. Nesnelerin sürekli olarak yaratılıp yok edilmesi yerine, bir nesne havuzu oluşturularak ihtiyaç duyulduğunda bu havuzdan nesneler ödünç alınır ve kullanıldıktan sonra tekrar havuza geri verilir.</a:t>
            </a:r>
          </a:p>
          <a:p>
            <a:pPr marL="269875" indent="-269875" algn="l">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69875" indent="-269875" algn="l">
              <a:buFont typeface="Arial" panose="020B0604020202020204" pitchFamily="34" charset="0"/>
              <a:buChar char="•"/>
            </a:pPr>
            <a:r>
              <a:rPr lang="tr-TR" sz="1800" dirty="0">
                <a:latin typeface="Arial" panose="020B0604020202020204" pitchFamily="34" charset="0"/>
                <a:cs typeface="Arial" panose="020B0604020202020204" pitchFamily="34" charset="0"/>
              </a:rPr>
              <a:t>Bu desenin temel amacı, nesnelerin yaratım sürecinden kaynaklanan maliyeti azaltmak ve performansı artırmaktır. Nesnelerin yeniden kullanılması, her seferinde yeni bir nesne yaratma ve yıkma işlemlerinden kaynaklanan ağırlığı azaltır. Ayrıca, nesnelerin havuzda yönetilmesi, nesnelerin kaynaklarını etkin bir şekilde kullanmayı sağlar.</a:t>
            </a:r>
          </a:p>
          <a:p>
            <a:pPr marL="269875" indent="-269875" algn="l">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69875" indent="-269875" algn="l">
              <a:buFont typeface="Arial" panose="020B0604020202020204" pitchFamily="34" charset="0"/>
              <a:buChar char="•"/>
            </a:pPr>
            <a:r>
              <a:rPr lang="tr-TR" sz="1800" b="1" dirty="0" err="1">
                <a:solidFill>
                  <a:srgbClr val="2611ED"/>
                </a:solidFill>
                <a:latin typeface="Arial" panose="020B0604020202020204" pitchFamily="34" charset="0"/>
                <a:cs typeface="Arial" panose="020B0604020202020204" pitchFamily="34" charset="0"/>
              </a:rPr>
              <a:t>new</a:t>
            </a:r>
            <a:r>
              <a:rPr lang="tr-TR" sz="1800" dirty="0">
                <a:latin typeface="Arial" panose="020B0604020202020204" pitchFamily="34" charset="0"/>
                <a:cs typeface="Arial" panose="020B0604020202020204" pitchFamily="34" charset="0"/>
              </a:rPr>
              <a:t> operatörü çok maliyet bir operasyonel ağırlığa sahiptir. İşte tamda bu sebepten dolayı tekrarlı kullanılan/kullanılacak olan nesnelerde </a:t>
            </a:r>
            <a:r>
              <a:rPr lang="tr-TR" sz="1800" b="1" dirty="0" err="1">
                <a:solidFill>
                  <a:srgbClr val="2611ED"/>
                </a:solidFill>
                <a:latin typeface="Arial" panose="020B0604020202020204" pitchFamily="34" charset="0"/>
                <a:cs typeface="Arial" panose="020B0604020202020204" pitchFamily="34" charset="0"/>
              </a:rPr>
              <a:t>new</a:t>
            </a:r>
            <a:r>
              <a:rPr lang="tr-TR" sz="1800" dirty="0">
                <a:latin typeface="Arial" panose="020B0604020202020204" pitchFamily="34" charset="0"/>
                <a:cs typeface="Arial" panose="020B0604020202020204" pitchFamily="34" charset="0"/>
              </a:rPr>
              <a:t> ile yeniden üretimden kaçınılması gerekmektedir. Ayrıca bir nesnenin maliyetinin sadece üretiminden ibaret olacağını düşünmekte eksik bir kanaat olacaktır. Bazen nesneler üretildikleri gibi imha edilirlerken de yüksek maliyet gerektirebilmektedirler.</a:t>
            </a:r>
          </a:p>
          <a:p>
            <a:pPr algn="l"/>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4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9875" indent="-269875" algn="l">
              <a:buFont typeface="+mj-lt"/>
              <a:buAutoNum type="arabicPeriod"/>
            </a:pPr>
            <a:r>
              <a:rPr lang="tr-TR" sz="2000" dirty="0">
                <a:latin typeface="Arial" panose="020B0604020202020204" pitchFamily="34" charset="0"/>
                <a:cs typeface="Arial" panose="020B0604020202020204" pitchFamily="34" charset="0"/>
              </a:rPr>
              <a:t>Object </a:t>
            </a:r>
            <a:r>
              <a:rPr lang="tr-TR" sz="2000" dirty="0" err="1">
                <a:latin typeface="Arial" panose="020B0604020202020204" pitchFamily="34" charset="0"/>
                <a:cs typeface="Arial" panose="020B0604020202020204" pitchFamily="34" charset="0"/>
              </a:rPr>
              <a:t>Pool</a:t>
            </a:r>
            <a:r>
              <a:rPr lang="tr-TR" sz="2000" dirty="0">
                <a:latin typeface="Arial" panose="020B0604020202020204" pitchFamily="34" charset="0"/>
                <a:cs typeface="Arial" panose="020B0604020202020204" pitchFamily="34" charset="0"/>
              </a:rPr>
              <a:t> (Nesne Havuzu): Kullanılabilir nesnelerin depolandığı ve yönetildiği bir yapıdır. Bu havuz, nesneleri oluşturabilir, havuza geri alabilir veya havuzdan nesneleri ödünç alabilir.</a:t>
            </a:r>
          </a:p>
          <a:p>
            <a:pPr marL="269875" indent="-269875" algn="l">
              <a:buFont typeface="+mj-lt"/>
              <a:buAutoNum type="arabicPeriod"/>
            </a:pPr>
            <a:endParaRPr lang="tr-TR" sz="2000" dirty="0">
              <a:latin typeface="Arial" panose="020B0604020202020204" pitchFamily="34" charset="0"/>
              <a:cs typeface="Arial" panose="020B0604020202020204" pitchFamily="34" charset="0"/>
            </a:endParaRPr>
          </a:p>
          <a:p>
            <a:pPr marL="269875" indent="-269875" algn="l">
              <a:buFont typeface="+mj-lt"/>
              <a:buAutoNum type="arabicPeriod"/>
            </a:pPr>
            <a:r>
              <a:rPr lang="tr-TR" sz="2000" dirty="0" err="1">
                <a:latin typeface="Arial" panose="020B0604020202020204" pitchFamily="34" charset="0"/>
                <a:cs typeface="Arial" panose="020B0604020202020204" pitchFamily="34" charset="0"/>
              </a:rPr>
              <a:t>Pooled</a:t>
            </a:r>
            <a:r>
              <a:rPr lang="tr-TR" sz="2000" dirty="0">
                <a:latin typeface="Arial" panose="020B0604020202020204" pitchFamily="34" charset="0"/>
                <a:cs typeface="Arial" panose="020B0604020202020204" pitchFamily="34" charset="0"/>
              </a:rPr>
              <a:t> Object (Havuzda Saklanan Nesne): Nesne havuzunda depolanan nesnelerdir. Bu nesneler, ihtiyaç duyulduğunda ödünç alınabilir ve kullanılabilir.</a:t>
            </a:r>
          </a:p>
          <a:p>
            <a:pPr marL="269875" indent="-269875" algn="l">
              <a:buFont typeface="+mj-lt"/>
              <a:buAutoNum type="arabicPeriod"/>
            </a:pPr>
            <a:endParaRPr lang="tr-TR" sz="2000" dirty="0">
              <a:latin typeface="Arial" panose="020B0604020202020204" pitchFamily="34" charset="0"/>
              <a:cs typeface="Arial" panose="020B0604020202020204" pitchFamily="34" charset="0"/>
            </a:endParaRPr>
          </a:p>
          <a:p>
            <a:pPr marL="269875" indent="-269875" algn="l">
              <a:buFont typeface="+mj-lt"/>
              <a:buAutoNum type="arabicPeriod"/>
            </a:pPr>
            <a:r>
              <a:rPr lang="tr-TR" sz="2000" dirty="0">
                <a:latin typeface="Arial" panose="020B0604020202020204" pitchFamily="34" charset="0"/>
                <a:cs typeface="Arial" panose="020B0604020202020204" pitchFamily="34" charset="0"/>
              </a:rPr>
              <a:t>Client (İstemci): Nesne havuzundan nesne ödünç alan ve kullanımını tamamladıktan sonra nesneyi geri veren tarafı temsil eder.</a:t>
            </a:r>
          </a:p>
          <a:p>
            <a:pPr algn="l"/>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888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00" b="1" dirty="0">
                <a:latin typeface="Arial" panose="020B0604020202020204" pitchFamily="34" charset="0"/>
                <a:cs typeface="Arial" panose="020B0604020202020204" pitchFamily="34" charset="0"/>
              </a:rPr>
              <a:t>Peki, Object </a:t>
            </a:r>
            <a:r>
              <a:rPr lang="tr-TR" sz="1800" b="1" dirty="0" err="1">
                <a:latin typeface="Arial" panose="020B0604020202020204" pitchFamily="34" charset="0"/>
                <a:cs typeface="Arial" panose="020B0604020202020204" pitchFamily="34" charset="0"/>
              </a:rPr>
              <a:t>Pooling’in</a:t>
            </a:r>
            <a:r>
              <a:rPr lang="tr-TR" sz="1800" b="1" dirty="0">
                <a:latin typeface="Arial" panose="020B0604020202020204" pitchFamily="34" charset="0"/>
                <a:cs typeface="Arial" panose="020B0604020202020204" pitchFamily="34" charset="0"/>
              </a:rPr>
              <a:t> </a:t>
            </a:r>
            <a:r>
              <a:rPr lang="tr-TR" sz="1800" b="1" dirty="0" err="1">
                <a:latin typeface="Arial" panose="020B0604020202020204" pitchFamily="34" charset="0"/>
                <a:cs typeface="Arial" panose="020B0604020202020204" pitchFamily="34" charset="0"/>
              </a:rPr>
              <a:t>Prototype</a:t>
            </a:r>
            <a:r>
              <a:rPr lang="tr-TR" sz="1800" b="1" dirty="0">
                <a:latin typeface="Arial" panose="020B0604020202020204" pitchFamily="34" charset="0"/>
                <a:cs typeface="Arial" panose="020B0604020202020204" pitchFamily="34" charset="0"/>
              </a:rPr>
              <a:t> Design </a:t>
            </a:r>
            <a:r>
              <a:rPr lang="tr-TR" sz="1800" b="1" dirty="0" err="1">
                <a:latin typeface="Arial" panose="020B0604020202020204" pitchFamily="34" charset="0"/>
                <a:cs typeface="Arial" panose="020B0604020202020204" pitchFamily="34" charset="0"/>
              </a:rPr>
              <a:t>Pattern‘dan</a:t>
            </a:r>
            <a:r>
              <a:rPr lang="tr-TR" sz="1800" b="1" dirty="0">
                <a:latin typeface="Arial" panose="020B0604020202020204" pitchFamily="34" charset="0"/>
                <a:cs typeface="Arial" panose="020B0604020202020204" pitchFamily="34" charset="0"/>
              </a:rPr>
              <a:t> farkı nedir?</a:t>
            </a:r>
          </a:p>
          <a:p>
            <a:pPr algn="l"/>
            <a:endParaRPr lang="tr-TR" sz="1800" b="1" dirty="0">
              <a:latin typeface="Arial" panose="020B0604020202020204" pitchFamily="34" charset="0"/>
              <a:cs typeface="Arial" panose="020B0604020202020204" pitchFamily="34" charset="0"/>
            </a:endParaRPr>
          </a:p>
          <a:p>
            <a:pPr marL="266700" indent="-2667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Prototype</a:t>
            </a:r>
            <a:r>
              <a:rPr lang="tr-TR" sz="1800" dirty="0">
                <a:latin typeface="Arial" panose="020B0604020202020204" pitchFamily="34" charset="0"/>
                <a:cs typeface="Arial" panose="020B0604020202020204" pitchFamily="34" charset="0"/>
              </a:rPr>
              <a:t> deseninde </a:t>
            </a:r>
            <a:r>
              <a:rPr lang="tr-TR" sz="1800" dirty="0" err="1">
                <a:latin typeface="Arial" panose="020B0604020202020204" pitchFamily="34" charset="0"/>
                <a:cs typeface="Arial" panose="020B0604020202020204" pitchFamily="34" charset="0"/>
              </a:rPr>
              <a:t>constructor</a:t>
            </a:r>
            <a:r>
              <a:rPr lang="tr-TR" sz="1800" dirty="0">
                <a:latin typeface="Arial" panose="020B0604020202020204" pitchFamily="34" charset="0"/>
                <a:cs typeface="Arial" panose="020B0604020202020204" pitchFamily="34" charset="0"/>
              </a:rPr>
              <a:t> üzerinde iş yükü aşırı derecede fazla olan ve bunun yanında birde parametreli yapıcı ile </a:t>
            </a:r>
            <a:r>
              <a:rPr lang="tr-TR" sz="1800" dirty="0" err="1">
                <a:latin typeface="Arial" panose="020B0604020202020204" pitchFamily="34" charset="0"/>
                <a:cs typeface="Arial" panose="020B0604020202020204" pitchFamily="34" charset="0"/>
              </a:rPr>
              <a:t>developer</a:t>
            </a:r>
            <a:r>
              <a:rPr lang="tr-TR" sz="1800" dirty="0">
                <a:latin typeface="Arial" panose="020B0604020202020204" pitchFamily="34" charset="0"/>
                <a:cs typeface="Arial" panose="020B0604020202020204" pitchFamily="34" charset="0"/>
              </a:rPr>
              <a:t> açısından da maliyeti katlayan nesnelere ihtiyaç doğrultusunda üretimsel ağırlığı ortadan kaldırmak için önceden üretilmiş olan bir nesnenin klonlanması ve neticede klonlanmış bu nesne üzerinde yapıcı maliyetinin ortadan kaldırılması amaçlanmaktadır.</a:t>
            </a:r>
          </a:p>
          <a:p>
            <a:pPr marL="266700" indent="-266700" algn="l">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66700" indent="-266700" algn="l">
              <a:buFont typeface="Arial" panose="020B0604020202020204" pitchFamily="34" charset="0"/>
              <a:buChar char="•"/>
            </a:pPr>
            <a:r>
              <a:rPr lang="tr-TR" sz="1800" dirty="0">
                <a:latin typeface="Arial" panose="020B0604020202020204" pitchFamily="34" charset="0"/>
                <a:cs typeface="Arial" panose="020B0604020202020204" pitchFamily="34" charset="0"/>
              </a:rPr>
              <a:t>Object </a:t>
            </a:r>
            <a:r>
              <a:rPr lang="tr-TR" sz="1800" dirty="0" err="1">
                <a:latin typeface="Arial" panose="020B0604020202020204" pitchFamily="34" charset="0"/>
                <a:cs typeface="Arial" panose="020B0604020202020204" pitchFamily="34" charset="0"/>
              </a:rPr>
              <a:t>Pooling</a:t>
            </a:r>
            <a:r>
              <a:rPr lang="tr-TR" sz="1800" dirty="0">
                <a:latin typeface="Arial" panose="020B0604020202020204" pitchFamily="34" charset="0"/>
                <a:cs typeface="Arial" panose="020B0604020202020204" pitchFamily="34" charset="0"/>
              </a:rPr>
              <a:t> deseninde ise oluşturulması maliyetli olan nesnelerin bir kereye mahsus üretilip sonraki ihtiyaçlarda yine aynı nesnenin kullanılmasına imkan tanınması esas alınmakta ve yeniden kullanılabilirliğe odaklanılmaktadır. </a:t>
            </a:r>
          </a:p>
          <a:p>
            <a:pPr marL="266700" indent="-266700" algn="l">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66700" indent="-266700" algn="l">
              <a:buFont typeface="Arial" panose="020B0604020202020204" pitchFamily="34" charset="0"/>
              <a:buChar char="•"/>
            </a:pPr>
            <a:r>
              <a:rPr lang="tr-TR" sz="1800" dirty="0">
                <a:solidFill>
                  <a:srgbClr val="C00000"/>
                </a:solidFill>
                <a:latin typeface="Arial" panose="020B0604020202020204" pitchFamily="34" charset="0"/>
                <a:cs typeface="Arial" panose="020B0604020202020204" pitchFamily="34" charset="0"/>
              </a:rPr>
              <a:t>Nihai olarak; </a:t>
            </a:r>
            <a:r>
              <a:rPr lang="tr-TR" sz="1800" dirty="0" err="1">
                <a:solidFill>
                  <a:srgbClr val="C00000"/>
                </a:solidFill>
                <a:latin typeface="Arial" panose="020B0604020202020204" pitchFamily="34" charset="0"/>
                <a:cs typeface="Arial" panose="020B0604020202020204" pitchFamily="34" charset="0"/>
              </a:rPr>
              <a:t>prototype</a:t>
            </a:r>
            <a:r>
              <a:rPr lang="tr-TR" sz="1800" dirty="0">
                <a:solidFill>
                  <a:srgbClr val="C00000"/>
                </a:solidFill>
                <a:latin typeface="Arial" panose="020B0604020202020204" pitchFamily="34" charset="0"/>
                <a:cs typeface="Arial" panose="020B0604020202020204" pitchFamily="34" charset="0"/>
              </a:rPr>
              <a:t> tasarımı bir nesne daha üretirken, </a:t>
            </a:r>
            <a:r>
              <a:rPr lang="tr-TR" sz="1800" dirty="0" err="1">
                <a:solidFill>
                  <a:srgbClr val="C00000"/>
                </a:solidFill>
                <a:latin typeface="Arial" panose="020B0604020202020204" pitchFamily="34" charset="0"/>
                <a:cs typeface="Arial" panose="020B0604020202020204" pitchFamily="34" charset="0"/>
              </a:rPr>
              <a:t>object</a:t>
            </a:r>
            <a:r>
              <a:rPr lang="tr-TR" sz="1800" dirty="0">
                <a:solidFill>
                  <a:srgbClr val="C00000"/>
                </a:solidFill>
                <a:latin typeface="Arial" panose="020B0604020202020204" pitchFamily="34" charset="0"/>
                <a:cs typeface="Arial" panose="020B0604020202020204" pitchFamily="34" charset="0"/>
              </a:rPr>
              <a:t> </a:t>
            </a:r>
            <a:r>
              <a:rPr lang="tr-TR" sz="1800" dirty="0" err="1">
                <a:solidFill>
                  <a:srgbClr val="C00000"/>
                </a:solidFill>
                <a:latin typeface="Arial" panose="020B0604020202020204" pitchFamily="34" charset="0"/>
                <a:cs typeface="Arial" panose="020B0604020202020204" pitchFamily="34" charset="0"/>
              </a:rPr>
              <a:t>pooling</a:t>
            </a:r>
            <a:r>
              <a:rPr lang="tr-TR" sz="1800" dirty="0">
                <a:solidFill>
                  <a:srgbClr val="C00000"/>
                </a:solidFill>
                <a:latin typeface="Arial" panose="020B0604020202020204" pitchFamily="34" charset="0"/>
                <a:cs typeface="Arial" panose="020B0604020202020204" pitchFamily="34" charset="0"/>
              </a:rPr>
              <a:t> tasarımında nesne </a:t>
            </a:r>
            <a:r>
              <a:rPr lang="tr-TR" sz="1800" dirty="0" err="1">
                <a:solidFill>
                  <a:srgbClr val="C00000"/>
                </a:solidFill>
                <a:latin typeface="Arial" panose="020B0604020202020204" pitchFamily="34" charset="0"/>
                <a:cs typeface="Arial" panose="020B0604020202020204" pitchFamily="34" charset="0"/>
              </a:rPr>
              <a:t>üretilmeksizinn</a:t>
            </a:r>
            <a:r>
              <a:rPr lang="tr-TR" sz="1800" dirty="0">
                <a:solidFill>
                  <a:srgbClr val="C00000"/>
                </a:solidFill>
                <a:latin typeface="Arial" panose="020B0604020202020204" pitchFamily="34" charset="0"/>
                <a:cs typeface="Arial" panose="020B0604020202020204" pitchFamily="34" charset="0"/>
              </a:rPr>
              <a:t> var olan nesne kullanılmış olacaktır.</a:t>
            </a:r>
          </a:p>
          <a:p>
            <a:pPr algn="l"/>
            <a:endParaRPr lang="tr-TR"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78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10" name="Metin kutusu 9">
            <a:extLst>
              <a:ext uri="{FF2B5EF4-FFF2-40B4-BE49-F238E27FC236}">
                <a16:creationId xmlns:a16="http://schemas.microsoft.com/office/drawing/2014/main" id="{64913AF2-B54A-1B51-6977-330953FA77A9}"/>
              </a:ext>
            </a:extLst>
          </p:cNvPr>
          <p:cNvSpPr txBox="1"/>
          <p:nvPr/>
        </p:nvSpPr>
        <p:spPr>
          <a:xfrm>
            <a:off x="4726260" y="1916832"/>
            <a:ext cx="5976664" cy="2554545"/>
          </a:xfrm>
          <a:prstGeom prst="rect">
            <a:avLst/>
          </a:prstGeom>
          <a:noFill/>
        </p:spPr>
        <p:txBody>
          <a:bodyPr wrap="square" rtlCol="0">
            <a:spAutoFit/>
          </a:bodyPr>
          <a:lstStyle/>
          <a:p>
            <a:pPr marL="342900" indent="-342900">
              <a:buAutoNum type="arabicPeriod"/>
            </a:pPr>
            <a:r>
              <a:rPr lang="tr-TR" sz="2000" dirty="0" err="1">
                <a:latin typeface="Arial" panose="020B0604020202020204" pitchFamily="34" charset="0"/>
                <a:cs typeface="Arial" panose="020B0604020202020204" pitchFamily="34" charset="0"/>
              </a:rPr>
              <a:t>Custom</a:t>
            </a:r>
            <a:r>
              <a:rPr lang="tr-TR" sz="2000" dirty="0">
                <a:latin typeface="Arial" panose="020B0604020202020204" pitchFamily="34" charset="0"/>
                <a:cs typeface="Arial" panose="020B0604020202020204" pitchFamily="34" charset="0"/>
              </a:rPr>
              <a:t> Object </a:t>
            </a:r>
            <a:r>
              <a:rPr lang="tr-TR" sz="2000" dirty="0" err="1">
                <a:latin typeface="Arial" panose="020B0604020202020204" pitchFamily="34" charset="0"/>
                <a:cs typeface="Arial" panose="020B0604020202020204" pitchFamily="34" charset="0"/>
              </a:rPr>
              <a:t>Pool</a:t>
            </a:r>
            <a:r>
              <a:rPr lang="tr-TR" sz="2000" dirty="0">
                <a:latin typeface="Arial" panose="020B0604020202020204" pitchFamily="34" charset="0"/>
                <a:cs typeface="Arial" panose="020B0604020202020204" pitchFamily="34" charset="0"/>
              </a:rPr>
              <a:t> tasarım desenini oluşturabiliriz.</a:t>
            </a:r>
          </a:p>
          <a:p>
            <a:pPr marL="342900" indent="-342900">
              <a:buAutoNum type="arabicPeriod"/>
            </a:pPr>
            <a:endParaRPr lang="tr-TR" sz="2000" dirty="0">
              <a:latin typeface="Arial" panose="020B0604020202020204" pitchFamily="34" charset="0"/>
              <a:cs typeface="Arial" panose="020B0604020202020204" pitchFamily="34" charset="0"/>
            </a:endParaRPr>
          </a:p>
          <a:p>
            <a:pPr marL="342900" indent="-342900">
              <a:buFontTx/>
              <a:buAutoNum type="arabicPeriod"/>
            </a:pPr>
            <a:r>
              <a:rPr lang="tr-TR" sz="2000" dirty="0" err="1">
                <a:latin typeface="Arial" panose="020B0604020202020204" pitchFamily="34" charset="0"/>
                <a:cs typeface="Arial" panose="020B0604020202020204" pitchFamily="34" charset="0"/>
              </a:rPr>
              <a:t>Microsoft.Extensions.ObjectPool</a:t>
            </a:r>
            <a:r>
              <a:rPr lang="tr-TR" sz="2000" dirty="0">
                <a:latin typeface="Arial" panose="020B0604020202020204" pitchFamily="34" charset="0"/>
                <a:cs typeface="Arial" panose="020B0604020202020204" pitchFamily="34" charset="0"/>
              </a:rPr>
              <a:t> Kütüphanesiyle Object </a:t>
            </a:r>
            <a:r>
              <a:rPr lang="tr-TR" sz="2000" dirty="0" err="1">
                <a:latin typeface="Arial" panose="020B0604020202020204" pitchFamily="34" charset="0"/>
                <a:cs typeface="Arial" panose="020B0604020202020204" pitchFamily="34" charset="0"/>
              </a:rPr>
              <a:t>Pooling</a:t>
            </a:r>
            <a:r>
              <a:rPr lang="tr-TR" sz="2000" dirty="0">
                <a:latin typeface="Arial" panose="020B0604020202020204" pitchFamily="34" charset="0"/>
                <a:cs typeface="Arial" panose="020B0604020202020204" pitchFamily="34" charset="0"/>
              </a:rPr>
              <a:t> kullanılabilir.</a:t>
            </a:r>
          </a:p>
          <a:p>
            <a:pPr marL="342900" indent="-342900">
              <a:buFontTx/>
              <a:buAutoNum type="arabicPeriod"/>
            </a:pPr>
            <a:endParaRPr lang="tr-TR" sz="2000" dirty="0">
              <a:latin typeface="Arial" panose="020B0604020202020204" pitchFamily="34" charset="0"/>
              <a:cs typeface="Arial" panose="020B0604020202020204" pitchFamily="34" charset="0"/>
            </a:endParaRPr>
          </a:p>
          <a:p>
            <a:pPr marL="342900" indent="-342900">
              <a:buFontTx/>
              <a:buAutoNum type="arabicPeriod"/>
            </a:pPr>
            <a:r>
              <a:rPr lang="en-US" sz="2000" dirty="0">
                <a:latin typeface="Arial" panose="020B0604020202020204" pitchFamily="34" charset="0"/>
                <a:cs typeface="Arial" panose="020B0604020202020204" pitchFamily="34" charset="0"/>
              </a:rPr>
              <a:t>Asp.NET Core – Dependency Injection İle Object Pooling </a:t>
            </a:r>
            <a:r>
              <a:rPr lang="tr-TR" sz="2000" dirty="0">
                <a:latin typeface="Arial" panose="020B0604020202020204" pitchFamily="34" charset="0"/>
                <a:cs typeface="Arial" panose="020B0604020202020204" pitchFamily="34" charset="0"/>
              </a:rPr>
              <a:t>kullanılabilir.</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00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2361544" cy="378326"/>
          </a:xfrm>
          <a:prstGeom prst="rect">
            <a:avLst/>
          </a:prstGeom>
        </p:spPr>
        <p:txBody>
          <a:bodyPr rtlCol="0">
            <a:normAutofit fontScale="55000" lnSpcReduction="2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b="1" dirty="0">
                <a:solidFill>
                  <a:srgbClr val="760A0A"/>
                </a:solidFill>
                <a:latin typeface="Arial" panose="020B0604020202020204" pitchFamily="34" charset="0"/>
                <a:cs typeface="Arial" panose="020B0604020202020204" pitchFamily="34" charset="0"/>
              </a:rPr>
              <a:t>OOP Avantajları</a:t>
            </a:r>
          </a:p>
        </p:txBody>
      </p:sp>
      <p:sp>
        <p:nvSpPr>
          <p:cNvPr id="6" name="İçerik Yer Tutucusu 13">
            <a:extLst>
              <a:ext uri="{FF2B5EF4-FFF2-40B4-BE49-F238E27FC236}">
                <a16:creationId xmlns:a16="http://schemas.microsoft.com/office/drawing/2014/main" id="{9B2BC029-D033-98FE-EC84-2C363195B435}"/>
              </a:ext>
            </a:extLst>
          </p:cNvPr>
          <p:cNvSpPr txBox="1">
            <a:spLocks/>
          </p:cNvSpPr>
          <p:nvPr/>
        </p:nvSpPr>
        <p:spPr>
          <a:xfrm>
            <a:off x="1053852" y="1556792"/>
            <a:ext cx="9813666" cy="4896544"/>
          </a:xfrm>
          <a:prstGeom prst="rect">
            <a:avLst/>
          </a:prstGeom>
        </p:spPr>
        <p:txBody>
          <a:bodyPr vert="horz" lIns="91440" tIns="45720" rIns="91440" bIns="45720" rtlCol="0" anchor="t">
            <a:normAutofit fontScale="92500"/>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514350" indent="-514350" algn="l">
              <a:buFont typeface="+mj-lt"/>
              <a:buAutoNum type="arabicPeriod"/>
            </a:pPr>
            <a:r>
              <a:rPr lang="tr-TR" sz="2200" b="1" dirty="0">
                <a:solidFill>
                  <a:srgbClr val="465562"/>
                </a:solidFill>
                <a:latin typeface="Arial" panose="020B0604020202020204" pitchFamily="34" charset="0"/>
                <a:cs typeface="Arial" panose="020B0604020202020204" pitchFamily="34" charset="0"/>
              </a:rPr>
              <a:t>Modülerlik:</a:t>
            </a:r>
            <a:r>
              <a:rPr lang="tr-TR" sz="2200" dirty="0">
                <a:solidFill>
                  <a:srgbClr val="465562"/>
                </a:solidFill>
                <a:latin typeface="Arial" panose="020B0604020202020204" pitchFamily="34" charset="0"/>
                <a:cs typeface="Arial" panose="020B0604020202020204" pitchFamily="34" charset="0"/>
              </a:rPr>
              <a:t> OOP, programları küçük, bağımsız modüllere ayırma yeteneği sağlar. Her bir modül (sınıf), kendi durumunu ve davranışını içerir, böylece kodun daha kolay anlaşılabilir, sürdürülebilir ve yeniden kullanılabilir olmasını sağlar.</a:t>
            </a:r>
          </a:p>
          <a:p>
            <a:pPr marL="514350" indent="-514350" algn="l">
              <a:buFont typeface="+mj-lt"/>
              <a:buAutoNum type="arabicPeriod"/>
            </a:pPr>
            <a:endParaRPr lang="tr-TR" sz="2200" dirty="0">
              <a:solidFill>
                <a:srgbClr val="465562"/>
              </a:solidFill>
              <a:latin typeface="Arial" panose="020B0604020202020204" pitchFamily="34" charset="0"/>
              <a:cs typeface="Arial" panose="020B0604020202020204" pitchFamily="34" charset="0"/>
            </a:endParaRPr>
          </a:p>
          <a:p>
            <a:pPr marL="514350" indent="-514350" algn="l">
              <a:buFont typeface="+mj-lt"/>
              <a:buAutoNum type="arabicPeriod"/>
            </a:pPr>
            <a:r>
              <a:rPr lang="tr-TR" sz="2200" b="1" dirty="0">
                <a:solidFill>
                  <a:srgbClr val="465562"/>
                </a:solidFill>
                <a:latin typeface="Arial" panose="020B0604020202020204" pitchFamily="34" charset="0"/>
                <a:cs typeface="Arial" panose="020B0604020202020204" pitchFamily="34" charset="0"/>
              </a:rPr>
              <a:t>Veri saklama ve işleme birliği: </a:t>
            </a:r>
            <a:r>
              <a:rPr lang="tr-TR" sz="2200" dirty="0">
                <a:solidFill>
                  <a:srgbClr val="465562"/>
                </a:solidFill>
                <a:latin typeface="Arial" panose="020B0604020202020204" pitchFamily="34" charset="0"/>
                <a:cs typeface="Arial" panose="020B0604020202020204" pitchFamily="34" charset="0"/>
              </a:rPr>
              <a:t>Nesneler, verileri ve ilgili işlemleri bir araya getirir. Bu, verilerin korunmasını ve veri işleme işlevlerinin veriye yakın olmasını sağlar, böylece veri bütünlüğü ve güvenliği sağlanır.</a:t>
            </a:r>
          </a:p>
          <a:p>
            <a:pPr marL="514350" indent="-514350" algn="l">
              <a:buFont typeface="+mj-lt"/>
              <a:buAutoNum type="arabicPeriod"/>
            </a:pPr>
            <a:endParaRPr lang="tr-TR" sz="2200" dirty="0">
              <a:solidFill>
                <a:srgbClr val="465562"/>
              </a:solidFill>
              <a:latin typeface="Arial" panose="020B0604020202020204" pitchFamily="34" charset="0"/>
              <a:cs typeface="Arial" panose="020B0604020202020204" pitchFamily="34" charset="0"/>
            </a:endParaRPr>
          </a:p>
          <a:p>
            <a:pPr marL="514350" indent="-514350" algn="l">
              <a:buFont typeface="+mj-lt"/>
              <a:buAutoNum type="arabicPeriod"/>
            </a:pPr>
            <a:r>
              <a:rPr lang="tr-TR" sz="2200" b="1" dirty="0">
                <a:solidFill>
                  <a:srgbClr val="465562"/>
                </a:solidFill>
                <a:latin typeface="Arial" panose="020B0604020202020204" pitchFamily="34" charset="0"/>
                <a:cs typeface="Arial" panose="020B0604020202020204" pitchFamily="34" charset="0"/>
              </a:rPr>
              <a:t>Şeffaflık ve soyutlama: </a:t>
            </a:r>
            <a:r>
              <a:rPr lang="tr-TR" sz="2200" dirty="0">
                <a:solidFill>
                  <a:srgbClr val="465562"/>
                </a:solidFill>
                <a:latin typeface="Arial" panose="020B0604020202020204" pitchFamily="34" charset="0"/>
                <a:cs typeface="Arial" panose="020B0604020202020204" pitchFamily="34" charset="0"/>
              </a:rPr>
              <a:t>OOP, kodun soyutlama seviyesini artırır ve karmaşık sistemleri daha anlaşılır hale getirir. Sınıflar ve nesneler, sistem bileşenlerinin yüksek seviyeli temsillerini sağlar, böylece karmaşık detayları gizleyebilir ve yalnızca önemli bilgileri ortaya çıkarabilir.</a:t>
            </a:r>
          </a:p>
          <a:p>
            <a:pPr marL="514350" indent="-514350" algn="l">
              <a:buFont typeface="+mj-lt"/>
              <a:buAutoNum type="arabicPeriod"/>
            </a:pPr>
            <a:endParaRPr lang="tr-TR" sz="2200" dirty="0">
              <a:solidFill>
                <a:srgbClr val="465562"/>
              </a:solidFill>
              <a:latin typeface="Arial" panose="020B0604020202020204" pitchFamily="34" charset="0"/>
              <a:cs typeface="Arial" panose="020B0604020202020204" pitchFamily="34" charset="0"/>
            </a:endParaRPr>
          </a:p>
          <a:p>
            <a:pPr marL="514350" indent="-514350" algn="l">
              <a:buFont typeface="+mj-lt"/>
              <a:buAutoNum type="arabicPeriod"/>
            </a:pPr>
            <a:r>
              <a:rPr lang="tr-TR" sz="2200" b="1" dirty="0">
                <a:solidFill>
                  <a:srgbClr val="465562"/>
                </a:solidFill>
                <a:latin typeface="Arial" panose="020B0604020202020204" pitchFamily="34" charset="0"/>
                <a:cs typeface="Arial" panose="020B0604020202020204" pitchFamily="34" charset="0"/>
              </a:rPr>
              <a:t>Esneklik ve genişletilebilirlik: </a:t>
            </a:r>
            <a:r>
              <a:rPr lang="tr-TR" sz="2200" dirty="0">
                <a:solidFill>
                  <a:srgbClr val="465562"/>
                </a:solidFill>
                <a:latin typeface="Arial" panose="020B0604020202020204" pitchFamily="34" charset="0"/>
                <a:cs typeface="Arial" panose="020B0604020202020204" pitchFamily="34" charset="0"/>
              </a:rPr>
              <a:t>OOP, yeni özelliklerin kolayca eklenmesini ve var olan özelliklerin değiştirilmesini sağlar. Kalıtım ve polimorfizm gibi özellikler, kodun yeniden kullanılabilirliğini artırır ve sistemin gelecekteki ihtiyaçlara adapte olabilmesini sağlar.</a:t>
            </a: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600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10" name="Metin kutusu 9">
            <a:extLst>
              <a:ext uri="{FF2B5EF4-FFF2-40B4-BE49-F238E27FC236}">
                <a16:creationId xmlns:a16="http://schemas.microsoft.com/office/drawing/2014/main" id="{64913AF2-B54A-1B51-6977-330953FA77A9}"/>
              </a:ext>
            </a:extLst>
          </p:cNvPr>
          <p:cNvSpPr txBox="1"/>
          <p:nvPr/>
        </p:nvSpPr>
        <p:spPr>
          <a:xfrm>
            <a:off x="5940795" y="1351061"/>
            <a:ext cx="2664296" cy="400110"/>
          </a:xfrm>
          <a:prstGeom prst="rect">
            <a:avLst/>
          </a:prstGeom>
          <a:noFill/>
        </p:spPr>
        <p:txBody>
          <a:bodyPr wrap="square" rtlCol="0">
            <a:spAutoFit/>
          </a:bodyPr>
          <a:lstStyle/>
          <a:p>
            <a:r>
              <a:rPr lang="tr-TR" sz="2000" b="1" dirty="0" err="1">
                <a:latin typeface="Arial" panose="020B0604020202020204" pitchFamily="34" charset="0"/>
                <a:cs typeface="Arial" panose="020B0604020202020204" pitchFamily="34" charset="0"/>
              </a:rPr>
              <a:t>Custom</a:t>
            </a:r>
            <a:r>
              <a:rPr lang="tr-TR" sz="2000" b="1" dirty="0">
                <a:latin typeface="Arial" panose="020B0604020202020204" pitchFamily="34" charset="0"/>
                <a:cs typeface="Arial" panose="020B0604020202020204" pitchFamily="34" charset="0"/>
              </a:rPr>
              <a:t> Object </a:t>
            </a:r>
            <a:r>
              <a:rPr lang="tr-TR" sz="2000" b="1" dirty="0" err="1">
                <a:latin typeface="Arial" panose="020B0604020202020204" pitchFamily="34" charset="0"/>
                <a:cs typeface="Arial" panose="020B0604020202020204" pitchFamily="34" charset="0"/>
              </a:rPr>
              <a:t>Pool</a:t>
            </a:r>
            <a:endParaRPr lang="en-US" sz="2000" b="1" dirty="0">
              <a:latin typeface="Arial" panose="020B0604020202020204" pitchFamily="34" charset="0"/>
              <a:cs typeface="Arial" panose="020B0604020202020204" pitchFamily="34" charset="0"/>
            </a:endParaRPr>
          </a:p>
        </p:txBody>
      </p:sp>
      <p:pic>
        <p:nvPicPr>
          <p:cNvPr id="6" name="Resim 5">
            <a:extLst>
              <a:ext uri="{FF2B5EF4-FFF2-40B4-BE49-F238E27FC236}">
                <a16:creationId xmlns:a16="http://schemas.microsoft.com/office/drawing/2014/main" id="{C098D411-EBB8-C56F-018A-3A5F90AF2359}"/>
              </a:ext>
            </a:extLst>
          </p:cNvPr>
          <p:cNvPicPr>
            <a:picLocks noChangeAspect="1"/>
          </p:cNvPicPr>
          <p:nvPr/>
        </p:nvPicPr>
        <p:blipFill>
          <a:blip r:embed="rId4"/>
          <a:stretch>
            <a:fillRect/>
          </a:stretch>
        </p:blipFill>
        <p:spPr>
          <a:xfrm>
            <a:off x="4870276" y="2132856"/>
            <a:ext cx="5760856" cy="3627206"/>
          </a:xfrm>
          <a:prstGeom prst="rect">
            <a:avLst/>
          </a:prstGeom>
        </p:spPr>
      </p:pic>
    </p:spTree>
    <p:extLst>
      <p:ext uri="{BB962C8B-B14F-4D97-AF65-F5344CB8AC3E}">
        <p14:creationId xmlns:p14="http://schemas.microsoft.com/office/powerpoint/2010/main" val="109746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10" name="Metin kutusu 9">
            <a:extLst>
              <a:ext uri="{FF2B5EF4-FFF2-40B4-BE49-F238E27FC236}">
                <a16:creationId xmlns:a16="http://schemas.microsoft.com/office/drawing/2014/main" id="{64913AF2-B54A-1B51-6977-330953FA77A9}"/>
              </a:ext>
            </a:extLst>
          </p:cNvPr>
          <p:cNvSpPr txBox="1"/>
          <p:nvPr/>
        </p:nvSpPr>
        <p:spPr>
          <a:xfrm>
            <a:off x="4798268" y="1391956"/>
            <a:ext cx="5275786" cy="369332"/>
          </a:xfrm>
          <a:prstGeom prst="rect">
            <a:avLst/>
          </a:prstGeom>
          <a:noFill/>
        </p:spPr>
        <p:txBody>
          <a:bodyPr wrap="square" rtlCol="0">
            <a:spAutoFit/>
          </a:bodyPr>
          <a:lstStyle/>
          <a:p>
            <a:pPr algn="l" fontAlgn="base"/>
            <a:r>
              <a:rPr lang="tr-TR" b="1" dirty="0" err="1">
                <a:latin typeface="Arial" panose="020B0604020202020204" pitchFamily="34" charset="0"/>
                <a:cs typeface="Arial" panose="020B0604020202020204" pitchFamily="34" charset="0"/>
              </a:rPr>
              <a:t>Microsoft.Extensions.ObjectPool</a:t>
            </a:r>
            <a:r>
              <a:rPr lang="tr-TR" b="1" dirty="0">
                <a:latin typeface="Arial" panose="020B0604020202020204" pitchFamily="34" charset="0"/>
                <a:cs typeface="Arial" panose="020B0604020202020204" pitchFamily="34" charset="0"/>
              </a:rPr>
              <a:t> Kütüphanesi</a:t>
            </a:r>
          </a:p>
        </p:txBody>
      </p:sp>
      <p:sp>
        <p:nvSpPr>
          <p:cNvPr id="8" name="Metin kutusu 7">
            <a:extLst>
              <a:ext uri="{FF2B5EF4-FFF2-40B4-BE49-F238E27FC236}">
                <a16:creationId xmlns:a16="http://schemas.microsoft.com/office/drawing/2014/main" id="{54837DCF-E5D9-267C-CBD0-33E1C5A73B10}"/>
              </a:ext>
            </a:extLst>
          </p:cNvPr>
          <p:cNvSpPr txBox="1"/>
          <p:nvPr/>
        </p:nvSpPr>
        <p:spPr>
          <a:xfrm>
            <a:off x="4798268" y="1977312"/>
            <a:ext cx="6048672" cy="2862322"/>
          </a:xfrm>
          <a:prstGeom prst="rect">
            <a:avLst/>
          </a:prstGeom>
          <a:noFill/>
        </p:spPr>
        <p:txBody>
          <a:bodyPr wrap="square" rtlCol="0">
            <a:spAutoFit/>
          </a:bodyPr>
          <a:lstStyle>
            <a:defPPr rtl="0">
              <a:defRPr lang="tr-tr"/>
            </a:defPPr>
            <a:lvl1pPr>
              <a:defRPr b="0" i="0">
                <a:solidFill>
                  <a:srgbClr val="666666"/>
                </a:solidFill>
                <a:effectLst/>
                <a:latin typeface="Georgia" panose="02040502050405020303" pitchFamily="18" charset="0"/>
              </a:defRPr>
            </a:lvl1pPr>
          </a:lstStyle>
          <a:p>
            <a:r>
              <a:rPr lang="tr-TR" dirty="0">
                <a:solidFill>
                  <a:schemeClr val="tx1"/>
                </a:solidFill>
                <a:latin typeface="Arial" panose="020B0604020202020204" pitchFamily="34" charset="0"/>
                <a:cs typeface="Arial" panose="020B0604020202020204" pitchFamily="34" charset="0"/>
              </a:rPr>
              <a:t>Bunun için ilk olarak bir </a:t>
            </a:r>
            <a:r>
              <a:rPr lang="tr-TR" dirty="0" err="1">
                <a:solidFill>
                  <a:schemeClr val="tx1"/>
                </a:solidFill>
                <a:latin typeface="Arial" panose="020B0604020202020204" pitchFamily="34" charset="0"/>
                <a:cs typeface="Arial" panose="020B0604020202020204" pitchFamily="34" charset="0"/>
              </a:rPr>
              <a:t>object</a:t>
            </a:r>
            <a:r>
              <a:rPr lang="tr-TR" dirty="0">
                <a:solidFill>
                  <a:schemeClr val="tx1"/>
                </a:solidFill>
                <a:latin typeface="Arial" panose="020B0604020202020204" pitchFamily="34" charset="0"/>
                <a:cs typeface="Arial" panose="020B0604020202020204" pitchFamily="34" charset="0"/>
              </a:rPr>
              <a:t> </a:t>
            </a:r>
            <a:r>
              <a:rPr lang="tr-TR" dirty="0" err="1">
                <a:solidFill>
                  <a:schemeClr val="tx1"/>
                </a:solidFill>
                <a:latin typeface="Arial" panose="020B0604020202020204" pitchFamily="34" charset="0"/>
                <a:cs typeface="Arial" panose="020B0604020202020204" pitchFamily="34" charset="0"/>
              </a:rPr>
              <a:t>pool</a:t>
            </a:r>
            <a:r>
              <a:rPr lang="tr-TR" dirty="0">
                <a:solidFill>
                  <a:schemeClr val="tx1"/>
                </a:solidFill>
                <a:latin typeface="Arial" panose="020B0604020202020204" pitchFamily="34" charset="0"/>
                <a:cs typeface="Arial" panose="020B0604020202020204" pitchFamily="34" charset="0"/>
              </a:rPr>
              <a:t> yaratabilmek ve hacmini belirleyebilmek için </a:t>
            </a:r>
            <a:r>
              <a:rPr lang="tr-TR" dirty="0" err="1">
                <a:solidFill>
                  <a:schemeClr val="tx1"/>
                </a:solidFill>
                <a:latin typeface="Arial" panose="020B0604020202020204" pitchFamily="34" charset="0"/>
                <a:cs typeface="Arial" panose="020B0604020202020204" pitchFamily="34" charset="0"/>
              </a:rPr>
              <a:t>provider</a:t>
            </a:r>
            <a:r>
              <a:rPr lang="tr-TR" dirty="0">
                <a:solidFill>
                  <a:schemeClr val="tx1"/>
                </a:solidFill>
                <a:latin typeface="Arial" panose="020B0604020202020204" pitchFamily="34" charset="0"/>
                <a:cs typeface="Arial" panose="020B0604020202020204" pitchFamily="34" charset="0"/>
              </a:rPr>
              <a:t> kullanılması gerekmektedir. Burada </a:t>
            </a:r>
            <a:r>
              <a:rPr lang="tr-TR" dirty="0" err="1">
                <a:solidFill>
                  <a:schemeClr val="tx1"/>
                </a:solidFill>
                <a:latin typeface="Arial" panose="020B0604020202020204" pitchFamily="34" charset="0"/>
                <a:cs typeface="Arial" panose="020B0604020202020204" pitchFamily="34" charset="0"/>
              </a:rPr>
              <a:t>default</a:t>
            </a:r>
            <a:r>
              <a:rPr lang="tr-TR" dirty="0">
                <a:solidFill>
                  <a:schemeClr val="tx1"/>
                </a:solidFill>
                <a:latin typeface="Arial" panose="020B0604020202020204" pitchFamily="34" charset="0"/>
                <a:cs typeface="Arial" panose="020B0604020202020204" pitchFamily="34" charset="0"/>
              </a:rPr>
              <a:t> olarak tasarlanmış </a:t>
            </a:r>
            <a:r>
              <a:rPr lang="tr-TR" b="1" dirty="0">
                <a:solidFill>
                  <a:srgbClr val="C00000"/>
                </a:solidFill>
                <a:latin typeface="Arial" panose="020B0604020202020204" pitchFamily="34" charset="0"/>
                <a:cs typeface="Arial" panose="020B0604020202020204" pitchFamily="34" charset="0"/>
              </a:rPr>
              <a:t>‘</a:t>
            </a:r>
            <a:r>
              <a:rPr lang="tr-TR" b="1" dirty="0" err="1">
                <a:solidFill>
                  <a:srgbClr val="C00000"/>
                </a:solidFill>
                <a:latin typeface="Arial" panose="020B0604020202020204" pitchFamily="34" charset="0"/>
                <a:cs typeface="Arial" panose="020B0604020202020204" pitchFamily="34" charset="0"/>
              </a:rPr>
              <a:t>DefaultObjectPoolProvider</a:t>
            </a:r>
            <a:r>
              <a:rPr lang="tr-TR" b="1" dirty="0">
                <a:solidFill>
                  <a:srgbClr val="C00000"/>
                </a:solidFill>
                <a:latin typeface="Arial" panose="020B0604020202020204" pitchFamily="34" charset="0"/>
                <a:cs typeface="Arial" panose="020B0604020202020204" pitchFamily="34" charset="0"/>
              </a:rPr>
              <a:t>‘ </a:t>
            </a:r>
            <a:r>
              <a:rPr lang="tr-TR" dirty="0">
                <a:solidFill>
                  <a:schemeClr val="tx1"/>
                </a:solidFill>
                <a:latin typeface="Arial" panose="020B0604020202020204" pitchFamily="34" charset="0"/>
                <a:cs typeface="Arial" panose="020B0604020202020204" pitchFamily="34" charset="0"/>
              </a:rPr>
              <a:t>nesnesi tercih edilebilir.</a:t>
            </a:r>
          </a:p>
          <a:p>
            <a:endParaRPr lang="tr-TR" dirty="0">
              <a:solidFill>
                <a:schemeClr val="tx1"/>
              </a:solidFill>
              <a:latin typeface="Arial" panose="020B0604020202020204" pitchFamily="34" charset="0"/>
              <a:cs typeface="Arial" panose="020B0604020202020204" pitchFamily="34" charset="0"/>
            </a:endParaRPr>
          </a:p>
          <a:p>
            <a:r>
              <a:rPr lang="tr-TR" dirty="0">
                <a:solidFill>
                  <a:schemeClr val="tx1"/>
                </a:solidFill>
                <a:latin typeface="Arial" panose="020B0604020202020204" pitchFamily="34" charset="0"/>
                <a:cs typeface="Arial" panose="020B0604020202020204" pitchFamily="34" charset="0"/>
              </a:rPr>
              <a:t>Ayrıca nesnelerin yaratılış modellemesinin ve kullanıldıktan sonra havuza iade edilmesinin davranışını belirleyen </a:t>
            </a:r>
            <a:r>
              <a:rPr lang="tr-TR" b="1" dirty="0" err="1">
                <a:solidFill>
                  <a:srgbClr val="C00000"/>
                </a:solidFill>
                <a:latin typeface="Arial" panose="020B0604020202020204" pitchFamily="34" charset="0"/>
                <a:cs typeface="Arial" panose="020B0604020202020204" pitchFamily="34" charset="0"/>
              </a:rPr>
              <a:t>policy</a:t>
            </a:r>
            <a:r>
              <a:rPr lang="tr-TR" b="1" dirty="0">
                <a:solidFill>
                  <a:srgbClr val="C00000"/>
                </a:solidFill>
                <a:latin typeface="Arial" panose="020B0604020202020204" pitchFamily="34" charset="0"/>
                <a:cs typeface="Arial" panose="020B0604020202020204" pitchFamily="34" charset="0"/>
              </a:rPr>
              <a:t>/politika</a:t>
            </a:r>
            <a:r>
              <a:rPr lang="tr-TR" dirty="0">
                <a:solidFill>
                  <a:schemeClr val="tx1"/>
                </a:solidFill>
                <a:latin typeface="Arial" panose="020B0604020202020204" pitchFamily="34" charset="0"/>
                <a:cs typeface="Arial" panose="020B0604020202020204" pitchFamily="34" charset="0"/>
              </a:rPr>
              <a:t> belirlenmesi gerekmektedir. Bunun içinde </a:t>
            </a:r>
            <a:r>
              <a:rPr lang="tr-TR" dirty="0" err="1">
                <a:solidFill>
                  <a:schemeClr val="tx1"/>
                </a:solidFill>
                <a:latin typeface="Arial" panose="020B0604020202020204" pitchFamily="34" charset="0"/>
                <a:cs typeface="Arial" panose="020B0604020202020204" pitchFamily="34" charset="0"/>
              </a:rPr>
              <a:t>default</a:t>
            </a:r>
            <a:r>
              <a:rPr lang="tr-TR" dirty="0">
                <a:solidFill>
                  <a:schemeClr val="tx1"/>
                </a:solidFill>
                <a:latin typeface="Arial" panose="020B0604020202020204" pitchFamily="34" charset="0"/>
                <a:cs typeface="Arial" panose="020B0604020202020204" pitchFamily="34" charset="0"/>
              </a:rPr>
              <a:t> tasarlanmış </a:t>
            </a:r>
            <a:r>
              <a:rPr lang="tr-TR" dirty="0">
                <a:solidFill>
                  <a:srgbClr val="C00000"/>
                </a:solidFill>
                <a:latin typeface="Arial" panose="020B0604020202020204" pitchFamily="34" charset="0"/>
                <a:cs typeface="Arial" panose="020B0604020202020204" pitchFamily="34" charset="0"/>
              </a:rPr>
              <a:t>‘</a:t>
            </a:r>
            <a:r>
              <a:rPr lang="tr-TR" b="1" dirty="0" err="1">
                <a:solidFill>
                  <a:srgbClr val="C00000"/>
                </a:solidFill>
                <a:latin typeface="Arial" panose="020B0604020202020204" pitchFamily="34" charset="0"/>
                <a:cs typeface="Arial" panose="020B0604020202020204" pitchFamily="34" charset="0"/>
              </a:rPr>
              <a:t>DefaultPooledObjectPolicy</a:t>
            </a:r>
            <a:r>
              <a:rPr lang="tr-TR" dirty="0">
                <a:solidFill>
                  <a:srgbClr val="C00000"/>
                </a:solidFill>
                <a:latin typeface="Arial" panose="020B0604020202020204" pitchFamily="34" charset="0"/>
                <a:cs typeface="Arial" panose="020B0604020202020204" pitchFamily="34" charset="0"/>
              </a:rPr>
              <a:t>‘</a:t>
            </a:r>
            <a:r>
              <a:rPr lang="tr-TR" dirty="0">
                <a:solidFill>
                  <a:schemeClr val="tx1"/>
                </a:solidFill>
                <a:latin typeface="Arial" panose="020B0604020202020204" pitchFamily="34" charset="0"/>
                <a:cs typeface="Arial" panose="020B0604020202020204" pitchFamily="34" charset="0"/>
              </a:rPr>
              <a:t> nesnesi kullanılabilir.</a:t>
            </a:r>
          </a:p>
        </p:txBody>
      </p:sp>
    </p:spTree>
    <p:extLst>
      <p:ext uri="{BB962C8B-B14F-4D97-AF65-F5344CB8AC3E}">
        <p14:creationId xmlns:p14="http://schemas.microsoft.com/office/powerpoint/2010/main" val="365201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10" name="Metin kutusu 9">
            <a:extLst>
              <a:ext uri="{FF2B5EF4-FFF2-40B4-BE49-F238E27FC236}">
                <a16:creationId xmlns:a16="http://schemas.microsoft.com/office/drawing/2014/main" id="{64913AF2-B54A-1B51-6977-330953FA77A9}"/>
              </a:ext>
            </a:extLst>
          </p:cNvPr>
          <p:cNvSpPr txBox="1"/>
          <p:nvPr/>
        </p:nvSpPr>
        <p:spPr>
          <a:xfrm>
            <a:off x="3574132" y="1391956"/>
            <a:ext cx="6499922" cy="369332"/>
          </a:xfrm>
          <a:prstGeom prst="rect">
            <a:avLst/>
          </a:prstGeom>
          <a:noFill/>
        </p:spPr>
        <p:txBody>
          <a:bodyPr wrap="square" rtlCol="0">
            <a:spAutoFit/>
          </a:bodyPr>
          <a:lstStyle/>
          <a:p>
            <a:pPr algn="l" fontAlgn="base"/>
            <a:r>
              <a:rPr lang="en-US" b="1" dirty="0">
                <a:latin typeface="Arial" panose="020B0604020202020204" pitchFamily="34" charset="0"/>
                <a:cs typeface="Arial" panose="020B0604020202020204" pitchFamily="34" charset="0"/>
              </a:rPr>
              <a:t>Asp.NET Core – Dependency Injection İle Object Pooling </a:t>
            </a:r>
          </a:p>
        </p:txBody>
      </p:sp>
      <p:pic>
        <p:nvPicPr>
          <p:cNvPr id="12" name="Resim 11">
            <a:extLst>
              <a:ext uri="{FF2B5EF4-FFF2-40B4-BE49-F238E27FC236}">
                <a16:creationId xmlns:a16="http://schemas.microsoft.com/office/drawing/2014/main" id="{1F469527-3875-713A-B290-368398C0AC4D}"/>
              </a:ext>
            </a:extLst>
          </p:cNvPr>
          <p:cNvPicPr>
            <a:picLocks noChangeAspect="1"/>
          </p:cNvPicPr>
          <p:nvPr/>
        </p:nvPicPr>
        <p:blipFill>
          <a:blip r:embed="rId4"/>
          <a:stretch>
            <a:fillRect/>
          </a:stretch>
        </p:blipFill>
        <p:spPr>
          <a:xfrm>
            <a:off x="1125860" y="2561184"/>
            <a:ext cx="9721080" cy="1659904"/>
          </a:xfrm>
          <a:prstGeom prst="rect">
            <a:avLst/>
          </a:prstGeom>
        </p:spPr>
      </p:pic>
    </p:spTree>
    <p:extLst>
      <p:ext uri="{BB962C8B-B14F-4D97-AF65-F5344CB8AC3E}">
        <p14:creationId xmlns:p14="http://schemas.microsoft.com/office/powerpoint/2010/main" val="261460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pic>
        <p:nvPicPr>
          <p:cNvPr id="14" name="Resim 13">
            <a:extLst>
              <a:ext uri="{FF2B5EF4-FFF2-40B4-BE49-F238E27FC236}">
                <a16:creationId xmlns:a16="http://schemas.microsoft.com/office/drawing/2014/main" id="{F38D89E5-6D2E-EF88-0356-9B42962274E9}"/>
              </a:ext>
            </a:extLst>
          </p:cNvPr>
          <p:cNvPicPr>
            <a:picLocks noChangeAspect="1"/>
          </p:cNvPicPr>
          <p:nvPr/>
        </p:nvPicPr>
        <p:blipFill>
          <a:blip r:embed="rId4"/>
          <a:stretch>
            <a:fillRect/>
          </a:stretch>
        </p:blipFill>
        <p:spPr>
          <a:xfrm>
            <a:off x="3430116" y="1268760"/>
            <a:ext cx="6264696" cy="5377659"/>
          </a:xfrm>
          <a:prstGeom prst="rect">
            <a:avLst/>
          </a:prstGeom>
        </p:spPr>
      </p:pic>
    </p:spTree>
    <p:extLst>
      <p:ext uri="{BB962C8B-B14F-4D97-AF65-F5344CB8AC3E}">
        <p14:creationId xmlns:p14="http://schemas.microsoft.com/office/powerpoint/2010/main" val="4853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Lazy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Initialization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Lazy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Desenin temel amacı</a:t>
            </a:r>
            <a:r>
              <a:rPr lang="tr-TR" sz="1850" dirty="0">
                <a:latin typeface="Arial" panose="020B0604020202020204" pitchFamily="34" charset="0"/>
                <a:cs typeface="Arial" panose="020B0604020202020204" pitchFamily="34" charset="0"/>
              </a:rPr>
              <a:t>, gerektiği zamanda nesnenin yaratılmasını ve başlatılmasını gerçekleştirmektir. Bu sayede gereksiz yere nesne yaratılmamış olur ve kaynak kullanımı optimize edilir.</a:t>
            </a:r>
          </a:p>
          <a:p>
            <a:pPr algn="l"/>
            <a:endParaRPr lang="tr-TR" sz="1850" dirty="0">
              <a:latin typeface="Arial" panose="020B0604020202020204" pitchFamily="34" charset="0"/>
              <a:cs typeface="Arial" panose="020B0604020202020204" pitchFamily="34" charset="0"/>
            </a:endParaRPr>
          </a:p>
          <a:p>
            <a:pPr algn="l"/>
            <a:r>
              <a:rPr lang="tr-TR" sz="1850" b="1" dirty="0" err="1">
                <a:latin typeface="Arial" panose="020B0604020202020204" pitchFamily="34" charset="0"/>
                <a:cs typeface="Arial" panose="020B0604020202020204" pitchFamily="34" charset="0"/>
              </a:rPr>
              <a:t>Lazy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Initialization</a:t>
            </a:r>
            <a:r>
              <a:rPr lang="tr-TR" sz="1850" b="1" dirty="0">
                <a:latin typeface="Arial" panose="020B0604020202020204" pitchFamily="34" charset="0"/>
                <a:cs typeface="Arial" panose="020B0604020202020204" pitchFamily="34" charset="0"/>
              </a:rPr>
              <a:t> Design </a:t>
            </a:r>
            <a:r>
              <a:rPr lang="tr-TR" sz="1850" b="1" dirty="0" err="1">
                <a:latin typeface="Arial" panose="020B0604020202020204" pitchFamily="34" charset="0"/>
                <a:cs typeface="Arial" panose="020B0604020202020204" pitchFamily="34" charset="0"/>
              </a:rPr>
              <a:t>Pattern'ın</a:t>
            </a:r>
            <a:r>
              <a:rPr lang="tr-TR" sz="1850" b="1" dirty="0">
                <a:latin typeface="Arial" panose="020B0604020202020204" pitchFamily="34" charset="0"/>
                <a:cs typeface="Arial" panose="020B0604020202020204" pitchFamily="34" charset="0"/>
              </a:rPr>
              <a:t> genel kullanım adımları şunlardır:</a:t>
            </a:r>
          </a:p>
          <a:p>
            <a:pPr algn="l"/>
            <a:endParaRPr lang="tr-TR" sz="1850" dirty="0">
              <a:latin typeface="Arial" panose="020B0604020202020204" pitchFamily="34" charset="0"/>
              <a:cs typeface="Arial" panose="020B0604020202020204" pitchFamily="34" charset="0"/>
            </a:endParaRPr>
          </a:p>
          <a:p>
            <a:pPr marL="266700" indent="-266700" algn="l">
              <a:buFont typeface="+mj-lt"/>
              <a:buAutoNum type="arabicPeriod"/>
            </a:pPr>
            <a:r>
              <a:rPr lang="tr-TR" sz="1850" dirty="0">
                <a:latin typeface="Arial" panose="020B0604020202020204" pitchFamily="34" charset="0"/>
                <a:cs typeface="Arial" panose="020B0604020202020204" pitchFamily="34" charset="0"/>
              </a:rPr>
              <a:t>İlgili sınıfın bir örneği oluşturulur, ancak bu örnek henüz başlatılmaz veya yaratılmaz.</a:t>
            </a:r>
          </a:p>
          <a:p>
            <a:pPr marL="266700" indent="-266700" algn="l">
              <a:buFont typeface="+mj-lt"/>
              <a:buAutoNum type="arabicPeriod"/>
            </a:pPr>
            <a:endParaRPr lang="tr-TR" sz="1850" dirty="0">
              <a:latin typeface="Arial" panose="020B0604020202020204" pitchFamily="34" charset="0"/>
              <a:cs typeface="Arial" panose="020B0604020202020204" pitchFamily="34" charset="0"/>
            </a:endParaRPr>
          </a:p>
          <a:p>
            <a:pPr marL="266700" indent="-266700" algn="l">
              <a:buFont typeface="+mj-lt"/>
              <a:buAutoNum type="arabicPeriod"/>
            </a:pPr>
            <a:r>
              <a:rPr lang="tr-TR" sz="1850" dirty="0">
                <a:latin typeface="Arial" panose="020B0604020202020204" pitchFamily="34" charset="0"/>
                <a:cs typeface="Arial" panose="020B0604020202020204" pitchFamily="34" charset="0"/>
              </a:rPr>
              <a:t>İlk kullanım anında, nesnenin yaratılması veya başlatılması gerektiğinde bu işlem gerçekleştirilir.</a:t>
            </a:r>
          </a:p>
          <a:p>
            <a:pPr marL="266700" indent="-266700" algn="l">
              <a:buFont typeface="+mj-lt"/>
              <a:buAutoNum type="arabicPeriod"/>
            </a:pPr>
            <a:endParaRPr lang="tr-TR" sz="1850" dirty="0">
              <a:latin typeface="Arial" panose="020B0604020202020204" pitchFamily="34" charset="0"/>
              <a:cs typeface="Arial" panose="020B0604020202020204" pitchFamily="34" charset="0"/>
            </a:endParaRPr>
          </a:p>
          <a:p>
            <a:pPr marL="266700" indent="-266700" algn="l">
              <a:buFont typeface="+mj-lt"/>
              <a:buAutoNum type="arabicPeriod"/>
            </a:pPr>
            <a:r>
              <a:rPr lang="tr-TR" sz="1850" dirty="0">
                <a:latin typeface="Arial" panose="020B0604020202020204" pitchFamily="34" charset="0"/>
                <a:cs typeface="Arial" panose="020B0604020202020204" pitchFamily="34" charset="0"/>
              </a:rPr>
              <a:t>Nesne başlatıldıktan sonra, artık kullanılabilir duruma gelir ve sonraki kullanımlar için hazırdır.</a:t>
            </a:r>
          </a:p>
          <a:p>
            <a:pPr marL="266700" indent="-266700" algn="l">
              <a:buFont typeface="+mj-lt"/>
              <a:buAutoNum type="arabicPeriod"/>
            </a:pPr>
            <a:endParaRPr lang="tr-TR" sz="1850" dirty="0">
              <a:latin typeface="Arial" panose="020B0604020202020204" pitchFamily="34" charset="0"/>
              <a:cs typeface="Arial" panose="020B0604020202020204" pitchFamily="34" charset="0"/>
            </a:endParaRPr>
          </a:p>
          <a:p>
            <a:pPr marL="266700" indent="-266700" algn="l">
              <a:buFont typeface="+mj-lt"/>
              <a:buAutoNum type="arabicPeriod"/>
            </a:pPr>
            <a:r>
              <a:rPr lang="tr-TR" sz="1850" dirty="0">
                <a:latin typeface="Arial" panose="020B0604020202020204" pitchFamily="34" charset="0"/>
                <a:cs typeface="Arial" panose="020B0604020202020204" pitchFamily="34" charset="0"/>
              </a:rPr>
              <a:t>Nesne her kullanıldığında, başlatma işlemi tekrar gerçekleştirilmez ve daha önce yaratılan örnek kullanılır.</a:t>
            </a:r>
          </a:p>
          <a:p>
            <a:pPr algn="l"/>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762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Lazy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Initialization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Lazy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450907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Bu desenin avantajlarından bazıları şunlardır:</a:t>
            </a:r>
          </a:p>
          <a:p>
            <a:pPr algn="l"/>
            <a:endParaRPr lang="tr-TR" sz="1850" b="1"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Performans: Nesnenin yaratılması veya başlatılması gerektiği zamana kadar ertelenmesi, gereksiz yaratım maliyetini ortadan kaldırır ve kaynakların etkin kullanımını sağlar.</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Hızlı Yanıt: İlk kullanım anında nesnenin hızlı bir şekilde hazır olması sağlanır.</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Kaynak Verimliliği: Sadece ihtiyaç duyulduğunda nesne yaratıldığı için kaynakların verimli kullanımı sağlanır.</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Esneklik: Nesne yaratım veya başlatma işlemleri ihtiyaca göre özelleştirilebilir.</a:t>
            </a:r>
          </a:p>
          <a:p>
            <a:pPr algn="l"/>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583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Lazy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Initialization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Lazy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BC313FCD-FD7E-1012-012F-3B91AD2130D8}"/>
              </a:ext>
            </a:extLst>
          </p:cNvPr>
          <p:cNvPicPr>
            <a:picLocks noChangeAspect="1"/>
          </p:cNvPicPr>
          <p:nvPr/>
        </p:nvPicPr>
        <p:blipFill>
          <a:blip r:embed="rId4"/>
          <a:stretch>
            <a:fillRect/>
          </a:stretch>
        </p:blipFill>
        <p:spPr>
          <a:xfrm>
            <a:off x="4531911" y="1952836"/>
            <a:ext cx="6236039" cy="2952328"/>
          </a:xfrm>
          <a:prstGeom prst="rect">
            <a:avLst/>
          </a:prstGeom>
        </p:spPr>
      </p:pic>
      <p:cxnSp>
        <p:nvCxnSpPr>
          <p:cNvPr id="11" name="Düz Ok Bağlayıcısı 10">
            <a:extLst>
              <a:ext uri="{FF2B5EF4-FFF2-40B4-BE49-F238E27FC236}">
                <a16:creationId xmlns:a16="http://schemas.microsoft.com/office/drawing/2014/main" id="{66CBF79F-CD6A-4834-0992-B7FB54064C4C}"/>
              </a:ext>
            </a:extLst>
          </p:cNvPr>
          <p:cNvCxnSpPr/>
          <p:nvPr/>
        </p:nvCxnSpPr>
        <p:spPr>
          <a:xfrm flipH="1">
            <a:off x="6094412" y="3645024"/>
            <a:ext cx="2376264" cy="1728192"/>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Metin kutusu 11">
            <a:extLst>
              <a:ext uri="{FF2B5EF4-FFF2-40B4-BE49-F238E27FC236}">
                <a16:creationId xmlns:a16="http://schemas.microsoft.com/office/drawing/2014/main" id="{BF270927-6C1B-C390-D991-9167E4C06FB9}"/>
              </a:ext>
            </a:extLst>
          </p:cNvPr>
          <p:cNvSpPr txBox="1"/>
          <p:nvPr/>
        </p:nvSpPr>
        <p:spPr>
          <a:xfrm>
            <a:off x="4906280" y="5433539"/>
            <a:ext cx="4752528" cy="646331"/>
          </a:xfrm>
          <a:prstGeom prst="rect">
            <a:avLst/>
          </a:prstGeom>
          <a:noFill/>
        </p:spPr>
        <p:txBody>
          <a:bodyPr wrap="square" rtlCol="0">
            <a:spAutoFit/>
          </a:bodyPr>
          <a:lstStyle/>
          <a:p>
            <a:r>
              <a:rPr lang="en-US" sz="1800" dirty="0">
                <a:solidFill>
                  <a:srgbClr val="00B050"/>
                </a:solidFill>
                <a:latin typeface="Cascadia Mono" panose="020B0609020000020004" pitchFamily="49" charset="0"/>
              </a:rPr>
              <a:t>Lazy</a:t>
            </a:r>
            <a:r>
              <a:rPr lang="en-US" sz="1800" dirty="0">
                <a:solidFill>
                  <a:srgbClr val="000000"/>
                </a:solidFill>
                <a:latin typeface="Cascadia Mono" panose="020B0609020000020004" pitchFamily="49" charset="0"/>
              </a:rPr>
              <a:t>&lt;</a:t>
            </a:r>
            <a:r>
              <a:rPr lang="en-US" dirty="0" err="1">
                <a:solidFill>
                  <a:srgbClr val="00B050"/>
                </a:solidFill>
                <a:latin typeface="Cascadia Mono" panose="020B0609020000020004" pitchFamily="49" charset="0"/>
              </a:rPr>
              <a:t>HeavyResource</a:t>
            </a:r>
            <a:r>
              <a:rPr lang="en-US" sz="1800" dirty="0">
                <a:solidFill>
                  <a:srgbClr val="000000"/>
                </a:solidFill>
                <a:latin typeface="Cascadia Mono" panose="020B0609020000020004" pitchFamily="49" charset="0"/>
              </a:rPr>
              <a:t>&gt; _resource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B050"/>
                </a:solidFill>
                <a:latin typeface="Cascadia Mono" panose="020B0609020000020004" pitchFamily="49" charset="0"/>
              </a:rPr>
              <a:t>Lazy</a:t>
            </a:r>
            <a:r>
              <a:rPr lang="en-US" sz="1800" dirty="0">
                <a:solidFill>
                  <a:srgbClr val="000000"/>
                </a:solidFill>
                <a:latin typeface="Cascadia Mono" panose="020B0609020000020004" pitchFamily="49" charset="0"/>
              </a:rPr>
              <a:t>&lt;</a:t>
            </a:r>
            <a:r>
              <a:rPr lang="en-US" dirty="0" err="1">
                <a:solidFill>
                  <a:srgbClr val="00B050"/>
                </a:solidFill>
                <a:latin typeface="Cascadia Mono" panose="020B0609020000020004" pitchFamily="49" charset="0"/>
              </a:rPr>
              <a:t>HeavyResource</a:t>
            </a:r>
            <a:r>
              <a:rPr lang="en-US" sz="1800">
                <a:solidFill>
                  <a:srgbClr val="000000"/>
                </a:solidFill>
                <a:latin typeface="Cascadia Mono" panose="020B0609020000020004" pitchFamily="49" charset="0"/>
              </a:rPr>
              <a:t>&gt;();</a:t>
            </a:r>
            <a:endParaRPr lang="tr-TR" dirty="0"/>
          </a:p>
        </p:txBody>
      </p:sp>
    </p:spTree>
    <p:extLst>
      <p:ext uri="{BB962C8B-B14F-4D97-AF65-F5344CB8AC3E}">
        <p14:creationId xmlns:p14="http://schemas.microsoft.com/office/powerpoint/2010/main" val="203369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Factory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Method</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Factory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dirty="0">
                <a:latin typeface="Arial" panose="020B0604020202020204" pitchFamily="34" charset="0"/>
                <a:cs typeface="Arial" panose="020B0604020202020204" pitchFamily="34" charset="0"/>
              </a:rPr>
              <a:t>Bir sınıfın alt sınıflarının nesnelerini oluşturmak için bir arayüz sağlar ve nesne oluşturma sürecini alt sınıflara devreder.</a:t>
            </a:r>
          </a:p>
          <a:p>
            <a:pPr algn="l"/>
            <a:endParaRPr lang="tr-TR" sz="1850" dirty="0">
              <a:latin typeface="Arial" panose="020B0604020202020204" pitchFamily="34" charset="0"/>
              <a:cs typeface="Arial" panose="020B0604020202020204" pitchFamily="34" charset="0"/>
            </a:endParaRPr>
          </a:p>
          <a:p>
            <a:pPr algn="l"/>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Method</a:t>
            </a:r>
            <a:r>
              <a:rPr lang="tr-TR" sz="1850" b="1" dirty="0">
                <a:latin typeface="Arial" panose="020B0604020202020204" pitchFamily="34" charset="0"/>
                <a:cs typeface="Arial" panose="020B0604020202020204" pitchFamily="34" charset="0"/>
              </a:rPr>
              <a:t> deseninin temel özellikleri şunlardır:</a:t>
            </a:r>
          </a:p>
          <a:p>
            <a:pPr algn="l"/>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b="1" dirty="0" err="1">
                <a:latin typeface="Arial" panose="020B0604020202020204" pitchFamily="34" charset="0"/>
                <a:cs typeface="Arial" panose="020B0604020202020204" pitchFamily="34" charset="0"/>
              </a:rPr>
              <a:t>Creator</a:t>
            </a:r>
            <a:r>
              <a:rPr lang="tr-TR" sz="1850" b="1" dirty="0">
                <a:latin typeface="Arial" panose="020B0604020202020204" pitchFamily="34" charset="0"/>
                <a:cs typeface="Arial" panose="020B0604020202020204" pitchFamily="34" charset="0"/>
              </a:rPr>
              <a:t> (Yaratıcı):</a:t>
            </a:r>
            <a:r>
              <a:rPr lang="tr-TR" sz="1850" dirty="0">
                <a:latin typeface="Arial" panose="020B0604020202020204" pitchFamily="34" charset="0"/>
                <a:cs typeface="Arial" panose="020B0604020202020204" pitchFamily="34" charset="0"/>
              </a:rPr>
              <a:t> Yaratıcı sınıf, nesnelerin oluşturulacağı arayüzü (</a:t>
            </a:r>
            <a:r>
              <a:rPr lang="tr-TR" sz="1850" dirty="0" err="1">
                <a:latin typeface="Arial" panose="020B0604020202020204" pitchFamily="34" charset="0"/>
                <a:cs typeface="Arial" panose="020B0604020202020204" pitchFamily="34" charset="0"/>
              </a:rPr>
              <a:t>interface</a:t>
            </a:r>
            <a:r>
              <a:rPr lang="tr-TR" sz="1850" dirty="0">
                <a:latin typeface="Arial" panose="020B0604020202020204" pitchFamily="34" charset="0"/>
                <a:cs typeface="Arial" panose="020B0604020202020204" pitchFamily="34" charset="0"/>
              </a:rPr>
              <a:t>) veya soyut sınıfı temsil eder. Bu sınıf,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Method'u</a:t>
            </a:r>
            <a:r>
              <a:rPr lang="tr-TR" sz="1850" dirty="0">
                <a:latin typeface="Arial" panose="020B0604020202020204" pitchFamily="34" charset="0"/>
                <a:cs typeface="Arial" panose="020B0604020202020204" pitchFamily="34" charset="0"/>
              </a:rPr>
              <a:t> içerir.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b="1" dirty="0" err="1">
                <a:latin typeface="Arial" panose="020B0604020202020204" pitchFamily="34" charset="0"/>
                <a:cs typeface="Arial" panose="020B0604020202020204" pitchFamily="34" charset="0"/>
              </a:rPr>
              <a:t>Concrete</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Creator</a:t>
            </a:r>
            <a:r>
              <a:rPr lang="tr-TR" sz="1850" b="1" dirty="0">
                <a:latin typeface="Arial" panose="020B0604020202020204" pitchFamily="34" charset="0"/>
                <a:cs typeface="Arial" panose="020B0604020202020204" pitchFamily="34" charset="0"/>
              </a:rPr>
              <a:t> (Somut Yaratıcı): </a:t>
            </a:r>
            <a:r>
              <a:rPr lang="tr-TR" sz="1850" dirty="0">
                <a:latin typeface="Arial" panose="020B0604020202020204" pitchFamily="34" charset="0"/>
                <a:cs typeface="Arial" panose="020B0604020202020204" pitchFamily="34" charset="0"/>
              </a:rPr>
              <a:t>Somut yaratıcı sınıflar, nesnelerin oluşturulacağı spesifik metotları uygular. Her bir somut yaratıcı, belirli bir nesne türünü oluşturur.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b="1" dirty="0">
                <a:latin typeface="Arial" panose="020B0604020202020204" pitchFamily="34" charset="0"/>
                <a:cs typeface="Arial" panose="020B0604020202020204" pitchFamily="34" charset="0"/>
              </a:rPr>
              <a:t>Product (Ürün):</a:t>
            </a:r>
            <a:r>
              <a:rPr lang="tr-TR" sz="1850" dirty="0">
                <a:latin typeface="Arial" panose="020B0604020202020204" pitchFamily="34" charset="0"/>
                <a:cs typeface="Arial" panose="020B0604020202020204" pitchFamily="34" charset="0"/>
              </a:rPr>
              <a:t> Ürün sınıfları,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Method</a:t>
            </a:r>
            <a:r>
              <a:rPr lang="tr-TR" sz="1850" dirty="0">
                <a:latin typeface="Arial" panose="020B0604020202020204" pitchFamily="34" charset="0"/>
                <a:cs typeface="Arial" panose="020B0604020202020204" pitchFamily="34" charset="0"/>
              </a:rPr>
              <a:t> ile oluşturulacak nesnelerin temsilini yapar. Yaratılan nesneler, bu ürün sınıflarının alt sınıflarından oluşur.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b="1" dirty="0" err="1">
                <a:latin typeface="Arial" panose="020B0604020202020204" pitchFamily="34" charset="0"/>
                <a:cs typeface="Arial" panose="020B0604020202020204" pitchFamily="34" charset="0"/>
              </a:rPr>
              <a:t>Concrete</a:t>
            </a:r>
            <a:r>
              <a:rPr lang="tr-TR" sz="1850" b="1" dirty="0">
                <a:latin typeface="Arial" panose="020B0604020202020204" pitchFamily="34" charset="0"/>
                <a:cs typeface="Arial" panose="020B0604020202020204" pitchFamily="34" charset="0"/>
              </a:rPr>
              <a:t> Product (Somut Ürün): </a:t>
            </a:r>
            <a:r>
              <a:rPr lang="tr-TR" sz="1850" dirty="0">
                <a:latin typeface="Arial" panose="020B0604020202020204" pitchFamily="34" charset="0"/>
                <a:cs typeface="Arial" panose="020B0604020202020204" pitchFamily="34" charset="0"/>
              </a:rPr>
              <a:t>Somut ürün sınıfları,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Method</a:t>
            </a:r>
            <a:r>
              <a:rPr lang="tr-TR" sz="1850" dirty="0">
                <a:latin typeface="Arial" panose="020B0604020202020204" pitchFamily="34" charset="0"/>
                <a:cs typeface="Arial" panose="020B0604020202020204" pitchFamily="34" charset="0"/>
              </a:rPr>
              <a:t> ile oluşturulan gerçek nesneleri temsil eder. Her bir somut ürün, belirli bir ürün türünü temsil eder.</a:t>
            </a:r>
          </a:p>
        </p:txBody>
      </p:sp>
    </p:spTree>
    <p:extLst>
      <p:ext uri="{BB962C8B-B14F-4D97-AF65-F5344CB8AC3E}">
        <p14:creationId xmlns:p14="http://schemas.microsoft.com/office/powerpoint/2010/main" val="289884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Factory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Method</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Factory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417652" y="2057082"/>
            <a:ext cx="6624736" cy="342895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Method</a:t>
            </a:r>
            <a:r>
              <a:rPr lang="tr-TR" sz="1850" b="1" dirty="0">
                <a:latin typeface="Arial" panose="020B0604020202020204" pitchFamily="34" charset="0"/>
                <a:cs typeface="Arial" panose="020B0604020202020204" pitchFamily="34" charset="0"/>
              </a:rPr>
              <a:t> deseninin çalışma mantığı şu şekildedir:</a:t>
            </a:r>
          </a:p>
          <a:p>
            <a:pPr algn="l"/>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dirty="0">
                <a:latin typeface="Arial" panose="020B0604020202020204" pitchFamily="34" charset="0"/>
                <a:cs typeface="Arial" panose="020B0604020202020204" pitchFamily="34" charset="0"/>
              </a:rPr>
              <a:t>İstemci (Client) kod, yaratıcı sınıfın </a:t>
            </a:r>
            <a:r>
              <a:rPr lang="tr-TR" sz="1850" dirty="0" err="1">
                <a:latin typeface="Arial" panose="020B0604020202020204" pitchFamily="34" charset="0"/>
                <a:cs typeface="Arial" panose="020B0604020202020204" pitchFamily="34" charset="0"/>
              </a:rPr>
              <a:t>metotunu</a:t>
            </a:r>
            <a:r>
              <a:rPr lang="tr-TR" sz="1850" dirty="0">
                <a:latin typeface="Arial" panose="020B0604020202020204" pitchFamily="34" charset="0"/>
                <a:cs typeface="Arial" panose="020B0604020202020204" pitchFamily="34" charset="0"/>
              </a:rPr>
              <a:t> çağırır.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dirty="0">
                <a:latin typeface="Arial" panose="020B0604020202020204" pitchFamily="34" charset="0"/>
                <a:cs typeface="Arial" panose="020B0604020202020204" pitchFamily="34" charset="0"/>
              </a:rPr>
              <a:t>Yaratıcı sınıf, nesne oluşturma işlemini alt sınıflara (somut yaratıcı sınıflara) devreder.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dirty="0">
                <a:latin typeface="Arial" panose="020B0604020202020204" pitchFamily="34" charset="0"/>
                <a:cs typeface="Arial" panose="020B0604020202020204" pitchFamily="34" charset="0"/>
              </a:rPr>
              <a:t>Somut yaratıcı sınıf, ilgili somut ürün sınıfını oluşturur ve istemciye geri döner.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dirty="0">
                <a:latin typeface="Arial" panose="020B0604020202020204" pitchFamily="34" charset="0"/>
                <a:cs typeface="Arial" panose="020B0604020202020204" pitchFamily="34" charset="0"/>
              </a:rPr>
              <a:t>İstemci, aldığı nesneyi kullanır, ancak somut nesnenin gerçek sınıfını bilmek zorunda değildir.</a:t>
            </a:r>
          </a:p>
        </p:txBody>
      </p:sp>
    </p:spTree>
    <p:extLst>
      <p:ext uri="{BB962C8B-B14F-4D97-AF65-F5344CB8AC3E}">
        <p14:creationId xmlns:p14="http://schemas.microsoft.com/office/powerpoint/2010/main" val="43604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Factory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Method</a:t>
            </a:r>
            <a:endParaRPr lang="tr-TR" sz="2000" b="1" dirty="0">
              <a:solidFill>
                <a:srgbClr val="760A0A"/>
              </a:solidFill>
              <a:latin typeface="Arial" panose="020B0604020202020204" pitchFamily="34" charset="0"/>
              <a:cs typeface="Arial" panose="020B0604020202020204" pitchFamily="34" charset="0"/>
            </a:endParaRPr>
          </a:p>
        </p:txBody>
      </p:sp>
      <p:pic>
        <p:nvPicPr>
          <p:cNvPr id="6" name="Resim 5">
            <a:extLst>
              <a:ext uri="{FF2B5EF4-FFF2-40B4-BE49-F238E27FC236}">
                <a16:creationId xmlns:a16="http://schemas.microsoft.com/office/drawing/2014/main" id="{60755DC3-DBCC-5D33-032E-4F4A4FA76CD2}"/>
              </a:ext>
            </a:extLst>
          </p:cNvPr>
          <p:cNvPicPr>
            <a:picLocks noChangeAspect="1"/>
          </p:cNvPicPr>
          <p:nvPr/>
        </p:nvPicPr>
        <p:blipFill>
          <a:blip r:embed="rId4"/>
          <a:stretch>
            <a:fillRect/>
          </a:stretch>
        </p:blipFill>
        <p:spPr>
          <a:xfrm>
            <a:off x="1962776" y="1060646"/>
            <a:ext cx="8935596" cy="5802652"/>
          </a:xfrm>
          <a:prstGeom prst="rect">
            <a:avLst/>
          </a:prstGeom>
        </p:spPr>
      </p:pic>
      <p:sp>
        <p:nvSpPr>
          <p:cNvPr id="8" name="Metin kutusu 7">
            <a:extLst>
              <a:ext uri="{FF2B5EF4-FFF2-40B4-BE49-F238E27FC236}">
                <a16:creationId xmlns:a16="http://schemas.microsoft.com/office/drawing/2014/main" id="{D70F63A0-2D27-438D-3E9F-2DB07239FAEB}"/>
              </a:ext>
            </a:extLst>
          </p:cNvPr>
          <p:cNvSpPr txBox="1"/>
          <p:nvPr/>
        </p:nvSpPr>
        <p:spPr>
          <a:xfrm>
            <a:off x="4078188" y="2204864"/>
            <a:ext cx="2088231" cy="338554"/>
          </a:xfrm>
          <a:prstGeom prst="rect">
            <a:avLst/>
          </a:prstGeom>
          <a:noFill/>
        </p:spPr>
        <p:txBody>
          <a:bodyPr wrap="square" rtlCol="0">
            <a:spAutoFit/>
          </a:bodyPr>
          <a:lstStyle/>
          <a:p>
            <a:r>
              <a:rPr lang="tr-TR" sz="1600" b="1" dirty="0" err="1">
                <a:solidFill>
                  <a:srgbClr val="760A0A"/>
                </a:solidFill>
              </a:rPr>
              <a:t>Abstract</a:t>
            </a:r>
            <a:r>
              <a:rPr lang="tr-TR" sz="1600" b="1" dirty="0">
                <a:solidFill>
                  <a:srgbClr val="760A0A"/>
                </a:solidFill>
              </a:rPr>
              <a:t> | </a:t>
            </a:r>
            <a:r>
              <a:rPr lang="tr-TR" sz="1600" b="1" dirty="0" err="1">
                <a:solidFill>
                  <a:srgbClr val="760A0A"/>
                </a:solidFill>
              </a:rPr>
              <a:t>Interface</a:t>
            </a:r>
            <a:endParaRPr lang="tr-TR" sz="1600" b="1" dirty="0">
              <a:solidFill>
                <a:srgbClr val="760A0A"/>
              </a:solidFill>
            </a:endParaRPr>
          </a:p>
        </p:txBody>
      </p:sp>
      <p:sp>
        <p:nvSpPr>
          <p:cNvPr id="10" name="Metin kutusu 9">
            <a:extLst>
              <a:ext uri="{FF2B5EF4-FFF2-40B4-BE49-F238E27FC236}">
                <a16:creationId xmlns:a16="http://schemas.microsoft.com/office/drawing/2014/main" id="{859FC639-D50E-AB6F-8523-125065D265D2}"/>
              </a:ext>
            </a:extLst>
          </p:cNvPr>
          <p:cNvSpPr txBox="1"/>
          <p:nvPr/>
        </p:nvSpPr>
        <p:spPr>
          <a:xfrm>
            <a:off x="7750596" y="4869160"/>
            <a:ext cx="792087" cy="338554"/>
          </a:xfrm>
          <a:prstGeom prst="rect">
            <a:avLst/>
          </a:prstGeom>
          <a:noFill/>
        </p:spPr>
        <p:txBody>
          <a:bodyPr wrap="square" rtlCol="0">
            <a:spAutoFit/>
          </a:bodyPr>
          <a:lstStyle/>
          <a:p>
            <a:r>
              <a:rPr lang="tr-TR" sz="1600" b="1" dirty="0">
                <a:solidFill>
                  <a:srgbClr val="760A0A"/>
                </a:solidFill>
              </a:rPr>
              <a:t> Atari</a:t>
            </a:r>
          </a:p>
        </p:txBody>
      </p:sp>
      <p:sp>
        <p:nvSpPr>
          <p:cNvPr id="11" name="Metin kutusu 10">
            <a:extLst>
              <a:ext uri="{FF2B5EF4-FFF2-40B4-BE49-F238E27FC236}">
                <a16:creationId xmlns:a16="http://schemas.microsoft.com/office/drawing/2014/main" id="{271205B5-AA0E-6EA6-F993-1C9ACB324D44}"/>
              </a:ext>
            </a:extLst>
          </p:cNvPr>
          <p:cNvSpPr txBox="1"/>
          <p:nvPr/>
        </p:nvSpPr>
        <p:spPr>
          <a:xfrm>
            <a:off x="9190756" y="4862736"/>
            <a:ext cx="1434144" cy="338554"/>
          </a:xfrm>
          <a:prstGeom prst="rect">
            <a:avLst/>
          </a:prstGeom>
          <a:noFill/>
        </p:spPr>
        <p:txBody>
          <a:bodyPr wrap="square" rtlCol="0">
            <a:spAutoFit/>
          </a:bodyPr>
          <a:lstStyle/>
          <a:p>
            <a:r>
              <a:rPr lang="tr-TR" sz="1600" b="1" dirty="0">
                <a:solidFill>
                  <a:srgbClr val="760A0A"/>
                </a:solidFill>
              </a:rPr>
              <a:t> </a:t>
            </a:r>
            <a:r>
              <a:rPr lang="tr-TR" sz="1600" b="1" dirty="0" err="1">
                <a:solidFill>
                  <a:srgbClr val="760A0A"/>
                </a:solidFill>
              </a:rPr>
              <a:t>PlayStation</a:t>
            </a:r>
            <a:endParaRPr lang="tr-TR" sz="1600" b="1" dirty="0">
              <a:solidFill>
                <a:srgbClr val="760A0A"/>
              </a:solidFill>
            </a:endParaRPr>
          </a:p>
        </p:txBody>
      </p:sp>
      <p:sp>
        <p:nvSpPr>
          <p:cNvPr id="12" name="Metin kutusu 11">
            <a:extLst>
              <a:ext uri="{FF2B5EF4-FFF2-40B4-BE49-F238E27FC236}">
                <a16:creationId xmlns:a16="http://schemas.microsoft.com/office/drawing/2014/main" id="{1362E5A9-A6A8-269E-9E8C-5B0FB9E64AFF}"/>
              </a:ext>
            </a:extLst>
          </p:cNvPr>
          <p:cNvSpPr txBox="1"/>
          <p:nvPr/>
        </p:nvSpPr>
        <p:spPr>
          <a:xfrm>
            <a:off x="8504578" y="2204864"/>
            <a:ext cx="1149120" cy="338554"/>
          </a:xfrm>
          <a:prstGeom prst="rect">
            <a:avLst/>
          </a:prstGeom>
          <a:noFill/>
        </p:spPr>
        <p:txBody>
          <a:bodyPr wrap="square" rtlCol="0">
            <a:spAutoFit/>
          </a:bodyPr>
          <a:lstStyle/>
          <a:p>
            <a:r>
              <a:rPr lang="tr-TR" sz="1600" b="1" dirty="0">
                <a:solidFill>
                  <a:srgbClr val="760A0A"/>
                </a:solidFill>
              </a:rPr>
              <a:t> </a:t>
            </a:r>
            <a:r>
              <a:rPr lang="tr-TR" sz="1600" b="1" dirty="0" err="1">
                <a:solidFill>
                  <a:srgbClr val="760A0A"/>
                </a:solidFill>
              </a:rPr>
              <a:t>IGame</a:t>
            </a:r>
            <a:endParaRPr lang="tr-TR" sz="1600" b="1" dirty="0">
              <a:solidFill>
                <a:srgbClr val="760A0A"/>
              </a:solidFill>
            </a:endParaRPr>
          </a:p>
        </p:txBody>
      </p:sp>
      <p:sp>
        <p:nvSpPr>
          <p:cNvPr id="13" name="Metin kutusu 12">
            <a:extLst>
              <a:ext uri="{FF2B5EF4-FFF2-40B4-BE49-F238E27FC236}">
                <a16:creationId xmlns:a16="http://schemas.microsoft.com/office/drawing/2014/main" id="{1A2E4659-0DD3-8107-8CE6-5A319DF295A5}"/>
              </a:ext>
            </a:extLst>
          </p:cNvPr>
          <p:cNvSpPr txBox="1"/>
          <p:nvPr/>
        </p:nvSpPr>
        <p:spPr>
          <a:xfrm>
            <a:off x="2494012" y="4077706"/>
            <a:ext cx="1512168" cy="338554"/>
          </a:xfrm>
          <a:prstGeom prst="rect">
            <a:avLst/>
          </a:prstGeom>
          <a:noFill/>
        </p:spPr>
        <p:txBody>
          <a:bodyPr wrap="square" rtlCol="0">
            <a:spAutoFit/>
          </a:bodyPr>
          <a:lstStyle/>
          <a:p>
            <a:r>
              <a:rPr lang="tr-TR" sz="1600" b="1" dirty="0">
                <a:solidFill>
                  <a:srgbClr val="760A0A"/>
                </a:solidFill>
              </a:rPr>
              <a:t> Atari </a:t>
            </a:r>
            <a:r>
              <a:rPr lang="tr-TR" sz="1600" b="1" dirty="0" err="1">
                <a:solidFill>
                  <a:srgbClr val="760A0A"/>
                </a:solidFill>
              </a:rPr>
              <a:t>Creator</a:t>
            </a:r>
            <a:endParaRPr lang="tr-TR" sz="1600" b="1" dirty="0">
              <a:solidFill>
                <a:srgbClr val="760A0A"/>
              </a:solidFill>
            </a:endParaRPr>
          </a:p>
        </p:txBody>
      </p:sp>
      <p:sp>
        <p:nvSpPr>
          <p:cNvPr id="14" name="Metin kutusu 13">
            <a:extLst>
              <a:ext uri="{FF2B5EF4-FFF2-40B4-BE49-F238E27FC236}">
                <a16:creationId xmlns:a16="http://schemas.microsoft.com/office/drawing/2014/main" id="{E3F99F69-7FD4-5C29-F29A-84F60291A1E6}"/>
              </a:ext>
            </a:extLst>
          </p:cNvPr>
          <p:cNvSpPr txBox="1"/>
          <p:nvPr/>
        </p:nvSpPr>
        <p:spPr>
          <a:xfrm>
            <a:off x="5674490" y="4011959"/>
            <a:ext cx="1512168" cy="338554"/>
          </a:xfrm>
          <a:prstGeom prst="rect">
            <a:avLst/>
          </a:prstGeom>
          <a:noFill/>
        </p:spPr>
        <p:txBody>
          <a:bodyPr wrap="square" rtlCol="0">
            <a:spAutoFit/>
          </a:bodyPr>
          <a:lstStyle/>
          <a:p>
            <a:r>
              <a:rPr lang="tr-TR" sz="1600" b="1" dirty="0">
                <a:solidFill>
                  <a:srgbClr val="760A0A"/>
                </a:solidFill>
              </a:rPr>
              <a:t>PS </a:t>
            </a:r>
            <a:r>
              <a:rPr lang="tr-TR" sz="1600" b="1" dirty="0" err="1">
                <a:solidFill>
                  <a:srgbClr val="760A0A"/>
                </a:solidFill>
              </a:rPr>
              <a:t>Creator</a:t>
            </a:r>
            <a:endParaRPr lang="tr-TR" sz="1600" b="1" dirty="0">
              <a:solidFill>
                <a:srgbClr val="760A0A"/>
              </a:solidFill>
            </a:endParaRPr>
          </a:p>
        </p:txBody>
      </p:sp>
      <p:sp>
        <p:nvSpPr>
          <p:cNvPr id="15" name="Metin kutusu 14">
            <a:extLst>
              <a:ext uri="{FF2B5EF4-FFF2-40B4-BE49-F238E27FC236}">
                <a16:creationId xmlns:a16="http://schemas.microsoft.com/office/drawing/2014/main" id="{4379D8F1-5DA8-7169-84DB-0161D3058FDB}"/>
              </a:ext>
            </a:extLst>
          </p:cNvPr>
          <p:cNvSpPr txBox="1"/>
          <p:nvPr/>
        </p:nvSpPr>
        <p:spPr>
          <a:xfrm>
            <a:off x="7269909" y="1285421"/>
            <a:ext cx="3610688" cy="584775"/>
          </a:xfrm>
          <a:prstGeom prst="rect">
            <a:avLst/>
          </a:prstGeom>
          <a:solidFill>
            <a:schemeClr val="accent3">
              <a:lumMod val="60000"/>
              <a:lumOff val="40000"/>
            </a:schemeClr>
          </a:solidFill>
          <a:ln>
            <a:solidFill>
              <a:schemeClr val="tx2"/>
            </a:solidFill>
          </a:ln>
        </p:spPr>
        <p:txBody>
          <a:bodyPr wrap="square" rtlCol="0">
            <a:spAutoFit/>
          </a:bodyPr>
          <a:lstStyle/>
          <a:p>
            <a:r>
              <a:rPr lang="tr-TR" sz="1600" dirty="0">
                <a:solidFill>
                  <a:schemeClr val="tx2">
                    <a:lumMod val="95000"/>
                    <a:lumOff val="5000"/>
                  </a:schemeClr>
                </a:solidFill>
              </a:rPr>
              <a:t>Not: </a:t>
            </a:r>
            <a:r>
              <a:rPr lang="tr-TR" sz="1600" dirty="0" err="1">
                <a:solidFill>
                  <a:schemeClr val="tx2">
                    <a:lumMod val="95000"/>
                    <a:lumOff val="5000"/>
                  </a:schemeClr>
                </a:solidFill>
              </a:rPr>
              <a:t>Abstract</a:t>
            </a:r>
            <a:r>
              <a:rPr lang="tr-TR" sz="1600" dirty="0">
                <a:solidFill>
                  <a:schemeClr val="tx2">
                    <a:lumMod val="95000"/>
                    <a:lumOff val="5000"/>
                  </a:schemeClr>
                </a:solidFill>
              </a:rPr>
              <a:t> | </a:t>
            </a:r>
            <a:r>
              <a:rPr lang="tr-TR" sz="1600" dirty="0" err="1">
                <a:solidFill>
                  <a:schemeClr val="tx2">
                    <a:lumMod val="95000"/>
                    <a:lumOff val="5000"/>
                  </a:schemeClr>
                </a:solidFill>
              </a:rPr>
              <a:t>Interface</a:t>
            </a:r>
            <a:r>
              <a:rPr lang="tr-TR" sz="1600" dirty="0">
                <a:solidFill>
                  <a:schemeClr val="tx2">
                    <a:lumMod val="95000"/>
                    <a:lumOff val="5000"/>
                  </a:schemeClr>
                </a:solidFill>
              </a:rPr>
              <a:t> kullanımı neye göre tercih edilir?</a:t>
            </a:r>
          </a:p>
        </p:txBody>
      </p:sp>
      <p:cxnSp>
        <p:nvCxnSpPr>
          <p:cNvPr id="17" name="Bağlayıcı: Dirsek 16">
            <a:extLst>
              <a:ext uri="{FF2B5EF4-FFF2-40B4-BE49-F238E27FC236}">
                <a16:creationId xmlns:a16="http://schemas.microsoft.com/office/drawing/2014/main" id="{4A08A83E-E5DA-CF10-C0A6-D8D3CAB34E29}"/>
              </a:ext>
            </a:extLst>
          </p:cNvPr>
          <p:cNvCxnSpPr>
            <a:cxnSpLocks/>
            <a:stCxn id="8" idx="3"/>
            <a:endCxn id="15" idx="1"/>
          </p:cNvCxnSpPr>
          <p:nvPr/>
        </p:nvCxnSpPr>
        <p:spPr>
          <a:xfrm flipV="1">
            <a:off x="6166419" y="1577809"/>
            <a:ext cx="1103490" cy="796332"/>
          </a:xfrm>
          <a:prstGeom prst="bentConnector3">
            <a:avLst>
              <a:gd name="adj1" fmla="val 50000"/>
            </a:avLst>
          </a:prstGeom>
          <a:ln w="12700">
            <a:solidFill>
              <a:schemeClr val="tx2">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Metin kutusu 24">
            <a:extLst>
              <a:ext uri="{FF2B5EF4-FFF2-40B4-BE49-F238E27FC236}">
                <a16:creationId xmlns:a16="http://schemas.microsoft.com/office/drawing/2014/main" id="{C93218AB-EC7A-C832-C72D-75DD5B382679}"/>
              </a:ext>
            </a:extLst>
          </p:cNvPr>
          <p:cNvSpPr txBox="1"/>
          <p:nvPr/>
        </p:nvSpPr>
        <p:spPr>
          <a:xfrm>
            <a:off x="8127775" y="5407021"/>
            <a:ext cx="2603753" cy="584775"/>
          </a:xfrm>
          <a:prstGeom prst="rect">
            <a:avLst/>
          </a:prstGeom>
          <a:solidFill>
            <a:schemeClr val="accent3">
              <a:lumMod val="60000"/>
              <a:lumOff val="40000"/>
            </a:schemeClr>
          </a:solidFill>
          <a:ln>
            <a:solidFill>
              <a:schemeClr val="tx2"/>
            </a:solidFill>
          </a:ln>
        </p:spPr>
        <p:txBody>
          <a:bodyPr wrap="square" rtlCol="0">
            <a:spAutoFit/>
          </a:bodyPr>
          <a:lstStyle/>
          <a:p>
            <a:r>
              <a:rPr lang="tr-TR" sz="1600" dirty="0">
                <a:solidFill>
                  <a:schemeClr val="tx2">
                    <a:lumMod val="95000"/>
                    <a:lumOff val="5000"/>
                  </a:schemeClr>
                </a:solidFill>
              </a:rPr>
              <a:t>ÜRÜN GRUPLARI ÜZERİNDE DÜŞÜNÜN</a:t>
            </a:r>
          </a:p>
        </p:txBody>
      </p:sp>
    </p:spTree>
    <p:extLst>
      <p:ext uri="{BB962C8B-B14F-4D97-AF65-F5344CB8AC3E}">
        <p14:creationId xmlns:p14="http://schemas.microsoft.com/office/powerpoint/2010/main" val="16067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2721584" cy="378326"/>
          </a:xfrm>
          <a:prstGeom prst="rect">
            <a:avLst/>
          </a:prstGeom>
        </p:spPr>
        <p:txBody>
          <a:bodyPr rtlCol="0">
            <a:normAutofit fontScale="55000" lnSpcReduction="2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b="1" dirty="0">
                <a:solidFill>
                  <a:srgbClr val="760A0A"/>
                </a:solidFill>
                <a:latin typeface="Arial" panose="020B0604020202020204" pitchFamily="34" charset="0"/>
                <a:cs typeface="Arial" panose="020B0604020202020204" pitchFamily="34" charset="0"/>
              </a:rPr>
              <a:t>OOP Üç Ana Kavram</a:t>
            </a:r>
          </a:p>
        </p:txBody>
      </p:sp>
      <p:sp>
        <p:nvSpPr>
          <p:cNvPr id="6" name="İçerik Yer Tutucusu 13">
            <a:extLst>
              <a:ext uri="{FF2B5EF4-FFF2-40B4-BE49-F238E27FC236}">
                <a16:creationId xmlns:a16="http://schemas.microsoft.com/office/drawing/2014/main" id="{9B2BC029-D033-98FE-EC84-2C363195B435}"/>
              </a:ext>
            </a:extLst>
          </p:cNvPr>
          <p:cNvSpPr txBox="1">
            <a:spLocks/>
          </p:cNvSpPr>
          <p:nvPr/>
        </p:nvSpPr>
        <p:spPr>
          <a:xfrm>
            <a:off x="1053852" y="1556792"/>
            <a:ext cx="9813666" cy="5040560"/>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just">
              <a:lnSpc>
                <a:spcPct val="110000"/>
              </a:lnSpc>
              <a:buFont typeface="+mj-lt"/>
              <a:buAutoNum type="arabicPeriod"/>
            </a:pPr>
            <a:r>
              <a:rPr lang="tr-TR" sz="2400" b="1" dirty="0">
                <a:solidFill>
                  <a:srgbClr val="465562"/>
                </a:solidFill>
                <a:latin typeface="Arial" panose="020B0604020202020204" pitchFamily="34" charset="0"/>
                <a:cs typeface="Arial" panose="020B0604020202020204" pitchFamily="34" charset="0"/>
              </a:rPr>
              <a:t>Nesneler (Objects):</a:t>
            </a:r>
            <a:r>
              <a:rPr lang="tr-TR" sz="2400" dirty="0">
                <a:solidFill>
                  <a:srgbClr val="465562"/>
                </a:solidFill>
                <a:latin typeface="Arial" panose="020B0604020202020204" pitchFamily="34" charset="0"/>
                <a:cs typeface="Arial" panose="020B0604020202020204" pitchFamily="34" charset="0"/>
              </a:rPr>
              <a:t> Nesneler, gerçek dünyadaki varlıkların (örneğin, bir arabaya, bir müşteriye veya bir kitaba) yazılım dünyasındaki temsilidir. Her nesnenin kendine ait durumu </a:t>
            </a:r>
            <a:r>
              <a:rPr lang="tr-TR" sz="2400" b="1" dirty="0">
                <a:solidFill>
                  <a:srgbClr val="465562"/>
                </a:solidFill>
                <a:latin typeface="Arial" panose="020B0604020202020204" pitchFamily="34" charset="0"/>
                <a:cs typeface="Arial" panose="020B0604020202020204" pitchFamily="34" charset="0"/>
              </a:rPr>
              <a:t>(</a:t>
            </a:r>
            <a:r>
              <a:rPr lang="tr-TR" sz="2400" b="1" dirty="0" err="1">
                <a:solidFill>
                  <a:srgbClr val="465562"/>
                </a:solidFill>
                <a:latin typeface="Arial" panose="020B0604020202020204" pitchFamily="34" charset="0"/>
                <a:cs typeface="Arial" panose="020B0604020202020204" pitchFamily="34" charset="0"/>
              </a:rPr>
              <a:t>state</a:t>
            </a:r>
            <a:r>
              <a:rPr lang="tr-TR" sz="2400" b="1" dirty="0">
                <a:solidFill>
                  <a:srgbClr val="465562"/>
                </a:solidFill>
                <a:latin typeface="Arial" panose="020B0604020202020204" pitchFamily="34" charset="0"/>
                <a:cs typeface="Arial" panose="020B0604020202020204" pitchFamily="34" charset="0"/>
              </a:rPr>
              <a:t>) </a:t>
            </a:r>
            <a:r>
              <a:rPr lang="tr-TR" sz="2400" dirty="0">
                <a:solidFill>
                  <a:srgbClr val="465562"/>
                </a:solidFill>
                <a:latin typeface="Arial" panose="020B0604020202020204" pitchFamily="34" charset="0"/>
                <a:cs typeface="Arial" panose="020B0604020202020204" pitchFamily="34" charset="0"/>
              </a:rPr>
              <a:t>ve davranışları </a:t>
            </a:r>
            <a:r>
              <a:rPr lang="tr-TR" sz="2400" b="1" dirty="0">
                <a:solidFill>
                  <a:srgbClr val="465562"/>
                </a:solidFill>
                <a:latin typeface="Arial" panose="020B0604020202020204" pitchFamily="34" charset="0"/>
                <a:cs typeface="Arial" panose="020B0604020202020204" pitchFamily="34" charset="0"/>
              </a:rPr>
              <a:t>(</a:t>
            </a:r>
            <a:r>
              <a:rPr lang="tr-TR" sz="2400" b="1" dirty="0" err="1">
                <a:solidFill>
                  <a:srgbClr val="465562"/>
                </a:solidFill>
                <a:latin typeface="Arial" panose="020B0604020202020204" pitchFamily="34" charset="0"/>
                <a:cs typeface="Arial" panose="020B0604020202020204" pitchFamily="34" charset="0"/>
              </a:rPr>
              <a:t>behavior</a:t>
            </a:r>
            <a:r>
              <a:rPr lang="tr-TR" sz="2400" b="1" dirty="0">
                <a:solidFill>
                  <a:srgbClr val="465562"/>
                </a:solidFill>
                <a:latin typeface="Arial" panose="020B0604020202020204" pitchFamily="34" charset="0"/>
                <a:cs typeface="Arial" panose="020B0604020202020204" pitchFamily="34" charset="0"/>
              </a:rPr>
              <a:t>) </a:t>
            </a:r>
            <a:r>
              <a:rPr lang="tr-TR" sz="2400" dirty="0">
                <a:solidFill>
                  <a:srgbClr val="465562"/>
                </a:solidFill>
                <a:latin typeface="Arial" panose="020B0604020202020204" pitchFamily="34" charset="0"/>
                <a:cs typeface="Arial" panose="020B0604020202020204" pitchFamily="34" charset="0"/>
              </a:rPr>
              <a:t>vardır. Durum, nesnenin özelliklerini ve verilerini temsil ederken, davranışlar, nesnenin yapabileceği eylemleri ve işlevleri ifade eder. Nesneler, sınıfların örnekleridir ve sınıf, bir nesnenin yapısını ve davranışını tanımlayan bir şablondur.</a:t>
            </a:r>
          </a:p>
          <a:p>
            <a:pPr marL="358775" indent="-358775" algn="just">
              <a:lnSpc>
                <a:spcPct val="110000"/>
              </a:lnSpc>
              <a:buFont typeface="+mj-lt"/>
              <a:buAutoNum type="arabicPeriod"/>
            </a:pPr>
            <a:endParaRPr lang="tr-TR" sz="2400" dirty="0">
              <a:solidFill>
                <a:srgbClr val="465562"/>
              </a:solidFill>
              <a:latin typeface="Arial" panose="020B0604020202020204" pitchFamily="34" charset="0"/>
              <a:cs typeface="Arial" panose="020B0604020202020204" pitchFamily="34" charset="0"/>
            </a:endParaRPr>
          </a:p>
          <a:p>
            <a:pPr marL="358775" indent="-358775" algn="just">
              <a:lnSpc>
                <a:spcPct val="110000"/>
              </a:lnSpc>
              <a:buFont typeface="+mj-lt"/>
              <a:buAutoNum type="arabicPeriod"/>
            </a:pPr>
            <a:r>
              <a:rPr lang="tr-TR" sz="2400" b="1" dirty="0">
                <a:solidFill>
                  <a:srgbClr val="465562"/>
                </a:solidFill>
                <a:latin typeface="Arial" panose="020B0604020202020204" pitchFamily="34" charset="0"/>
                <a:cs typeface="Arial" panose="020B0604020202020204" pitchFamily="34" charset="0"/>
              </a:rPr>
              <a:t>Sınıflar (</a:t>
            </a:r>
            <a:r>
              <a:rPr lang="tr-TR" sz="2400" b="1" dirty="0" err="1">
                <a:solidFill>
                  <a:srgbClr val="465562"/>
                </a:solidFill>
                <a:latin typeface="Arial" panose="020B0604020202020204" pitchFamily="34" charset="0"/>
                <a:cs typeface="Arial" panose="020B0604020202020204" pitchFamily="34" charset="0"/>
              </a:rPr>
              <a:t>Classes</a:t>
            </a:r>
            <a:r>
              <a:rPr lang="tr-TR" sz="2400" b="1" dirty="0">
                <a:solidFill>
                  <a:srgbClr val="465562"/>
                </a:solidFill>
                <a:latin typeface="Arial" panose="020B0604020202020204" pitchFamily="34" charset="0"/>
                <a:cs typeface="Arial" panose="020B0604020202020204" pitchFamily="34" charset="0"/>
              </a:rPr>
              <a:t>):</a:t>
            </a:r>
            <a:r>
              <a:rPr lang="tr-TR" sz="2400" dirty="0">
                <a:solidFill>
                  <a:srgbClr val="465562"/>
                </a:solidFill>
                <a:latin typeface="Arial" panose="020B0604020202020204" pitchFamily="34" charset="0"/>
                <a:cs typeface="Arial" panose="020B0604020202020204" pitchFamily="34" charset="0"/>
              </a:rPr>
              <a:t> Sınıflar, nesnelerin şablonlarıdır. Bir sınıf, nesnelerin ortak özelliklerini ve davranışlarını tanımlar. Örneğin, bir "Araba" sınıfı, arabaların ortak özelliklerini (renk, model, hız vb.) ve davranışlarını (hızlanma, durma, dönme vb.) tanımlar. Sınıflar, nesnelerin örneklerini oluşturmak için kullanılır ve nesneler arasındaki ilişkileri belirleyebilirler.</a:t>
            </a:r>
          </a:p>
          <a:p>
            <a:pPr marL="358775" indent="-358775" algn="just">
              <a:lnSpc>
                <a:spcPct val="110000"/>
              </a:lnSpc>
              <a:buFont typeface="+mj-lt"/>
              <a:buAutoNum type="arabicPeriod"/>
            </a:pPr>
            <a:endParaRPr lang="tr-TR" sz="2400" dirty="0">
              <a:solidFill>
                <a:srgbClr val="465562"/>
              </a:solidFill>
              <a:latin typeface="Arial" panose="020B0604020202020204" pitchFamily="34" charset="0"/>
              <a:cs typeface="Arial" panose="020B0604020202020204" pitchFamily="34" charset="0"/>
            </a:endParaRPr>
          </a:p>
          <a:p>
            <a:pPr marL="358775" indent="-358775" algn="just">
              <a:lnSpc>
                <a:spcPct val="110000"/>
              </a:lnSpc>
              <a:buFont typeface="+mj-lt"/>
              <a:buAutoNum type="arabicPeriod"/>
            </a:pPr>
            <a:r>
              <a:rPr lang="tr-TR" sz="2400" b="1" dirty="0">
                <a:solidFill>
                  <a:srgbClr val="465562"/>
                </a:solidFill>
                <a:latin typeface="Arial" panose="020B0604020202020204" pitchFamily="34" charset="0"/>
                <a:cs typeface="Arial" panose="020B0604020202020204" pitchFamily="34" charset="0"/>
              </a:rPr>
              <a:t>Kalıtım (</a:t>
            </a:r>
            <a:r>
              <a:rPr lang="tr-TR" sz="2400" b="1" dirty="0" err="1">
                <a:solidFill>
                  <a:srgbClr val="465562"/>
                </a:solidFill>
                <a:latin typeface="Arial" panose="020B0604020202020204" pitchFamily="34" charset="0"/>
                <a:cs typeface="Arial" panose="020B0604020202020204" pitchFamily="34" charset="0"/>
              </a:rPr>
              <a:t>Inheritance</a:t>
            </a:r>
            <a:r>
              <a:rPr lang="tr-TR" sz="2400" b="1" dirty="0">
                <a:solidFill>
                  <a:srgbClr val="465562"/>
                </a:solidFill>
                <a:latin typeface="Arial" panose="020B0604020202020204" pitchFamily="34" charset="0"/>
                <a:cs typeface="Arial" panose="020B0604020202020204" pitchFamily="34" charset="0"/>
              </a:rPr>
              <a:t>): </a:t>
            </a:r>
            <a:r>
              <a:rPr lang="tr-TR" sz="2400" dirty="0">
                <a:solidFill>
                  <a:srgbClr val="465562"/>
                </a:solidFill>
                <a:latin typeface="Arial" panose="020B0604020202020204" pitchFamily="34" charset="0"/>
                <a:cs typeface="Arial" panose="020B0604020202020204" pitchFamily="34" charset="0"/>
              </a:rPr>
              <a:t>Kalıtım, sınıflar arasında bir ilişki kurmayı sağlar. Bir sınıf, başka bir sınıftan özelliklerini ve davranışlarını miras alabilir. Bu, kodun tekrar kullanımını ve hiyerarşik yapıların oluşturulmasını sağlar. Örneğin, "Araba" sınıfı, "Taşıt" sınıfından özelliklerini ve davranışlarını miras alabilir.</a:t>
            </a: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158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Factory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Method</a:t>
            </a:r>
            <a:endParaRPr lang="tr-TR" sz="2000" b="1" dirty="0">
              <a:solidFill>
                <a:srgbClr val="760A0A"/>
              </a:solidFill>
              <a:latin typeface="Arial" panose="020B0604020202020204" pitchFamily="34" charset="0"/>
              <a:cs typeface="Arial" panose="020B0604020202020204" pitchFamily="34" charset="0"/>
            </a:endParaRPr>
          </a:p>
        </p:txBody>
      </p:sp>
      <p:pic>
        <p:nvPicPr>
          <p:cNvPr id="16" name="Resim 15">
            <a:extLst>
              <a:ext uri="{FF2B5EF4-FFF2-40B4-BE49-F238E27FC236}">
                <a16:creationId xmlns:a16="http://schemas.microsoft.com/office/drawing/2014/main" id="{C4509204-DB04-5640-4115-5D00F9C78729}"/>
              </a:ext>
            </a:extLst>
          </p:cNvPr>
          <p:cNvPicPr>
            <a:picLocks noChangeAspect="1"/>
          </p:cNvPicPr>
          <p:nvPr/>
        </p:nvPicPr>
        <p:blipFill>
          <a:blip r:embed="rId4"/>
          <a:stretch>
            <a:fillRect/>
          </a:stretch>
        </p:blipFill>
        <p:spPr>
          <a:xfrm>
            <a:off x="2691750" y="1152128"/>
            <a:ext cx="7003062" cy="5661248"/>
          </a:xfrm>
          <a:prstGeom prst="rect">
            <a:avLst/>
          </a:prstGeom>
        </p:spPr>
      </p:pic>
    </p:spTree>
    <p:extLst>
      <p:ext uri="{BB962C8B-B14F-4D97-AF65-F5344CB8AC3E}">
        <p14:creationId xmlns:p14="http://schemas.microsoft.com/office/powerpoint/2010/main" val="130540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Abstract</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Factory</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Abstract</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50" dirty="0">
                <a:latin typeface="Arial" panose="020B0604020202020204" pitchFamily="34" charset="0"/>
                <a:cs typeface="Arial" panose="020B0604020202020204" pitchFamily="34" charset="0"/>
              </a:rPr>
              <a:t>Mantıksal olarak </a:t>
            </a:r>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Method</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Pattern</a:t>
            </a:r>
            <a:r>
              <a:rPr lang="tr-TR" sz="1850" dirty="0">
                <a:latin typeface="Arial" panose="020B0604020202020204" pitchFamily="34" charset="0"/>
                <a:cs typeface="Arial" panose="020B0604020202020204" pitchFamily="34" charset="0"/>
              </a:rPr>
              <a:t> ile aynı, O halde hemen ilk akla gelen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Method</a:t>
            </a:r>
            <a:r>
              <a:rPr lang="tr-TR" sz="1850" dirty="0">
                <a:latin typeface="Arial" panose="020B0604020202020204" pitchFamily="34" charset="0"/>
                <a:cs typeface="Arial" panose="020B0604020202020204" pitchFamily="34" charset="0"/>
              </a:rPr>
              <a:t> D.P. ile </a:t>
            </a:r>
            <a:r>
              <a:rPr lang="tr-TR" sz="1850" dirty="0" err="1">
                <a:latin typeface="Arial" panose="020B0604020202020204" pitchFamily="34" charset="0"/>
                <a:cs typeface="Arial" panose="020B0604020202020204" pitchFamily="34" charset="0"/>
              </a:rPr>
              <a:t>Abstract</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D.P. arasındaki fark nedir?”</a:t>
            </a:r>
          </a:p>
          <a:p>
            <a:endParaRPr lang="tr-TR" sz="1850" dirty="0">
              <a:latin typeface="Arial" panose="020B0604020202020204" pitchFamily="34" charset="0"/>
              <a:cs typeface="Arial" panose="020B0604020202020204" pitchFamily="34" charset="0"/>
            </a:endParaRPr>
          </a:p>
          <a:p>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Method</a:t>
            </a:r>
            <a:r>
              <a:rPr lang="tr-TR" sz="1850" b="1" dirty="0">
                <a:latin typeface="Arial" panose="020B0604020202020204" pitchFamily="34" charset="0"/>
                <a:cs typeface="Arial" panose="020B0604020202020204" pitchFamily="34" charset="0"/>
              </a:rPr>
              <a:t> D.P.;</a:t>
            </a:r>
            <a:r>
              <a:rPr lang="tr-TR" sz="1850" dirty="0">
                <a:latin typeface="Arial" panose="020B0604020202020204" pitchFamily="34" charset="0"/>
                <a:cs typeface="Arial" panose="020B0604020202020204" pitchFamily="34" charset="0"/>
              </a:rPr>
              <a:t> ilişkisel olan birden fazla nesnenin üretimini ortak bir arayüz aracılığıyla tek bir sınıf üzerinden yapılacak bir talep ile gerçekleştirmek ve nesne üretim anında istemcinin üretilen nesneye olan bağımlılığını sıfıra indirmeyi hedeflemektedir.</a:t>
            </a:r>
          </a:p>
          <a:p>
            <a:endParaRPr lang="tr-TR" sz="1850" dirty="0">
              <a:latin typeface="Arial" panose="020B0604020202020204" pitchFamily="34" charset="0"/>
              <a:cs typeface="Arial" panose="020B0604020202020204" pitchFamily="34" charset="0"/>
            </a:endParaRPr>
          </a:p>
          <a:p>
            <a:pPr algn="l" fontAlgn="base"/>
            <a:r>
              <a:rPr lang="tr-TR" sz="1850" b="1" dirty="0" err="1">
                <a:latin typeface="Arial" panose="020B0604020202020204" pitchFamily="34" charset="0"/>
                <a:cs typeface="Arial" panose="020B0604020202020204" pitchFamily="34" charset="0"/>
              </a:rPr>
              <a:t>Abstract</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D.P. </a:t>
            </a:r>
            <a:r>
              <a:rPr lang="tr-TR" sz="1850" dirty="0">
                <a:latin typeface="Arial" panose="020B0604020202020204" pitchFamily="34" charset="0"/>
                <a:cs typeface="Arial" panose="020B0604020202020204" pitchFamily="34" charset="0"/>
              </a:rPr>
              <a:t>ise ilişkisel olan birden fazla nesnenin üretimini tek bir arayüz tarafından değil her ürün ailesi için farklı bir arayüz tanımlayarak sağlamaktadır.</a:t>
            </a:r>
          </a:p>
          <a:p>
            <a:pPr algn="l" fontAlgn="base"/>
            <a:r>
              <a:rPr lang="tr-TR" sz="1850" dirty="0">
                <a:latin typeface="Arial" panose="020B0604020202020204" pitchFamily="34" charset="0"/>
                <a:cs typeface="Arial" panose="020B0604020202020204" pitchFamily="34" charset="0"/>
              </a:rPr>
              <a:t>Yani anlayacağınız birden fazla ürün ailesi ile çalışmak zorunda kaldığımız durumlarda, istemciyi bu yapılardan soyutlamak için </a:t>
            </a:r>
            <a:r>
              <a:rPr lang="tr-TR" sz="1850" dirty="0" err="1">
                <a:latin typeface="Arial" panose="020B0604020202020204" pitchFamily="34" charset="0"/>
                <a:cs typeface="Arial" panose="020B0604020202020204" pitchFamily="34" charset="0"/>
              </a:rPr>
              <a:t>Abstract</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D.P. doğru bir yaklaşım olacaktır.</a:t>
            </a:r>
          </a:p>
          <a:p>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630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Abstract</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Factory</a:t>
            </a:r>
            <a:endParaRPr lang="tr-TR" sz="2000" b="1" dirty="0">
              <a:solidFill>
                <a:srgbClr val="760A0A"/>
              </a:solidFill>
              <a:latin typeface="Arial" panose="020B0604020202020204" pitchFamily="34" charset="0"/>
              <a:cs typeface="Arial" panose="020B0604020202020204" pitchFamily="34" charset="0"/>
            </a:endParaRPr>
          </a:p>
        </p:txBody>
      </p:sp>
      <p:pic>
        <p:nvPicPr>
          <p:cNvPr id="13" name="Resim 12">
            <a:extLst>
              <a:ext uri="{FF2B5EF4-FFF2-40B4-BE49-F238E27FC236}">
                <a16:creationId xmlns:a16="http://schemas.microsoft.com/office/drawing/2014/main" id="{B1AB3646-0195-B1B5-46BD-B601183B05BD}"/>
              </a:ext>
            </a:extLst>
          </p:cNvPr>
          <p:cNvPicPr>
            <a:picLocks noChangeAspect="1"/>
          </p:cNvPicPr>
          <p:nvPr/>
        </p:nvPicPr>
        <p:blipFill>
          <a:blip r:embed="rId4"/>
          <a:stretch>
            <a:fillRect/>
          </a:stretch>
        </p:blipFill>
        <p:spPr>
          <a:xfrm>
            <a:off x="1002420" y="1484784"/>
            <a:ext cx="9916528" cy="4429262"/>
          </a:xfrm>
          <a:prstGeom prst="rect">
            <a:avLst/>
          </a:prstGeom>
        </p:spPr>
      </p:pic>
    </p:spTree>
    <p:extLst>
      <p:ext uri="{BB962C8B-B14F-4D97-AF65-F5344CB8AC3E}">
        <p14:creationId xmlns:p14="http://schemas.microsoft.com/office/powerpoint/2010/main" val="223558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Abstract</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Factory</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Abstract</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386100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176213" indent="-176213" algn="l" fontAlgn="base">
              <a:buFont typeface="Arial" panose="020B0604020202020204" pitchFamily="34" charset="0"/>
              <a:buChar char="•"/>
            </a:pPr>
            <a:r>
              <a:rPr lang="tr-TR" sz="2000" b="1" dirty="0" err="1">
                <a:latin typeface="Arial" panose="020B0604020202020204" pitchFamily="34" charset="0"/>
                <a:cs typeface="Arial" panose="020B0604020202020204" pitchFamily="34" charset="0"/>
              </a:rPr>
              <a:t>Abstract</a:t>
            </a:r>
            <a:r>
              <a:rPr lang="tr-TR" sz="2000" b="1" dirty="0">
                <a:latin typeface="Arial" panose="020B0604020202020204" pitchFamily="34" charset="0"/>
                <a:cs typeface="Arial" panose="020B0604020202020204" pitchFamily="34" charset="0"/>
              </a:rPr>
              <a:t> Product: </a:t>
            </a:r>
            <a:r>
              <a:rPr lang="tr-TR" sz="2000" dirty="0">
                <a:latin typeface="Arial" panose="020B0604020202020204" pitchFamily="34" charset="0"/>
                <a:cs typeface="Arial" panose="020B0604020202020204" pitchFamily="34" charset="0"/>
              </a:rPr>
              <a:t>Üretilecek ürünlerin soyut sınıfıdır. Belirli ürünlerin içerisindeki tüm </a:t>
            </a:r>
            <a:r>
              <a:rPr lang="tr-TR" sz="2000" dirty="0" err="1">
                <a:latin typeface="Arial" panose="020B0604020202020204" pitchFamily="34" charset="0"/>
                <a:cs typeface="Arial" panose="020B0604020202020204" pitchFamily="34" charset="0"/>
              </a:rPr>
              <a:t>member</a:t>
            </a:r>
            <a:r>
              <a:rPr lang="tr-TR" sz="2000" dirty="0">
                <a:latin typeface="Arial" panose="020B0604020202020204" pitchFamily="34" charset="0"/>
                <a:cs typeface="Arial" panose="020B0604020202020204" pitchFamily="34" charset="0"/>
              </a:rPr>
              <a:t> yapılanmasını imza olarak taşımakta ve </a:t>
            </a:r>
            <a:r>
              <a:rPr lang="tr-TR" sz="2000" dirty="0" err="1">
                <a:latin typeface="Arial" panose="020B0604020202020204" pitchFamily="34" charset="0"/>
                <a:cs typeface="Arial" panose="020B0604020202020204" pitchFamily="34" charset="0"/>
              </a:rPr>
              <a:t>Concrete</a:t>
            </a:r>
            <a:r>
              <a:rPr lang="tr-TR" sz="2000" dirty="0">
                <a:latin typeface="Arial" panose="020B0604020202020204" pitchFamily="34" charset="0"/>
                <a:cs typeface="Arial" panose="020B0604020202020204" pitchFamily="34" charset="0"/>
              </a:rPr>
              <a:t> Product yapılarına </a:t>
            </a:r>
            <a:r>
              <a:rPr lang="tr-TR" sz="2000" dirty="0" err="1">
                <a:latin typeface="Arial" panose="020B0604020202020204" pitchFamily="34" charset="0"/>
                <a:cs typeface="Arial" panose="020B0604020202020204" pitchFamily="34" charset="0"/>
              </a:rPr>
              <a:t>implemente</a:t>
            </a:r>
            <a:r>
              <a:rPr lang="tr-TR" sz="2000" dirty="0">
                <a:latin typeface="Arial" panose="020B0604020202020204" pitchFamily="34" charset="0"/>
                <a:cs typeface="Arial" panose="020B0604020202020204" pitchFamily="34" charset="0"/>
              </a:rPr>
              <a:t> etmektedir.</a:t>
            </a:r>
          </a:p>
          <a:p>
            <a:pPr marL="176213" indent="-176213" algn="l" fontAlgn="base">
              <a:buFont typeface="Arial" panose="020B0604020202020204" pitchFamily="34" charset="0"/>
              <a:buChar char="•"/>
            </a:pPr>
            <a:endParaRPr lang="tr-TR" sz="2000" dirty="0">
              <a:latin typeface="Arial" panose="020B0604020202020204" pitchFamily="34" charset="0"/>
              <a:cs typeface="Arial" panose="020B0604020202020204" pitchFamily="34" charset="0"/>
            </a:endParaRPr>
          </a:p>
          <a:p>
            <a:pPr marL="176213" indent="-176213" algn="l" fontAlgn="base">
              <a:buFont typeface="Arial" panose="020B0604020202020204" pitchFamily="34" charset="0"/>
              <a:buChar char="•"/>
            </a:pPr>
            <a:r>
              <a:rPr lang="tr-TR" sz="2000" b="1" dirty="0" err="1">
                <a:latin typeface="Arial" panose="020B0604020202020204" pitchFamily="34" charset="0"/>
                <a:cs typeface="Arial" panose="020B0604020202020204" pitchFamily="34" charset="0"/>
              </a:rPr>
              <a:t>Concrete</a:t>
            </a:r>
            <a:r>
              <a:rPr lang="tr-TR" sz="2000" b="1" dirty="0">
                <a:latin typeface="Arial" panose="020B0604020202020204" pitchFamily="34" charset="0"/>
                <a:cs typeface="Arial" panose="020B0604020202020204" pitchFamily="34" charset="0"/>
              </a:rPr>
              <a:t> Product : </a:t>
            </a:r>
            <a:r>
              <a:rPr lang="tr-TR" sz="2000" dirty="0">
                <a:latin typeface="Arial" panose="020B0604020202020204" pitchFamily="34" charset="0"/>
                <a:cs typeface="Arial" panose="020B0604020202020204" pitchFamily="34" charset="0"/>
              </a:rPr>
              <a:t>İstemcinin üretmek istediği ürün ailesinin gerçek somut sınıflarıdır.</a:t>
            </a:r>
          </a:p>
          <a:p>
            <a:pPr marL="176213" indent="-176213" algn="l" fontAlgn="base">
              <a:buFont typeface="Arial" panose="020B0604020202020204" pitchFamily="34" charset="0"/>
              <a:buChar char="•"/>
            </a:pPr>
            <a:endParaRPr lang="tr-TR" sz="2000" dirty="0">
              <a:latin typeface="Arial" panose="020B0604020202020204" pitchFamily="34" charset="0"/>
              <a:cs typeface="Arial" panose="020B0604020202020204" pitchFamily="34" charset="0"/>
            </a:endParaRPr>
          </a:p>
          <a:p>
            <a:pPr marL="176213" indent="-176213" algn="l" fontAlgn="base">
              <a:buFont typeface="Arial" panose="020B0604020202020204" pitchFamily="34" charset="0"/>
              <a:buChar char="•"/>
            </a:pPr>
            <a:r>
              <a:rPr lang="tr-TR" sz="2000" b="1" dirty="0" err="1">
                <a:latin typeface="Arial" panose="020B0604020202020204" pitchFamily="34" charset="0"/>
                <a:cs typeface="Arial" panose="020B0604020202020204" pitchFamily="34" charset="0"/>
              </a:rPr>
              <a:t>Abstract</a:t>
            </a:r>
            <a:r>
              <a:rPr lang="tr-TR" sz="2000" b="1" dirty="0">
                <a:latin typeface="Arial" panose="020B0604020202020204" pitchFamily="34" charset="0"/>
                <a:cs typeface="Arial" panose="020B0604020202020204" pitchFamily="34" charset="0"/>
              </a:rPr>
              <a:t> </a:t>
            </a:r>
            <a:r>
              <a:rPr lang="tr-TR" sz="2000" b="1" dirty="0" err="1">
                <a:latin typeface="Arial" panose="020B0604020202020204" pitchFamily="34" charset="0"/>
                <a:cs typeface="Arial" panose="020B0604020202020204" pitchFamily="34" charset="0"/>
              </a:rPr>
              <a:t>Factory</a:t>
            </a:r>
            <a:r>
              <a:rPr lang="tr-TR" sz="2000" b="1" dirty="0">
                <a:latin typeface="Arial" panose="020B0604020202020204" pitchFamily="34" charset="0"/>
                <a:cs typeface="Arial" panose="020B0604020202020204" pitchFamily="34" charset="0"/>
              </a:rPr>
              <a:t> : </a:t>
            </a:r>
            <a:r>
              <a:rPr lang="tr-TR" sz="2000" dirty="0">
                <a:latin typeface="Arial" panose="020B0604020202020204" pitchFamily="34" charset="0"/>
                <a:cs typeface="Arial" panose="020B0604020202020204" pitchFamily="34" charset="0"/>
              </a:rPr>
              <a:t>Ürün ailesini oluşturacak olan fabrika sınıflarına arayüz sağlayan yapıdır.</a:t>
            </a:r>
          </a:p>
          <a:p>
            <a:pPr marL="176213" indent="-176213" algn="l" fontAlgn="base">
              <a:buFont typeface="Arial" panose="020B0604020202020204" pitchFamily="34" charset="0"/>
              <a:buChar char="•"/>
            </a:pPr>
            <a:endParaRPr lang="tr-TR" sz="2000" dirty="0">
              <a:latin typeface="Arial" panose="020B0604020202020204" pitchFamily="34" charset="0"/>
              <a:cs typeface="Arial" panose="020B0604020202020204" pitchFamily="34" charset="0"/>
            </a:endParaRPr>
          </a:p>
          <a:p>
            <a:pPr marL="176213" indent="-176213" algn="l" fontAlgn="base">
              <a:buFont typeface="Arial" panose="020B0604020202020204" pitchFamily="34" charset="0"/>
              <a:buChar char="•"/>
            </a:pPr>
            <a:r>
              <a:rPr lang="tr-TR" sz="2000" b="1" dirty="0" err="1">
                <a:latin typeface="Arial" panose="020B0604020202020204" pitchFamily="34" charset="0"/>
                <a:cs typeface="Arial" panose="020B0604020202020204" pitchFamily="34" charset="0"/>
              </a:rPr>
              <a:t>Concrete</a:t>
            </a:r>
            <a:r>
              <a:rPr lang="tr-TR" sz="2000" b="1" dirty="0">
                <a:latin typeface="Arial" panose="020B0604020202020204" pitchFamily="34" charset="0"/>
                <a:cs typeface="Arial" panose="020B0604020202020204" pitchFamily="34" charset="0"/>
              </a:rPr>
              <a:t> </a:t>
            </a:r>
            <a:r>
              <a:rPr lang="tr-TR" sz="2000" b="1" dirty="0" err="1">
                <a:latin typeface="Arial" panose="020B0604020202020204" pitchFamily="34" charset="0"/>
                <a:cs typeface="Arial" panose="020B0604020202020204" pitchFamily="34" charset="0"/>
              </a:rPr>
              <a:t>Factory</a:t>
            </a:r>
            <a:r>
              <a:rPr lang="tr-TR" sz="2000" b="1" dirty="0">
                <a:latin typeface="Arial" panose="020B0604020202020204" pitchFamily="34" charset="0"/>
                <a:cs typeface="Arial" panose="020B0604020202020204" pitchFamily="34" charset="0"/>
              </a:rPr>
              <a:t>:  </a:t>
            </a:r>
            <a:r>
              <a:rPr lang="tr-TR" sz="2000" dirty="0">
                <a:latin typeface="Arial" panose="020B0604020202020204" pitchFamily="34" charset="0"/>
                <a:cs typeface="Arial" panose="020B0604020202020204" pitchFamily="34" charset="0"/>
              </a:rPr>
              <a:t>Asıl ürün ailesini oluşturan fabrikalardır.</a:t>
            </a:r>
          </a:p>
          <a:p>
            <a:endParaRPr lang="tr-TR" sz="185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4B8903AE-7A35-539E-49FF-F78CF2E44CFC}"/>
              </a:ext>
            </a:extLst>
          </p:cNvPr>
          <p:cNvSpPr txBox="1">
            <a:spLocks/>
          </p:cNvSpPr>
          <p:nvPr/>
        </p:nvSpPr>
        <p:spPr>
          <a:xfrm>
            <a:off x="4552057" y="5589822"/>
            <a:ext cx="6346315" cy="1079538"/>
          </a:xfrm>
          <a:prstGeom prst="rect">
            <a:avLst/>
          </a:prstGeom>
          <a:solidFill>
            <a:schemeClr val="accent3">
              <a:lumMod val="20000"/>
              <a:lumOff val="80000"/>
            </a:schemeClr>
          </a:solidFill>
          <a:ln>
            <a:solidFill>
              <a:schemeClr val="tx2">
                <a:lumMod val="95000"/>
                <a:lumOff val="5000"/>
              </a:schemeClr>
            </a:solidFill>
          </a:ln>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fontAlgn="base"/>
            <a:r>
              <a:rPr lang="tr-TR" sz="1800" b="1" dirty="0">
                <a:latin typeface="Arial" panose="020B0604020202020204" pitchFamily="34" charset="0"/>
                <a:cs typeface="Arial" panose="020B0604020202020204" pitchFamily="34" charset="0"/>
              </a:rPr>
              <a:t>İnşa sürecinde oluşturma önceliği :</a:t>
            </a:r>
          </a:p>
          <a:p>
            <a:pPr algn="l" fontAlgn="base"/>
            <a:endParaRPr lang="tr-TR" sz="1800" b="1" dirty="0">
              <a:latin typeface="Arial" panose="020B0604020202020204" pitchFamily="34" charset="0"/>
              <a:cs typeface="Arial" panose="020B0604020202020204" pitchFamily="34" charset="0"/>
            </a:endParaRPr>
          </a:p>
          <a:p>
            <a:pPr algn="l" fontAlgn="base"/>
            <a:r>
              <a:rPr lang="tr-TR" sz="1800" dirty="0" err="1">
                <a:latin typeface="Arial" panose="020B0604020202020204" pitchFamily="34" charset="0"/>
                <a:cs typeface="Arial" panose="020B0604020202020204" pitchFamily="34" charset="0"/>
              </a:rPr>
              <a:t>Abstract</a:t>
            </a:r>
            <a:r>
              <a:rPr lang="tr-TR" sz="1800" dirty="0">
                <a:latin typeface="Arial" panose="020B0604020202020204" pitchFamily="34" charset="0"/>
                <a:cs typeface="Arial" panose="020B0604020202020204" pitchFamily="34" charset="0"/>
              </a:rPr>
              <a:t> Product &gt;&gt; </a:t>
            </a:r>
            <a:r>
              <a:rPr lang="tr-TR" sz="1800" dirty="0" err="1">
                <a:latin typeface="Arial" panose="020B0604020202020204" pitchFamily="34" charset="0"/>
                <a:cs typeface="Arial" panose="020B0604020202020204" pitchFamily="34" charset="0"/>
              </a:rPr>
              <a:t>Concrete</a:t>
            </a:r>
            <a:r>
              <a:rPr lang="tr-TR" sz="1800" dirty="0">
                <a:latin typeface="Arial" panose="020B0604020202020204" pitchFamily="34" charset="0"/>
                <a:cs typeface="Arial" panose="020B0604020202020204" pitchFamily="34" charset="0"/>
              </a:rPr>
              <a:t> Product &gt;&gt; </a:t>
            </a:r>
            <a:r>
              <a:rPr lang="tr-TR" sz="1800" dirty="0" err="1">
                <a:latin typeface="Arial" panose="020B0604020202020204" pitchFamily="34" charset="0"/>
                <a:cs typeface="Arial" panose="020B0604020202020204" pitchFamily="34" charset="0"/>
              </a:rPr>
              <a:t>Abstract</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Factory</a:t>
            </a:r>
            <a:r>
              <a:rPr lang="tr-TR" sz="1800" dirty="0">
                <a:latin typeface="Arial" panose="020B0604020202020204" pitchFamily="34" charset="0"/>
                <a:cs typeface="Arial" panose="020B0604020202020204" pitchFamily="34" charset="0"/>
              </a:rPr>
              <a:t> &gt;&gt; </a:t>
            </a:r>
            <a:r>
              <a:rPr lang="tr-TR" sz="1800" dirty="0" err="1">
                <a:latin typeface="Arial" panose="020B0604020202020204" pitchFamily="34" charset="0"/>
                <a:cs typeface="Arial" panose="020B0604020202020204" pitchFamily="34" charset="0"/>
              </a:rPr>
              <a:t>Concrete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Factory</a:t>
            </a:r>
            <a:endParaRPr lang="tr-TR" sz="1800" dirty="0">
              <a:latin typeface="Arial" panose="020B0604020202020204" pitchFamily="34" charset="0"/>
              <a:cs typeface="Arial" panose="020B0604020202020204" pitchFamily="34" charset="0"/>
            </a:endParaRPr>
          </a:p>
          <a:p>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2552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790156" y="260648"/>
            <a:ext cx="4161744" cy="292337"/>
          </a:xfrm>
          <a:prstGeom prst="rect">
            <a:avLst/>
          </a:prstGeom>
        </p:spPr>
        <p:txBody>
          <a:bodyPr rtlCol="0">
            <a:normAutofit fontScale="85000" lnSpcReduction="2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Abstract</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Factory</a:t>
            </a:r>
            <a:endParaRPr lang="tr-TR" sz="2000" b="1" dirty="0">
              <a:solidFill>
                <a:srgbClr val="760A0A"/>
              </a:solidFill>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E6E2DEFC-7957-BB1C-11FE-93F11A25E8D6}"/>
              </a:ext>
            </a:extLst>
          </p:cNvPr>
          <p:cNvPicPr>
            <a:picLocks noChangeAspect="1"/>
          </p:cNvPicPr>
          <p:nvPr/>
        </p:nvPicPr>
        <p:blipFill>
          <a:blip r:embed="rId3"/>
          <a:stretch>
            <a:fillRect/>
          </a:stretch>
        </p:blipFill>
        <p:spPr>
          <a:xfrm>
            <a:off x="1989956" y="552985"/>
            <a:ext cx="8926386" cy="6291352"/>
          </a:xfrm>
          <a:prstGeom prst="rect">
            <a:avLst/>
          </a:prstGeom>
        </p:spPr>
      </p:pic>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4"/>
          <a:stretch>
            <a:fillRect/>
          </a:stretch>
        </p:blipFill>
        <p:spPr>
          <a:xfrm>
            <a:off x="981844" y="152636"/>
            <a:ext cx="1851632" cy="972108"/>
          </a:xfrm>
          <a:prstGeom prst="rect">
            <a:avLst/>
          </a:prstGeom>
        </p:spPr>
      </p:pic>
    </p:spTree>
    <p:extLst>
      <p:ext uri="{BB962C8B-B14F-4D97-AF65-F5344CB8AC3E}">
        <p14:creationId xmlns:p14="http://schemas.microsoft.com/office/powerpoint/2010/main" val="37884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Builder</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278088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50" dirty="0">
                <a:latin typeface="Arial" panose="020B0604020202020204" pitchFamily="34" charset="0"/>
                <a:cs typeface="Arial" panose="020B0604020202020204" pitchFamily="34" charset="0"/>
              </a:rPr>
              <a:t>Builder deseni, özellikle karmaşık nesnelerin oluşturulmasıyla ilgili sorunları çözmek için kullanılır.</a:t>
            </a:r>
          </a:p>
          <a:p>
            <a:endParaRPr lang="tr-TR" sz="1850" dirty="0">
              <a:latin typeface="Arial" panose="020B0604020202020204" pitchFamily="34" charset="0"/>
              <a:cs typeface="Arial" panose="020B0604020202020204" pitchFamily="34" charset="0"/>
            </a:endParaRPr>
          </a:p>
          <a:p>
            <a:r>
              <a:rPr lang="tr-TR" sz="1850" dirty="0">
                <a:latin typeface="Arial" panose="020B0604020202020204" pitchFamily="34" charset="0"/>
                <a:cs typeface="Arial" panose="020B0604020202020204" pitchFamily="34" charset="0"/>
              </a:rPr>
              <a:t>Nesnelerin yapısı genellikle bir adımda tamamlanamaz ve birçok yapılandırma seçeneği vardır.</a:t>
            </a:r>
          </a:p>
          <a:p>
            <a:endParaRPr lang="tr-TR" sz="1850" dirty="0">
              <a:latin typeface="Arial" panose="020B0604020202020204" pitchFamily="34" charset="0"/>
              <a:cs typeface="Arial" panose="020B0604020202020204" pitchFamily="34" charset="0"/>
            </a:endParaRPr>
          </a:p>
          <a:p>
            <a:r>
              <a:rPr lang="tr-TR" sz="1850" dirty="0">
                <a:latin typeface="Arial" panose="020B0604020202020204" pitchFamily="34" charset="0"/>
                <a:cs typeface="Arial" panose="020B0604020202020204" pitchFamily="34" charset="0"/>
              </a:rPr>
              <a:t>Bu durumda, Builder deseni nesnenin oluşturulma sürecini parçalara böler ve her parçanın ayrı ayrı oluşturulmasını ve yapılandırılmasını sağlar. Sonunda, tamamlanmış nesne elde edilir.</a:t>
            </a:r>
          </a:p>
          <a:p>
            <a:endParaRPr lang="tr-TR" sz="1850" dirty="0">
              <a:latin typeface="Arial" panose="020B0604020202020204" pitchFamily="34" charset="0"/>
              <a:cs typeface="Arial" panose="020B0604020202020204" pitchFamily="34" charset="0"/>
            </a:endParaRPr>
          </a:p>
        </p:txBody>
      </p:sp>
      <p:sp>
        <p:nvSpPr>
          <p:cNvPr id="6" name="Metin kutusu 5">
            <a:extLst>
              <a:ext uri="{FF2B5EF4-FFF2-40B4-BE49-F238E27FC236}">
                <a16:creationId xmlns:a16="http://schemas.microsoft.com/office/drawing/2014/main" id="{3AB67483-87B9-8177-0DAB-060DB306122D}"/>
              </a:ext>
            </a:extLst>
          </p:cNvPr>
          <p:cNvSpPr txBox="1"/>
          <p:nvPr/>
        </p:nvSpPr>
        <p:spPr>
          <a:xfrm>
            <a:off x="4414967" y="4454380"/>
            <a:ext cx="6308324" cy="2031325"/>
          </a:xfrm>
          <a:prstGeom prst="rect">
            <a:avLst/>
          </a:prstGeom>
          <a:solidFill>
            <a:schemeClr val="accent3">
              <a:lumMod val="40000"/>
              <a:lumOff val="60000"/>
            </a:schemeClr>
          </a:solidFill>
          <a:ln>
            <a:solidFill>
              <a:schemeClr val="tx1">
                <a:lumMod val="75000"/>
              </a:schemeClr>
            </a:solidFill>
          </a:ln>
        </p:spPr>
        <p:txBody>
          <a:bodyPr wrap="square" rtlCol="0">
            <a:spAutoFit/>
          </a:bodyPr>
          <a:lstStyle/>
          <a:p>
            <a:r>
              <a:rPr lang="tr-TR" sz="1800" dirty="0">
                <a:solidFill>
                  <a:schemeClr val="bg2">
                    <a:lumMod val="25000"/>
                  </a:schemeClr>
                </a:solidFill>
                <a:latin typeface="Arial" panose="020B0604020202020204" pitchFamily="34" charset="0"/>
                <a:cs typeface="Arial" panose="020B0604020202020204" pitchFamily="34" charset="0"/>
              </a:rPr>
              <a:t>Örneğin, bir araba üretim sürecini ele alalım. Motor, şasi, tekerlekler gibi birçok parçadan oluşur. Builder deseni, Araba sınıfının oluşturulmasını parçalara böler ve her bir parçayı farklı </a:t>
            </a:r>
            <a:r>
              <a:rPr lang="tr-TR" sz="1800" dirty="0" err="1">
                <a:solidFill>
                  <a:schemeClr val="bg2">
                    <a:lumMod val="25000"/>
                  </a:schemeClr>
                </a:solidFill>
                <a:latin typeface="Arial" panose="020B0604020202020204" pitchFamily="34" charset="0"/>
                <a:cs typeface="Arial" panose="020B0604020202020204" pitchFamily="34" charset="0"/>
              </a:rPr>
              <a:t>ConcreteBuilder</a:t>
            </a:r>
            <a:r>
              <a:rPr lang="tr-TR" sz="1800" dirty="0">
                <a:solidFill>
                  <a:schemeClr val="bg2">
                    <a:lumMod val="25000"/>
                  </a:schemeClr>
                </a:solidFill>
                <a:latin typeface="Arial" panose="020B0604020202020204" pitchFamily="34" charset="0"/>
                <a:cs typeface="Arial" panose="020B0604020202020204" pitchFamily="34" charset="0"/>
              </a:rPr>
              <a:t> sınıflarıyla oluşturur. Böylece, istemci sadece hangi parçaları kullanacağını belirler ve </a:t>
            </a:r>
            <a:r>
              <a:rPr lang="tr-TR" sz="1800" dirty="0" err="1">
                <a:solidFill>
                  <a:schemeClr val="bg2">
                    <a:lumMod val="25000"/>
                  </a:schemeClr>
                </a:solidFill>
                <a:latin typeface="Arial" panose="020B0604020202020204" pitchFamily="34" charset="0"/>
                <a:cs typeface="Arial" panose="020B0604020202020204" pitchFamily="34" charset="0"/>
              </a:rPr>
              <a:t>Director</a:t>
            </a:r>
            <a:r>
              <a:rPr lang="tr-TR" sz="1800" dirty="0">
                <a:solidFill>
                  <a:schemeClr val="bg2">
                    <a:lumMod val="25000"/>
                  </a:schemeClr>
                </a:solidFill>
                <a:latin typeface="Arial" panose="020B0604020202020204" pitchFamily="34" charset="0"/>
                <a:cs typeface="Arial" panose="020B0604020202020204" pitchFamily="34" charset="0"/>
              </a:rPr>
              <a:t> üzerinden </a:t>
            </a:r>
            <a:r>
              <a:rPr lang="tr-TR" sz="1800" dirty="0" err="1">
                <a:solidFill>
                  <a:schemeClr val="bg2">
                    <a:lumMod val="25000"/>
                  </a:schemeClr>
                </a:solidFill>
                <a:latin typeface="Arial" panose="020B0604020202020204" pitchFamily="34" charset="0"/>
                <a:cs typeface="Arial" panose="020B0604020202020204" pitchFamily="34" charset="0"/>
              </a:rPr>
              <a:t>Araba'nın</a:t>
            </a:r>
            <a:r>
              <a:rPr lang="tr-TR" sz="1800" dirty="0">
                <a:solidFill>
                  <a:schemeClr val="bg2">
                    <a:lumMod val="25000"/>
                  </a:schemeClr>
                </a:solidFill>
                <a:latin typeface="Arial" panose="020B0604020202020204" pitchFamily="34" charset="0"/>
                <a:cs typeface="Arial" panose="020B0604020202020204" pitchFamily="34" charset="0"/>
              </a:rPr>
              <a:t> oluşturulmasını sağlar.</a:t>
            </a:r>
          </a:p>
          <a:p>
            <a:endParaRPr lang="tr-TR" dirty="0"/>
          </a:p>
        </p:txBody>
      </p:sp>
    </p:spTree>
    <p:extLst>
      <p:ext uri="{BB962C8B-B14F-4D97-AF65-F5344CB8AC3E}">
        <p14:creationId xmlns:p14="http://schemas.microsoft.com/office/powerpoint/2010/main" val="98529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Builder</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494112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Builder deseni, aşağıdaki durumlarda kullanılabilir:</a:t>
            </a:r>
          </a:p>
          <a:p>
            <a:pPr algn="l"/>
            <a:endParaRPr lang="tr-TR" sz="1850" b="1"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Nesnenin oluşturulması ve yapılandırılması sürecinin ayrıştırılması gerektiğinde.</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Nesne oluşturma sürecinin esnek olması ve farklı varyasyonlar için kolayca genişletilebilmesi gerektiğinde.</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Oluşturulacak nesnenin yapısı karmaşık olduğunda ve adım adım oluşturulması gerektiğinde.</a:t>
            </a:r>
          </a:p>
          <a:p>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738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Builder</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494112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Builder deseninin temel unsurları şunlardır:</a:t>
            </a:r>
          </a:p>
          <a:p>
            <a:pPr algn="l"/>
            <a:endParaRPr lang="tr-TR" sz="1850" b="1"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Product (Ürün): </a:t>
            </a:r>
            <a:r>
              <a:rPr lang="tr-TR" sz="1850" dirty="0">
                <a:latin typeface="Arial" panose="020B0604020202020204" pitchFamily="34" charset="0"/>
                <a:cs typeface="Arial" panose="020B0604020202020204" pitchFamily="34" charset="0"/>
              </a:rPr>
              <a:t>Oluşturulacak kompleks nesneyi temsil eder. Bu nesne, Builder deseni tarafından adım adım oluşturulur.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Builder (Oluşturucu): </a:t>
            </a:r>
            <a:r>
              <a:rPr lang="tr-TR" sz="1850" dirty="0">
                <a:latin typeface="Arial" panose="020B0604020202020204" pitchFamily="34" charset="0"/>
                <a:cs typeface="Arial" panose="020B0604020202020204" pitchFamily="34" charset="0"/>
              </a:rPr>
              <a:t>Ürünün oluşturma adımlarını tanımlayan bir arayüz veya soyut sınıftır. Bu adımlar genellikle ürünün parçalarının oluşturulması ve yapılandırılmasıdır.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err="1">
                <a:latin typeface="Arial" panose="020B0604020202020204" pitchFamily="34" charset="0"/>
                <a:cs typeface="Arial" panose="020B0604020202020204" pitchFamily="34" charset="0"/>
              </a:rPr>
              <a:t>ConcreteBuilder</a:t>
            </a:r>
            <a:r>
              <a:rPr lang="tr-TR" sz="1850" b="1" dirty="0">
                <a:latin typeface="Arial" panose="020B0604020202020204" pitchFamily="34" charset="0"/>
                <a:cs typeface="Arial" panose="020B0604020202020204" pitchFamily="34" charset="0"/>
              </a:rPr>
              <a:t> (Somut Oluşturucu):</a:t>
            </a:r>
            <a:r>
              <a:rPr lang="tr-TR" sz="1850" dirty="0">
                <a:latin typeface="Arial" panose="020B0604020202020204" pitchFamily="34" charset="0"/>
                <a:cs typeface="Arial" panose="020B0604020202020204" pitchFamily="34" charset="0"/>
              </a:rPr>
              <a:t> Builder arayüzünü uygulayan somut sınıftır. Bu sınıf, ürünün parçalarını oluşturur ve yapılandırır.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err="1">
                <a:latin typeface="Arial" panose="020B0604020202020204" pitchFamily="34" charset="0"/>
                <a:cs typeface="Arial" panose="020B0604020202020204" pitchFamily="34" charset="0"/>
              </a:rPr>
              <a:t>Director</a:t>
            </a:r>
            <a:r>
              <a:rPr lang="tr-TR" sz="1850" b="1" dirty="0">
                <a:latin typeface="Arial" panose="020B0604020202020204" pitchFamily="34" charset="0"/>
                <a:cs typeface="Arial" panose="020B0604020202020204" pitchFamily="34" charset="0"/>
              </a:rPr>
              <a:t> (Yönetici):</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Builder'ı</a:t>
            </a:r>
            <a:r>
              <a:rPr lang="tr-TR" sz="1850" dirty="0">
                <a:latin typeface="Arial" panose="020B0604020202020204" pitchFamily="34" charset="0"/>
                <a:cs typeface="Arial" panose="020B0604020202020204" pitchFamily="34" charset="0"/>
              </a:rPr>
              <a:t> kullanarak ürünün oluşturma adımlarını yürüten sınıftır. İstemci tarafından kullanılır ve ürünün nasıl oluşturulacağını belirler.</a:t>
            </a:r>
          </a:p>
          <a:p>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207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3E0A7A27-9CC7-CA75-DE22-D7F2FC4BB250}"/>
              </a:ext>
            </a:extLst>
          </p:cNvPr>
          <p:cNvPicPr>
            <a:picLocks noChangeAspect="1"/>
          </p:cNvPicPr>
          <p:nvPr/>
        </p:nvPicPr>
        <p:blipFill>
          <a:blip r:embed="rId4"/>
          <a:stretch>
            <a:fillRect/>
          </a:stretch>
        </p:blipFill>
        <p:spPr>
          <a:xfrm>
            <a:off x="961474" y="1988840"/>
            <a:ext cx="9992544" cy="4460394"/>
          </a:xfrm>
          <a:prstGeom prst="rect">
            <a:avLst/>
          </a:prstGeom>
        </p:spPr>
      </p:pic>
    </p:spTree>
    <p:extLst>
      <p:ext uri="{BB962C8B-B14F-4D97-AF65-F5344CB8AC3E}">
        <p14:creationId xmlns:p14="http://schemas.microsoft.com/office/powerpoint/2010/main" val="70000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4" name="Resim 13">
            <a:extLst>
              <a:ext uri="{FF2B5EF4-FFF2-40B4-BE49-F238E27FC236}">
                <a16:creationId xmlns:a16="http://schemas.microsoft.com/office/drawing/2014/main" id="{5AD377C6-02D3-83BE-3F39-3123EEAB4F2C}"/>
              </a:ext>
            </a:extLst>
          </p:cNvPr>
          <p:cNvPicPr>
            <a:picLocks noChangeAspect="1"/>
          </p:cNvPicPr>
          <p:nvPr/>
        </p:nvPicPr>
        <p:blipFill>
          <a:blip r:embed="rId4"/>
          <a:stretch>
            <a:fillRect/>
          </a:stretch>
        </p:blipFill>
        <p:spPr>
          <a:xfrm>
            <a:off x="1198204" y="1207522"/>
            <a:ext cx="9483807" cy="5616624"/>
          </a:xfrm>
          <a:prstGeom prst="rect">
            <a:avLst/>
          </a:prstGeom>
        </p:spPr>
      </p:pic>
    </p:spTree>
    <p:extLst>
      <p:ext uri="{BB962C8B-B14F-4D97-AF65-F5344CB8AC3E}">
        <p14:creationId xmlns:p14="http://schemas.microsoft.com/office/powerpoint/2010/main" val="136974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2140848"/>
            <a:ext cx="9916528" cy="4672528"/>
          </a:xfrm>
          <a:prstGeom prst="rect">
            <a:avLst/>
          </a:prstGeom>
        </p:spPr>
        <p:txBody>
          <a:bodyPr vert="horz" lIns="91440" tIns="45720" rIns="91440" bIns="45720" numCol="2"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5113" indent="-265113" defTabSz="879475">
              <a:lnSpc>
                <a:spcPct val="120000"/>
              </a:lnSpc>
              <a:buSzPct val="90000"/>
              <a:buFont typeface="+mj-lt"/>
              <a:buAutoNum type="arabicPeriod"/>
            </a:pPr>
            <a:r>
              <a:rPr lang="tr-TR" sz="2000" b="1" dirty="0" err="1">
                <a:solidFill>
                  <a:srgbClr val="465562"/>
                </a:solidFill>
                <a:latin typeface="Arial" panose="020B0604020202020204" pitchFamily="34" charset="0"/>
                <a:cs typeface="Arial" panose="020B0604020202020204" pitchFamily="34" charset="0"/>
              </a:rPr>
              <a:t>Single</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Responsibility</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(Tek Sorumluluk Prensibi):</a:t>
            </a:r>
            <a:r>
              <a:rPr lang="tr-TR" sz="2000" dirty="0">
                <a:solidFill>
                  <a:srgbClr val="465562"/>
                </a:solidFill>
                <a:latin typeface="Arial" panose="020B0604020202020204" pitchFamily="34" charset="0"/>
                <a:cs typeface="Arial" panose="020B0604020202020204" pitchFamily="34" charset="0"/>
              </a:rPr>
              <a:t> Her sınıfın yalnızca bir tek sorumluluğu olmalıdır. </a:t>
            </a:r>
            <a:br>
              <a:rPr lang="tr-TR" sz="2000" dirty="0">
                <a:solidFill>
                  <a:srgbClr val="465562"/>
                </a:solidFill>
                <a:latin typeface="Arial" panose="020B0604020202020204" pitchFamily="34" charset="0"/>
                <a:cs typeface="Arial" panose="020B0604020202020204" pitchFamily="34" charset="0"/>
              </a:rPr>
            </a:br>
            <a:endParaRPr lang="tr-TR" sz="2000" dirty="0">
              <a:solidFill>
                <a:srgbClr val="465562"/>
              </a:solidFill>
              <a:latin typeface="Arial" panose="020B0604020202020204" pitchFamily="34" charset="0"/>
              <a:cs typeface="Arial" panose="020B0604020202020204" pitchFamily="34" charset="0"/>
            </a:endParaRPr>
          </a:p>
          <a:p>
            <a:pPr marL="265113" indent="-265113" defTabSz="879475">
              <a:lnSpc>
                <a:spcPct val="120000"/>
              </a:lnSpc>
              <a:buSzPct val="90000"/>
              <a:buFont typeface="+mj-lt"/>
              <a:buAutoNum type="arabicPeriod"/>
            </a:pPr>
            <a:r>
              <a:rPr lang="tr-TR" sz="2000" b="1" dirty="0">
                <a:solidFill>
                  <a:srgbClr val="465562"/>
                </a:solidFill>
                <a:latin typeface="Arial" panose="020B0604020202020204" pitchFamily="34" charset="0"/>
                <a:cs typeface="Arial" panose="020B0604020202020204" pitchFamily="34" charset="0"/>
              </a:rPr>
              <a:t>Open/</a:t>
            </a:r>
            <a:r>
              <a:rPr lang="tr-TR" sz="2000" b="1" dirty="0" err="1">
                <a:solidFill>
                  <a:srgbClr val="465562"/>
                </a:solidFill>
                <a:latin typeface="Arial" panose="020B0604020202020204" pitchFamily="34" charset="0"/>
                <a:cs typeface="Arial" panose="020B0604020202020204" pitchFamily="34" charset="0"/>
              </a:rPr>
              <a:t>Closed</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(Açık/Kapalı Prensibi):</a:t>
            </a:r>
            <a:r>
              <a:rPr lang="tr-TR" sz="2000" dirty="0">
                <a:solidFill>
                  <a:srgbClr val="465562"/>
                </a:solidFill>
                <a:latin typeface="Arial" panose="020B0604020202020204" pitchFamily="34" charset="0"/>
                <a:cs typeface="Arial" panose="020B0604020202020204" pitchFamily="34" charset="0"/>
              </a:rPr>
              <a:t> Yazılım bileşenleri (sınıflar, modüller, fonksiyonlar vb.) genişletilebilir olmalı, ancak değiştirilemez olmalıdır. </a:t>
            </a:r>
            <a:br>
              <a:rPr lang="tr-TR" sz="2000" dirty="0">
                <a:solidFill>
                  <a:srgbClr val="465562"/>
                </a:solidFill>
                <a:latin typeface="Arial" panose="020B0604020202020204" pitchFamily="34" charset="0"/>
                <a:cs typeface="Arial" panose="020B0604020202020204" pitchFamily="34" charset="0"/>
              </a:rPr>
            </a:br>
            <a:endParaRPr lang="tr-TR" sz="2000" dirty="0">
              <a:solidFill>
                <a:srgbClr val="465562"/>
              </a:solidFill>
              <a:latin typeface="Arial" panose="020B0604020202020204" pitchFamily="34" charset="0"/>
              <a:cs typeface="Arial" panose="020B0604020202020204" pitchFamily="34" charset="0"/>
            </a:endParaRPr>
          </a:p>
          <a:p>
            <a:pPr marL="265113" indent="-265113" defTabSz="879475">
              <a:lnSpc>
                <a:spcPct val="120000"/>
              </a:lnSpc>
              <a:buSzPct val="90000"/>
              <a:buFont typeface="+mj-lt"/>
              <a:buAutoNum type="arabicPeriod"/>
            </a:pPr>
            <a:r>
              <a:rPr lang="tr-TR" sz="2000" b="1" dirty="0" err="1">
                <a:solidFill>
                  <a:srgbClr val="465562"/>
                </a:solidFill>
                <a:latin typeface="Arial" panose="020B0604020202020204" pitchFamily="34" charset="0"/>
                <a:cs typeface="Arial" panose="020B0604020202020204" pitchFamily="34" charset="0"/>
              </a:rPr>
              <a:t>Liskov</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Substitution</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(Yerine Geçme Prensibi):</a:t>
            </a:r>
            <a:r>
              <a:rPr lang="tr-TR" sz="2000" dirty="0">
                <a:solidFill>
                  <a:srgbClr val="465562"/>
                </a:solidFill>
                <a:latin typeface="Arial" panose="020B0604020202020204" pitchFamily="34" charset="0"/>
                <a:cs typeface="Arial" panose="020B0604020202020204" pitchFamily="34" charset="0"/>
              </a:rPr>
              <a:t> Alt sınıflar, üst sınıfların yerine geçebilmelidir. </a:t>
            </a:r>
          </a:p>
          <a:p>
            <a:pPr marL="539750" indent="-274638">
              <a:lnSpc>
                <a:spcPct val="120000"/>
              </a:lnSpc>
              <a:buSzPct val="90000"/>
              <a:buFont typeface="+mj-lt"/>
              <a:buAutoNum type="arabicPeriod"/>
            </a:pPr>
            <a:r>
              <a:rPr lang="tr-TR" sz="2000" b="1" dirty="0" err="1">
                <a:solidFill>
                  <a:srgbClr val="465562"/>
                </a:solidFill>
                <a:latin typeface="Arial" panose="020B0604020202020204" pitchFamily="34" charset="0"/>
                <a:cs typeface="Arial" panose="020B0604020202020204" pitchFamily="34" charset="0"/>
              </a:rPr>
              <a:t>Interface</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Segregation</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(Arayüz Ayırma Prensibi): </a:t>
            </a:r>
            <a:r>
              <a:rPr lang="tr-TR" sz="2000" dirty="0">
                <a:solidFill>
                  <a:srgbClr val="465562"/>
                </a:solidFill>
                <a:latin typeface="Arial" panose="020B0604020202020204" pitchFamily="34" charset="0"/>
                <a:cs typeface="Arial" panose="020B0604020202020204" pitchFamily="34" charset="0"/>
              </a:rPr>
              <a:t>Mümkün olduğunca spesifik arayüzler kullanılmalıdır. </a:t>
            </a:r>
            <a:br>
              <a:rPr lang="tr-TR" sz="2000" dirty="0">
                <a:solidFill>
                  <a:srgbClr val="465562"/>
                </a:solidFill>
                <a:latin typeface="Arial" panose="020B0604020202020204" pitchFamily="34" charset="0"/>
                <a:cs typeface="Arial" panose="020B0604020202020204" pitchFamily="34" charset="0"/>
              </a:rPr>
            </a:br>
            <a:endParaRPr lang="tr-TR" sz="2000" dirty="0">
              <a:solidFill>
                <a:srgbClr val="465562"/>
              </a:solidFill>
              <a:latin typeface="Arial" panose="020B0604020202020204" pitchFamily="34" charset="0"/>
              <a:cs typeface="Arial" panose="020B0604020202020204" pitchFamily="34" charset="0"/>
            </a:endParaRPr>
          </a:p>
          <a:p>
            <a:pPr marL="539750" indent="-274638">
              <a:lnSpc>
                <a:spcPct val="120000"/>
              </a:lnSpc>
              <a:buSzPct val="90000"/>
              <a:buFont typeface="+mj-lt"/>
              <a:buAutoNum type="arabicPeriod"/>
            </a:pPr>
            <a:r>
              <a:rPr lang="tr-TR" sz="2000" b="1" dirty="0" err="1">
                <a:solidFill>
                  <a:srgbClr val="465562"/>
                </a:solidFill>
                <a:latin typeface="Arial" panose="020B0604020202020204" pitchFamily="34" charset="0"/>
                <a:cs typeface="Arial" panose="020B0604020202020204" pitchFamily="34" charset="0"/>
              </a:rPr>
              <a:t>Dependency</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Inversion</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(Bağımlılık Tersine Çevirme Prensibi): </a:t>
            </a:r>
            <a:r>
              <a:rPr lang="tr-TR" sz="2000" dirty="0">
                <a:solidFill>
                  <a:srgbClr val="465562"/>
                </a:solidFill>
                <a:latin typeface="Arial" panose="020B0604020202020204" pitchFamily="34" charset="0"/>
                <a:cs typeface="Arial" panose="020B0604020202020204" pitchFamily="34" charset="0"/>
              </a:rPr>
              <a:t>Yüksek seviyeli bileşenler, düşük seviyeli bileşenlere bağımlı olmamalıdır. </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2160240" cy="378326"/>
          </a:xfrm>
          <a:prstGeom prst="rect">
            <a:avLst/>
          </a:prstGeom>
        </p:spPr>
        <p:txBody>
          <a:bodyPr rtlCol="0">
            <a:normAutofit fontScale="55000" lnSpcReduction="2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b="1" dirty="0">
                <a:solidFill>
                  <a:srgbClr val="760A0A"/>
                </a:solidFill>
                <a:latin typeface="Arial" panose="020B0604020202020204" pitchFamily="34" charset="0"/>
                <a:cs typeface="Arial" panose="020B0604020202020204" pitchFamily="34" charset="0"/>
              </a:rPr>
              <a:t>OOP Prensipleri</a:t>
            </a:r>
          </a:p>
        </p:txBody>
      </p:sp>
      <p:sp>
        <p:nvSpPr>
          <p:cNvPr id="7" name="İçerik Yer Tutucusu 13">
            <a:extLst>
              <a:ext uri="{FF2B5EF4-FFF2-40B4-BE49-F238E27FC236}">
                <a16:creationId xmlns:a16="http://schemas.microsoft.com/office/drawing/2014/main" id="{ADE50590-234A-9B0D-1167-5F12031A449F}"/>
              </a:ext>
            </a:extLst>
          </p:cNvPr>
          <p:cNvSpPr txBox="1">
            <a:spLocks/>
          </p:cNvSpPr>
          <p:nvPr/>
        </p:nvSpPr>
        <p:spPr>
          <a:xfrm>
            <a:off x="1125860" y="1412776"/>
            <a:ext cx="9649072" cy="64807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900" b="1" dirty="0">
                <a:solidFill>
                  <a:srgbClr val="465562"/>
                </a:solidFill>
                <a:latin typeface="Arial" panose="020B0604020202020204" pitchFamily="34" charset="0"/>
                <a:cs typeface="Arial" panose="020B0604020202020204" pitchFamily="34" charset="0"/>
              </a:rPr>
              <a:t>Yazılım geliştirmede nesne tabanlı programlamanın temel ilkelerini tanımlar. </a:t>
            </a:r>
            <a:br>
              <a:rPr lang="tr-TR" sz="1900" b="1" dirty="0">
                <a:solidFill>
                  <a:srgbClr val="465562"/>
                </a:solidFill>
                <a:latin typeface="Arial" panose="020B0604020202020204" pitchFamily="34" charset="0"/>
                <a:cs typeface="Arial" panose="020B0604020202020204" pitchFamily="34" charset="0"/>
              </a:rPr>
            </a:br>
            <a:r>
              <a:rPr lang="tr-TR" sz="1900" b="1" dirty="0">
                <a:solidFill>
                  <a:srgbClr val="465562"/>
                </a:solidFill>
                <a:latin typeface="Arial" panose="020B0604020202020204" pitchFamily="34" charset="0"/>
                <a:cs typeface="Arial" panose="020B0604020202020204" pitchFamily="34" charset="0"/>
              </a:rPr>
              <a:t>Bu prensipler genellikle SOLID akronimine dayanır ve beş ana prensipten oluşur.</a:t>
            </a:r>
            <a:endParaRPr lang="tr-TR" sz="19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1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7" name="Resim 6">
            <a:extLst>
              <a:ext uri="{FF2B5EF4-FFF2-40B4-BE49-F238E27FC236}">
                <a16:creationId xmlns:a16="http://schemas.microsoft.com/office/drawing/2014/main" id="{00E0C556-9433-267F-5AE8-3A18EEB1296D}"/>
              </a:ext>
            </a:extLst>
          </p:cNvPr>
          <p:cNvPicPr>
            <a:picLocks noChangeAspect="1"/>
          </p:cNvPicPr>
          <p:nvPr/>
        </p:nvPicPr>
        <p:blipFill>
          <a:blip r:embed="rId4"/>
          <a:stretch>
            <a:fillRect/>
          </a:stretch>
        </p:blipFill>
        <p:spPr>
          <a:xfrm>
            <a:off x="2178540" y="1112145"/>
            <a:ext cx="7831743" cy="5719959"/>
          </a:xfrm>
          <a:prstGeom prst="rect">
            <a:avLst/>
          </a:prstGeom>
        </p:spPr>
      </p:pic>
    </p:spTree>
    <p:extLst>
      <p:ext uri="{BB962C8B-B14F-4D97-AF65-F5344CB8AC3E}">
        <p14:creationId xmlns:p14="http://schemas.microsoft.com/office/powerpoint/2010/main" val="401827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5" name="Resim 4"/>
          <p:cNvPicPr>
            <a:picLocks noChangeAspect="1"/>
          </p:cNvPicPr>
          <p:nvPr/>
        </p:nvPicPr>
        <p:blipFill>
          <a:blip r:embed="rId3"/>
          <a:stretch>
            <a:fillRect/>
          </a:stretch>
        </p:blipFill>
        <p:spPr>
          <a:xfrm>
            <a:off x="1053852" y="1556792"/>
            <a:ext cx="9763616" cy="4691608"/>
          </a:xfrm>
          <a:prstGeom prst="rect">
            <a:avLst/>
          </a:prstGeom>
        </p:spPr>
      </p:pic>
    </p:spTree>
    <p:extLst>
      <p:ext uri="{BB962C8B-B14F-4D97-AF65-F5344CB8AC3E}">
        <p14:creationId xmlns:p14="http://schemas.microsoft.com/office/powerpoint/2010/main" val="160260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5015215" y="2083159"/>
            <a:ext cx="5162154" cy="20162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2400" b="1" dirty="0">
                <a:latin typeface="Arial" panose="020B0604020202020204" pitchFamily="34" charset="0"/>
                <a:cs typeface="Arial" panose="020B0604020202020204" pitchFamily="34" charset="0"/>
              </a:rPr>
              <a:t>İki farklı arabirimi birleştirmek için kullanılır. Bir sınıfın arabirimini diğer bir sınıfın beklentilerine uyacak şekilde dönüştürmek için kullanılır.</a:t>
            </a:r>
          </a:p>
        </p:txBody>
      </p:sp>
    </p:spTree>
    <p:extLst>
      <p:ext uri="{BB962C8B-B14F-4D97-AF65-F5344CB8AC3E}">
        <p14:creationId xmlns:p14="http://schemas.microsoft.com/office/powerpoint/2010/main" val="102123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B486B431-7D65-48BF-A237-C8C9346C9F73}"/>
              </a:ext>
            </a:extLst>
          </p:cNvPr>
          <p:cNvPicPr>
            <a:picLocks noChangeAspect="1"/>
          </p:cNvPicPr>
          <p:nvPr/>
        </p:nvPicPr>
        <p:blipFill>
          <a:blip r:embed="rId3"/>
          <a:stretch>
            <a:fillRect/>
          </a:stretch>
        </p:blipFill>
        <p:spPr>
          <a:xfrm>
            <a:off x="981844" y="1001056"/>
            <a:ext cx="10009112" cy="5838649"/>
          </a:xfrm>
          <a:prstGeom prst="rect">
            <a:avLst/>
          </a:prstGeom>
        </p:spPr>
      </p:pic>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4"/>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365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4B3E4B10-FCA7-4202-2C70-4914B5AE3AD8}"/>
              </a:ext>
            </a:extLst>
          </p:cNvPr>
          <p:cNvPicPr>
            <a:picLocks noChangeAspect="1"/>
          </p:cNvPicPr>
          <p:nvPr/>
        </p:nvPicPr>
        <p:blipFill>
          <a:blip r:embed="rId3"/>
          <a:stretch>
            <a:fillRect/>
          </a:stretch>
        </p:blipFill>
        <p:spPr>
          <a:xfrm>
            <a:off x="909836" y="980727"/>
            <a:ext cx="10075325" cy="5877273"/>
          </a:xfrm>
          <a:prstGeom prst="rect">
            <a:avLst/>
          </a:prstGeom>
        </p:spPr>
      </p:pic>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4"/>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09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7" name="Resim 6">
            <a:extLst>
              <a:ext uri="{FF2B5EF4-FFF2-40B4-BE49-F238E27FC236}">
                <a16:creationId xmlns:a16="http://schemas.microsoft.com/office/drawing/2014/main" id="{958E6734-E0F5-39EE-0AD1-7330337BE43C}"/>
              </a:ext>
            </a:extLst>
          </p:cNvPr>
          <p:cNvPicPr>
            <a:picLocks noChangeAspect="1"/>
          </p:cNvPicPr>
          <p:nvPr/>
        </p:nvPicPr>
        <p:blipFill>
          <a:blip r:embed="rId4"/>
          <a:stretch>
            <a:fillRect/>
          </a:stretch>
        </p:blipFill>
        <p:spPr>
          <a:xfrm>
            <a:off x="1000759" y="1556792"/>
            <a:ext cx="9897613" cy="5072338"/>
          </a:xfrm>
          <a:prstGeom prst="rect">
            <a:avLst/>
          </a:prstGeom>
        </p:spPr>
      </p:pic>
    </p:spTree>
    <p:extLst>
      <p:ext uri="{BB962C8B-B14F-4D97-AF65-F5344CB8AC3E}">
        <p14:creationId xmlns:p14="http://schemas.microsoft.com/office/powerpoint/2010/main" val="393209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945383" y="1522220"/>
            <a:ext cx="5162154" cy="20162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2400" b="1" dirty="0" smtClean="0">
                <a:latin typeface="Arial" panose="020B0604020202020204" pitchFamily="34" charset="0"/>
                <a:cs typeface="Arial" panose="020B0604020202020204" pitchFamily="34" charset="0"/>
              </a:rPr>
              <a:t>Object </a:t>
            </a:r>
            <a:r>
              <a:rPr lang="tr-TR" sz="2400" b="1" dirty="0" err="1" smtClean="0">
                <a:latin typeface="Arial" panose="020B0604020202020204" pitchFamily="34" charset="0"/>
                <a:cs typeface="Arial" panose="020B0604020202020204" pitchFamily="34" charset="0"/>
              </a:rPr>
              <a:t>Adapter</a:t>
            </a:r>
            <a:r>
              <a:rPr lang="tr-TR" sz="2400" b="1" dirty="0" smtClean="0">
                <a:latin typeface="Arial" panose="020B0604020202020204" pitchFamily="34" charset="0"/>
                <a:cs typeface="Arial" panose="020B0604020202020204" pitchFamily="34" charset="0"/>
              </a:rPr>
              <a:t> </a:t>
            </a:r>
            <a:r>
              <a:rPr lang="tr-TR" sz="2400" b="1" dirty="0" err="1" smtClean="0">
                <a:latin typeface="Arial" panose="020B0604020202020204" pitchFamily="34" charset="0"/>
                <a:cs typeface="Arial" panose="020B0604020202020204" pitchFamily="34" charset="0"/>
              </a:rPr>
              <a:t>Pattern</a:t>
            </a:r>
            <a:endParaRPr lang="tr-TR" sz="2400" b="1" dirty="0" smtClean="0">
              <a:latin typeface="Arial" panose="020B0604020202020204" pitchFamily="34" charset="0"/>
              <a:cs typeface="Arial" panose="020B0604020202020204" pitchFamily="34" charset="0"/>
            </a:endParaRPr>
          </a:p>
          <a:p>
            <a:pPr algn="just"/>
            <a:r>
              <a:rPr lang="tr-TR" sz="2400" dirty="0" smtClean="0">
                <a:latin typeface="Arial" panose="020B0604020202020204" pitchFamily="34" charset="0"/>
                <a:cs typeface="Arial" panose="020B0604020202020204" pitchFamily="34" charset="0"/>
              </a:rPr>
              <a:t>Eğer adapte edilecek sistem ile kullanıcının etkileşimde olduğu sistem bağlantılı değil ise tercih edilir.</a:t>
            </a:r>
            <a:endParaRPr lang="tr-TR" sz="2400" dirty="0">
              <a:latin typeface="Arial" panose="020B0604020202020204" pitchFamily="34" charset="0"/>
              <a:cs typeface="Arial" panose="020B0604020202020204" pitchFamily="34" charset="0"/>
            </a:endParaRPr>
          </a:p>
          <a:p>
            <a:pPr algn="just"/>
            <a:endParaRPr lang="tr-TR" sz="2400" b="1" dirty="0">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3F4CC237-76B2-2402-F475-2185F7FABE09}"/>
              </a:ext>
            </a:extLst>
          </p:cNvPr>
          <p:cNvSpPr txBox="1">
            <a:spLocks/>
          </p:cNvSpPr>
          <p:nvPr/>
        </p:nvSpPr>
        <p:spPr>
          <a:xfrm>
            <a:off x="3945383" y="3717032"/>
            <a:ext cx="5162154" cy="20162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2400" b="1" dirty="0" smtClean="0">
                <a:latin typeface="Arial" panose="020B0604020202020204" pitchFamily="34" charset="0"/>
                <a:cs typeface="Arial" panose="020B0604020202020204" pitchFamily="34" charset="0"/>
              </a:rPr>
              <a:t>Class </a:t>
            </a:r>
            <a:r>
              <a:rPr lang="tr-TR" sz="2400" b="1" dirty="0" err="1" smtClean="0">
                <a:latin typeface="Arial" panose="020B0604020202020204" pitchFamily="34" charset="0"/>
                <a:cs typeface="Arial" panose="020B0604020202020204" pitchFamily="34" charset="0"/>
              </a:rPr>
              <a:t>Adapter</a:t>
            </a:r>
            <a:r>
              <a:rPr lang="tr-TR" sz="2400" b="1" dirty="0" smtClean="0">
                <a:latin typeface="Arial" panose="020B0604020202020204" pitchFamily="34" charset="0"/>
                <a:cs typeface="Arial" panose="020B0604020202020204" pitchFamily="34" charset="0"/>
              </a:rPr>
              <a:t> </a:t>
            </a:r>
            <a:r>
              <a:rPr lang="tr-TR" sz="2400" b="1" dirty="0" err="1" smtClean="0">
                <a:latin typeface="Arial" panose="020B0604020202020204" pitchFamily="34" charset="0"/>
                <a:cs typeface="Arial" panose="020B0604020202020204" pitchFamily="34" charset="0"/>
              </a:rPr>
              <a:t>Pattern</a:t>
            </a:r>
            <a:endParaRPr lang="tr-TR" sz="2400" b="1" dirty="0" smtClean="0">
              <a:latin typeface="Arial" panose="020B0604020202020204" pitchFamily="34" charset="0"/>
              <a:cs typeface="Arial" panose="020B0604020202020204" pitchFamily="34" charset="0"/>
            </a:endParaRPr>
          </a:p>
          <a:p>
            <a:pPr algn="just"/>
            <a:r>
              <a:rPr lang="tr-TR" sz="2400" dirty="0">
                <a:latin typeface="Arial" panose="020B0604020202020204" pitchFamily="34" charset="0"/>
                <a:cs typeface="Arial" panose="020B0604020202020204" pitchFamily="34" charset="0"/>
              </a:rPr>
              <a:t>Eğer adapte edilecek sistem ile kullanıcının etkileşimde olduğu </a:t>
            </a:r>
            <a:r>
              <a:rPr lang="tr-TR" sz="2400" dirty="0" smtClean="0">
                <a:latin typeface="Arial" panose="020B0604020202020204" pitchFamily="34" charset="0"/>
                <a:cs typeface="Arial" panose="020B0604020202020204" pitchFamily="34" charset="0"/>
              </a:rPr>
              <a:t>sistem bağlantılıysa tercih edilir.</a:t>
            </a:r>
            <a:endParaRPr lang="tr-TR"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386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Bridge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Bridge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3718148" y="1343769"/>
            <a:ext cx="7056784" cy="417346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1800" dirty="0">
                <a:latin typeface="Arial" panose="020B0604020202020204" pitchFamily="34" charset="0"/>
                <a:cs typeface="Arial" panose="020B0604020202020204" pitchFamily="34" charset="0"/>
              </a:rPr>
              <a:t>İki farklı arabirimi birleştirmek için kullanılır. Bir sınıfın arabirimini diğer bir sınıfın beklentilerine uyacak şekilde dönüştürmek için kullanılır.</a:t>
            </a:r>
          </a:p>
          <a:p>
            <a:pPr algn="just"/>
            <a:endParaRPr lang="tr-TR" sz="1800" dirty="0">
              <a:latin typeface="Arial" panose="020B0604020202020204" pitchFamily="34" charset="0"/>
              <a:cs typeface="Arial" panose="020B0604020202020204" pitchFamily="34" charset="0"/>
            </a:endParaRPr>
          </a:p>
          <a:p>
            <a:pPr algn="l" fontAlgn="base"/>
            <a:r>
              <a:rPr lang="tr-TR" sz="1800" b="1" dirty="0">
                <a:latin typeface="Arial" panose="020B0604020202020204" pitchFamily="34" charset="0"/>
                <a:cs typeface="Arial" panose="020B0604020202020204" pitchFamily="34" charset="0"/>
              </a:rPr>
              <a:t>NE ZAMAN BRIDGE TASARIM DESENİ KULLANMALIYIM ?</a:t>
            </a:r>
          </a:p>
          <a:p>
            <a:pPr algn="l" fontAlgn="base"/>
            <a:endParaRPr lang="tr-TR" sz="1800" dirty="0">
              <a:latin typeface="Arial" panose="020B0604020202020204" pitchFamily="34" charset="0"/>
              <a:cs typeface="Arial" panose="020B0604020202020204" pitchFamily="34" charset="0"/>
            </a:endParaRPr>
          </a:p>
          <a:p>
            <a:pPr marL="177800" indent="-177800"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İmplementasyonları istemciden tamamen ayırmak istiyorsanız…</a:t>
            </a:r>
            <a:br>
              <a:rPr lang="tr-TR" sz="1800" dirty="0">
                <a:latin typeface="Arial" panose="020B0604020202020204" pitchFamily="34" charset="0"/>
                <a:cs typeface="Arial" panose="020B0604020202020204" pitchFamily="34" charset="0"/>
              </a:rPr>
            </a:br>
            <a:endParaRPr lang="tr-TR" sz="1800" dirty="0">
              <a:latin typeface="Arial" panose="020B0604020202020204" pitchFamily="34" charset="0"/>
              <a:cs typeface="Arial" panose="020B0604020202020204" pitchFamily="34" charset="0"/>
            </a:endParaRPr>
          </a:p>
          <a:p>
            <a:pPr marL="177800" indent="-177800"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İmplementasyonları direkt olarak istemciyle iletişime geçen </a:t>
            </a:r>
            <a:r>
              <a:rPr lang="tr-TR" sz="1800" dirty="0" err="1">
                <a:latin typeface="Arial" panose="020B0604020202020204" pitchFamily="34" charset="0"/>
                <a:cs typeface="Arial" panose="020B0604020202020204" pitchFamily="34" charset="0"/>
              </a:rPr>
              <a:t>abstractiona</a:t>
            </a:r>
            <a:r>
              <a:rPr lang="tr-TR" sz="1800" dirty="0">
                <a:latin typeface="Arial" panose="020B0604020202020204" pitchFamily="34" charset="0"/>
                <a:cs typeface="Arial" panose="020B0604020202020204" pitchFamily="34" charset="0"/>
              </a:rPr>
              <a:t> bağlamak istemiyorsanız…</a:t>
            </a:r>
            <a:br>
              <a:rPr lang="tr-TR" sz="1800" dirty="0">
                <a:latin typeface="Arial" panose="020B0604020202020204" pitchFamily="34" charset="0"/>
                <a:cs typeface="Arial" panose="020B0604020202020204" pitchFamily="34" charset="0"/>
              </a:rPr>
            </a:br>
            <a:endParaRPr lang="tr-TR" sz="1800" dirty="0">
              <a:latin typeface="Arial" panose="020B0604020202020204" pitchFamily="34" charset="0"/>
              <a:cs typeface="Arial" panose="020B0604020202020204" pitchFamily="34" charset="0"/>
            </a:endParaRPr>
          </a:p>
          <a:p>
            <a:pPr marL="177800" indent="-177800" algn="l" fontAlgn="base">
              <a:buFont typeface="Arial" panose="020B0604020202020204" pitchFamily="34" charset="0"/>
              <a:buChar char="•"/>
            </a:pPr>
            <a:r>
              <a:rPr lang="tr-TR" sz="1800" dirty="0" err="1">
                <a:latin typeface="Arial" panose="020B0604020202020204" pitchFamily="34" charset="0"/>
                <a:cs typeface="Arial" panose="020B0604020202020204" pitchFamily="34" charset="0"/>
              </a:rPr>
              <a:t>Abstraction</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classını</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rebuild</a:t>
            </a:r>
            <a:r>
              <a:rPr lang="tr-TR" sz="1800" dirty="0">
                <a:latin typeface="Arial" panose="020B0604020202020204" pitchFamily="34" charset="0"/>
                <a:cs typeface="Arial" panose="020B0604020202020204" pitchFamily="34" charset="0"/>
              </a:rPr>
              <a:t> dahi etmeden implementasyonlar içerisinde değişiklik yapmak istiyorsanız…</a:t>
            </a:r>
          </a:p>
          <a:p>
            <a:pPr algn="just"/>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181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Bridge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1" name="Resim 10">
            <a:extLst>
              <a:ext uri="{FF2B5EF4-FFF2-40B4-BE49-F238E27FC236}">
                <a16:creationId xmlns:a16="http://schemas.microsoft.com/office/drawing/2014/main" id="{BA709044-BC0F-D064-0226-AC5FF6DAB6D4}"/>
              </a:ext>
            </a:extLst>
          </p:cNvPr>
          <p:cNvPicPr>
            <a:picLocks noChangeAspect="1"/>
          </p:cNvPicPr>
          <p:nvPr/>
        </p:nvPicPr>
        <p:blipFill>
          <a:blip r:embed="rId4"/>
          <a:stretch>
            <a:fillRect/>
          </a:stretch>
        </p:blipFill>
        <p:spPr>
          <a:xfrm>
            <a:off x="1496761" y="1196752"/>
            <a:ext cx="8774115" cy="5568189"/>
          </a:xfrm>
          <a:prstGeom prst="rect">
            <a:avLst/>
          </a:prstGeom>
        </p:spPr>
      </p:pic>
    </p:spTree>
    <p:extLst>
      <p:ext uri="{BB962C8B-B14F-4D97-AF65-F5344CB8AC3E}">
        <p14:creationId xmlns:p14="http://schemas.microsoft.com/office/powerpoint/2010/main" val="398329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3718148" y="1844824"/>
            <a:ext cx="7056784" cy="417346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1800" dirty="0">
                <a:latin typeface="Arial" panose="020B0604020202020204" pitchFamily="34" charset="0"/>
                <a:cs typeface="Arial" panose="020B0604020202020204" pitchFamily="34" charset="0"/>
              </a:rPr>
              <a:t>Bu tasarım deseni, ağaç yapılarının temsilinde, GUI bileşenlerinde, menülerde ve iş akışı yönetiminde sıklıkla kullanılır.</a:t>
            </a:r>
          </a:p>
          <a:p>
            <a:pPr algn="just"/>
            <a:endParaRPr lang="tr-TR" sz="1800" dirty="0">
              <a:latin typeface="Arial" panose="020B0604020202020204" pitchFamily="34" charset="0"/>
              <a:cs typeface="Arial" panose="020B0604020202020204" pitchFamily="34" charset="0"/>
            </a:endParaRPr>
          </a:p>
          <a:p>
            <a:pPr algn="just"/>
            <a:r>
              <a:rPr lang="tr-TR" sz="1800" dirty="0">
                <a:latin typeface="Arial" panose="020B0604020202020204" pitchFamily="34" charset="0"/>
                <a:cs typeface="Arial" panose="020B0604020202020204" pitchFamily="34" charset="0"/>
              </a:rPr>
              <a:t>Nesneleri </a:t>
            </a:r>
            <a:r>
              <a:rPr lang="tr-TR" sz="1800" b="1" dirty="0">
                <a:latin typeface="Arial" panose="020B0604020202020204" pitchFamily="34" charset="0"/>
                <a:cs typeface="Arial" panose="020B0604020202020204" pitchFamily="34" charset="0"/>
              </a:rPr>
              <a:t>hiyerarşik</a:t>
            </a:r>
            <a:r>
              <a:rPr lang="tr-TR" sz="1800" dirty="0">
                <a:latin typeface="Arial" panose="020B0604020202020204" pitchFamily="34" charset="0"/>
                <a:cs typeface="Arial" panose="020B0604020202020204" pitchFamily="34" charset="0"/>
              </a:rPr>
              <a:t> bir ağaç yapısında temsil etmek ve bu nesneleri tek bir nesne gibi kullanmak için kullanılan bir tasarım desenidir. Bu desen, bölüm-tamam ilişkisine sahip nesnelerin yönetimini kolaylaştırır.</a:t>
            </a:r>
          </a:p>
          <a:p>
            <a:pPr algn="just"/>
            <a:endParaRPr lang="tr-TR" sz="1800" dirty="0">
              <a:latin typeface="Arial" panose="020B0604020202020204" pitchFamily="34" charset="0"/>
              <a:cs typeface="Arial" panose="020B0604020202020204" pitchFamily="34" charset="0"/>
            </a:endParaRPr>
          </a:p>
          <a:p>
            <a:pPr algn="just"/>
            <a:r>
              <a:rPr lang="tr-TR" sz="1800" dirty="0">
                <a:latin typeface="Arial" panose="020B0604020202020204" pitchFamily="34" charset="0"/>
                <a:cs typeface="Arial" panose="020B0604020202020204" pitchFamily="34" charset="0"/>
              </a:rPr>
              <a:t>Desenin ana fikri, tek bir nesneyi veya bir nesne koleksiyonunu birbirine bağlayan bir arayüz kullanarak bu nesneleri </a:t>
            </a:r>
            <a:r>
              <a:rPr lang="tr-TR" sz="1800" b="1" dirty="0">
                <a:latin typeface="Arial" panose="020B0604020202020204" pitchFamily="34" charset="0"/>
                <a:cs typeface="Arial" panose="020B0604020202020204" pitchFamily="34" charset="0"/>
              </a:rPr>
              <a:t>hiyerarşik</a:t>
            </a:r>
            <a:r>
              <a:rPr lang="tr-TR" sz="1800" dirty="0">
                <a:latin typeface="Arial" panose="020B0604020202020204" pitchFamily="34" charset="0"/>
                <a:cs typeface="Arial" panose="020B0604020202020204" pitchFamily="34" charset="0"/>
              </a:rPr>
              <a:t> bir yapıda birleştirmektir. </a:t>
            </a:r>
          </a:p>
          <a:p>
            <a:pPr algn="just"/>
            <a:endParaRPr lang="tr-TR" sz="1800" dirty="0">
              <a:latin typeface="Arial" panose="020B0604020202020204" pitchFamily="34" charset="0"/>
              <a:cs typeface="Arial" panose="020B0604020202020204" pitchFamily="34" charset="0"/>
            </a:endParaRPr>
          </a:p>
          <a:p>
            <a:pPr algn="just"/>
            <a:r>
              <a:rPr lang="tr-TR" sz="1800" dirty="0">
                <a:latin typeface="Arial" panose="020B0604020202020204" pitchFamily="34" charset="0"/>
                <a:cs typeface="Arial" panose="020B0604020202020204" pitchFamily="34" charset="0"/>
              </a:rPr>
              <a:t>Bu sayede, hem tekil nesneler hem de bileşik nesneler aynı şekilde kullanılabilir ve yönetilebilir hale gelir.</a:t>
            </a:r>
          </a:p>
        </p:txBody>
      </p:sp>
    </p:spTree>
    <p:extLst>
      <p:ext uri="{BB962C8B-B14F-4D97-AF65-F5344CB8AC3E}">
        <p14:creationId xmlns:p14="http://schemas.microsoft.com/office/powerpoint/2010/main" val="25975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700808"/>
            <a:ext cx="9916528" cy="4536504"/>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Tek Sorumluluk Prensibi, </a:t>
            </a:r>
            <a:r>
              <a:rPr lang="tr-TR" sz="2100" dirty="0" err="1">
                <a:solidFill>
                  <a:srgbClr val="465562"/>
                </a:solidFill>
                <a:latin typeface="Arial" panose="020B0604020202020204" pitchFamily="34" charset="0"/>
                <a:cs typeface="Arial" panose="020B0604020202020204" pitchFamily="34" charset="0"/>
              </a:rPr>
              <a:t>OOP'nin</a:t>
            </a:r>
            <a:r>
              <a:rPr lang="tr-TR" sz="2100" dirty="0">
                <a:solidFill>
                  <a:srgbClr val="465562"/>
                </a:solidFill>
                <a:latin typeface="Arial" panose="020B0604020202020204" pitchFamily="34" charset="0"/>
                <a:cs typeface="Arial" panose="020B0604020202020204" pitchFamily="34" charset="0"/>
              </a:rPr>
              <a:t> temel prensiplerinden biridir. </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Bu prensip, bir sınıfın yalnızca bir tek sorumluluğu olması gerektiğini belirtir. </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Bir sınıfın bir işi yapması ve onu iyi yapması gerektiği ilkesine dayanır.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err="1">
                <a:solidFill>
                  <a:srgbClr val="465562"/>
                </a:solidFill>
                <a:latin typeface="Arial" panose="020B0604020202020204" pitchFamily="34" charset="0"/>
                <a:cs typeface="Arial" panose="020B0604020202020204" pitchFamily="34" charset="0"/>
              </a:rPr>
              <a:t>SRP'nin</a:t>
            </a:r>
            <a:r>
              <a:rPr lang="tr-TR" sz="2100" dirty="0">
                <a:solidFill>
                  <a:srgbClr val="465562"/>
                </a:solidFill>
                <a:latin typeface="Arial" panose="020B0604020202020204" pitchFamily="34" charset="0"/>
                <a:cs typeface="Arial" panose="020B0604020202020204" pitchFamily="34" charset="0"/>
              </a:rPr>
              <a:t> temel amacı, sınıfların ve modüllerin sadece belirli bir sorumluluğu üstlenmesini sağlamaktır.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Bir sınıfın sadece bir görevi olması, kodun daha anlaşılır, sürdürülebilir ve yeniden kullanılabilir olmasını sağlar.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İşlevsellikleri birbirinden bağımsız olan sorumlulukların farklı sınıflara ayrılması, kodun modülerliğini artırır ve bir sorunda yapılan değişikliklerin diğerlerini etkilemesini azaltır.</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93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3718148" y="1719093"/>
            <a:ext cx="7056784" cy="379813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00" b="1" dirty="0" err="1">
                <a:latin typeface="Arial" panose="020B0604020202020204" pitchFamily="34" charset="0"/>
                <a:cs typeface="Arial" panose="020B0604020202020204" pitchFamily="34" charset="0"/>
              </a:rPr>
              <a:t>Composite</a:t>
            </a:r>
            <a:r>
              <a:rPr lang="tr-TR" sz="1800" b="1" dirty="0">
                <a:latin typeface="Arial" panose="020B0604020202020204" pitchFamily="34" charset="0"/>
                <a:cs typeface="Arial" panose="020B0604020202020204" pitchFamily="34" charset="0"/>
              </a:rPr>
              <a:t> Design </a:t>
            </a:r>
            <a:r>
              <a:rPr lang="tr-TR" sz="1800" b="1" dirty="0" err="1">
                <a:latin typeface="Arial" panose="020B0604020202020204" pitchFamily="34" charset="0"/>
                <a:cs typeface="Arial" panose="020B0604020202020204" pitchFamily="34" charset="0"/>
              </a:rPr>
              <a:t>Pattern'ın</a:t>
            </a:r>
            <a:r>
              <a:rPr lang="tr-TR" sz="1800" b="1" dirty="0">
                <a:latin typeface="Arial" panose="020B0604020202020204" pitchFamily="34" charset="0"/>
                <a:cs typeface="Arial" panose="020B0604020202020204" pitchFamily="34" charset="0"/>
              </a:rPr>
              <a:t> ana unsurları aşağıdaki gibidir:</a:t>
            </a:r>
          </a:p>
          <a:p>
            <a:pPr algn="l"/>
            <a:endParaRPr lang="tr-TR" sz="1800" b="1" dirty="0">
              <a:latin typeface="Arial" panose="020B0604020202020204" pitchFamily="34" charset="0"/>
              <a:cs typeface="Arial" panose="020B0604020202020204" pitchFamily="34" charset="0"/>
            </a:endParaRPr>
          </a:p>
          <a:p>
            <a:pPr marL="342900" indent="-342900" algn="l">
              <a:buFont typeface="+mj-lt"/>
              <a:buAutoNum type="arabicPeriod"/>
            </a:pPr>
            <a:r>
              <a:rPr lang="tr-TR" sz="1800" b="1" dirty="0">
                <a:latin typeface="Arial" panose="020B0604020202020204" pitchFamily="34" charset="0"/>
                <a:cs typeface="Arial" panose="020B0604020202020204" pitchFamily="34" charset="0"/>
              </a:rPr>
              <a:t>Component (Bileşen):</a:t>
            </a:r>
            <a:r>
              <a:rPr lang="tr-TR" sz="1800" dirty="0">
                <a:latin typeface="Arial" panose="020B0604020202020204" pitchFamily="34" charset="0"/>
                <a:cs typeface="Arial" panose="020B0604020202020204" pitchFamily="34" charset="0"/>
              </a:rPr>
              <a:t> Bileşik yapının tüm elemanlarının uygulamasını tanımlayan bir arayüzdür. Hem </a:t>
            </a:r>
            <a:r>
              <a:rPr lang="tr-TR" sz="1800" dirty="0" err="1">
                <a:latin typeface="Arial" panose="020B0604020202020204" pitchFamily="34" charset="0"/>
                <a:cs typeface="Arial" panose="020B0604020202020204" pitchFamily="34" charset="0"/>
              </a:rPr>
              <a:t>leaf</a:t>
            </a:r>
            <a:r>
              <a:rPr lang="tr-TR" sz="1800" dirty="0">
                <a:latin typeface="Arial" panose="020B0604020202020204" pitchFamily="34" charset="0"/>
                <a:cs typeface="Arial" panose="020B0604020202020204" pitchFamily="34" charset="0"/>
              </a:rPr>
              <a:t> (yaprak) nesneleri hem de </a:t>
            </a:r>
            <a:r>
              <a:rPr lang="tr-TR" sz="1800" dirty="0" err="1">
                <a:latin typeface="Arial" panose="020B0604020202020204" pitchFamily="34" charset="0"/>
                <a:cs typeface="Arial" panose="020B0604020202020204" pitchFamily="34" charset="0"/>
              </a:rPr>
              <a:t>composite</a:t>
            </a:r>
            <a:r>
              <a:rPr lang="tr-TR" sz="1800" dirty="0">
                <a:latin typeface="Arial" panose="020B0604020202020204" pitchFamily="34" charset="0"/>
                <a:cs typeface="Arial" panose="020B0604020202020204" pitchFamily="34" charset="0"/>
              </a:rPr>
              <a:t> (bileşik) nesneleri temsil eder.</a:t>
            </a:r>
          </a:p>
          <a:p>
            <a:pPr marL="342900" indent="-342900" algn="l">
              <a:buFont typeface="+mj-lt"/>
              <a:buAutoNum type="arabicPeriod"/>
            </a:pPr>
            <a:endParaRPr lang="tr-TR" sz="1800" dirty="0">
              <a:latin typeface="Arial" panose="020B0604020202020204" pitchFamily="34" charset="0"/>
              <a:cs typeface="Arial" panose="020B0604020202020204" pitchFamily="34" charset="0"/>
            </a:endParaRPr>
          </a:p>
          <a:p>
            <a:pPr marL="342900" indent="-342900" algn="l">
              <a:buFont typeface="+mj-lt"/>
              <a:buAutoNum type="arabicPeriod"/>
            </a:pPr>
            <a:r>
              <a:rPr lang="tr-TR" sz="1800" b="1" dirty="0" err="1">
                <a:latin typeface="Arial" panose="020B0604020202020204" pitchFamily="34" charset="0"/>
                <a:cs typeface="Arial" panose="020B0604020202020204" pitchFamily="34" charset="0"/>
              </a:rPr>
              <a:t>Leaf</a:t>
            </a:r>
            <a:r>
              <a:rPr lang="tr-TR" sz="1800" b="1" dirty="0">
                <a:latin typeface="Arial" panose="020B0604020202020204" pitchFamily="34" charset="0"/>
                <a:cs typeface="Arial" panose="020B0604020202020204" pitchFamily="34" charset="0"/>
              </a:rPr>
              <a:t> (Yaprak):</a:t>
            </a:r>
            <a:r>
              <a:rPr lang="tr-TR" sz="1800" dirty="0">
                <a:latin typeface="Arial" panose="020B0604020202020204" pitchFamily="34" charset="0"/>
                <a:cs typeface="Arial" panose="020B0604020202020204" pitchFamily="34" charset="0"/>
              </a:rPr>
              <a:t> Bileşik yapının en altındaki elemanlarıdır ve hiç alt elemana sahip değillerdir. Component arayüzünü uygularlar.</a:t>
            </a:r>
          </a:p>
          <a:p>
            <a:pPr marL="342900" indent="-342900" algn="l">
              <a:buFont typeface="+mj-lt"/>
              <a:buAutoNum type="arabicPeriod"/>
            </a:pPr>
            <a:endParaRPr lang="tr-TR" sz="1800" dirty="0">
              <a:latin typeface="Arial" panose="020B0604020202020204" pitchFamily="34" charset="0"/>
              <a:cs typeface="Arial" panose="020B0604020202020204" pitchFamily="34" charset="0"/>
            </a:endParaRPr>
          </a:p>
          <a:p>
            <a:pPr marL="342900" indent="-342900" algn="l">
              <a:buFont typeface="+mj-lt"/>
              <a:buAutoNum type="arabicPeriod"/>
            </a:pPr>
            <a:r>
              <a:rPr lang="tr-TR" sz="1800" b="1" dirty="0" err="1">
                <a:latin typeface="Arial" panose="020B0604020202020204" pitchFamily="34" charset="0"/>
                <a:cs typeface="Arial" panose="020B0604020202020204" pitchFamily="34" charset="0"/>
              </a:rPr>
              <a:t>Composite</a:t>
            </a:r>
            <a:r>
              <a:rPr lang="tr-TR" sz="1800" b="1" dirty="0">
                <a:latin typeface="Arial" panose="020B0604020202020204" pitchFamily="34" charset="0"/>
                <a:cs typeface="Arial" panose="020B0604020202020204" pitchFamily="34" charset="0"/>
              </a:rPr>
              <a:t> (Bileşik): </a:t>
            </a:r>
            <a:r>
              <a:rPr lang="tr-TR" sz="1800" dirty="0">
                <a:latin typeface="Arial" panose="020B0604020202020204" pitchFamily="34" charset="0"/>
                <a:cs typeface="Arial" panose="020B0604020202020204" pitchFamily="34" charset="0"/>
              </a:rPr>
              <a:t>Hem </a:t>
            </a:r>
            <a:r>
              <a:rPr lang="tr-TR" sz="1800" dirty="0" err="1">
                <a:latin typeface="Arial" panose="020B0604020202020204" pitchFamily="34" charset="0"/>
                <a:cs typeface="Arial" panose="020B0604020202020204" pitchFamily="34" charset="0"/>
              </a:rPr>
              <a:t>leaf</a:t>
            </a:r>
            <a:r>
              <a:rPr lang="tr-TR" sz="1800" dirty="0">
                <a:latin typeface="Arial" panose="020B0604020202020204" pitchFamily="34" charset="0"/>
                <a:cs typeface="Arial" panose="020B0604020202020204" pitchFamily="34" charset="0"/>
              </a:rPr>
              <a:t> nesneleri hem de diğer </a:t>
            </a:r>
            <a:r>
              <a:rPr lang="tr-TR" sz="1800" dirty="0" err="1">
                <a:latin typeface="Arial" panose="020B0604020202020204" pitchFamily="34" charset="0"/>
                <a:cs typeface="Arial" panose="020B0604020202020204" pitchFamily="34" charset="0"/>
              </a:rPr>
              <a:t>composite</a:t>
            </a:r>
            <a:r>
              <a:rPr lang="tr-TR" sz="1800" dirty="0">
                <a:latin typeface="Arial" panose="020B0604020202020204" pitchFamily="34" charset="0"/>
                <a:cs typeface="Arial" panose="020B0604020202020204" pitchFamily="34" charset="0"/>
              </a:rPr>
              <a:t> nesnelerini içeren ve bu elemanları yöneten bileşik yapının bir parçasıdır. Component arayüzünü uygular.</a:t>
            </a:r>
          </a:p>
        </p:txBody>
      </p:sp>
    </p:spTree>
    <p:extLst>
      <p:ext uri="{BB962C8B-B14F-4D97-AF65-F5344CB8AC3E}">
        <p14:creationId xmlns:p14="http://schemas.microsoft.com/office/powerpoint/2010/main" val="14084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1" name="Resim 10">
            <a:extLst>
              <a:ext uri="{FF2B5EF4-FFF2-40B4-BE49-F238E27FC236}">
                <a16:creationId xmlns:a16="http://schemas.microsoft.com/office/drawing/2014/main" id="{65101949-6F86-7AA5-D5DD-58EEFEB07884}"/>
              </a:ext>
            </a:extLst>
          </p:cNvPr>
          <p:cNvPicPr>
            <a:picLocks noChangeAspect="1"/>
          </p:cNvPicPr>
          <p:nvPr/>
        </p:nvPicPr>
        <p:blipFill>
          <a:blip r:embed="rId4"/>
          <a:stretch>
            <a:fillRect/>
          </a:stretch>
        </p:blipFill>
        <p:spPr>
          <a:xfrm>
            <a:off x="974150" y="1471092"/>
            <a:ext cx="9932105" cy="5256584"/>
          </a:xfrm>
          <a:prstGeom prst="rect">
            <a:avLst/>
          </a:prstGeom>
        </p:spPr>
      </p:pic>
    </p:spTree>
    <p:extLst>
      <p:ext uri="{BB962C8B-B14F-4D97-AF65-F5344CB8AC3E}">
        <p14:creationId xmlns:p14="http://schemas.microsoft.com/office/powerpoint/2010/main" val="148793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9" name="Resim 8">
            <a:extLst>
              <a:ext uri="{FF2B5EF4-FFF2-40B4-BE49-F238E27FC236}">
                <a16:creationId xmlns:a16="http://schemas.microsoft.com/office/drawing/2014/main" id="{7AAFEE53-044E-D888-AE7B-7130A4818370}"/>
              </a:ext>
            </a:extLst>
          </p:cNvPr>
          <p:cNvPicPr>
            <a:picLocks noChangeAspect="1"/>
          </p:cNvPicPr>
          <p:nvPr/>
        </p:nvPicPr>
        <p:blipFill>
          <a:blip r:embed="rId4"/>
          <a:stretch>
            <a:fillRect/>
          </a:stretch>
        </p:blipFill>
        <p:spPr>
          <a:xfrm>
            <a:off x="2205980" y="1237364"/>
            <a:ext cx="7776864" cy="5468000"/>
          </a:xfrm>
          <a:prstGeom prst="rect">
            <a:avLst/>
          </a:prstGeom>
        </p:spPr>
      </p:pic>
    </p:spTree>
    <p:extLst>
      <p:ext uri="{BB962C8B-B14F-4D97-AF65-F5344CB8AC3E}">
        <p14:creationId xmlns:p14="http://schemas.microsoft.com/office/powerpoint/2010/main" val="1705514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7" name="Resim 6">
            <a:extLst>
              <a:ext uri="{FF2B5EF4-FFF2-40B4-BE49-F238E27FC236}">
                <a16:creationId xmlns:a16="http://schemas.microsoft.com/office/drawing/2014/main" id="{F6DDB085-0D3F-5FA2-D826-AF239386EF57}"/>
              </a:ext>
            </a:extLst>
          </p:cNvPr>
          <p:cNvPicPr>
            <a:picLocks noChangeAspect="1"/>
          </p:cNvPicPr>
          <p:nvPr/>
        </p:nvPicPr>
        <p:blipFill>
          <a:blip r:embed="rId4"/>
          <a:stretch>
            <a:fillRect/>
          </a:stretch>
        </p:blipFill>
        <p:spPr>
          <a:xfrm>
            <a:off x="3304875" y="794588"/>
            <a:ext cx="6389937" cy="6034594"/>
          </a:xfrm>
          <a:prstGeom prst="rect">
            <a:avLst/>
          </a:prstGeom>
        </p:spPr>
      </p:pic>
    </p:spTree>
    <p:extLst>
      <p:ext uri="{BB962C8B-B14F-4D97-AF65-F5344CB8AC3E}">
        <p14:creationId xmlns:p14="http://schemas.microsoft.com/office/powerpoint/2010/main" val="242492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Decorator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fontAlgn="base"/>
            <a:r>
              <a:rPr lang="tr-TR" sz="1800" dirty="0" err="1">
                <a:latin typeface="Arial" panose="020B0604020202020204" pitchFamily="34" charset="0"/>
                <a:cs typeface="Arial" panose="020B0604020202020204" pitchFamily="34" charset="0"/>
              </a:rPr>
              <a:t>Decorator</a:t>
            </a:r>
            <a:r>
              <a:rPr lang="tr-TR" sz="1800" dirty="0">
                <a:latin typeface="Arial" panose="020B0604020202020204" pitchFamily="34" charset="0"/>
                <a:cs typeface="Arial" panose="020B0604020202020204" pitchFamily="34" charset="0"/>
              </a:rPr>
              <a:t> tasarım deseninin amacı nesnelere dinamik olarak özellik eklemektir ve nesne kendisi de eklenen özelliklerden habersiz ve ayrı bir konumda olmalıdır.</a:t>
            </a:r>
          </a:p>
          <a:p>
            <a:pPr algn="l" fontAlgn="base"/>
            <a:endParaRPr lang="tr-TR" sz="1800" dirty="0">
              <a:latin typeface="Arial" panose="020B0604020202020204" pitchFamily="34" charset="0"/>
              <a:cs typeface="Arial" panose="020B0604020202020204" pitchFamily="34" charset="0"/>
            </a:endParaRPr>
          </a:p>
          <a:p>
            <a:pPr algn="l" fontAlgn="base"/>
            <a:r>
              <a:rPr lang="tr-TR" sz="1800" dirty="0">
                <a:latin typeface="Arial" panose="020B0604020202020204" pitchFamily="34" charset="0"/>
                <a:cs typeface="Arial" panose="020B0604020202020204" pitchFamily="34" charset="0"/>
              </a:rPr>
              <a:t>Yani kodun belli kısımlarında nesnelere belli özellikler kazandırmak istiyorsak ve bunu nesnenin kendi </a:t>
            </a:r>
            <a:r>
              <a:rPr lang="tr-TR" sz="1800" dirty="0" smtClean="0">
                <a:latin typeface="Arial" panose="020B0604020202020204" pitchFamily="34" charset="0"/>
                <a:cs typeface="Arial" panose="020B0604020202020204" pitchFamily="34" charset="0"/>
              </a:rPr>
              <a:t>sınıfından </a:t>
            </a:r>
            <a:r>
              <a:rPr lang="tr-TR" sz="1800" dirty="0">
                <a:latin typeface="Arial" panose="020B0604020202020204" pitchFamily="34" charset="0"/>
                <a:cs typeface="Arial" panose="020B0604020202020204" pitchFamily="34" charset="0"/>
              </a:rPr>
              <a:t>ayrıştırılmış bir şekilde yapmak istiyorsak </a:t>
            </a:r>
            <a:r>
              <a:rPr lang="tr-TR" sz="1800" dirty="0" err="1" smtClean="0">
                <a:latin typeface="Arial" panose="020B0604020202020204" pitchFamily="34" charset="0"/>
                <a:cs typeface="Arial" panose="020B0604020202020204" pitchFamily="34" charset="0"/>
              </a:rPr>
              <a:t>Decorator</a:t>
            </a:r>
            <a:r>
              <a:rPr lang="tr-TR" sz="1800" dirty="0" smtClean="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tasarım desenini kullanmalıyız.</a:t>
            </a:r>
          </a:p>
          <a:p>
            <a:pPr algn="l" fontAlgn="base"/>
            <a:endParaRPr lang="tr-TR" sz="1800" dirty="0">
              <a:latin typeface="Arial" panose="020B0604020202020204" pitchFamily="34" charset="0"/>
              <a:cs typeface="Arial" panose="020B0604020202020204" pitchFamily="34" charset="0"/>
            </a:endParaRPr>
          </a:p>
          <a:p>
            <a:pPr algn="l" fontAlgn="base"/>
            <a:r>
              <a:rPr lang="tr-TR" sz="1800" b="1" dirty="0" err="1">
                <a:latin typeface="Arial" panose="020B0604020202020204" pitchFamily="34" charset="0"/>
                <a:cs typeface="Arial" panose="020B0604020202020204" pitchFamily="34" charset="0"/>
              </a:rPr>
              <a:t>Decorator</a:t>
            </a:r>
            <a:r>
              <a:rPr lang="tr-TR" sz="1800" b="1" dirty="0">
                <a:latin typeface="Arial" panose="020B0604020202020204" pitchFamily="34" charset="0"/>
                <a:cs typeface="Arial" panose="020B0604020202020204" pitchFamily="34" charset="0"/>
              </a:rPr>
              <a:t> tasarım deseninin en önemli özellikleri</a:t>
            </a:r>
          </a:p>
          <a:p>
            <a:pPr algn="l" fontAlgn="base"/>
            <a:endParaRPr lang="tr-TR" sz="1800" dirty="0">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Esas nesne dekore edildiğinin farkında değildir.  Yani dekoratör ile eklenen özellikler aslında kendi </a:t>
            </a:r>
            <a:r>
              <a:rPr lang="tr-TR" sz="1800" dirty="0" smtClean="0">
                <a:latin typeface="Arial" panose="020B0604020202020204" pitchFamily="34" charset="0"/>
                <a:cs typeface="Arial" panose="020B0604020202020204" pitchFamily="34" charset="0"/>
              </a:rPr>
              <a:t>sınıfı </a:t>
            </a:r>
            <a:r>
              <a:rPr lang="tr-TR" sz="1800" dirty="0">
                <a:latin typeface="Arial" panose="020B0604020202020204" pitchFamily="34" charset="0"/>
                <a:cs typeface="Arial" panose="020B0604020202020204" pitchFamily="34" charset="0"/>
              </a:rPr>
              <a:t>içerisinde barındırdığı özellikler değildir.</a:t>
            </a:r>
          </a:p>
          <a:p>
            <a:pPr algn="l"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Esas nesnenin </a:t>
            </a:r>
            <a:r>
              <a:rPr lang="tr-TR" sz="1800" dirty="0" smtClean="0">
                <a:latin typeface="Arial" panose="020B0604020202020204" pitchFamily="34" charset="0"/>
                <a:cs typeface="Arial" panose="020B0604020202020204" pitchFamily="34" charset="0"/>
              </a:rPr>
              <a:t>sınıfı </a:t>
            </a:r>
            <a:r>
              <a:rPr lang="tr-TR" sz="1800" dirty="0">
                <a:latin typeface="Arial" panose="020B0604020202020204" pitchFamily="34" charset="0"/>
                <a:cs typeface="Arial" panose="020B0604020202020204" pitchFamily="34" charset="0"/>
              </a:rPr>
              <a:t>tüm gerekli gereksiz opsiyonları içerisinde barındıran büyük bir </a:t>
            </a:r>
            <a:r>
              <a:rPr lang="tr-TR" sz="1800" dirty="0" smtClean="0">
                <a:latin typeface="Arial" panose="020B0604020202020204" pitchFamily="34" charset="0"/>
                <a:cs typeface="Arial" panose="020B0604020202020204" pitchFamily="34" charset="0"/>
              </a:rPr>
              <a:t>sınıf </a:t>
            </a:r>
            <a:r>
              <a:rPr lang="tr-TR" sz="1800" dirty="0">
                <a:latin typeface="Arial" panose="020B0604020202020204" pitchFamily="34" charset="0"/>
                <a:cs typeface="Arial" panose="020B0604020202020204" pitchFamily="34" charset="0"/>
              </a:rPr>
              <a:t>halinden çıkmış olur.</a:t>
            </a:r>
          </a:p>
          <a:p>
            <a:pPr algn="l"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Tüm </a:t>
            </a:r>
            <a:r>
              <a:rPr lang="tr-TR" sz="1800" dirty="0" err="1">
                <a:latin typeface="Arial" panose="020B0604020202020204" pitchFamily="34" charset="0"/>
                <a:cs typeface="Arial" panose="020B0604020202020204" pitchFamily="34" charset="0"/>
              </a:rPr>
              <a:t>decorator</a:t>
            </a:r>
            <a:r>
              <a:rPr lang="tr-TR" sz="1800" dirty="0">
                <a:latin typeface="Arial" panose="020B0604020202020204" pitchFamily="34" charset="0"/>
                <a:cs typeface="Arial" panose="020B0604020202020204" pitchFamily="34" charset="0"/>
              </a:rPr>
              <a:t> </a:t>
            </a:r>
            <a:r>
              <a:rPr lang="tr-TR" sz="1800" dirty="0" smtClean="0">
                <a:latin typeface="Arial" panose="020B0604020202020204" pitchFamily="34" charset="0"/>
                <a:cs typeface="Arial" panose="020B0604020202020204" pitchFamily="34" charset="0"/>
              </a:rPr>
              <a:t>sınıfları </a:t>
            </a:r>
            <a:r>
              <a:rPr lang="tr-TR" sz="1800" dirty="0">
                <a:latin typeface="Arial" panose="020B0604020202020204" pitchFamily="34" charset="0"/>
                <a:cs typeface="Arial" panose="020B0604020202020204" pitchFamily="34" charset="0"/>
              </a:rPr>
              <a:t>birbirinden bağımsızdır.</a:t>
            </a:r>
          </a:p>
          <a:p>
            <a:pPr algn="l"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tr-TR" sz="1800" dirty="0" err="1">
                <a:latin typeface="Arial" panose="020B0604020202020204" pitchFamily="34" charset="0"/>
                <a:cs typeface="Arial" panose="020B0604020202020204" pitchFamily="34" charset="0"/>
              </a:rPr>
              <a:t>Decorator</a:t>
            </a:r>
            <a:r>
              <a:rPr lang="tr-TR" sz="1800" dirty="0">
                <a:latin typeface="Arial" panose="020B0604020202020204" pitchFamily="34" charset="0"/>
                <a:cs typeface="Arial" panose="020B0604020202020204" pitchFamily="34" charset="0"/>
              </a:rPr>
              <a:t> </a:t>
            </a:r>
            <a:r>
              <a:rPr lang="tr-TR" sz="1800" dirty="0" smtClean="0">
                <a:latin typeface="Arial" panose="020B0604020202020204" pitchFamily="34" charset="0"/>
                <a:cs typeface="Arial" panose="020B0604020202020204" pitchFamily="34" charset="0"/>
              </a:rPr>
              <a:t>sınıfları </a:t>
            </a:r>
            <a:r>
              <a:rPr lang="tr-TR" sz="1800" dirty="0">
                <a:latin typeface="Arial" panose="020B0604020202020204" pitchFamily="34" charset="0"/>
                <a:cs typeface="Arial" panose="020B0604020202020204" pitchFamily="34" charset="0"/>
              </a:rPr>
              <a:t>kendi arasında </a:t>
            </a:r>
            <a:r>
              <a:rPr lang="tr-TR" sz="1800" dirty="0" err="1">
                <a:latin typeface="Arial" panose="020B0604020202020204" pitchFamily="34" charset="0"/>
                <a:cs typeface="Arial" panose="020B0604020202020204" pitchFamily="34" charset="0"/>
              </a:rPr>
              <a:t>combine</a:t>
            </a:r>
            <a:r>
              <a:rPr lang="tr-TR" sz="1800" dirty="0">
                <a:latin typeface="Arial" panose="020B0604020202020204" pitchFamily="34" charset="0"/>
                <a:cs typeface="Arial" panose="020B0604020202020204" pitchFamily="34" charset="0"/>
              </a:rPr>
              <a:t> edilip eşleştirilebilir.</a:t>
            </a:r>
          </a:p>
          <a:p>
            <a:pPr algn="l"/>
            <a:endParaRPr lang="tr-TR"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985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Decorator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937A9B13-EAB0-446A-94A9-1BD616E4F6DB}"/>
              </a:ext>
            </a:extLst>
          </p:cNvPr>
          <p:cNvPicPr>
            <a:picLocks noChangeAspect="1"/>
          </p:cNvPicPr>
          <p:nvPr/>
        </p:nvPicPr>
        <p:blipFill>
          <a:blip r:embed="rId4"/>
          <a:stretch>
            <a:fillRect/>
          </a:stretch>
        </p:blipFill>
        <p:spPr>
          <a:xfrm>
            <a:off x="948247" y="1815352"/>
            <a:ext cx="9969799" cy="4568064"/>
          </a:xfrm>
          <a:prstGeom prst="rect">
            <a:avLst/>
          </a:prstGeom>
        </p:spPr>
      </p:pic>
    </p:spTree>
    <p:extLst>
      <p:ext uri="{BB962C8B-B14F-4D97-AF65-F5344CB8AC3E}">
        <p14:creationId xmlns:p14="http://schemas.microsoft.com/office/powerpoint/2010/main" val="217212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Decorator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026" name="Picture 2" descr="https://www.gencayyildiz.com/blog/wp-content/uploads/2020/12/C-Decorator-Design-PatternDecorator-Tasarim-Deseni-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340768"/>
            <a:ext cx="9018507"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01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smtClean="0">
                <a:latin typeface="Arial" panose="020B0604020202020204" pitchFamily="34" charset="0"/>
                <a:cs typeface="Arial" panose="020B0604020202020204" pitchFamily="34" charset="0"/>
              </a:rPr>
              <a:t>Karmaşık </a:t>
            </a:r>
            <a:r>
              <a:rPr lang="tr-TR" sz="1800" dirty="0">
                <a:latin typeface="Arial" panose="020B0604020202020204" pitchFamily="34" charset="0"/>
                <a:cs typeface="Arial" panose="020B0604020202020204" pitchFamily="34" charset="0"/>
              </a:rPr>
              <a:t>ve detaylı bir sistemi organize eden ve bir bütün olarak </a:t>
            </a:r>
            <a:r>
              <a:rPr lang="tr-TR" sz="1800" dirty="0" err="1">
                <a:latin typeface="Arial" panose="020B0604020202020204" pitchFamily="34" charset="0"/>
                <a:cs typeface="Arial" panose="020B0604020202020204" pitchFamily="34" charset="0"/>
              </a:rPr>
              <a:t>clientlara</a:t>
            </a:r>
            <a:r>
              <a:rPr lang="tr-TR" sz="1800" dirty="0">
                <a:latin typeface="Arial" panose="020B0604020202020204" pitchFamily="34" charset="0"/>
                <a:cs typeface="Arial" panose="020B0604020202020204" pitchFamily="34" charset="0"/>
              </a:rPr>
              <a:t>(istemcilere) sunan </a:t>
            </a:r>
            <a:r>
              <a:rPr lang="tr-TR" sz="1800" dirty="0" smtClean="0">
                <a:latin typeface="Arial" panose="020B0604020202020204" pitchFamily="34" charset="0"/>
                <a:cs typeface="Arial" panose="020B0604020202020204" pitchFamily="34" charset="0"/>
              </a:rPr>
              <a:t>yapıdır. </a:t>
            </a:r>
          </a:p>
          <a:p>
            <a:pPr fontAlgn="base"/>
            <a:endParaRPr lang="tr-TR" sz="1800" dirty="0">
              <a:latin typeface="Arial" panose="020B0604020202020204" pitchFamily="34" charset="0"/>
              <a:cs typeface="Arial" panose="020B0604020202020204" pitchFamily="34" charset="0"/>
            </a:endParaRPr>
          </a:p>
          <a:p>
            <a:pPr fontAlgn="base"/>
            <a:r>
              <a:rPr lang="tr-TR" sz="1800" dirty="0" smtClean="0">
                <a:latin typeface="Arial" panose="020B0604020202020204" pitchFamily="34" charset="0"/>
                <a:cs typeface="Arial" panose="020B0604020202020204" pitchFamily="34" charset="0"/>
              </a:rPr>
              <a:t>Sistemi </a:t>
            </a:r>
            <a:r>
              <a:rPr lang="tr-TR" sz="1800" dirty="0">
                <a:latin typeface="Arial" panose="020B0604020202020204" pitchFamily="34" charset="0"/>
                <a:cs typeface="Arial" panose="020B0604020202020204" pitchFamily="34" charset="0"/>
              </a:rPr>
              <a:t>kullanacak </a:t>
            </a:r>
            <a:r>
              <a:rPr lang="tr-TR" sz="1800" dirty="0" err="1">
                <a:latin typeface="Arial" panose="020B0604020202020204" pitchFamily="34" charset="0"/>
                <a:cs typeface="Arial" panose="020B0604020202020204" pitchFamily="34" charset="0"/>
              </a:rPr>
              <a:t>clientlara</a:t>
            </a:r>
            <a:r>
              <a:rPr lang="tr-TR" sz="1800" dirty="0">
                <a:latin typeface="Arial" panose="020B0604020202020204" pitchFamily="34" charset="0"/>
                <a:cs typeface="Arial" panose="020B0604020202020204" pitchFamily="34" charset="0"/>
              </a:rPr>
              <a:t> daha basit bir </a:t>
            </a:r>
            <a:r>
              <a:rPr lang="tr-TR" sz="1800" dirty="0" err="1">
                <a:latin typeface="Arial" panose="020B0604020202020204" pitchFamily="34" charset="0"/>
                <a:cs typeface="Arial" panose="020B0604020202020204" pitchFamily="34" charset="0"/>
              </a:rPr>
              <a:t>arayüz</a:t>
            </a:r>
            <a:r>
              <a:rPr lang="tr-TR" sz="1800" dirty="0">
                <a:latin typeface="Arial" panose="020B0604020202020204" pitchFamily="34" charset="0"/>
                <a:cs typeface="Arial" panose="020B0604020202020204" pitchFamily="34" charset="0"/>
              </a:rPr>
              <a:t> sağlamak ve alt sistemleri bu </a:t>
            </a:r>
            <a:r>
              <a:rPr lang="tr-TR" sz="1800" dirty="0" err="1">
                <a:latin typeface="Arial" panose="020B0604020202020204" pitchFamily="34" charset="0"/>
                <a:cs typeface="Arial" panose="020B0604020202020204" pitchFamily="34" charset="0"/>
              </a:rPr>
              <a:t>arayüze</a:t>
            </a:r>
            <a:r>
              <a:rPr lang="tr-TR" sz="1800" dirty="0">
                <a:latin typeface="Arial" panose="020B0604020202020204" pitchFamily="34" charset="0"/>
                <a:cs typeface="Arial" panose="020B0604020202020204" pitchFamily="34" charset="0"/>
              </a:rPr>
              <a:t> organize bir şekilde dahil etmek ve bu alt sistemlerin sağlıklı çalışabilmesi için bu </a:t>
            </a:r>
            <a:r>
              <a:rPr lang="tr-TR" sz="1800" dirty="0" err="1">
                <a:latin typeface="Arial" panose="020B0604020202020204" pitchFamily="34" charset="0"/>
                <a:cs typeface="Arial" panose="020B0604020202020204" pitchFamily="34" charset="0"/>
              </a:rPr>
              <a:t>arayüz</a:t>
            </a:r>
            <a:r>
              <a:rPr lang="tr-TR" sz="1800" dirty="0">
                <a:latin typeface="Arial" panose="020B0604020202020204" pitchFamily="34" charset="0"/>
                <a:cs typeface="Arial" panose="020B0604020202020204" pitchFamily="34" charset="0"/>
              </a:rPr>
              <a:t> çatısı altında işin algoritmasına uygun işlev sergilemek istersek </a:t>
            </a: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Design </a:t>
            </a:r>
            <a:r>
              <a:rPr lang="tr-TR" sz="1800" dirty="0" err="1">
                <a:latin typeface="Arial" panose="020B0604020202020204" pitchFamily="34" charset="0"/>
                <a:cs typeface="Arial" panose="020B0604020202020204" pitchFamily="34" charset="0"/>
              </a:rPr>
              <a:t>Pattern’i</a:t>
            </a:r>
            <a:r>
              <a:rPr lang="tr-TR" sz="1800" dirty="0">
                <a:latin typeface="Arial" panose="020B0604020202020204" pitchFamily="34" charset="0"/>
                <a:cs typeface="Arial" panose="020B0604020202020204" pitchFamily="34" charset="0"/>
              </a:rPr>
              <a:t> kullanmaktayız</a:t>
            </a:r>
            <a:r>
              <a:rPr lang="tr-TR" sz="1800" dirty="0" smtClean="0">
                <a:latin typeface="Arial" panose="020B0604020202020204" pitchFamily="34" charset="0"/>
                <a:cs typeface="Arial" panose="020B0604020202020204" pitchFamily="34" charset="0"/>
              </a:rPr>
              <a:t>.</a:t>
            </a:r>
          </a:p>
          <a:p>
            <a:pPr fontAlgn="base"/>
            <a:endParaRPr lang="tr-TR" sz="1800" dirty="0">
              <a:latin typeface="Arial" panose="020B0604020202020204" pitchFamily="34" charset="0"/>
              <a:cs typeface="Arial" panose="020B0604020202020204" pitchFamily="34" charset="0"/>
            </a:endParaRPr>
          </a:p>
          <a:p>
            <a:pPr fontAlgn="base"/>
            <a:r>
              <a:rPr lang="tr-TR" sz="1800" b="1" i="1" dirty="0" err="1">
                <a:latin typeface="Arial" panose="020B0604020202020204" pitchFamily="34" charset="0"/>
                <a:cs typeface="Arial" panose="020B0604020202020204" pitchFamily="34" charset="0"/>
              </a:rPr>
              <a:t>Facade</a:t>
            </a:r>
            <a:r>
              <a:rPr lang="tr-TR" sz="1800" b="1" i="1" dirty="0">
                <a:latin typeface="Arial" panose="020B0604020202020204" pitchFamily="34" charset="0"/>
                <a:cs typeface="Arial" panose="020B0604020202020204" pitchFamily="34" charset="0"/>
              </a:rPr>
              <a:t> Design </a:t>
            </a:r>
            <a:r>
              <a:rPr lang="tr-TR" sz="1800" b="1" i="1" dirty="0" err="1">
                <a:latin typeface="Arial" panose="020B0604020202020204" pitchFamily="34" charset="0"/>
                <a:cs typeface="Arial" panose="020B0604020202020204" pitchFamily="34" charset="0"/>
              </a:rPr>
              <a:t>Pattern’i</a:t>
            </a:r>
            <a:r>
              <a:rPr lang="tr-TR" sz="1800" b="1" i="1" dirty="0">
                <a:latin typeface="Arial" panose="020B0604020202020204" pitchFamily="34" charset="0"/>
                <a:cs typeface="Arial" panose="020B0604020202020204" pitchFamily="34" charset="0"/>
              </a:rPr>
              <a:t> kısaca, çoklu kütüphane kodlarına(alt sistemlere) ulaşım için tasarladığımız </a:t>
            </a:r>
            <a:r>
              <a:rPr lang="tr-TR" sz="1800" b="1" i="1" dirty="0" err="1">
                <a:latin typeface="Arial" panose="020B0604020202020204" pitchFamily="34" charset="0"/>
                <a:cs typeface="Arial" panose="020B0604020202020204" pitchFamily="34" charset="0"/>
              </a:rPr>
              <a:t>arayüz</a:t>
            </a:r>
            <a:r>
              <a:rPr lang="tr-TR" sz="1800" b="1" i="1" dirty="0">
                <a:latin typeface="Arial" panose="020B0604020202020204" pitchFamily="34" charset="0"/>
                <a:cs typeface="Arial" panose="020B0604020202020204" pitchFamily="34" charset="0"/>
              </a:rPr>
              <a:t> olarak nitelendirebiliriz</a:t>
            </a:r>
            <a:r>
              <a:rPr lang="tr-TR" sz="1800" b="1" i="1" dirty="0" smtClean="0">
                <a:latin typeface="Arial" panose="020B0604020202020204" pitchFamily="34" charset="0"/>
                <a:cs typeface="Arial" panose="020B0604020202020204" pitchFamily="34" charset="0"/>
              </a:rPr>
              <a:t>.</a:t>
            </a:r>
            <a:endParaRPr lang="tr-TR"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924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197869" y="1363797"/>
            <a:ext cx="9145016" cy="5494203"/>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293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773932" y="1100691"/>
            <a:ext cx="8231460" cy="5757309"/>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486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556792"/>
            <a:ext cx="9916528" cy="514857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r>
              <a:rPr lang="tr-TR" sz="2100" b="1" dirty="0">
                <a:solidFill>
                  <a:srgbClr val="465562"/>
                </a:solidFill>
                <a:latin typeface="Arial" panose="020B0604020202020204" pitchFamily="34" charset="0"/>
                <a:cs typeface="Arial" panose="020B0604020202020204" pitchFamily="34" charset="0"/>
              </a:rPr>
              <a:t>Daha anlaşılır kod:</a:t>
            </a:r>
            <a:r>
              <a:rPr lang="tr-TR" sz="2100" dirty="0">
                <a:solidFill>
                  <a:srgbClr val="465562"/>
                </a:solidFill>
                <a:latin typeface="Arial" panose="020B0604020202020204" pitchFamily="34" charset="0"/>
                <a:cs typeface="Arial" panose="020B0604020202020204" pitchFamily="34" charset="0"/>
              </a:rPr>
              <a:t> Her sınıfın sadece bir sorumluluğu olması, kodun daha anlaşılır ve okunabilir olmasını sağlar. Sınıfların adımları takip etmek ve niyetlerini anlamak daha kolaydır.</a:t>
            </a:r>
            <a:br>
              <a:rPr lang="tr-TR" sz="2100" dirty="0">
                <a:solidFill>
                  <a:srgbClr val="465562"/>
                </a:solidFill>
                <a:latin typeface="Arial" panose="020B0604020202020204" pitchFamily="34" charset="0"/>
                <a:cs typeface="Arial" panose="020B0604020202020204" pitchFamily="34" charset="0"/>
              </a:rPr>
            </a:b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b="1" dirty="0">
                <a:solidFill>
                  <a:srgbClr val="465562"/>
                </a:solidFill>
                <a:latin typeface="Arial" panose="020B0604020202020204" pitchFamily="34" charset="0"/>
                <a:cs typeface="Arial" panose="020B0604020202020204" pitchFamily="34" charset="0"/>
              </a:rPr>
              <a:t>Daha sürdürülebilir kod: </a:t>
            </a:r>
            <a:r>
              <a:rPr lang="tr-TR" sz="2100" dirty="0">
                <a:solidFill>
                  <a:srgbClr val="465562"/>
                </a:solidFill>
                <a:latin typeface="Arial" panose="020B0604020202020204" pitchFamily="34" charset="0"/>
                <a:cs typeface="Arial" panose="020B0604020202020204" pitchFamily="34" charset="0"/>
              </a:rPr>
              <a:t>Bir sınıfın sadece bir sorumluluğu olması, değişikliklerin sınırlı bir etki alanına sahip olmasını sağlar. Bu, hata ayıklama, test etme ve bakım süreçlerini kolaylaştırır. Ayrıca, sınıfın değişmesi gereken tek bir nedeni olduğu için yan etkileri azaltır.</a:t>
            </a:r>
            <a:br>
              <a:rPr lang="tr-TR" sz="2100" dirty="0">
                <a:solidFill>
                  <a:srgbClr val="465562"/>
                </a:solidFill>
                <a:latin typeface="Arial" panose="020B0604020202020204" pitchFamily="34" charset="0"/>
                <a:cs typeface="Arial" panose="020B0604020202020204" pitchFamily="34" charset="0"/>
              </a:rPr>
            </a:b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b="1" dirty="0">
                <a:solidFill>
                  <a:srgbClr val="465562"/>
                </a:solidFill>
                <a:latin typeface="Arial" panose="020B0604020202020204" pitchFamily="34" charset="0"/>
                <a:cs typeface="Arial" panose="020B0604020202020204" pitchFamily="34" charset="0"/>
              </a:rPr>
              <a:t>Yeniden kullanılabilirlik: </a:t>
            </a:r>
            <a:r>
              <a:rPr lang="tr-TR" sz="2100" dirty="0">
                <a:solidFill>
                  <a:srgbClr val="465562"/>
                </a:solidFill>
                <a:latin typeface="Arial" panose="020B0604020202020204" pitchFamily="34" charset="0"/>
                <a:cs typeface="Arial" panose="020B0604020202020204" pitchFamily="34" charset="0"/>
              </a:rPr>
              <a:t>Sınıfların tek bir sorumluluğu olduğunda, bu sınıfların başka projelerde veya farklı bağlamlarda yeniden kullanılması daha kolay olur. Modülerlik, kodun parçalara ayrılmasını ve bu parçaların farklı projelerde kullanılmasını sağlar.</a:t>
            </a:r>
            <a:br>
              <a:rPr lang="tr-TR" sz="2100" dirty="0">
                <a:solidFill>
                  <a:srgbClr val="465562"/>
                </a:solidFill>
                <a:latin typeface="Arial" panose="020B0604020202020204" pitchFamily="34" charset="0"/>
                <a:cs typeface="Arial" panose="020B0604020202020204" pitchFamily="34" charset="0"/>
              </a:rPr>
            </a:b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b="1" dirty="0">
                <a:solidFill>
                  <a:srgbClr val="465562"/>
                </a:solidFill>
                <a:latin typeface="Arial" panose="020B0604020202020204" pitchFamily="34" charset="0"/>
                <a:cs typeface="Arial" panose="020B0604020202020204" pitchFamily="34" charset="0"/>
              </a:rPr>
              <a:t>Test edilebilirlik: </a:t>
            </a:r>
            <a:r>
              <a:rPr lang="tr-TR" sz="2100" dirty="0">
                <a:solidFill>
                  <a:srgbClr val="465562"/>
                </a:solidFill>
                <a:latin typeface="Arial" panose="020B0604020202020204" pitchFamily="34" charset="0"/>
                <a:cs typeface="Arial" panose="020B0604020202020204" pitchFamily="34" charset="0"/>
              </a:rPr>
              <a:t>Her sınıfın sadece bir sorumluluğu olduğunda, sınıfın davranışını ve sonuçlarını test etmek daha kolaydır. İzolasyon ve bağımlılıkların azalması, birim testlerinin daha etkili bir şekilde yazılmasını sağlar.</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Avantajları</a:t>
            </a:r>
          </a:p>
        </p:txBody>
      </p:sp>
    </p:spTree>
    <p:extLst>
      <p:ext uri="{BB962C8B-B14F-4D97-AF65-F5344CB8AC3E}">
        <p14:creationId xmlns:p14="http://schemas.microsoft.com/office/powerpoint/2010/main" val="360425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Flyweight</a:t>
            </a:r>
            <a:endParaRPr lang="tr-TR" sz="2400" b="1" dirty="0">
              <a:solidFill>
                <a:srgbClr val="C00000"/>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err="1">
                <a:latin typeface="Arial" panose="020B0604020202020204" pitchFamily="34" charset="0"/>
                <a:cs typeface="Arial" panose="020B0604020202020204" pitchFamily="34" charset="0"/>
              </a:rPr>
              <a:t>Flyweight</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pattern</a:t>
            </a:r>
            <a:r>
              <a:rPr lang="tr-TR" sz="1800" dirty="0">
                <a:latin typeface="Arial" panose="020B0604020202020204" pitchFamily="34" charset="0"/>
                <a:cs typeface="Arial" panose="020B0604020202020204" pitchFamily="34" charset="0"/>
              </a:rPr>
              <a:t>, nesne üretiminden kaynaklı bellek kullanımını minimize etmemizi sağlayan bir tasarım kalıbıdır. </a:t>
            </a:r>
            <a:endParaRPr lang="tr-TR" sz="1800" dirty="0" smtClean="0">
              <a:latin typeface="Arial" panose="020B0604020202020204" pitchFamily="34" charset="0"/>
              <a:cs typeface="Arial" panose="020B0604020202020204" pitchFamily="34" charset="0"/>
            </a:endParaRPr>
          </a:p>
          <a:p>
            <a:pPr fontAlgn="base"/>
            <a:endParaRPr lang="tr-TR" sz="1800" dirty="0" smtClean="0">
              <a:latin typeface="Arial" panose="020B0604020202020204" pitchFamily="34" charset="0"/>
              <a:cs typeface="Arial" panose="020B0604020202020204" pitchFamily="34" charset="0"/>
            </a:endParaRPr>
          </a:p>
          <a:p>
            <a:pPr fontAlgn="base"/>
            <a:r>
              <a:rPr lang="tr-TR" sz="1800" b="1" i="1" dirty="0" smtClean="0">
                <a:latin typeface="Arial" panose="020B0604020202020204" pitchFamily="34" charset="0"/>
                <a:cs typeface="Arial" panose="020B0604020202020204" pitchFamily="34" charset="0"/>
              </a:rPr>
              <a:t>Eğer </a:t>
            </a:r>
            <a:r>
              <a:rPr lang="tr-TR" sz="1800" b="1" i="1" dirty="0">
                <a:latin typeface="Arial" panose="020B0604020202020204" pitchFamily="34" charset="0"/>
                <a:cs typeface="Arial" panose="020B0604020202020204" pitchFamily="34" charset="0"/>
              </a:rPr>
              <a:t>bellek tüketimi, çok fazla nesnenin bir arada ele alınmasından kaynaklı ortaya çıkıyorsa burada </a:t>
            </a:r>
            <a:r>
              <a:rPr lang="tr-TR" sz="1800" b="1" i="1" dirty="0" err="1">
                <a:latin typeface="Arial" panose="020B0604020202020204" pitchFamily="34" charset="0"/>
                <a:cs typeface="Arial" panose="020B0604020202020204" pitchFamily="34" charset="0"/>
              </a:rPr>
              <a:t>flyweight</a:t>
            </a:r>
            <a:r>
              <a:rPr lang="tr-TR" sz="1800" b="1" i="1" dirty="0">
                <a:latin typeface="Arial" panose="020B0604020202020204" pitchFamily="34" charset="0"/>
                <a:cs typeface="Arial" panose="020B0604020202020204" pitchFamily="34" charset="0"/>
              </a:rPr>
              <a:t> tasarım kalıbını kullanabiliriz</a:t>
            </a:r>
            <a:r>
              <a:rPr lang="tr-TR" sz="1800" b="1" i="1" dirty="0" smtClean="0">
                <a:latin typeface="Arial" panose="020B0604020202020204" pitchFamily="34" charset="0"/>
                <a:cs typeface="Arial" panose="020B0604020202020204" pitchFamily="34" charset="0"/>
              </a:rPr>
              <a:t>.</a:t>
            </a:r>
          </a:p>
          <a:p>
            <a:pPr fontAlgn="base"/>
            <a:endParaRPr lang="tr-TR" sz="1800" b="1" i="1" dirty="0">
              <a:latin typeface="Arial" panose="020B0604020202020204" pitchFamily="34" charset="0"/>
              <a:cs typeface="Arial" panose="020B0604020202020204" pitchFamily="34" charset="0"/>
            </a:endParaRPr>
          </a:p>
          <a:p>
            <a:pPr fontAlgn="base"/>
            <a:r>
              <a:rPr lang="tr-TR" sz="1800" dirty="0" err="1">
                <a:latin typeface="Arial" panose="020B0604020202020204" pitchFamily="34" charset="0"/>
                <a:cs typeface="Arial" panose="020B0604020202020204" pitchFamily="34" charset="0"/>
              </a:rPr>
              <a:t>Flyweight</a:t>
            </a:r>
            <a:r>
              <a:rPr lang="tr-TR" sz="1800" dirty="0">
                <a:latin typeface="Arial" panose="020B0604020202020204" pitchFamily="34" charset="0"/>
                <a:cs typeface="Arial" panose="020B0604020202020204" pitchFamily="34" charset="0"/>
              </a:rPr>
              <a:t> tasarım kalıbı havuz mantığıyla çok kullanılan nesnelerin </a:t>
            </a:r>
            <a:r>
              <a:rPr lang="tr-TR" sz="1800" dirty="0" smtClean="0">
                <a:latin typeface="Arial" panose="020B0604020202020204" pitchFamily="34" charset="0"/>
                <a:cs typeface="Arial" panose="020B0604020202020204" pitchFamily="34" charset="0"/>
              </a:rPr>
              <a:t>oluşturma </a:t>
            </a:r>
            <a:r>
              <a:rPr lang="tr-TR" sz="1800" dirty="0">
                <a:latin typeface="Arial" panose="020B0604020202020204" pitchFamily="34" charset="0"/>
                <a:cs typeface="Arial" panose="020B0604020202020204" pitchFamily="34" charset="0"/>
              </a:rPr>
              <a:t>işlemini azaltmayı sağlar</a:t>
            </a:r>
            <a:r>
              <a:rPr lang="tr-TR" sz="1800" dirty="0" smtClean="0">
                <a:latin typeface="Arial" panose="020B0604020202020204" pitchFamily="34" charset="0"/>
                <a:cs typeface="Arial" panose="020B0604020202020204" pitchFamily="34" charset="0"/>
              </a:rPr>
              <a:t>.</a:t>
            </a:r>
          </a:p>
          <a:p>
            <a:pPr fontAlgn="base"/>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421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cagataykiziltan.net/wp-content/uploads/2020/08/Flyweight-768x41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884" y="1268760"/>
            <a:ext cx="9442206" cy="511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15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Flyweight</a:t>
            </a:r>
            <a:endParaRPr lang="tr-TR" sz="2400" b="1" dirty="0">
              <a:solidFill>
                <a:srgbClr val="C00000"/>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endParaRPr lang="tr-TR" sz="1800" dirty="0" smtClean="0">
              <a:latin typeface="Arial" panose="020B0604020202020204" pitchFamily="34" charset="0"/>
              <a:cs typeface="Arial" panose="020B0604020202020204" pitchFamily="34" charset="0"/>
            </a:endParaRPr>
          </a:p>
        </p:txBody>
      </p:sp>
      <p:sp>
        <p:nvSpPr>
          <p:cNvPr id="8" name="Dikdörtgen 7"/>
          <p:cNvSpPr/>
          <p:nvPr/>
        </p:nvSpPr>
        <p:spPr>
          <a:xfrm>
            <a:off x="3574132" y="1516429"/>
            <a:ext cx="6092825" cy="2862322"/>
          </a:xfrm>
          <a:prstGeom prst="rect">
            <a:avLst/>
          </a:prstGeom>
        </p:spPr>
        <p:txBody>
          <a:bodyPr>
            <a:spAutoFit/>
          </a:bodyPr>
          <a:lstStyle/>
          <a:p>
            <a:pPr marL="285750" indent="-285750">
              <a:buFont typeface="Arial" panose="020B0604020202020204" pitchFamily="34" charset="0"/>
              <a:buChar char="•"/>
            </a:pPr>
            <a:r>
              <a:rPr lang="tr-TR" dirty="0"/>
              <a:t>Bir nesne üretmek istediğin zaman </a:t>
            </a:r>
            <a:r>
              <a:rPr lang="tr-TR" dirty="0" err="1"/>
              <a:t>FlyweightFactory</a:t>
            </a:r>
            <a:r>
              <a:rPr lang="tr-TR" dirty="0"/>
              <a:t> üzerinden üret</a:t>
            </a:r>
            <a:r>
              <a:rPr lang="tr-TR" dirty="0" smtClean="0"/>
              <a:t>.</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Eğer nesne </a:t>
            </a:r>
            <a:r>
              <a:rPr lang="tr-TR" dirty="0" err="1"/>
              <a:t>flyweightFactroy</a:t>
            </a:r>
            <a:r>
              <a:rPr lang="tr-TR" dirty="0"/>
              <a:t> içerisindeki havuzda yer alıyorsa nesneyi sana bu havuzdan döndürecektir. Yok ise önce havuza ekleyip sonra döndürecektir</a:t>
            </a:r>
            <a:r>
              <a:rPr lang="tr-TR" dirty="0" smtClean="0"/>
              <a:t>.</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Havuzdaki nesnelerin </a:t>
            </a:r>
            <a:r>
              <a:rPr lang="tr-TR" dirty="0" err="1"/>
              <a:t>common</a:t>
            </a:r>
            <a:r>
              <a:rPr lang="tr-TR" dirty="0"/>
              <a:t> olanları havuzdan alındığı şekilde kullanılır. </a:t>
            </a:r>
            <a:r>
              <a:rPr lang="tr-TR" dirty="0" err="1"/>
              <a:t>Spesifikasyon</a:t>
            </a:r>
            <a:r>
              <a:rPr lang="tr-TR" dirty="0"/>
              <a:t> gerekenleri de havuzdan alındıktan sonra </a:t>
            </a:r>
            <a:r>
              <a:rPr lang="tr-TR" dirty="0" err="1"/>
              <a:t>customize</a:t>
            </a:r>
            <a:r>
              <a:rPr lang="tr-TR" dirty="0"/>
              <a:t> edilir.</a:t>
            </a:r>
          </a:p>
        </p:txBody>
      </p:sp>
    </p:spTree>
    <p:extLst>
      <p:ext uri="{BB962C8B-B14F-4D97-AF65-F5344CB8AC3E}">
        <p14:creationId xmlns:p14="http://schemas.microsoft.com/office/powerpoint/2010/main" val="289702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5" name="Resim 4"/>
          <p:cNvPicPr>
            <a:picLocks noChangeAspect="1"/>
          </p:cNvPicPr>
          <p:nvPr/>
        </p:nvPicPr>
        <p:blipFill>
          <a:blip r:embed="rId3"/>
          <a:stretch>
            <a:fillRect/>
          </a:stretch>
        </p:blipFill>
        <p:spPr>
          <a:xfrm>
            <a:off x="2291059" y="1412776"/>
            <a:ext cx="7187729" cy="5287975"/>
          </a:xfrm>
          <a:prstGeom prst="rect">
            <a:avLst/>
          </a:prstGeom>
        </p:spPr>
      </p:pic>
    </p:spTree>
    <p:extLst>
      <p:ext uri="{BB962C8B-B14F-4D97-AF65-F5344CB8AC3E}">
        <p14:creationId xmlns:p14="http://schemas.microsoft.com/office/powerpoint/2010/main" val="36783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989956" y="1412776"/>
            <a:ext cx="7980189" cy="4945236"/>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846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C00000"/>
                </a:solidFill>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a:latin typeface="Arial" panose="020B0604020202020204" pitchFamily="34" charset="0"/>
                <a:cs typeface="Arial" panose="020B0604020202020204" pitchFamily="34" charset="0"/>
              </a:rPr>
              <a:t>Proxy D.P. Client tarafından erişilecek nesneye vekalet eden bir tasarım desenidir. Burada </a:t>
            </a:r>
            <a:r>
              <a:rPr lang="tr-TR" sz="1800" dirty="0" smtClean="0">
                <a:latin typeface="Arial" panose="020B0604020202020204" pitchFamily="34" charset="0"/>
                <a:cs typeface="Arial" panose="020B0604020202020204" pitchFamily="34" charset="0"/>
              </a:rPr>
              <a:t>vekalet, nesneyi </a:t>
            </a:r>
            <a:r>
              <a:rPr lang="tr-TR" sz="1800" dirty="0">
                <a:latin typeface="Arial" panose="020B0604020202020204" pitchFamily="34" charset="0"/>
                <a:cs typeface="Arial" panose="020B0604020202020204" pitchFamily="34" charset="0"/>
              </a:rPr>
              <a:t>kontrol edecek bir Proxy nesnesinin kullanılmasıdır</a:t>
            </a:r>
            <a:r>
              <a:rPr lang="tr-TR" sz="1800" dirty="0" smtClean="0">
                <a:latin typeface="Arial" panose="020B0604020202020204" pitchFamily="34" charset="0"/>
                <a:cs typeface="Arial" panose="020B0604020202020204" pitchFamily="34" charset="0"/>
              </a:rPr>
              <a:t>.</a:t>
            </a:r>
          </a:p>
          <a:p>
            <a:pPr fontAlgn="base"/>
            <a:endParaRPr lang="tr-TR" sz="1800" dirty="0">
              <a:latin typeface="Arial" panose="020B0604020202020204" pitchFamily="34" charset="0"/>
              <a:cs typeface="Arial" panose="020B0604020202020204" pitchFamily="34" charset="0"/>
            </a:endParaRPr>
          </a:p>
          <a:p>
            <a:pPr fontAlgn="base"/>
            <a:r>
              <a:rPr lang="tr-TR" sz="1800" b="1" dirty="0">
                <a:latin typeface="Arial" panose="020B0604020202020204" pitchFamily="34" charset="0"/>
                <a:cs typeface="Arial" panose="020B0604020202020204" pitchFamily="34" charset="0"/>
              </a:rPr>
              <a:t>Üç farklı durumda Proxy D.P. kullanılır</a:t>
            </a:r>
            <a:r>
              <a:rPr lang="tr-TR" sz="1800" b="1" dirty="0" smtClean="0">
                <a:latin typeface="Arial" panose="020B0604020202020204" pitchFamily="34" charset="0"/>
                <a:cs typeface="Arial" panose="020B0604020202020204" pitchFamily="34" charset="0"/>
              </a:rPr>
              <a:t>.</a:t>
            </a:r>
          </a:p>
          <a:p>
            <a:pPr marL="342900" indent="-342900" fontAlgn="base">
              <a:buFont typeface="+mj-lt"/>
              <a:buAutoNum type="arabicPeriod"/>
            </a:pPr>
            <a:r>
              <a:rPr lang="tr-TR" sz="1800" b="1" dirty="0">
                <a:latin typeface="Arial" panose="020B0604020202020204" pitchFamily="34" charset="0"/>
                <a:cs typeface="Arial" panose="020B0604020202020204" pitchFamily="34" charset="0"/>
              </a:rPr>
              <a:t>Remote(Uzak) </a:t>
            </a:r>
            <a:r>
              <a:rPr lang="tr-TR" sz="1800" b="1" dirty="0" smtClean="0">
                <a:latin typeface="Arial" panose="020B0604020202020204" pitchFamily="34" charset="0"/>
                <a:cs typeface="Arial" panose="020B0604020202020204" pitchFamily="34" charset="0"/>
              </a:rPr>
              <a:t>Proxy</a:t>
            </a:r>
            <a:r>
              <a:rPr lang="tr-TR" sz="1800" b="1" dirty="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Remote(uzak) bir nesne kullanılacağı durumlarda kullanılabilir. Uzaktaki nesneye </a:t>
            </a:r>
            <a:r>
              <a:rPr lang="tr-TR" sz="1800" dirty="0" err="1">
                <a:latin typeface="Arial" panose="020B0604020202020204" pitchFamily="34" charset="0"/>
                <a:cs typeface="Arial" panose="020B0604020202020204" pitchFamily="34" charset="0"/>
              </a:rPr>
              <a:t>local</a:t>
            </a:r>
            <a:r>
              <a:rPr lang="tr-TR" sz="1800" dirty="0">
                <a:latin typeface="Arial" panose="020B0604020202020204" pitchFamily="34" charset="0"/>
                <a:cs typeface="Arial" panose="020B0604020202020204" pitchFamily="34" charset="0"/>
              </a:rPr>
              <a:t> bir temsilci sağlar ve gerekli kontrolleri yapmamıza olanak tanır</a:t>
            </a:r>
            <a:r>
              <a:rPr lang="tr-TR" sz="1800" dirty="0" smtClean="0">
                <a:latin typeface="Arial" panose="020B0604020202020204" pitchFamily="34" charset="0"/>
                <a:cs typeface="Arial" panose="020B0604020202020204" pitchFamily="34" charset="0"/>
              </a:rPr>
              <a:t>.</a:t>
            </a:r>
          </a:p>
          <a:p>
            <a:pPr marL="342900" indent="-342900" fontAlgn="base">
              <a:buFont typeface="+mj-lt"/>
              <a:buAutoNum type="arabicPeriod"/>
            </a:pPr>
            <a:r>
              <a:rPr lang="tr-TR" sz="1800" b="1" dirty="0">
                <a:latin typeface="Arial" panose="020B0604020202020204" pitchFamily="34" charset="0"/>
                <a:cs typeface="Arial" panose="020B0604020202020204" pitchFamily="34" charset="0"/>
              </a:rPr>
              <a:t>Virtual </a:t>
            </a:r>
            <a:r>
              <a:rPr lang="tr-TR" sz="1800" b="1" dirty="0" smtClean="0">
                <a:latin typeface="Arial" panose="020B0604020202020204" pitchFamily="34" charset="0"/>
                <a:cs typeface="Arial" panose="020B0604020202020204" pitchFamily="34" charset="0"/>
              </a:rPr>
              <a:t>Proxy:</a:t>
            </a:r>
            <a:r>
              <a:rPr lang="tr-TR" sz="1800" dirty="0">
                <a:latin typeface="Arial" panose="020B0604020202020204" pitchFamily="34" charset="0"/>
                <a:cs typeface="Arial" panose="020B0604020202020204" pitchFamily="34" charset="0"/>
              </a:rPr>
              <a:t> Üretimi yahut kullanımı maliyetli nesnelerin oluşturulması veya kullanılması için tercih edilir. Buna örnek olarak </a:t>
            </a:r>
            <a:r>
              <a:rPr lang="tr-TR" sz="1800" dirty="0" smtClean="0">
                <a:latin typeface="Arial" panose="020B0604020202020204" pitchFamily="34" charset="0"/>
                <a:cs typeface="Arial" panose="020B0604020202020204" pitchFamily="34" charset="0"/>
              </a:rPr>
              <a:t>resim </a:t>
            </a:r>
            <a:r>
              <a:rPr lang="tr-TR" sz="1800" dirty="0">
                <a:latin typeface="Arial" panose="020B0604020202020204" pitchFamily="34" charset="0"/>
                <a:cs typeface="Arial" panose="020B0604020202020204" pitchFamily="34" charset="0"/>
              </a:rPr>
              <a:t>yükleme işlevini verebiliriz. Yüksek boyutlu bir resmin boyutundan dolayı geç yüklenmesi durumunda verilen -yükleniyor- mesajı ve ardından yükleme işlemi bittiği anda resmin gösterilmesinde kullanılabilir</a:t>
            </a:r>
            <a:r>
              <a:rPr lang="tr-TR" sz="1800" dirty="0" smtClean="0">
                <a:latin typeface="Arial" panose="020B0604020202020204" pitchFamily="34" charset="0"/>
                <a:cs typeface="Arial" panose="020B0604020202020204" pitchFamily="34" charset="0"/>
              </a:rPr>
              <a:t>.</a:t>
            </a:r>
          </a:p>
          <a:p>
            <a:pPr marL="342900" indent="-342900" fontAlgn="base">
              <a:buFont typeface="+mj-lt"/>
              <a:buAutoNum type="arabicPeriod"/>
            </a:pPr>
            <a:r>
              <a:rPr lang="tr-TR" sz="1800" b="1" dirty="0" err="1">
                <a:latin typeface="Arial" panose="020B0604020202020204" pitchFamily="34" charset="0"/>
                <a:cs typeface="Arial" panose="020B0604020202020204" pitchFamily="34" charset="0"/>
              </a:rPr>
              <a:t>Protection</a:t>
            </a:r>
            <a:r>
              <a:rPr lang="tr-TR" sz="1800" b="1" dirty="0">
                <a:latin typeface="Arial" panose="020B0604020202020204" pitchFamily="34" charset="0"/>
                <a:cs typeface="Arial" panose="020B0604020202020204" pitchFamily="34" charset="0"/>
              </a:rPr>
              <a:t> </a:t>
            </a:r>
            <a:r>
              <a:rPr lang="tr-TR" sz="1800" b="1" dirty="0" smtClean="0">
                <a:latin typeface="Arial" panose="020B0604020202020204" pitchFamily="34" charset="0"/>
                <a:cs typeface="Arial" panose="020B0604020202020204" pitchFamily="34" charset="0"/>
              </a:rPr>
              <a:t>Proxy</a:t>
            </a:r>
            <a:r>
              <a:rPr lang="tr-TR" sz="1800" b="1" dirty="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Yetkilendirme </a:t>
            </a:r>
            <a:r>
              <a:rPr lang="tr-TR" sz="1800" dirty="0" smtClean="0">
                <a:latin typeface="Arial" panose="020B0604020202020204" pitchFamily="34" charset="0"/>
                <a:cs typeface="Arial" panose="020B0604020202020204" pitchFamily="34" charset="0"/>
              </a:rPr>
              <a:t>için kullanılabilir</a:t>
            </a:r>
            <a:r>
              <a:rPr lang="tr-TR" sz="1800" dirty="0">
                <a:latin typeface="Arial" panose="020B0604020202020204" pitchFamily="34" charset="0"/>
                <a:cs typeface="Arial" panose="020B0604020202020204" pitchFamily="34" charset="0"/>
              </a:rPr>
              <a:t>.</a:t>
            </a:r>
            <a:endParaRPr lang="tr-TR" sz="1800" dirty="0" smtClean="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060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C00000"/>
                </a:solidFill>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smtClean="0">
                <a:latin typeface="Arial" panose="020B0604020202020204" pitchFamily="34" charset="0"/>
                <a:cs typeface="Arial" panose="020B0604020202020204" pitchFamily="34" charset="0"/>
              </a:rPr>
              <a:t>Proxy </a:t>
            </a:r>
            <a:r>
              <a:rPr lang="tr-TR" sz="1800" dirty="0" err="1" smtClean="0">
                <a:latin typeface="Arial" panose="020B0604020202020204" pitchFamily="34" charset="0"/>
                <a:cs typeface="Arial" panose="020B0604020202020204" pitchFamily="34" charset="0"/>
              </a:rPr>
              <a:t>Pattern</a:t>
            </a:r>
            <a:r>
              <a:rPr lang="tr-TR" sz="1800" dirty="0" smtClean="0">
                <a:latin typeface="Arial" panose="020B0604020202020204" pitchFamily="34" charset="0"/>
                <a:cs typeface="Arial" panose="020B0604020202020204" pitchFamily="34" charset="0"/>
              </a:rPr>
              <a:t> Terminolojisi:</a:t>
            </a:r>
          </a:p>
          <a:p>
            <a:pPr fontAlgn="base"/>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b="1" dirty="0">
                <a:latin typeface="Arial" panose="020B0604020202020204" pitchFamily="34" charset="0"/>
                <a:cs typeface="Arial" panose="020B0604020202020204" pitchFamily="34" charset="0"/>
              </a:rPr>
              <a:t>Client</a:t>
            </a:r>
          </a:p>
          <a:p>
            <a:pPr fontAlgn="base"/>
            <a:r>
              <a:rPr lang="tr-TR" sz="1800" dirty="0">
                <a:latin typeface="Arial" panose="020B0604020202020204" pitchFamily="34" charset="0"/>
                <a:cs typeface="Arial" panose="020B0604020202020204" pitchFamily="34" charset="0"/>
              </a:rPr>
              <a:t>İstemcidir.</a:t>
            </a:r>
          </a:p>
          <a:p>
            <a:pPr marL="285750" indent="-285750" fontAlgn="base">
              <a:buFont typeface="Arial" panose="020B0604020202020204" pitchFamily="34" charset="0"/>
              <a:buChar char="•"/>
            </a:pPr>
            <a:r>
              <a:rPr lang="tr-TR" sz="1800" b="1" dirty="0" err="1">
                <a:latin typeface="Arial" panose="020B0604020202020204" pitchFamily="34" charset="0"/>
                <a:cs typeface="Arial" panose="020B0604020202020204" pitchFamily="34" charset="0"/>
              </a:rPr>
              <a:t>Subject</a:t>
            </a:r>
            <a:endParaRPr lang="tr-TR" sz="1800" b="1" dirty="0">
              <a:latin typeface="Arial" panose="020B0604020202020204" pitchFamily="34" charset="0"/>
              <a:cs typeface="Arial" panose="020B0604020202020204" pitchFamily="34" charset="0"/>
            </a:endParaRPr>
          </a:p>
          <a:p>
            <a:pPr fontAlgn="base"/>
            <a:r>
              <a:rPr lang="tr-TR" sz="1800" dirty="0">
                <a:latin typeface="Arial" panose="020B0604020202020204" pitchFamily="34" charset="0"/>
                <a:cs typeface="Arial" panose="020B0604020202020204" pitchFamily="34" charset="0"/>
              </a:rPr>
              <a:t>İstemcinin tek bir tip ile çalışmasını sağlayacak olan </a:t>
            </a:r>
            <a:r>
              <a:rPr lang="tr-TR" sz="1800" dirty="0" err="1">
                <a:latin typeface="Arial" panose="020B0604020202020204" pitchFamily="34" charset="0"/>
                <a:cs typeface="Arial" panose="020B0604020202020204" pitchFamily="34" charset="0"/>
              </a:rPr>
              <a:t>Interface</a:t>
            </a:r>
            <a:r>
              <a:rPr lang="tr-TR" sz="1800" dirty="0">
                <a:latin typeface="Arial" panose="020B0604020202020204" pitchFamily="34" charset="0"/>
                <a:cs typeface="Arial" panose="020B0604020202020204" pitchFamily="34" charset="0"/>
              </a:rPr>
              <a:t> </a:t>
            </a:r>
            <a:r>
              <a:rPr lang="tr-TR" sz="1800" dirty="0" smtClean="0">
                <a:latin typeface="Arial" panose="020B0604020202020204" pitchFamily="34" charset="0"/>
                <a:cs typeface="Arial" panose="020B0604020202020204" pitchFamily="34" charset="0"/>
              </a:rPr>
              <a:t>veya </a:t>
            </a:r>
            <a:r>
              <a:rPr lang="tr-TR" sz="1800" dirty="0" err="1">
                <a:latin typeface="Arial" panose="020B0604020202020204" pitchFamily="34" charset="0"/>
                <a:cs typeface="Arial" panose="020B0604020202020204" pitchFamily="34" charset="0"/>
              </a:rPr>
              <a:t>abstract</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class’ımızdır</a:t>
            </a:r>
            <a:r>
              <a:rPr lang="tr-TR" sz="1800" dirty="0">
                <a:latin typeface="Arial" panose="020B0604020202020204" pitchFamily="34" charset="0"/>
                <a:cs typeface="Arial" panose="020B0604020202020204" pitchFamily="34" charset="0"/>
              </a:rPr>
              <a:t>. Real </a:t>
            </a:r>
            <a:r>
              <a:rPr lang="tr-TR" sz="1800" dirty="0" err="1">
                <a:latin typeface="Arial" panose="020B0604020202020204" pitchFamily="34" charset="0"/>
                <a:cs typeface="Arial" panose="020B0604020202020204" pitchFamily="34" charset="0"/>
              </a:rPr>
              <a:t>Subject</a:t>
            </a:r>
            <a:r>
              <a:rPr lang="tr-TR" sz="1800" dirty="0">
                <a:latin typeface="Arial" panose="020B0604020202020204" pitchFamily="34" charset="0"/>
                <a:cs typeface="Arial" panose="020B0604020202020204" pitchFamily="34" charset="0"/>
              </a:rPr>
              <a:t> ve Proxy nesnelerimizin türediği yapıdır.</a:t>
            </a:r>
          </a:p>
          <a:p>
            <a:pPr marL="285750" indent="-285750" fontAlgn="base">
              <a:buFont typeface="Arial" panose="020B0604020202020204" pitchFamily="34" charset="0"/>
              <a:buChar char="•"/>
            </a:pPr>
            <a:r>
              <a:rPr lang="tr-TR" sz="1800" b="1" dirty="0">
                <a:latin typeface="Arial" panose="020B0604020202020204" pitchFamily="34" charset="0"/>
                <a:cs typeface="Arial" panose="020B0604020202020204" pitchFamily="34" charset="0"/>
              </a:rPr>
              <a:t>Real </a:t>
            </a:r>
            <a:r>
              <a:rPr lang="tr-TR" sz="1800" b="1" dirty="0" err="1">
                <a:latin typeface="Arial" panose="020B0604020202020204" pitchFamily="34" charset="0"/>
                <a:cs typeface="Arial" panose="020B0604020202020204" pitchFamily="34" charset="0"/>
              </a:rPr>
              <a:t>Subject</a:t>
            </a:r>
            <a:endParaRPr lang="tr-TR" sz="1800" b="1" dirty="0">
              <a:latin typeface="Arial" panose="020B0604020202020204" pitchFamily="34" charset="0"/>
              <a:cs typeface="Arial" panose="020B0604020202020204" pitchFamily="34" charset="0"/>
            </a:endParaRPr>
          </a:p>
          <a:p>
            <a:pPr fontAlgn="base"/>
            <a:r>
              <a:rPr lang="tr-TR" sz="1800" dirty="0">
                <a:latin typeface="Arial" panose="020B0604020202020204" pitchFamily="34" charset="0"/>
                <a:cs typeface="Arial" panose="020B0604020202020204" pitchFamily="34" charset="0"/>
              </a:rPr>
              <a:t>O anki işin asıl çalışmasını gerçekleştirecek olan gerçek nesnemizdir</a:t>
            </a:r>
            <a:r>
              <a:rPr lang="tr-TR" sz="1800" dirty="0" smtClean="0">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r>
              <a:rPr lang="tr-TR" sz="1800" b="1" dirty="0">
                <a:latin typeface="Arial" panose="020B0604020202020204" pitchFamily="34" charset="0"/>
                <a:cs typeface="Arial" panose="020B0604020202020204" pitchFamily="34" charset="0"/>
              </a:rPr>
              <a:t>Proxy</a:t>
            </a:r>
          </a:p>
          <a:p>
            <a:pPr fontAlgn="base"/>
            <a:r>
              <a:rPr lang="tr-TR" sz="1800" dirty="0">
                <a:latin typeface="Arial" panose="020B0604020202020204" pitchFamily="34" charset="0"/>
                <a:cs typeface="Arial" panose="020B0604020202020204" pitchFamily="34" charset="0"/>
              </a:rPr>
              <a:t>Vekil sınıfımızdır. İçerisinde Real </a:t>
            </a:r>
            <a:r>
              <a:rPr lang="tr-TR" sz="1800" dirty="0" err="1">
                <a:latin typeface="Arial" panose="020B0604020202020204" pitchFamily="34" charset="0"/>
                <a:cs typeface="Arial" panose="020B0604020202020204" pitchFamily="34" charset="0"/>
              </a:rPr>
              <a:t>Subject</a:t>
            </a:r>
            <a:r>
              <a:rPr lang="tr-TR" sz="1800" dirty="0">
                <a:latin typeface="Arial" panose="020B0604020202020204" pitchFamily="34" charset="0"/>
                <a:cs typeface="Arial" panose="020B0604020202020204" pitchFamily="34" charset="0"/>
              </a:rPr>
              <a:t> referansını taşıyarak istemcinin isteklerine cevap verecektir. Doğal olarak istemci gerçek nesneye dolaylı yoldan Proxy üzerinden erişebilecektir.</a:t>
            </a:r>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784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061964" y="1628800"/>
            <a:ext cx="7981950" cy="4667250"/>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024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8"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9"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10"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Chain</a:t>
            </a:r>
            <a:r>
              <a:rPr lang="tr-TR" sz="2000" dirty="0">
                <a:solidFill>
                  <a:srgbClr val="C00000"/>
                </a:solidFill>
                <a:latin typeface="Arial" panose="020B0604020202020204" pitchFamily="34" charset="0"/>
                <a:cs typeface="Arial" panose="020B0604020202020204" pitchFamily="34" charset="0"/>
              </a:rPr>
              <a:t> of </a:t>
            </a:r>
            <a:r>
              <a:rPr lang="tr-TR" sz="2000" dirty="0" err="1">
                <a:solidFill>
                  <a:srgbClr val="C00000"/>
                </a:solidFill>
                <a:latin typeface="Arial" panose="020B0604020202020204" pitchFamily="34" charset="0"/>
                <a:cs typeface="Arial" panose="020B0604020202020204" pitchFamily="34" charset="0"/>
              </a:rPr>
              <a:t>Responsibility</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11"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endParaRPr lang="tr-TR" sz="1800" dirty="0" smtClean="0">
              <a:latin typeface="Arial" panose="020B0604020202020204" pitchFamily="34" charset="0"/>
              <a:cs typeface="Arial" panose="020B0604020202020204" pitchFamily="34" charset="0"/>
            </a:endParaRPr>
          </a:p>
        </p:txBody>
      </p:sp>
      <p:sp>
        <p:nvSpPr>
          <p:cNvPr id="12"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err="1" smtClean="0"/>
              <a:t>Chain</a:t>
            </a:r>
            <a:r>
              <a:rPr lang="tr-TR" sz="1800" b="1" dirty="0" smtClean="0"/>
              <a:t> </a:t>
            </a:r>
            <a:r>
              <a:rPr lang="tr-TR" sz="1800" b="1" dirty="0"/>
              <a:t>of </a:t>
            </a:r>
            <a:r>
              <a:rPr lang="tr-TR" sz="1800" b="1" dirty="0" err="1"/>
              <a:t>Responsibility</a:t>
            </a:r>
            <a:r>
              <a:rPr lang="tr-TR" sz="1800" b="1" dirty="0"/>
              <a:t> (Sorumluluk Zinciri) </a:t>
            </a:r>
            <a:r>
              <a:rPr lang="tr-TR" sz="1800" dirty="0"/>
              <a:t>tasarım deseni, nesneler arasında bir işleme zinciri oluşturmayı amaçlayan bir tasarım desenidir. Bu desen, istemcinin bir isteğini işleyebilecek nesneyi belirlemek için nesneler arasında bir iletişim ve işbirliği sağlar.</a:t>
            </a:r>
          </a:p>
          <a:p>
            <a:endParaRPr lang="tr-TR" sz="1800" dirty="0" smtClean="0"/>
          </a:p>
          <a:p>
            <a:r>
              <a:rPr lang="tr-TR" sz="1800" dirty="0" smtClean="0"/>
              <a:t>Bu </a:t>
            </a:r>
            <a:r>
              <a:rPr lang="tr-TR" sz="1800" dirty="0"/>
              <a:t>desenin temel fikri, istemcinin isteğini işleyebilecek nesneyi belirlemek için bir dizi işlemci nesnesi (</a:t>
            </a:r>
            <a:r>
              <a:rPr lang="tr-TR" sz="1800" dirty="0" err="1"/>
              <a:t>handler</a:t>
            </a:r>
            <a:r>
              <a:rPr lang="tr-TR" sz="1800" dirty="0"/>
              <a:t>) oluşturmaktır. Her işlemci nesnesi, isteği işleyip devam ettirmek veya zinciri sonlandırmak için bir takım koşullara göre karar verebilir.</a:t>
            </a:r>
          </a:p>
          <a:p>
            <a:endParaRPr lang="tr-TR" sz="1800" dirty="0" smtClean="0"/>
          </a:p>
          <a:p>
            <a:r>
              <a:rPr lang="tr-TR" sz="1800" dirty="0" smtClean="0"/>
              <a:t>Sorumluluk </a:t>
            </a:r>
            <a:r>
              <a:rPr lang="tr-TR" sz="1800" dirty="0"/>
              <a:t>zinciri deseninde, istemci bir isteği ilk olarak zincirin başındaki işlemciye gönderir. İşlemci, isteği işleyebiliyorsa bunu yapar, aksi takdirde isteği zincirin bir sonraki işlemcisine iletir. Bu işlem zinciri, isteğin doğru işlemciye ulaşana kadar devam eder. Zincirdeki her işlemci, işlemi gerçekleştirmek için gerekli bilgilere ve yeteneklere sahip olabilir.</a:t>
            </a:r>
          </a:p>
          <a:p>
            <a:pPr fontAlgn="base"/>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51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Chain</a:t>
            </a:r>
            <a:r>
              <a:rPr lang="tr-TR" sz="2000" dirty="0">
                <a:solidFill>
                  <a:srgbClr val="C00000"/>
                </a:solidFill>
                <a:latin typeface="Arial" panose="020B0604020202020204" pitchFamily="34" charset="0"/>
                <a:cs typeface="Arial" panose="020B0604020202020204" pitchFamily="34" charset="0"/>
              </a:rPr>
              <a:t> of </a:t>
            </a:r>
            <a:r>
              <a:rPr lang="tr-TR" sz="2000" dirty="0" err="1">
                <a:solidFill>
                  <a:srgbClr val="C00000"/>
                </a:solidFill>
                <a:latin typeface="Arial" panose="020B0604020202020204" pitchFamily="34" charset="0"/>
                <a:cs typeface="Arial" panose="020B0604020202020204" pitchFamily="34" charset="0"/>
              </a:rPr>
              <a:t>Responsibility</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endParaRPr lang="tr-TR" sz="1800" dirty="0" smtClean="0">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err="1"/>
              <a:t>Chain</a:t>
            </a:r>
            <a:r>
              <a:rPr lang="tr-TR" sz="1800" dirty="0"/>
              <a:t> of </a:t>
            </a:r>
            <a:r>
              <a:rPr lang="tr-TR" sz="1800" dirty="0" err="1"/>
              <a:t>Responsibility</a:t>
            </a:r>
            <a:r>
              <a:rPr lang="tr-TR" sz="1800" dirty="0"/>
              <a:t> deseni, istemcinin hangi işlemcinin isteği işleyeceğini bilmesi gerekmeksizin isteği zincirdeki işlemcilere göndererek esneklik sağlar. Ayrıca, işlemcileri dinamik olarak eklenebilir veya çıkarılabilir hale getirir, böylece sistemin yapılanması kolaylaşır ve </a:t>
            </a:r>
            <a:r>
              <a:rPr lang="tr-TR" sz="1800" dirty="0" err="1"/>
              <a:t>genişletilebilirlik</a:t>
            </a:r>
            <a:r>
              <a:rPr lang="tr-TR" sz="1800" dirty="0"/>
              <a:t> artar.</a:t>
            </a:r>
            <a:endParaRPr lang="tr-TR" sz="1800" dirty="0"/>
          </a:p>
          <a:p>
            <a:endParaRPr lang="tr-TR" sz="1800" dirty="0" smtClean="0"/>
          </a:p>
          <a:p>
            <a:r>
              <a:rPr lang="tr-TR" sz="1800" dirty="0" smtClean="0"/>
              <a:t>Bu </a:t>
            </a:r>
            <a:r>
              <a:rPr lang="tr-TR" sz="1800" dirty="0"/>
              <a:t>desen, özellikle bir işlemin farklı aşamalarının veya durumlarının farklı işlemciler tarafından ele alınması gereken durumlarda kullanışlıdır. Örneğin, bir belge işleme sisteminde farklı dosya türlerinin dönüştürülmesi aşamaları, bir sorumluluk zinciri kullanılarak gerçekleştirilebilir.</a:t>
            </a:r>
            <a:endParaRPr lang="tr-TR" sz="1800" dirty="0"/>
          </a:p>
          <a:p>
            <a:endParaRPr lang="tr-TR" sz="1800" dirty="0" smtClean="0"/>
          </a:p>
          <a:p>
            <a:r>
              <a:rPr lang="tr-TR" sz="1800" dirty="0" smtClean="0"/>
              <a:t>Özetlemek </a:t>
            </a:r>
            <a:r>
              <a:rPr lang="tr-TR" sz="1800" dirty="0"/>
              <a:t>gerekirse, </a:t>
            </a:r>
            <a:r>
              <a:rPr lang="tr-TR" sz="1800" dirty="0" err="1"/>
              <a:t>Chain</a:t>
            </a:r>
            <a:r>
              <a:rPr lang="tr-TR" sz="1800" dirty="0"/>
              <a:t> of </a:t>
            </a:r>
            <a:r>
              <a:rPr lang="tr-TR" sz="1800" dirty="0" err="1"/>
              <a:t>Responsibility</a:t>
            </a:r>
            <a:r>
              <a:rPr lang="tr-TR" sz="1800" dirty="0"/>
              <a:t> tasarım deseni, bir isteği işleyebilecek nesneyi belirlemek için işlemciler arasında bir iletişim ve işbirliği sağlayan bir desendir. Bu desen, esneklik, kolay </a:t>
            </a:r>
            <a:r>
              <a:rPr lang="tr-TR" sz="1800" dirty="0" err="1"/>
              <a:t>genişletilebilirlik</a:t>
            </a:r>
            <a:r>
              <a:rPr lang="tr-TR" sz="1800" dirty="0"/>
              <a:t> ve istemcinin işlemci bilgisine sahip olmadan isteği işlemesine olanak sağlama gibi avantajlar sunar.</a:t>
            </a:r>
            <a:endParaRPr lang="tr-TR" sz="1800" dirty="0"/>
          </a:p>
          <a:p>
            <a:pPr fontAlgn="base"/>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652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556792"/>
            <a:ext cx="9916528" cy="514857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2200" b="1" dirty="0" err="1">
                <a:solidFill>
                  <a:srgbClr val="465562"/>
                </a:solidFill>
                <a:latin typeface="Arial" panose="020B0604020202020204" pitchFamily="34" charset="0"/>
                <a:cs typeface="Arial" panose="020B0604020202020204" pitchFamily="34" charset="0"/>
              </a:rPr>
              <a:t>SRP'nin</a:t>
            </a:r>
            <a:r>
              <a:rPr lang="tr-TR" sz="2200" b="1" dirty="0">
                <a:solidFill>
                  <a:srgbClr val="465562"/>
                </a:solidFill>
                <a:latin typeface="Arial" panose="020B0604020202020204" pitchFamily="34" charset="0"/>
                <a:cs typeface="Arial" panose="020B0604020202020204" pitchFamily="34" charset="0"/>
              </a:rPr>
              <a:t> uygulanması için bazı ipuçları şunlardır:</a:t>
            </a:r>
            <a:r>
              <a:rPr lang="tr-TR" sz="2200" dirty="0">
                <a:solidFill>
                  <a:srgbClr val="465562"/>
                </a:solidFill>
                <a:latin typeface="Arial" panose="020B0604020202020204" pitchFamily="34" charset="0"/>
                <a:cs typeface="Arial" panose="020B0604020202020204" pitchFamily="34" charset="0"/>
              </a:rPr>
              <a:t/>
            </a:r>
            <a:br>
              <a:rPr lang="tr-TR" sz="2200" dirty="0">
                <a:solidFill>
                  <a:srgbClr val="465562"/>
                </a:solidFill>
                <a:latin typeface="Arial" panose="020B0604020202020204" pitchFamily="34" charset="0"/>
                <a:cs typeface="Arial" panose="020B0604020202020204" pitchFamily="34" charset="0"/>
              </a:rPr>
            </a:br>
            <a:endParaRPr lang="tr-TR" sz="2200" dirty="0">
              <a:solidFill>
                <a:srgbClr val="465562"/>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2200" dirty="0">
                <a:solidFill>
                  <a:srgbClr val="465562"/>
                </a:solidFill>
                <a:latin typeface="Arial" panose="020B0604020202020204" pitchFamily="34" charset="0"/>
                <a:cs typeface="Arial" panose="020B0604020202020204" pitchFamily="34" charset="0"/>
              </a:rPr>
              <a:t>Sınıfın neyi temsil ettiğini net bir şekilde belirleyin ve sınıfın yalnızca bu sorumluluğu üstlendiğinden emin olun.</a:t>
            </a:r>
            <a:br>
              <a:rPr lang="tr-TR" sz="2200" dirty="0">
                <a:solidFill>
                  <a:srgbClr val="465562"/>
                </a:solidFill>
                <a:latin typeface="Arial" panose="020B0604020202020204" pitchFamily="34" charset="0"/>
                <a:cs typeface="Arial" panose="020B0604020202020204" pitchFamily="34" charset="0"/>
              </a:rPr>
            </a:br>
            <a:endParaRPr lang="tr-TR" sz="2200" dirty="0">
              <a:solidFill>
                <a:srgbClr val="465562"/>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2200" dirty="0">
                <a:solidFill>
                  <a:srgbClr val="465562"/>
                </a:solidFill>
                <a:latin typeface="Arial" panose="020B0604020202020204" pitchFamily="34" charset="0"/>
                <a:cs typeface="Arial" panose="020B0604020202020204" pitchFamily="34" charset="0"/>
              </a:rPr>
              <a:t>Sınıfın sorumluluklarından herhangi biri için başka bir sınıfa veya bileşene bağımlılık varsa, bu bağımlılıkları soyutlamalar veya arayüzler üzerinden yönetin.</a:t>
            </a:r>
            <a:br>
              <a:rPr lang="tr-TR" sz="2200" dirty="0">
                <a:solidFill>
                  <a:srgbClr val="465562"/>
                </a:solidFill>
                <a:latin typeface="Arial" panose="020B0604020202020204" pitchFamily="34" charset="0"/>
                <a:cs typeface="Arial" panose="020B0604020202020204" pitchFamily="34" charset="0"/>
              </a:rPr>
            </a:br>
            <a:endParaRPr lang="tr-TR" sz="2200" dirty="0">
              <a:solidFill>
                <a:srgbClr val="465562"/>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2200" dirty="0">
                <a:solidFill>
                  <a:srgbClr val="465562"/>
                </a:solidFill>
                <a:latin typeface="Arial" panose="020B0604020202020204" pitchFamily="34" charset="0"/>
                <a:cs typeface="Arial" panose="020B0604020202020204" pitchFamily="34" charset="0"/>
              </a:rPr>
              <a:t>Sınıfın çok fazla metodu varsa veya çok fazla değişkeni saklıyorsa, bu işaretler sınıfın birden fazla sorumluluğu üstlendiğini gösterebilir. Bu durumlarda, sınıfı daha küçük ve daha özgün sorumluluklara ayırın.</a:t>
            </a:r>
          </a:p>
          <a:p>
            <a:pPr marL="358775" indent="-358775" algn="l">
              <a:buFont typeface="+mj-lt"/>
              <a:buAutoNum type="arabicPeriod"/>
            </a:pPr>
            <a:endParaRPr lang="tr-TR" sz="22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İpuçları</a:t>
            </a:r>
          </a:p>
        </p:txBody>
      </p:sp>
    </p:spTree>
    <p:extLst>
      <p:ext uri="{BB962C8B-B14F-4D97-AF65-F5344CB8AC3E}">
        <p14:creationId xmlns:p14="http://schemas.microsoft.com/office/powerpoint/2010/main" val="70955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026" name="Picture 2" descr="ch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980" y="1484784"/>
            <a:ext cx="6768752" cy="4700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10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5" name="Resim 4"/>
          <p:cNvPicPr>
            <a:picLocks noChangeAspect="1"/>
          </p:cNvPicPr>
          <p:nvPr/>
        </p:nvPicPr>
        <p:blipFill>
          <a:blip r:embed="rId3"/>
          <a:stretch>
            <a:fillRect/>
          </a:stretch>
        </p:blipFill>
        <p:spPr>
          <a:xfrm>
            <a:off x="981844" y="1556792"/>
            <a:ext cx="9937104" cy="4602058"/>
          </a:xfrm>
          <a:prstGeom prst="rect">
            <a:avLst/>
          </a:prstGeom>
        </p:spPr>
      </p:pic>
    </p:spTree>
    <p:extLst>
      <p:ext uri="{BB962C8B-B14F-4D97-AF65-F5344CB8AC3E}">
        <p14:creationId xmlns:p14="http://schemas.microsoft.com/office/powerpoint/2010/main" val="350283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Chain</a:t>
            </a:r>
            <a:r>
              <a:rPr lang="tr-TR" sz="2000" dirty="0">
                <a:solidFill>
                  <a:srgbClr val="C00000"/>
                </a:solidFill>
                <a:latin typeface="Arial" panose="020B0604020202020204" pitchFamily="34" charset="0"/>
                <a:cs typeface="Arial" panose="020B0604020202020204" pitchFamily="34" charset="0"/>
              </a:rPr>
              <a:t> of </a:t>
            </a:r>
            <a:r>
              <a:rPr lang="tr-TR" sz="2000" dirty="0" err="1">
                <a:solidFill>
                  <a:srgbClr val="C00000"/>
                </a:solidFill>
                <a:latin typeface="Arial" panose="020B0604020202020204" pitchFamily="34" charset="0"/>
                <a:cs typeface="Arial" panose="020B0604020202020204" pitchFamily="34" charset="0"/>
              </a:rPr>
              <a:t>Responsibility</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smtClean="0"/>
              <a:t>Problem</a:t>
            </a:r>
          </a:p>
          <a:p>
            <a:endParaRPr lang="tr-TR" sz="1800" b="1" dirty="0"/>
          </a:p>
          <a:p>
            <a:r>
              <a:rPr lang="tr-TR" sz="1800" dirty="0"/>
              <a:t>Problemi anlamak için, doğrudan bir senaryo ile başlayalım. Bir Pazartesi günü masanızın başına oturmuş kahvenizi yudumlarken, yeni almış olduğunuz projenin analizine devam ediyorsunuz. Bu proje, tüm dünyada faaliyet gösteren büyük bir sanal ofis firmasının toplantı salonu kiralama uygulamasını geliştirmek. Halihazırda var olan sistem, firmanın çalıştığı ülkelere göre birçok sunucuya ayrılmış durumda. </a:t>
            </a:r>
            <a:r>
              <a:rPr lang="tr-TR" sz="1800" dirty="0" smtClean="0"/>
              <a:t>Toplantı salonu kiralayacağınız ülkeye göre bağlanılması gereken </a:t>
            </a:r>
            <a:r>
              <a:rPr lang="tr-TR" sz="1800" dirty="0" err="1" smtClean="0"/>
              <a:t>veritabanı</a:t>
            </a:r>
            <a:r>
              <a:rPr lang="tr-TR" sz="1800" dirty="0" smtClean="0"/>
              <a:t> IP adresi değişiklik gösterdiğini farz edelim.</a:t>
            </a:r>
          </a:p>
          <a:p>
            <a:endParaRPr lang="tr-TR" sz="1800" dirty="0" smtClean="0"/>
          </a:p>
          <a:p>
            <a:r>
              <a:rPr lang="tr-TR" sz="1800" dirty="0" smtClean="0"/>
              <a:t>Türkiye için: 150.143.253.114 </a:t>
            </a:r>
          </a:p>
          <a:p>
            <a:r>
              <a:rPr lang="tr-TR" sz="1800" dirty="0" smtClean="0"/>
              <a:t>Almanya için</a:t>
            </a:r>
            <a:r>
              <a:rPr lang="tr-TR" sz="1800" dirty="0"/>
              <a:t>: </a:t>
            </a:r>
            <a:r>
              <a:rPr lang="tr-TR" sz="1800" dirty="0" smtClean="0"/>
              <a:t>28.158.96.108</a:t>
            </a:r>
          </a:p>
          <a:p>
            <a:r>
              <a:rPr lang="tr-TR" sz="1800" dirty="0"/>
              <a:t>Belçika için: 107.181.170.186</a:t>
            </a:r>
            <a:endParaRPr lang="tr-TR" sz="1800" dirty="0" smtClean="0"/>
          </a:p>
          <a:p>
            <a:endParaRPr lang="tr-TR" sz="1800" dirty="0"/>
          </a:p>
          <a:p>
            <a:r>
              <a:rPr lang="tr-TR" sz="1800" dirty="0" smtClean="0"/>
              <a:t>Sizden </a:t>
            </a:r>
            <a:r>
              <a:rPr lang="tr-TR" sz="1800" dirty="0"/>
              <a:t>istenen, müşteri tarafından belirtilen şehir ve katılımcı sayısına göre gerekli salonların filtrelenerek kullanıcıya sunulması.</a:t>
            </a:r>
          </a:p>
        </p:txBody>
      </p:sp>
    </p:spTree>
    <p:extLst>
      <p:ext uri="{BB962C8B-B14F-4D97-AF65-F5344CB8AC3E}">
        <p14:creationId xmlns:p14="http://schemas.microsoft.com/office/powerpoint/2010/main" val="266533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1009489" y="1412776"/>
            <a:ext cx="9837451" cy="5240437"/>
          </a:xfrm>
          <a:prstGeom prst="rect">
            <a:avLst/>
          </a:prstGeom>
        </p:spPr>
      </p:pic>
      <p:pic>
        <p:nvPicPr>
          <p:cNvPr id="4" name="Resim 3">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5"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6"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697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Chain</a:t>
            </a:r>
            <a:r>
              <a:rPr lang="tr-TR" sz="2000" dirty="0">
                <a:solidFill>
                  <a:srgbClr val="C00000"/>
                </a:solidFill>
                <a:latin typeface="Arial" panose="020B0604020202020204" pitchFamily="34" charset="0"/>
                <a:cs typeface="Arial" panose="020B0604020202020204" pitchFamily="34" charset="0"/>
              </a:rPr>
              <a:t> of </a:t>
            </a:r>
            <a:r>
              <a:rPr lang="tr-TR" sz="2000" dirty="0" err="1">
                <a:solidFill>
                  <a:srgbClr val="C00000"/>
                </a:solidFill>
                <a:latin typeface="Arial" panose="020B0604020202020204" pitchFamily="34" charset="0"/>
                <a:cs typeface="Arial" panose="020B0604020202020204" pitchFamily="34" charset="0"/>
              </a:rPr>
              <a:t>Responsibility</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200" dirty="0" smtClean="0"/>
              <a:t>Senaryo</a:t>
            </a:r>
            <a:r>
              <a:rPr lang="tr-TR" sz="1200" dirty="0"/>
              <a:t>: Haber Paylaşım Sistemi</a:t>
            </a:r>
          </a:p>
          <a:p>
            <a:endParaRPr lang="tr-TR" sz="1200" dirty="0"/>
          </a:p>
          <a:p>
            <a:r>
              <a:rPr lang="tr-TR" sz="1200" dirty="0"/>
              <a:t>1. Sistemde üç farklı kullanıcı tipi bulunmaktadır: Kullanıcılar, Editörler ve Yöneticiler.</a:t>
            </a:r>
          </a:p>
          <a:p>
            <a:endParaRPr lang="tr-TR" sz="1200" dirty="0"/>
          </a:p>
          <a:p>
            <a:r>
              <a:rPr lang="tr-TR" sz="1200" dirty="0"/>
              <a:t>2. Bir kullanıcı, bir haber paylaşmak istiyor. Haberi paylaşabilmek için belirli kontrollerden geçmesi gerekiyor.</a:t>
            </a:r>
          </a:p>
          <a:p>
            <a:endParaRPr lang="tr-TR" sz="1200" dirty="0"/>
          </a:p>
          <a:p>
            <a:r>
              <a:rPr lang="tr-TR" sz="1200" dirty="0"/>
              <a:t>3. Kullanıcı, haber paylaşma talebini sisteme iletiyor.</a:t>
            </a:r>
          </a:p>
          <a:p>
            <a:endParaRPr lang="tr-TR" sz="1200" dirty="0"/>
          </a:p>
          <a:p>
            <a:r>
              <a:rPr lang="tr-TR" sz="1200" dirty="0"/>
              <a:t>4. İlk olarak, talep Kullanıcı </a:t>
            </a:r>
            <a:r>
              <a:rPr lang="tr-TR" sz="1200" dirty="0" err="1"/>
              <a:t>Handler'ına</a:t>
            </a:r>
            <a:r>
              <a:rPr lang="tr-TR" sz="1200" dirty="0"/>
              <a:t> iletildiğinde, kullanıcının giriş yapmış olması kontrol ediliyor. Kullanıcı giriş yapmamışsa, haber paylaşma işlemi reddediliyor ve kullanıcıya bir hata mesajı gönderiliyor.</a:t>
            </a:r>
          </a:p>
          <a:p>
            <a:endParaRPr lang="tr-TR" sz="1200" dirty="0"/>
          </a:p>
          <a:p>
            <a:r>
              <a:rPr lang="tr-TR" sz="1200" dirty="0"/>
              <a:t>5. Kullanıcı giriş yapmışsa, talep Editör </a:t>
            </a:r>
            <a:r>
              <a:rPr lang="tr-TR" sz="1200" dirty="0" err="1"/>
              <a:t>Handler'ına</a:t>
            </a:r>
            <a:r>
              <a:rPr lang="tr-TR" sz="1200" dirty="0"/>
              <a:t> yönlendiriliyor.</a:t>
            </a:r>
          </a:p>
          <a:p>
            <a:endParaRPr lang="tr-TR" sz="1200" dirty="0"/>
          </a:p>
          <a:p>
            <a:r>
              <a:rPr lang="tr-TR" sz="1200" dirty="0"/>
              <a:t>6. Editör </a:t>
            </a:r>
            <a:r>
              <a:rPr lang="tr-TR" sz="1200" dirty="0" err="1"/>
              <a:t>Handler'ı</a:t>
            </a:r>
            <a:r>
              <a:rPr lang="tr-TR" sz="1200" dirty="0"/>
              <a:t>, haberin geçerli bir başlık ve içeriğe sahip olup olmadığını kontrol ediyor. Eğer haber eksik bir başlığa veya içeriğe sahipse, haber paylaşma işlemi reddediliyor ve kullanıcıya bir hata mesajı gönderiliyor.</a:t>
            </a:r>
          </a:p>
          <a:p>
            <a:endParaRPr lang="tr-TR" sz="1200" dirty="0"/>
          </a:p>
          <a:p>
            <a:r>
              <a:rPr lang="tr-TR" sz="1200" dirty="0"/>
              <a:t>7. Haber başlık ve içeriği geçerliyse, talep Yönetici </a:t>
            </a:r>
            <a:r>
              <a:rPr lang="tr-TR" sz="1200" dirty="0" err="1"/>
              <a:t>Handler'ına</a:t>
            </a:r>
            <a:r>
              <a:rPr lang="tr-TR" sz="1200" dirty="0"/>
              <a:t> yönlendiriliyor.</a:t>
            </a:r>
          </a:p>
          <a:p>
            <a:endParaRPr lang="tr-TR" sz="1200" dirty="0"/>
          </a:p>
          <a:p>
            <a:r>
              <a:rPr lang="tr-TR" sz="1200" dirty="0"/>
              <a:t>8. Yönetici </a:t>
            </a:r>
            <a:r>
              <a:rPr lang="tr-TR" sz="1200" dirty="0" err="1"/>
              <a:t>Handler'ı</a:t>
            </a:r>
            <a:r>
              <a:rPr lang="tr-TR" sz="1200" dirty="0"/>
              <a:t>, haberin uygunsuz içerik barındırıp barındırmadığını kontrol ediyor. Eğer haber uygunsuz içerik barındırıyorsa, haber paylaşma işlemi reddediliyor ve kullanıcıya bir hata mesajı gönderiliyor.</a:t>
            </a:r>
          </a:p>
          <a:p>
            <a:endParaRPr lang="tr-TR" sz="1200" dirty="0"/>
          </a:p>
          <a:p>
            <a:r>
              <a:rPr lang="tr-TR" sz="1200" dirty="0"/>
              <a:t>9. Haber uygunsuz içerik barındırmıyorsa, haber başarıyla yayınlanıyor ve kullanıcıya bir onay mesajı gönderiliyor</a:t>
            </a:r>
            <a:r>
              <a:rPr lang="tr-TR" sz="1200" dirty="0" smtClean="0"/>
              <a:t>.</a:t>
            </a:r>
            <a:endParaRPr lang="tr-TR" sz="1200" dirty="0"/>
          </a:p>
        </p:txBody>
      </p:sp>
    </p:spTree>
    <p:extLst>
      <p:ext uri="{BB962C8B-B14F-4D97-AF65-F5344CB8AC3E}">
        <p14:creationId xmlns:p14="http://schemas.microsoft.com/office/powerpoint/2010/main" val="298742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197868" y="1169210"/>
            <a:ext cx="9505056" cy="5511129"/>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12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Command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Command</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err="1"/>
              <a:t>Command</a:t>
            </a:r>
            <a:r>
              <a:rPr lang="tr-TR" sz="1800" dirty="0"/>
              <a:t> tasarım deseni, bir işlemi bir nesneye kapsüller ve bu işlemi sonradan geri almak veya yeniden yapmak için bir yol sağlar. Bu desen, bir işlemi nesne şeklinde temsil etmek ve işlemi gerçekleştiren nesneyi ayırmak için kullanılır. Bu sayede işlemi yürüten nesne, gerçekleştirilecek işlem hakkında bilgi sahibi olmadan, yalnızca komut nesnesini çalıştırarak işlemi gerçekleştirebilir</a:t>
            </a:r>
            <a:r>
              <a:rPr lang="tr-TR" sz="1800" dirty="0" smtClean="0"/>
              <a:t>.</a:t>
            </a:r>
          </a:p>
          <a:p>
            <a:endParaRPr lang="tr-TR" sz="1800" dirty="0" smtClean="0"/>
          </a:p>
          <a:p>
            <a:r>
              <a:rPr lang="tr-TR" sz="1800" dirty="0" err="1"/>
              <a:t>Command</a:t>
            </a:r>
            <a:r>
              <a:rPr lang="tr-TR" sz="1800" dirty="0"/>
              <a:t> tasarım deseni, sistemdeki nesneler arasında bağımlılıkları azaltır ve bir işlemi farklı zamanlarda geri almak veya tekrar etmek gibi ihtiyaçları ele alır. Ayrıca, komutların sıralanmasını ve istenilen sırayla gerçekleştirilmesini kolaylaştırır</a:t>
            </a:r>
            <a:r>
              <a:rPr lang="tr-TR" sz="1800" dirty="0" smtClean="0"/>
              <a:t>.</a:t>
            </a:r>
          </a:p>
          <a:p>
            <a:endParaRPr lang="tr-TR" sz="1800" dirty="0"/>
          </a:p>
          <a:p>
            <a:r>
              <a:rPr lang="tr-TR" sz="1800" dirty="0"/>
              <a:t>Bu desen, özellikle uygulama işlem geçmişinin tutulması veya </a:t>
            </a:r>
            <a:r>
              <a:rPr lang="tr-TR" sz="1800" dirty="0" err="1"/>
              <a:t>kuyruklama</a:t>
            </a:r>
            <a:r>
              <a:rPr lang="tr-TR" sz="1800" dirty="0"/>
              <a:t> gibi durumlarda kullanışlıdır. Ayrıca, kullanıcı etkileşimlerini nesne şeklinde temsil etmek veya asenkron işlemleri yönetmek için de kullanılabilir</a:t>
            </a:r>
            <a:r>
              <a:rPr lang="tr-TR" sz="1800" dirty="0" smtClean="0"/>
              <a:t>.</a:t>
            </a:r>
            <a:endParaRPr lang="tr-TR" sz="1800" dirty="0"/>
          </a:p>
          <a:p>
            <a:r>
              <a:rPr lang="tr-TR" sz="1800" dirty="0"/>
              <a:t>Özetle, </a:t>
            </a:r>
            <a:r>
              <a:rPr lang="tr-TR" sz="1800" dirty="0" err="1"/>
              <a:t>Command</a:t>
            </a:r>
            <a:r>
              <a:rPr lang="tr-TR" sz="1800" dirty="0"/>
              <a:t> tasarım deseni, işlemleri nesne şeklinde temsil ederek işlemi yürüten nesneyi ve gerçekleştirilen işlemi birbirinden ayırarak esneklik ve </a:t>
            </a:r>
            <a:r>
              <a:rPr lang="tr-TR" sz="1800" dirty="0" err="1"/>
              <a:t>genişletilebilirlik</a:t>
            </a:r>
            <a:r>
              <a:rPr lang="tr-TR" sz="1800" dirty="0"/>
              <a:t> sağlar.</a:t>
            </a:r>
          </a:p>
          <a:p>
            <a:endParaRPr lang="tr-TR" sz="1800" dirty="0"/>
          </a:p>
          <a:p>
            <a:endParaRPr lang="tr-TR" sz="1800" dirty="0"/>
          </a:p>
        </p:txBody>
      </p:sp>
    </p:spTree>
    <p:extLst>
      <p:ext uri="{BB962C8B-B14F-4D97-AF65-F5344CB8AC3E}">
        <p14:creationId xmlns:p14="http://schemas.microsoft.com/office/powerpoint/2010/main" val="350470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Command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Command</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err="1"/>
              <a:t>Command</a:t>
            </a:r>
            <a:r>
              <a:rPr lang="tr-TR" sz="1800" dirty="0"/>
              <a:t> tasarım deseni genellikle aşağıdaki bileşenlerden oluşur</a:t>
            </a:r>
            <a:r>
              <a:rPr lang="tr-TR" sz="1800" dirty="0" smtClean="0"/>
              <a:t>:</a:t>
            </a:r>
          </a:p>
          <a:p>
            <a:endParaRPr lang="tr-TR" sz="1800" dirty="0"/>
          </a:p>
          <a:p>
            <a:pPr marL="342900" indent="-342900">
              <a:buFont typeface="+mj-lt"/>
              <a:buAutoNum type="arabicPeriod"/>
            </a:pPr>
            <a:r>
              <a:rPr lang="tr-TR" sz="1800" dirty="0" err="1"/>
              <a:t>Command</a:t>
            </a:r>
            <a:r>
              <a:rPr lang="tr-TR" sz="1800" dirty="0"/>
              <a:t>: Bir </a:t>
            </a:r>
            <a:r>
              <a:rPr lang="tr-TR" sz="1800" dirty="0" err="1"/>
              <a:t>arayüz</a:t>
            </a:r>
            <a:r>
              <a:rPr lang="tr-TR" sz="1800" dirty="0"/>
              <a:t> veya soyut sınıf olarak temsil edilen, gerçekleştirilecek işlemi temsil eden bir komutu tanımlar. Genellikle "</a:t>
            </a:r>
            <a:r>
              <a:rPr lang="tr-TR" sz="1800" dirty="0" err="1"/>
              <a:t>execute</a:t>
            </a:r>
            <a:r>
              <a:rPr lang="tr-TR" sz="1800" dirty="0"/>
              <a:t>" adında bir </a:t>
            </a:r>
            <a:r>
              <a:rPr lang="tr-TR" sz="1800" dirty="0" err="1"/>
              <a:t>metod</a:t>
            </a:r>
            <a:r>
              <a:rPr lang="tr-TR" sz="1800" dirty="0"/>
              <a:t> </a:t>
            </a:r>
            <a:r>
              <a:rPr lang="tr-TR" sz="1800" dirty="0" smtClean="0"/>
              <a:t>içerir.</a:t>
            </a:r>
          </a:p>
          <a:p>
            <a:pPr marL="342900" indent="-342900">
              <a:buFont typeface="+mj-lt"/>
              <a:buAutoNum type="arabicPeriod"/>
            </a:pPr>
            <a:endParaRPr lang="tr-TR" sz="1800" dirty="0" smtClean="0"/>
          </a:p>
          <a:p>
            <a:pPr marL="342900" indent="-342900">
              <a:buFont typeface="+mj-lt"/>
              <a:buAutoNum type="arabicPeriod"/>
            </a:pPr>
            <a:r>
              <a:rPr lang="tr-TR" sz="1800" dirty="0" err="1" smtClean="0"/>
              <a:t>Concrete</a:t>
            </a:r>
            <a:r>
              <a:rPr lang="tr-TR" sz="1800" dirty="0" smtClean="0"/>
              <a:t> </a:t>
            </a:r>
            <a:r>
              <a:rPr lang="tr-TR" sz="1800" dirty="0" err="1"/>
              <a:t>Command</a:t>
            </a:r>
            <a:r>
              <a:rPr lang="tr-TR" sz="1800" dirty="0"/>
              <a:t>: </a:t>
            </a:r>
            <a:r>
              <a:rPr lang="tr-TR" sz="1800" dirty="0" err="1"/>
              <a:t>Command</a:t>
            </a:r>
            <a:r>
              <a:rPr lang="tr-TR" sz="1800" dirty="0"/>
              <a:t> </a:t>
            </a:r>
            <a:r>
              <a:rPr lang="tr-TR" sz="1800" dirty="0" err="1"/>
              <a:t>arayüzünden</a:t>
            </a:r>
            <a:r>
              <a:rPr lang="tr-TR" sz="1800" dirty="0"/>
              <a:t> türeyen ve gerçek bir işlemi gerçekleştiren bir komut sınıfını temsil eder. Bu sınıf, işlemi gerçekleştirmek için gerekli olan diğer nesneleri </a:t>
            </a:r>
            <a:r>
              <a:rPr lang="tr-TR" sz="1800" dirty="0" smtClean="0"/>
              <a:t>içerir.</a:t>
            </a:r>
          </a:p>
          <a:p>
            <a:pPr marL="342900" indent="-342900">
              <a:buFont typeface="+mj-lt"/>
              <a:buAutoNum type="arabicPeriod"/>
            </a:pPr>
            <a:endParaRPr lang="tr-TR" sz="1800" dirty="0" smtClean="0"/>
          </a:p>
          <a:p>
            <a:pPr marL="342900" indent="-342900">
              <a:buFont typeface="+mj-lt"/>
              <a:buAutoNum type="arabicPeriod"/>
            </a:pPr>
            <a:r>
              <a:rPr lang="tr-TR" sz="1800" dirty="0" err="1" smtClean="0"/>
              <a:t>Receiver</a:t>
            </a:r>
            <a:r>
              <a:rPr lang="tr-TR" sz="1800" dirty="0"/>
              <a:t>: Bir işlemi gerçekleştiren nesneyi temsil eder. Komut, bu alıcı nesneyi kullanarak gerçekleştirilecek işlemi </a:t>
            </a:r>
            <a:r>
              <a:rPr lang="tr-TR" sz="1800" dirty="0" smtClean="0"/>
              <a:t>yürütür.</a:t>
            </a:r>
          </a:p>
          <a:p>
            <a:pPr marL="342900" indent="-342900">
              <a:buFont typeface="+mj-lt"/>
              <a:buAutoNum type="arabicPeriod"/>
            </a:pPr>
            <a:endParaRPr lang="tr-TR" sz="1800" dirty="0" smtClean="0"/>
          </a:p>
          <a:p>
            <a:pPr marL="342900" indent="-342900">
              <a:buFont typeface="+mj-lt"/>
              <a:buAutoNum type="arabicPeriod"/>
            </a:pPr>
            <a:r>
              <a:rPr lang="tr-TR" sz="1800" dirty="0" err="1" smtClean="0"/>
              <a:t>Invoker</a:t>
            </a:r>
            <a:r>
              <a:rPr lang="tr-TR" sz="1800" dirty="0"/>
              <a:t>: Komutu yürüten nesneyi temsil eder. Bu nesne, komutu çağırarak işlemi gerçekleştirir.</a:t>
            </a:r>
          </a:p>
        </p:txBody>
      </p:sp>
    </p:spTree>
    <p:extLst>
      <p:ext uri="{BB962C8B-B14F-4D97-AF65-F5344CB8AC3E}">
        <p14:creationId xmlns:p14="http://schemas.microsoft.com/office/powerpoint/2010/main" val="1381841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Command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Command</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a:t>Senaryo: Ev Otomasyonu </a:t>
            </a:r>
            <a:r>
              <a:rPr lang="tr-TR" sz="1800" dirty="0" smtClean="0"/>
              <a:t>Sistemi</a:t>
            </a:r>
          </a:p>
          <a:p>
            <a:endParaRPr lang="tr-TR" sz="1800" dirty="0"/>
          </a:p>
          <a:p>
            <a:pPr marL="285750" indent="-285750">
              <a:buFont typeface="Arial" panose="020B0604020202020204" pitchFamily="34" charset="0"/>
              <a:buChar char="•"/>
            </a:pPr>
            <a:r>
              <a:rPr lang="tr-TR" sz="1800" dirty="0" smtClean="0"/>
              <a:t>Bir ev </a:t>
            </a:r>
            <a:r>
              <a:rPr lang="tr-TR" sz="1800" dirty="0"/>
              <a:t>otomasyonu sistemi geliştiriliyor. Sistem, bir dizi akıllı ev cihazını kontrol etmeyi sağlar</a:t>
            </a:r>
            <a:r>
              <a:rPr lang="tr-TR" sz="1800" dirty="0" smtClean="0"/>
              <a:t>.</a:t>
            </a:r>
            <a:endParaRPr lang="tr-TR" sz="1800" dirty="0"/>
          </a:p>
          <a:p>
            <a:pPr marL="285750" indent="-285750">
              <a:buFont typeface="Arial" panose="020B0604020202020204" pitchFamily="34" charset="0"/>
              <a:buChar char="•"/>
            </a:pPr>
            <a:r>
              <a:rPr lang="tr-TR" sz="1800" dirty="0"/>
              <a:t>Sistemde farklı cihazları kontrol etmek için birçok komut bulunmaktadır: ışıkları açma/kapama, termostat ayarlarını değiştirme, güvenlik kameralarını etkinleştirme vb.</a:t>
            </a:r>
          </a:p>
          <a:p>
            <a:pPr marL="285750" indent="-285750">
              <a:buFont typeface="Arial" panose="020B0604020202020204" pitchFamily="34" charset="0"/>
              <a:buChar char="•"/>
            </a:pPr>
            <a:r>
              <a:rPr lang="tr-TR" sz="1800" dirty="0"/>
              <a:t>Kullanıcı, mobil uygulama üzerinden bir komut göndermek istiyor</a:t>
            </a:r>
            <a:r>
              <a:rPr lang="tr-TR" sz="1800" dirty="0" smtClean="0"/>
              <a:t>.</a:t>
            </a:r>
          </a:p>
          <a:p>
            <a:pPr marL="285750" indent="-285750">
              <a:buFont typeface="Arial" panose="020B0604020202020204" pitchFamily="34" charset="0"/>
              <a:buChar char="•"/>
            </a:pPr>
            <a:endParaRPr lang="tr-TR" sz="1800" dirty="0"/>
          </a:p>
          <a:p>
            <a:r>
              <a:rPr lang="tr-TR" sz="1800" dirty="0" err="1"/>
              <a:t>Command</a:t>
            </a:r>
            <a:r>
              <a:rPr lang="tr-TR" sz="1800" dirty="0"/>
              <a:t> tasarım deseni kullanılarak, kullanıcının komutunu nesne şeklinde temsil edebiliriz.</a:t>
            </a:r>
          </a:p>
          <a:p>
            <a:endParaRPr lang="tr-TR" sz="1100" dirty="0"/>
          </a:p>
        </p:txBody>
      </p:sp>
    </p:spTree>
    <p:extLst>
      <p:ext uri="{BB962C8B-B14F-4D97-AF65-F5344CB8AC3E}">
        <p14:creationId xmlns:p14="http://schemas.microsoft.com/office/powerpoint/2010/main" val="326999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349996" y="1268760"/>
            <a:ext cx="6840760" cy="5221491"/>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Command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3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ematik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89_TF02787947" id="{F76874F7-09BF-4919-8092-7DCFDBC47D09}" vid="{BD9753A5-59D8-407E-8B1D-F9314866C99E}"/>
    </a:ext>
  </a:extLst>
</a:theme>
</file>

<file path=ppt/theme/theme2.xml><?xml version="1.0" encoding="utf-8"?>
<a:theme xmlns:a="http://schemas.openxmlformats.org/drawingml/2006/main" name="Ofis Teması">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eması">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 işaretli matematik eğitimi sunusu (geniş ekran)</Template>
  <TotalTime>4946</TotalTime>
  <Words>7237</Words>
  <Application>Microsoft Office PowerPoint</Application>
  <PresentationFormat>Özel</PresentationFormat>
  <Paragraphs>1212</Paragraphs>
  <Slides>101</Slides>
  <Notes>73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101</vt:i4>
      </vt:variant>
    </vt:vector>
  </HeadingPairs>
  <TitlesOfParts>
    <vt:vector size="106" baseType="lpstr">
      <vt:lpstr>Arial</vt:lpstr>
      <vt:lpstr>Cascadia Mono</vt:lpstr>
      <vt:lpstr>Euphemia</vt:lpstr>
      <vt:lpstr>Wingdings</vt:lpstr>
      <vt:lpstr>Matematik 16x9</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Problemlere çözüm sağlar</vt:lpstr>
      <vt:lpstr>İyi tasarım prensiplerini uygular</vt:lpstr>
      <vt:lpstr>Kod tekrarını azaltır</vt:lpstr>
      <vt:lpstr>İletişim ve anlaşılabilirliği arttırır</vt:lpstr>
      <vt:lpstr>Desenler dört ana gruba ayrılır.</vt:lpstr>
      <vt:lpstr>Creational Patterns (Yaratımsal Desenler)</vt:lpstr>
      <vt:lpstr>Structural Patterns (Yapısal Desenler)</vt:lpstr>
      <vt:lpstr>Behavioral Patterns (Davranışsal Desenler)</vt:lpstr>
      <vt:lpstr>Architectural Patterns (Mimari Desenler)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Önder AYCAN</dc:creator>
  <cp:lastModifiedBy>Emre GÖK</cp:lastModifiedBy>
  <cp:revision>199</cp:revision>
  <dcterms:created xsi:type="dcterms:W3CDTF">2023-05-17T12:27:24Z</dcterms:created>
  <dcterms:modified xsi:type="dcterms:W3CDTF">2023-06-20T14:36:46Z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