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handoutMasterIdLst>
    <p:handoutMasterId r:id="rId90"/>
  </p:handoutMasterIdLst>
  <p:sldIdLst>
    <p:sldId id="256" r:id="rId2"/>
    <p:sldId id="262" r:id="rId3"/>
    <p:sldId id="284" r:id="rId4"/>
    <p:sldId id="288" r:id="rId5"/>
    <p:sldId id="289" r:id="rId6"/>
    <p:sldId id="287"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258" r:id="rId20"/>
    <p:sldId id="274" r:id="rId21"/>
    <p:sldId id="275" r:id="rId22"/>
    <p:sldId id="276" r:id="rId23"/>
    <p:sldId id="277" r:id="rId24"/>
    <p:sldId id="279" r:id="rId25"/>
    <p:sldId id="280" r:id="rId26"/>
    <p:sldId id="281" r:id="rId27"/>
    <p:sldId id="282" r:id="rId28"/>
    <p:sldId id="303" r:id="rId29"/>
    <p:sldId id="332" r:id="rId30"/>
    <p:sldId id="331" r:id="rId31"/>
    <p:sldId id="304" r:id="rId32"/>
    <p:sldId id="305" r:id="rId33"/>
    <p:sldId id="320" r:id="rId34"/>
    <p:sldId id="321" r:id="rId35"/>
    <p:sldId id="322" r:id="rId36"/>
    <p:sldId id="306" r:id="rId37"/>
    <p:sldId id="324" r:id="rId38"/>
    <p:sldId id="325" r:id="rId39"/>
    <p:sldId id="326" r:id="rId40"/>
    <p:sldId id="327" r:id="rId41"/>
    <p:sldId id="328" r:id="rId42"/>
    <p:sldId id="329" r:id="rId43"/>
    <p:sldId id="330" r:id="rId44"/>
    <p:sldId id="323" r:id="rId45"/>
    <p:sldId id="334" r:id="rId46"/>
    <p:sldId id="335" r:id="rId47"/>
    <p:sldId id="333" r:id="rId48"/>
    <p:sldId id="309" r:id="rId49"/>
    <p:sldId id="307" r:id="rId50"/>
    <p:sldId id="308" r:id="rId51"/>
    <p:sldId id="310" r:id="rId52"/>
    <p:sldId id="311" r:id="rId53"/>
    <p:sldId id="312" r:id="rId54"/>
    <p:sldId id="313" r:id="rId55"/>
    <p:sldId id="314" r:id="rId56"/>
    <p:sldId id="316" r:id="rId57"/>
    <p:sldId id="315" r:id="rId58"/>
    <p:sldId id="317" r:id="rId59"/>
    <p:sldId id="318" r:id="rId60"/>
    <p:sldId id="319" r:id="rId61"/>
    <p:sldId id="362" r:id="rId62"/>
    <p:sldId id="336" r:id="rId63"/>
    <p:sldId id="337" r:id="rId64"/>
    <p:sldId id="338" r:id="rId65"/>
    <p:sldId id="339" r:id="rId66"/>
    <p:sldId id="349" r:id="rId67"/>
    <p:sldId id="341" r:id="rId68"/>
    <p:sldId id="340" r:id="rId69"/>
    <p:sldId id="342" r:id="rId70"/>
    <p:sldId id="343" r:id="rId71"/>
    <p:sldId id="344" r:id="rId72"/>
    <p:sldId id="345" r:id="rId73"/>
    <p:sldId id="346" r:id="rId74"/>
    <p:sldId id="347" r:id="rId75"/>
    <p:sldId id="348"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A0A"/>
    <a:srgbClr val="2611ED"/>
    <a:srgbClr val="465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howGuides="1">
      <p:cViewPr>
        <p:scale>
          <a:sx n="106" d="100"/>
          <a:sy n="106" d="100"/>
        </p:scale>
        <p:origin x="732" y="30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7.06.2023</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7.06.2023</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a:t>
            </a:fld>
            <a:endParaRPr lang="tr-TR" dirty="0"/>
          </a:p>
        </p:txBody>
      </p:sp>
    </p:spTree>
    <p:extLst>
      <p:ext uri="{BB962C8B-B14F-4D97-AF65-F5344CB8AC3E}">
        <p14:creationId xmlns:p14="http://schemas.microsoft.com/office/powerpoint/2010/main" val="152856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10</a:t>
            </a:fld>
            <a:endParaRPr lang="tr-TR" dirty="0"/>
          </a:p>
        </p:txBody>
      </p:sp>
    </p:spTree>
    <p:extLst>
      <p:ext uri="{BB962C8B-B14F-4D97-AF65-F5344CB8AC3E}">
        <p14:creationId xmlns:p14="http://schemas.microsoft.com/office/powerpoint/2010/main" val="281062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11</a:t>
            </a:fld>
            <a:endParaRPr lang="tr-TR" dirty="0"/>
          </a:p>
        </p:txBody>
      </p:sp>
    </p:spTree>
    <p:extLst>
      <p:ext uri="{BB962C8B-B14F-4D97-AF65-F5344CB8AC3E}">
        <p14:creationId xmlns:p14="http://schemas.microsoft.com/office/powerpoint/2010/main" val="264814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12</a:t>
            </a:fld>
            <a:endParaRPr lang="tr-TR" dirty="0"/>
          </a:p>
        </p:txBody>
      </p:sp>
    </p:spTree>
    <p:extLst>
      <p:ext uri="{BB962C8B-B14F-4D97-AF65-F5344CB8AC3E}">
        <p14:creationId xmlns:p14="http://schemas.microsoft.com/office/powerpoint/2010/main" val="117175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13</a:t>
            </a:fld>
            <a:endParaRPr lang="tr-TR" dirty="0"/>
          </a:p>
        </p:txBody>
      </p:sp>
    </p:spTree>
    <p:extLst>
      <p:ext uri="{BB962C8B-B14F-4D97-AF65-F5344CB8AC3E}">
        <p14:creationId xmlns:p14="http://schemas.microsoft.com/office/powerpoint/2010/main" val="294174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14</a:t>
            </a:fld>
            <a:endParaRPr lang="tr-TR" dirty="0"/>
          </a:p>
        </p:txBody>
      </p:sp>
    </p:spTree>
    <p:extLst>
      <p:ext uri="{BB962C8B-B14F-4D97-AF65-F5344CB8AC3E}">
        <p14:creationId xmlns:p14="http://schemas.microsoft.com/office/powerpoint/2010/main" val="388899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15</a:t>
            </a:fld>
            <a:endParaRPr lang="tr-TR" dirty="0"/>
          </a:p>
        </p:txBody>
      </p:sp>
    </p:spTree>
    <p:extLst>
      <p:ext uri="{BB962C8B-B14F-4D97-AF65-F5344CB8AC3E}">
        <p14:creationId xmlns:p14="http://schemas.microsoft.com/office/powerpoint/2010/main" val="8437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16</a:t>
            </a:fld>
            <a:endParaRPr lang="tr-TR" dirty="0"/>
          </a:p>
        </p:txBody>
      </p:sp>
    </p:spTree>
    <p:extLst>
      <p:ext uri="{BB962C8B-B14F-4D97-AF65-F5344CB8AC3E}">
        <p14:creationId xmlns:p14="http://schemas.microsoft.com/office/powerpoint/2010/main" val="405380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17</a:t>
            </a:fld>
            <a:endParaRPr lang="tr-TR" dirty="0"/>
          </a:p>
        </p:txBody>
      </p:sp>
    </p:spTree>
    <p:extLst>
      <p:ext uri="{BB962C8B-B14F-4D97-AF65-F5344CB8AC3E}">
        <p14:creationId xmlns:p14="http://schemas.microsoft.com/office/powerpoint/2010/main" val="1723740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18</a:t>
            </a:fld>
            <a:endParaRPr lang="tr-TR" dirty="0"/>
          </a:p>
        </p:txBody>
      </p:sp>
    </p:spTree>
    <p:extLst>
      <p:ext uri="{BB962C8B-B14F-4D97-AF65-F5344CB8AC3E}">
        <p14:creationId xmlns:p14="http://schemas.microsoft.com/office/powerpoint/2010/main" val="258529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19</a:t>
            </a:fld>
            <a:endParaRPr lang="tr-TR" dirty="0"/>
          </a:p>
        </p:txBody>
      </p:sp>
    </p:spTree>
    <p:extLst>
      <p:ext uri="{BB962C8B-B14F-4D97-AF65-F5344CB8AC3E}">
        <p14:creationId xmlns:p14="http://schemas.microsoft.com/office/powerpoint/2010/main" val="51309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a:t>
            </a:fld>
            <a:endParaRPr lang="tr-TR" dirty="0"/>
          </a:p>
        </p:txBody>
      </p:sp>
    </p:spTree>
    <p:extLst>
      <p:ext uri="{BB962C8B-B14F-4D97-AF65-F5344CB8AC3E}">
        <p14:creationId xmlns:p14="http://schemas.microsoft.com/office/powerpoint/2010/main" val="1845543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20</a:t>
            </a:fld>
            <a:endParaRPr lang="tr-TR" dirty="0"/>
          </a:p>
        </p:txBody>
      </p:sp>
    </p:spTree>
    <p:extLst>
      <p:ext uri="{BB962C8B-B14F-4D97-AF65-F5344CB8AC3E}">
        <p14:creationId xmlns:p14="http://schemas.microsoft.com/office/powerpoint/2010/main" val="344532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21</a:t>
            </a:fld>
            <a:endParaRPr lang="tr-TR" dirty="0"/>
          </a:p>
        </p:txBody>
      </p:sp>
    </p:spTree>
    <p:extLst>
      <p:ext uri="{BB962C8B-B14F-4D97-AF65-F5344CB8AC3E}">
        <p14:creationId xmlns:p14="http://schemas.microsoft.com/office/powerpoint/2010/main" val="83098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22</a:t>
            </a:fld>
            <a:endParaRPr lang="tr-TR" dirty="0"/>
          </a:p>
        </p:txBody>
      </p:sp>
    </p:spTree>
    <p:extLst>
      <p:ext uri="{BB962C8B-B14F-4D97-AF65-F5344CB8AC3E}">
        <p14:creationId xmlns:p14="http://schemas.microsoft.com/office/powerpoint/2010/main" val="319700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23</a:t>
            </a:fld>
            <a:endParaRPr lang="tr-TR" dirty="0"/>
          </a:p>
        </p:txBody>
      </p:sp>
    </p:spTree>
    <p:extLst>
      <p:ext uri="{BB962C8B-B14F-4D97-AF65-F5344CB8AC3E}">
        <p14:creationId xmlns:p14="http://schemas.microsoft.com/office/powerpoint/2010/main" val="62595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24</a:t>
            </a:fld>
            <a:endParaRPr lang="tr-TR" dirty="0"/>
          </a:p>
        </p:txBody>
      </p:sp>
    </p:spTree>
    <p:extLst>
      <p:ext uri="{BB962C8B-B14F-4D97-AF65-F5344CB8AC3E}">
        <p14:creationId xmlns:p14="http://schemas.microsoft.com/office/powerpoint/2010/main" val="3276113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25</a:t>
            </a:fld>
            <a:endParaRPr lang="tr-TR" dirty="0"/>
          </a:p>
        </p:txBody>
      </p:sp>
    </p:spTree>
    <p:extLst>
      <p:ext uri="{BB962C8B-B14F-4D97-AF65-F5344CB8AC3E}">
        <p14:creationId xmlns:p14="http://schemas.microsoft.com/office/powerpoint/2010/main" val="3203874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26</a:t>
            </a:fld>
            <a:endParaRPr lang="tr-TR" dirty="0"/>
          </a:p>
        </p:txBody>
      </p:sp>
    </p:spTree>
    <p:extLst>
      <p:ext uri="{BB962C8B-B14F-4D97-AF65-F5344CB8AC3E}">
        <p14:creationId xmlns:p14="http://schemas.microsoft.com/office/powerpoint/2010/main" val="2535853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27</a:t>
            </a:fld>
            <a:endParaRPr lang="tr-TR" dirty="0"/>
          </a:p>
        </p:txBody>
      </p:sp>
    </p:spTree>
    <p:extLst>
      <p:ext uri="{BB962C8B-B14F-4D97-AF65-F5344CB8AC3E}">
        <p14:creationId xmlns:p14="http://schemas.microsoft.com/office/powerpoint/2010/main" val="86719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28</a:t>
            </a:fld>
            <a:endParaRPr lang="tr-TR" dirty="0"/>
          </a:p>
        </p:txBody>
      </p:sp>
    </p:spTree>
    <p:extLst>
      <p:ext uri="{BB962C8B-B14F-4D97-AF65-F5344CB8AC3E}">
        <p14:creationId xmlns:p14="http://schemas.microsoft.com/office/powerpoint/2010/main" val="3396446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29</a:t>
            </a:fld>
            <a:endParaRPr lang="tr-TR" dirty="0"/>
          </a:p>
        </p:txBody>
      </p:sp>
    </p:spTree>
    <p:extLst>
      <p:ext uri="{BB962C8B-B14F-4D97-AF65-F5344CB8AC3E}">
        <p14:creationId xmlns:p14="http://schemas.microsoft.com/office/powerpoint/2010/main" val="173201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a:t>
            </a:fld>
            <a:endParaRPr lang="tr-TR" dirty="0"/>
          </a:p>
        </p:txBody>
      </p:sp>
    </p:spTree>
    <p:extLst>
      <p:ext uri="{BB962C8B-B14F-4D97-AF65-F5344CB8AC3E}">
        <p14:creationId xmlns:p14="http://schemas.microsoft.com/office/powerpoint/2010/main" val="3614968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30</a:t>
            </a:fld>
            <a:endParaRPr lang="tr-TR" dirty="0"/>
          </a:p>
        </p:txBody>
      </p:sp>
    </p:spTree>
    <p:extLst>
      <p:ext uri="{BB962C8B-B14F-4D97-AF65-F5344CB8AC3E}">
        <p14:creationId xmlns:p14="http://schemas.microsoft.com/office/powerpoint/2010/main" val="999185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31</a:t>
            </a:fld>
            <a:endParaRPr lang="tr-TR" dirty="0"/>
          </a:p>
        </p:txBody>
      </p:sp>
    </p:spTree>
    <p:extLst>
      <p:ext uri="{BB962C8B-B14F-4D97-AF65-F5344CB8AC3E}">
        <p14:creationId xmlns:p14="http://schemas.microsoft.com/office/powerpoint/2010/main" val="41570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32</a:t>
            </a:fld>
            <a:endParaRPr lang="tr-TR" dirty="0"/>
          </a:p>
        </p:txBody>
      </p:sp>
    </p:spTree>
    <p:extLst>
      <p:ext uri="{BB962C8B-B14F-4D97-AF65-F5344CB8AC3E}">
        <p14:creationId xmlns:p14="http://schemas.microsoft.com/office/powerpoint/2010/main" val="1031541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33</a:t>
            </a:fld>
            <a:endParaRPr lang="tr-TR" dirty="0"/>
          </a:p>
        </p:txBody>
      </p:sp>
    </p:spTree>
    <p:extLst>
      <p:ext uri="{BB962C8B-B14F-4D97-AF65-F5344CB8AC3E}">
        <p14:creationId xmlns:p14="http://schemas.microsoft.com/office/powerpoint/2010/main" val="382079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34</a:t>
            </a:fld>
            <a:endParaRPr lang="tr-TR" dirty="0"/>
          </a:p>
        </p:txBody>
      </p:sp>
    </p:spTree>
    <p:extLst>
      <p:ext uri="{BB962C8B-B14F-4D97-AF65-F5344CB8AC3E}">
        <p14:creationId xmlns:p14="http://schemas.microsoft.com/office/powerpoint/2010/main" val="2132033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35</a:t>
            </a:fld>
            <a:endParaRPr lang="tr-TR" dirty="0"/>
          </a:p>
        </p:txBody>
      </p:sp>
    </p:spTree>
    <p:extLst>
      <p:ext uri="{BB962C8B-B14F-4D97-AF65-F5344CB8AC3E}">
        <p14:creationId xmlns:p14="http://schemas.microsoft.com/office/powerpoint/2010/main" val="790407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36</a:t>
            </a:fld>
            <a:endParaRPr lang="tr-TR" dirty="0"/>
          </a:p>
        </p:txBody>
      </p:sp>
    </p:spTree>
    <p:extLst>
      <p:ext uri="{BB962C8B-B14F-4D97-AF65-F5344CB8AC3E}">
        <p14:creationId xmlns:p14="http://schemas.microsoft.com/office/powerpoint/2010/main" val="1547107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37</a:t>
            </a:fld>
            <a:endParaRPr lang="tr-TR" dirty="0"/>
          </a:p>
        </p:txBody>
      </p:sp>
    </p:spTree>
    <p:extLst>
      <p:ext uri="{BB962C8B-B14F-4D97-AF65-F5344CB8AC3E}">
        <p14:creationId xmlns:p14="http://schemas.microsoft.com/office/powerpoint/2010/main" val="267021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38</a:t>
            </a:fld>
            <a:endParaRPr lang="tr-TR" dirty="0"/>
          </a:p>
        </p:txBody>
      </p:sp>
    </p:spTree>
    <p:extLst>
      <p:ext uri="{BB962C8B-B14F-4D97-AF65-F5344CB8AC3E}">
        <p14:creationId xmlns:p14="http://schemas.microsoft.com/office/powerpoint/2010/main" val="654245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39</a:t>
            </a:fld>
            <a:endParaRPr lang="tr-TR" dirty="0"/>
          </a:p>
        </p:txBody>
      </p:sp>
    </p:spTree>
    <p:extLst>
      <p:ext uri="{BB962C8B-B14F-4D97-AF65-F5344CB8AC3E}">
        <p14:creationId xmlns:p14="http://schemas.microsoft.com/office/powerpoint/2010/main" val="25872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a:t>
            </a:fld>
            <a:endParaRPr lang="tr-TR" dirty="0"/>
          </a:p>
        </p:txBody>
      </p:sp>
    </p:spTree>
    <p:extLst>
      <p:ext uri="{BB962C8B-B14F-4D97-AF65-F5344CB8AC3E}">
        <p14:creationId xmlns:p14="http://schemas.microsoft.com/office/powerpoint/2010/main" val="3300248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40</a:t>
            </a:fld>
            <a:endParaRPr lang="tr-TR" dirty="0"/>
          </a:p>
        </p:txBody>
      </p:sp>
    </p:spTree>
    <p:extLst>
      <p:ext uri="{BB962C8B-B14F-4D97-AF65-F5344CB8AC3E}">
        <p14:creationId xmlns:p14="http://schemas.microsoft.com/office/powerpoint/2010/main" val="354752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41</a:t>
            </a:fld>
            <a:endParaRPr lang="tr-TR" dirty="0"/>
          </a:p>
        </p:txBody>
      </p:sp>
    </p:spTree>
    <p:extLst>
      <p:ext uri="{BB962C8B-B14F-4D97-AF65-F5344CB8AC3E}">
        <p14:creationId xmlns:p14="http://schemas.microsoft.com/office/powerpoint/2010/main" val="464465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42</a:t>
            </a:fld>
            <a:endParaRPr lang="tr-TR" dirty="0"/>
          </a:p>
        </p:txBody>
      </p:sp>
    </p:spTree>
    <p:extLst>
      <p:ext uri="{BB962C8B-B14F-4D97-AF65-F5344CB8AC3E}">
        <p14:creationId xmlns:p14="http://schemas.microsoft.com/office/powerpoint/2010/main" val="463266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43</a:t>
            </a:fld>
            <a:endParaRPr lang="tr-TR" dirty="0"/>
          </a:p>
        </p:txBody>
      </p:sp>
    </p:spTree>
    <p:extLst>
      <p:ext uri="{BB962C8B-B14F-4D97-AF65-F5344CB8AC3E}">
        <p14:creationId xmlns:p14="http://schemas.microsoft.com/office/powerpoint/2010/main" val="2490108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44</a:t>
            </a:fld>
            <a:endParaRPr lang="tr-TR" dirty="0"/>
          </a:p>
        </p:txBody>
      </p:sp>
    </p:spTree>
    <p:extLst>
      <p:ext uri="{BB962C8B-B14F-4D97-AF65-F5344CB8AC3E}">
        <p14:creationId xmlns:p14="http://schemas.microsoft.com/office/powerpoint/2010/main" val="780954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45</a:t>
            </a:fld>
            <a:endParaRPr lang="tr-TR" dirty="0"/>
          </a:p>
        </p:txBody>
      </p:sp>
    </p:spTree>
    <p:extLst>
      <p:ext uri="{BB962C8B-B14F-4D97-AF65-F5344CB8AC3E}">
        <p14:creationId xmlns:p14="http://schemas.microsoft.com/office/powerpoint/2010/main" val="262445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46</a:t>
            </a:fld>
            <a:endParaRPr lang="tr-TR" dirty="0"/>
          </a:p>
        </p:txBody>
      </p:sp>
    </p:spTree>
    <p:extLst>
      <p:ext uri="{BB962C8B-B14F-4D97-AF65-F5344CB8AC3E}">
        <p14:creationId xmlns:p14="http://schemas.microsoft.com/office/powerpoint/2010/main" val="1206856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47</a:t>
            </a:fld>
            <a:endParaRPr lang="tr-TR" dirty="0"/>
          </a:p>
        </p:txBody>
      </p:sp>
    </p:spTree>
    <p:extLst>
      <p:ext uri="{BB962C8B-B14F-4D97-AF65-F5344CB8AC3E}">
        <p14:creationId xmlns:p14="http://schemas.microsoft.com/office/powerpoint/2010/main" val="107691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48</a:t>
            </a:fld>
            <a:endParaRPr lang="tr-TR" dirty="0"/>
          </a:p>
        </p:txBody>
      </p:sp>
    </p:spTree>
    <p:extLst>
      <p:ext uri="{BB962C8B-B14F-4D97-AF65-F5344CB8AC3E}">
        <p14:creationId xmlns:p14="http://schemas.microsoft.com/office/powerpoint/2010/main" val="1504903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49</a:t>
            </a:fld>
            <a:endParaRPr lang="tr-TR" dirty="0"/>
          </a:p>
        </p:txBody>
      </p:sp>
    </p:spTree>
    <p:extLst>
      <p:ext uri="{BB962C8B-B14F-4D97-AF65-F5344CB8AC3E}">
        <p14:creationId xmlns:p14="http://schemas.microsoft.com/office/powerpoint/2010/main" val="279219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a:t>
            </a:fld>
            <a:endParaRPr lang="tr-TR" dirty="0"/>
          </a:p>
        </p:txBody>
      </p:sp>
    </p:spTree>
    <p:extLst>
      <p:ext uri="{BB962C8B-B14F-4D97-AF65-F5344CB8AC3E}">
        <p14:creationId xmlns:p14="http://schemas.microsoft.com/office/powerpoint/2010/main" val="3219460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50</a:t>
            </a:fld>
            <a:endParaRPr lang="tr-TR" dirty="0"/>
          </a:p>
        </p:txBody>
      </p:sp>
    </p:spTree>
    <p:extLst>
      <p:ext uri="{BB962C8B-B14F-4D97-AF65-F5344CB8AC3E}">
        <p14:creationId xmlns:p14="http://schemas.microsoft.com/office/powerpoint/2010/main" val="3721350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51</a:t>
            </a:fld>
            <a:endParaRPr lang="tr-TR" dirty="0"/>
          </a:p>
        </p:txBody>
      </p:sp>
    </p:spTree>
    <p:extLst>
      <p:ext uri="{BB962C8B-B14F-4D97-AF65-F5344CB8AC3E}">
        <p14:creationId xmlns:p14="http://schemas.microsoft.com/office/powerpoint/2010/main" val="4707219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52</a:t>
            </a:fld>
            <a:endParaRPr lang="tr-TR" dirty="0"/>
          </a:p>
        </p:txBody>
      </p:sp>
    </p:spTree>
    <p:extLst>
      <p:ext uri="{BB962C8B-B14F-4D97-AF65-F5344CB8AC3E}">
        <p14:creationId xmlns:p14="http://schemas.microsoft.com/office/powerpoint/2010/main" val="4113854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53</a:t>
            </a:fld>
            <a:endParaRPr lang="tr-TR" dirty="0"/>
          </a:p>
        </p:txBody>
      </p:sp>
    </p:spTree>
    <p:extLst>
      <p:ext uri="{BB962C8B-B14F-4D97-AF65-F5344CB8AC3E}">
        <p14:creationId xmlns:p14="http://schemas.microsoft.com/office/powerpoint/2010/main" val="1843016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54</a:t>
            </a:fld>
            <a:endParaRPr lang="tr-TR" dirty="0"/>
          </a:p>
        </p:txBody>
      </p:sp>
    </p:spTree>
    <p:extLst>
      <p:ext uri="{BB962C8B-B14F-4D97-AF65-F5344CB8AC3E}">
        <p14:creationId xmlns:p14="http://schemas.microsoft.com/office/powerpoint/2010/main" val="2813099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55</a:t>
            </a:fld>
            <a:endParaRPr lang="tr-TR" dirty="0"/>
          </a:p>
        </p:txBody>
      </p:sp>
    </p:spTree>
    <p:extLst>
      <p:ext uri="{BB962C8B-B14F-4D97-AF65-F5344CB8AC3E}">
        <p14:creationId xmlns:p14="http://schemas.microsoft.com/office/powerpoint/2010/main" val="478321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56</a:t>
            </a:fld>
            <a:endParaRPr lang="tr-TR" dirty="0"/>
          </a:p>
        </p:txBody>
      </p:sp>
    </p:spTree>
    <p:extLst>
      <p:ext uri="{BB962C8B-B14F-4D97-AF65-F5344CB8AC3E}">
        <p14:creationId xmlns:p14="http://schemas.microsoft.com/office/powerpoint/2010/main" val="147625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57</a:t>
            </a:fld>
            <a:endParaRPr lang="tr-TR" dirty="0"/>
          </a:p>
        </p:txBody>
      </p:sp>
    </p:spTree>
    <p:extLst>
      <p:ext uri="{BB962C8B-B14F-4D97-AF65-F5344CB8AC3E}">
        <p14:creationId xmlns:p14="http://schemas.microsoft.com/office/powerpoint/2010/main" val="2840478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58</a:t>
            </a:fld>
            <a:endParaRPr lang="tr-TR" dirty="0"/>
          </a:p>
        </p:txBody>
      </p:sp>
    </p:spTree>
    <p:extLst>
      <p:ext uri="{BB962C8B-B14F-4D97-AF65-F5344CB8AC3E}">
        <p14:creationId xmlns:p14="http://schemas.microsoft.com/office/powerpoint/2010/main" val="21908788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59</a:t>
            </a:fld>
            <a:endParaRPr lang="tr-TR" dirty="0"/>
          </a:p>
        </p:txBody>
      </p:sp>
    </p:spTree>
    <p:extLst>
      <p:ext uri="{BB962C8B-B14F-4D97-AF65-F5344CB8AC3E}">
        <p14:creationId xmlns:p14="http://schemas.microsoft.com/office/powerpoint/2010/main" val="139067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a:t>
            </a:fld>
            <a:endParaRPr lang="tr-TR" dirty="0"/>
          </a:p>
        </p:txBody>
      </p:sp>
    </p:spTree>
    <p:extLst>
      <p:ext uri="{BB962C8B-B14F-4D97-AF65-F5344CB8AC3E}">
        <p14:creationId xmlns:p14="http://schemas.microsoft.com/office/powerpoint/2010/main" val="708207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60</a:t>
            </a:fld>
            <a:endParaRPr lang="tr-TR" dirty="0"/>
          </a:p>
        </p:txBody>
      </p:sp>
    </p:spTree>
    <p:extLst>
      <p:ext uri="{BB962C8B-B14F-4D97-AF65-F5344CB8AC3E}">
        <p14:creationId xmlns:p14="http://schemas.microsoft.com/office/powerpoint/2010/main" val="3650002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62</a:t>
            </a:fld>
            <a:endParaRPr lang="tr-TR" dirty="0"/>
          </a:p>
        </p:txBody>
      </p:sp>
    </p:spTree>
    <p:extLst>
      <p:ext uri="{BB962C8B-B14F-4D97-AF65-F5344CB8AC3E}">
        <p14:creationId xmlns:p14="http://schemas.microsoft.com/office/powerpoint/2010/main" val="2002207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63</a:t>
            </a:fld>
            <a:endParaRPr lang="tr-TR" dirty="0"/>
          </a:p>
        </p:txBody>
      </p:sp>
    </p:spTree>
    <p:extLst>
      <p:ext uri="{BB962C8B-B14F-4D97-AF65-F5344CB8AC3E}">
        <p14:creationId xmlns:p14="http://schemas.microsoft.com/office/powerpoint/2010/main" val="291512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64</a:t>
            </a:fld>
            <a:endParaRPr lang="tr-TR" dirty="0"/>
          </a:p>
        </p:txBody>
      </p:sp>
    </p:spTree>
    <p:extLst>
      <p:ext uri="{BB962C8B-B14F-4D97-AF65-F5344CB8AC3E}">
        <p14:creationId xmlns:p14="http://schemas.microsoft.com/office/powerpoint/2010/main" val="4072896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65</a:t>
            </a:fld>
            <a:endParaRPr lang="tr-TR" dirty="0"/>
          </a:p>
        </p:txBody>
      </p:sp>
    </p:spTree>
    <p:extLst>
      <p:ext uri="{BB962C8B-B14F-4D97-AF65-F5344CB8AC3E}">
        <p14:creationId xmlns:p14="http://schemas.microsoft.com/office/powerpoint/2010/main" val="14432217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67</a:t>
            </a:fld>
            <a:endParaRPr lang="tr-TR" dirty="0"/>
          </a:p>
        </p:txBody>
      </p:sp>
    </p:spTree>
    <p:extLst>
      <p:ext uri="{BB962C8B-B14F-4D97-AF65-F5344CB8AC3E}">
        <p14:creationId xmlns:p14="http://schemas.microsoft.com/office/powerpoint/2010/main" val="921177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68</a:t>
            </a:fld>
            <a:endParaRPr lang="tr-TR" dirty="0"/>
          </a:p>
        </p:txBody>
      </p:sp>
    </p:spTree>
    <p:extLst>
      <p:ext uri="{BB962C8B-B14F-4D97-AF65-F5344CB8AC3E}">
        <p14:creationId xmlns:p14="http://schemas.microsoft.com/office/powerpoint/2010/main" val="2275484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69</a:t>
            </a:fld>
            <a:endParaRPr lang="tr-TR" dirty="0"/>
          </a:p>
        </p:txBody>
      </p:sp>
    </p:spTree>
    <p:extLst>
      <p:ext uri="{BB962C8B-B14F-4D97-AF65-F5344CB8AC3E}">
        <p14:creationId xmlns:p14="http://schemas.microsoft.com/office/powerpoint/2010/main" val="30289557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70</a:t>
            </a:fld>
            <a:endParaRPr lang="tr-TR" dirty="0"/>
          </a:p>
        </p:txBody>
      </p:sp>
    </p:spTree>
    <p:extLst>
      <p:ext uri="{BB962C8B-B14F-4D97-AF65-F5344CB8AC3E}">
        <p14:creationId xmlns:p14="http://schemas.microsoft.com/office/powerpoint/2010/main" val="37057864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71</a:t>
            </a:fld>
            <a:endParaRPr lang="tr-TR" dirty="0"/>
          </a:p>
        </p:txBody>
      </p:sp>
    </p:spTree>
    <p:extLst>
      <p:ext uri="{BB962C8B-B14F-4D97-AF65-F5344CB8AC3E}">
        <p14:creationId xmlns:p14="http://schemas.microsoft.com/office/powerpoint/2010/main" val="323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a:t>
            </a:fld>
            <a:endParaRPr lang="tr-TR" dirty="0"/>
          </a:p>
        </p:txBody>
      </p:sp>
    </p:spTree>
    <p:extLst>
      <p:ext uri="{BB962C8B-B14F-4D97-AF65-F5344CB8AC3E}">
        <p14:creationId xmlns:p14="http://schemas.microsoft.com/office/powerpoint/2010/main" val="41715638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72</a:t>
            </a:fld>
            <a:endParaRPr lang="tr-TR" dirty="0"/>
          </a:p>
        </p:txBody>
      </p:sp>
    </p:spTree>
    <p:extLst>
      <p:ext uri="{BB962C8B-B14F-4D97-AF65-F5344CB8AC3E}">
        <p14:creationId xmlns:p14="http://schemas.microsoft.com/office/powerpoint/2010/main" val="22899996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73</a:t>
            </a:fld>
            <a:endParaRPr lang="tr-TR" dirty="0"/>
          </a:p>
        </p:txBody>
      </p:sp>
    </p:spTree>
    <p:extLst>
      <p:ext uri="{BB962C8B-B14F-4D97-AF65-F5344CB8AC3E}">
        <p14:creationId xmlns:p14="http://schemas.microsoft.com/office/powerpoint/2010/main" val="38258858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74</a:t>
            </a:fld>
            <a:endParaRPr lang="tr-TR" dirty="0"/>
          </a:p>
        </p:txBody>
      </p:sp>
    </p:spTree>
    <p:extLst>
      <p:ext uri="{BB962C8B-B14F-4D97-AF65-F5344CB8AC3E}">
        <p14:creationId xmlns:p14="http://schemas.microsoft.com/office/powerpoint/2010/main" val="25965153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75</a:t>
            </a:fld>
            <a:endParaRPr lang="tr-TR" dirty="0"/>
          </a:p>
        </p:txBody>
      </p:sp>
    </p:spTree>
    <p:extLst>
      <p:ext uri="{BB962C8B-B14F-4D97-AF65-F5344CB8AC3E}">
        <p14:creationId xmlns:p14="http://schemas.microsoft.com/office/powerpoint/2010/main" val="9961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8</a:t>
            </a:fld>
            <a:endParaRPr lang="tr-TR" dirty="0"/>
          </a:p>
        </p:txBody>
      </p:sp>
    </p:spTree>
    <p:extLst>
      <p:ext uri="{BB962C8B-B14F-4D97-AF65-F5344CB8AC3E}">
        <p14:creationId xmlns:p14="http://schemas.microsoft.com/office/powerpoint/2010/main" val="316503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9</a:t>
            </a:fld>
            <a:endParaRPr lang="tr-TR" dirty="0"/>
          </a:p>
        </p:txBody>
      </p:sp>
    </p:spTree>
    <p:extLst>
      <p:ext uri="{BB962C8B-B14F-4D97-AF65-F5344CB8AC3E}">
        <p14:creationId xmlns:p14="http://schemas.microsoft.com/office/powerpoint/2010/main" val="310725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1" name="Dikdörtgen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2" name="Dikdörtgen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3" name="Düz Bağlayıcı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5" name="Düz Bağlayıcı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sp>
        <p:nvSpPr>
          <p:cNvPr id="2" name="Başlık 1"/>
          <p:cNvSpPr>
            <a:spLocks noGrp="1"/>
          </p:cNvSpPr>
          <p:nvPr>
            <p:ph type="ctrTitle"/>
          </p:nvPr>
        </p:nvSpPr>
        <p:spPr>
          <a:xfrm>
            <a:off x="2428669" y="1600200"/>
            <a:ext cx="8329031" cy="2680127"/>
          </a:xfrm>
        </p:spPr>
        <p:txBody>
          <a:bodyPr rtlCol="0">
            <a:noAutofit/>
          </a:bodyPr>
          <a:lstStyle>
            <a:lvl1pPr>
              <a:defRPr sz="540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A0AEB79F-C9AF-47FA-8E7D-6526FA0705E4}" type="datetime1">
              <a:rPr lang="tr-TR" noProof="0" smtClean="0"/>
              <a:t>7.06.2023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9BBB1654-C17A-4A33-94DC-698CDCC475E9}" type="datetime1">
              <a:rPr lang="tr-TR" noProof="0" smtClean="0"/>
              <a:t>7.06.2023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İşaret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4" name="Düz Bağlayıcı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ikey Başlık 1"/>
          <p:cNvSpPr>
            <a:spLocks noGrp="1"/>
          </p:cNvSpPr>
          <p:nvPr>
            <p:ph type="title" orient="vert"/>
          </p:nvPr>
        </p:nvSpPr>
        <p:spPr>
          <a:xfrm>
            <a:off x="9599612" y="685800"/>
            <a:ext cx="1787526" cy="5486400"/>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98613" y="685800"/>
            <a:ext cx="7848599" cy="54864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113D93F6-D41D-4375-AE2A-B9C94AB79735}" type="datetime1">
              <a:rPr lang="tr-TR" noProof="0" smtClean="0"/>
              <a:t>7.06.2023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727923BB-F300-46E7-85B5-0412A983D604}" type="datetime1">
              <a:rPr lang="tr-TR" noProof="0" smtClean="0"/>
              <a:t>7.06.2023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9" name="Dikdörtgen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0" name="Dikdörtgen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4" name="Dikdörtgen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1" name="Dikdörtgen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22" name="Düz Bağlayıcı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Dikdörtgen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8"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cxnSp>
        <p:nvCxnSpPr>
          <p:cNvPr id="23" name="Düz Bağlayıcı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Dikdörtgen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7" name="Dikdörtgen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8" name="Dikdörtgen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9" name="Dikdörtgen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30" name="Dikdörtgen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1" name="Düz Bağlayıcı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Dikdörtgen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3" name="Düz Bağlayıcı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52EDC44C-ABF5-4768-B704-29B19082AA25}" type="datetime1">
              <a:rPr lang="tr-TR" noProof="0" smtClean="0"/>
              <a:t>7.06.2023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D54C7E3C-23AA-496D-8E0A-30A6A0355D39}" type="datetime1">
              <a:rPr lang="tr-TR" noProof="0" smtClean="0"/>
              <a:t>7.06.2023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85F8314-AD90-4BBC-8D8D-B8A042105166}" type="datetime1">
              <a:rPr lang="tr-TR" noProof="0" smtClean="0"/>
              <a:t>7.06.2023</a:t>
            </a:fld>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9" name="Slayt Numarası Yer Tutucusu 8"/>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CED337CF-C7B2-42E0-979D-28FA870EA6A5}" type="datetime1">
              <a:rPr lang="tr-TR" noProof="0" smtClean="0"/>
              <a:t>7.06.2023</a:t>
            </a:fld>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5" name="Slayt Numarası Yer Tutucusu 4"/>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6" name="Dikdörtgen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7" name="Düz Bağlayıcı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Tarih Yer Tutucusu 1"/>
          <p:cNvSpPr>
            <a:spLocks noGrp="1"/>
          </p:cNvSpPr>
          <p:nvPr>
            <p:ph type="dt" sz="half" idx="10"/>
          </p:nvPr>
        </p:nvSpPr>
        <p:spPr/>
        <p:txBody>
          <a:bodyPr rtlCol="0"/>
          <a:lstStyle/>
          <a:p>
            <a:pPr rtl="0"/>
            <a:fld id="{3C0E14DC-0813-4F56-A0C0-36561CF53594}" type="datetime1">
              <a:rPr lang="tr-TR" noProof="0" smtClean="0"/>
              <a:t>7.06.2023</a:t>
            </a:fld>
            <a:endParaRPr lang="tr-TR" noProof="0" dirty="0"/>
          </a:p>
        </p:txBody>
      </p:sp>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4" name="Slayt Numarası Yer Tutucusu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10" name="Düz Bağlayıcı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4525E036-0280-4362-84A2-0BA82D534F61}" type="datetime1">
              <a:rPr lang="tr-TR" noProof="0" smtClean="0"/>
              <a:t>7.06.2023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baseline="0">
                <a:solidFill>
                  <a:schemeClr val="tx2"/>
                </a:solidFill>
              </a:defRPr>
            </a:lvl1pPr>
          </a:lstStyle>
          <a:p>
            <a:pPr rtl="0"/>
            <a:fld id="{EABCFD4A-C4C7-43B9-8071-07413760019E}" type="datetime1">
              <a:rPr lang="tr-TR" noProof="0" smtClean="0"/>
              <a:t>7.06.2023</a:t>
            </a:fld>
            <a:endParaRPr lang="tr-TR" noProof="0" dirty="0"/>
          </a:p>
        </p:txBody>
      </p:sp>
      <p:sp>
        <p:nvSpPr>
          <p:cNvPr id="6" name="Alt Bilgi Yer Tutucusu 5"/>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cxnSp>
        <p:nvCxnSpPr>
          <p:cNvPr id="10" name="Düz Bağlayıcı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bwMode="gray">
          <a:xfrm>
            <a:off x="11847880" y="-2540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580919" y="-2540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36224" y="-2540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3" name="Dikdörtgen 12"/>
          <p:cNvSpPr/>
          <p:nvPr/>
        </p:nvSpPr>
        <p:spPr bwMode="black">
          <a:xfrm>
            <a:off x="580919" y="7108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4" name="Düz Bağlayıcı 13"/>
          <p:cNvCxnSpPr/>
          <p:nvPr/>
        </p:nvCxnSpPr>
        <p:spPr bwMode="white">
          <a:xfrm>
            <a:off x="580919" y="710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white">
          <a:xfrm>
            <a:off x="580919" y="13204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İşareti"/>
          <p:cNvSpPr>
            <a:spLocks/>
          </p:cNvSpPr>
          <p:nvPr/>
        </p:nvSpPr>
        <p:spPr bwMode="white">
          <a:xfrm>
            <a:off x="719871" y="8727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6" name="Düz Bağlayıcı 15"/>
          <p:cNvCxnSpPr/>
          <p:nvPr/>
        </p:nvCxnSpPr>
        <p:spPr bwMode="white">
          <a:xfrm>
            <a:off x="580919" y="-2540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Yer Tutucusu 1"/>
          <p:cNvSpPr>
            <a:spLocks noGrp="1"/>
          </p:cNvSpPr>
          <p:nvPr>
            <p:ph type="title"/>
          </p:nvPr>
        </p:nvSpPr>
        <p:spPr>
          <a:xfrm>
            <a:off x="1557212" y="152400"/>
            <a:ext cx="9782801" cy="1239837"/>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557212" y="1574800"/>
            <a:ext cx="9782801" cy="45720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5144026" y="63309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BF0BAF8E-2B23-4ED1-AE30-CF32834E9141}" type="datetime1">
              <a:rPr lang="tr-TR" noProof="0" smtClean="0"/>
              <a:t>7.06.2023</a:t>
            </a:fld>
            <a:endParaRPr lang="tr-TR" noProof="0" dirty="0"/>
          </a:p>
        </p:txBody>
      </p:sp>
      <p:sp>
        <p:nvSpPr>
          <p:cNvPr id="5" name="Alt Bilgi Yer Tutucusu 4"/>
          <p:cNvSpPr>
            <a:spLocks noGrp="1"/>
          </p:cNvSpPr>
          <p:nvPr>
            <p:ph type="ftr" sz="quarter" idx="3"/>
          </p:nvPr>
        </p:nvSpPr>
        <p:spPr>
          <a:xfrm>
            <a:off x="6559709" y="63309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tr-TR" noProof="0" dirty="0"/>
              <a:t>Alt bilgi ekleme</a:t>
            </a:r>
          </a:p>
        </p:txBody>
      </p:sp>
      <p:sp>
        <p:nvSpPr>
          <p:cNvPr id="6" name="Slayt Numarası Yer Tutucusu 5"/>
          <p:cNvSpPr>
            <a:spLocks noGrp="1"/>
          </p:cNvSpPr>
          <p:nvPr>
            <p:ph type="sldNum" sz="quarter" idx="4"/>
          </p:nvPr>
        </p:nvSpPr>
        <p:spPr>
          <a:xfrm>
            <a:off x="10730572" y="63309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rtlCol="0"/>
          <a:lstStyle/>
          <a:p>
            <a:pPr rtl="0"/>
            <a:r>
              <a:rPr lang="tr-TR" dirty="0"/>
              <a:t>Nesne Tabanlı Programlama (OOP)</a:t>
            </a:r>
            <a:br>
              <a:rPr lang="tr-TR" dirty="0"/>
            </a:br>
            <a:r>
              <a:rPr lang="tr-TR" dirty="0"/>
              <a:t>Yazılım Tasarım Desenleri</a:t>
            </a:r>
          </a:p>
        </p:txBody>
      </p:sp>
      <p:pic>
        <p:nvPicPr>
          <p:cNvPr id="5" name="Resim 4">
            <a:extLst>
              <a:ext uri="{FF2B5EF4-FFF2-40B4-BE49-F238E27FC236}">
                <a16:creationId xmlns:a16="http://schemas.microsoft.com/office/drawing/2014/main" id="{663FC491-86E1-3DAE-FCFA-B7AE56409D70}"/>
              </a:ext>
            </a:extLst>
          </p:cNvPr>
          <p:cNvPicPr>
            <a:picLocks noChangeAspect="1"/>
          </p:cNvPicPr>
          <p:nvPr/>
        </p:nvPicPr>
        <p:blipFill>
          <a:blip r:embed="rId3"/>
          <a:stretch>
            <a:fillRect/>
          </a:stretch>
        </p:blipFill>
        <p:spPr>
          <a:xfrm>
            <a:off x="4366220" y="908720"/>
            <a:ext cx="5715000" cy="3000375"/>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Veritabanına</a:t>
            </a:r>
            <a:r>
              <a:rPr lang="tr-TR" sz="1600" dirty="0">
                <a:solidFill>
                  <a:srgbClr val="008000"/>
                </a:solidFill>
                <a:latin typeface="Cascadia Mono" panose="020B0609020000020004" pitchFamily="49" charset="0"/>
              </a:rPr>
              <a:t> kullanıcıyı kaydetme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yükleme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silme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SendEmail</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message)</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E-posta gönderme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369515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tr-TR"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cs typeface="Arial" panose="020B0604020202020204" pitchFamily="34" charset="0"/>
            </a:endParaRPr>
          </a:p>
          <a:p>
            <a:endParaRPr lang="tr-TR" sz="1600" dirty="0">
              <a:solidFill>
                <a:srgbClr val="000000"/>
              </a:solidFill>
              <a:latin typeface="Cascadia Mono" panose="020B0609020000020004" pitchFamily="49" charset="0"/>
              <a:cs typeface="Arial" panose="020B0604020202020204" pitchFamily="34"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EmailService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FF"/>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SendEmail</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string</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message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 E-posta gönderme işlemleri</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UserRepository</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//DB kullanıcıyı kaydetme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FF"/>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User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 </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yükleme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silme işlemleri</a:t>
            </a:r>
          </a:p>
          <a:p>
            <a:r>
              <a:rPr lang="tr-TR" sz="1600" dirty="0">
                <a:solidFill>
                  <a:srgbClr val="008000"/>
                </a:solidFill>
                <a:latin typeface="Cascadia Mono" panose="020B0609020000020004" pitchFamily="49" charset="0"/>
              </a:rPr>
              <a:t>   </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a:t>
            </a:r>
          </a:p>
          <a:p>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23204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204864"/>
            <a:ext cx="9916528" cy="280831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(sınıflar, modüller, fonksiyonlar, vs.) değiştirilmeye kapalı, ancak genişletilmeye açık olması gerektiğini ifade eder.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OCP'nin</a:t>
            </a:r>
            <a:r>
              <a:rPr lang="tr-TR" sz="2100" dirty="0">
                <a:solidFill>
                  <a:srgbClr val="465562"/>
                </a:solidFill>
                <a:latin typeface="Arial" panose="020B0604020202020204" pitchFamily="34" charset="0"/>
                <a:cs typeface="Arial" panose="020B0604020202020204" pitchFamily="34" charset="0"/>
              </a:rPr>
              <a:t> temel fikri, var olan bir bileşeni değiştirmek yerine, yeni davranışlar eklemek için bileşenin genişletilebilir olmasıdır. Böylece, var olan kodda değişiklik yapmadan yeni özelliklerin eklenmesi mümkün olur.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gelecekteki değişikliklere uyum sağlamasını ve yeni gereksinimlere kolayca adapte olmasını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2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72816"/>
            <a:ext cx="9916528" cy="482453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b="1" dirty="0" err="1">
                <a:solidFill>
                  <a:srgbClr val="465562"/>
                </a:solidFill>
                <a:latin typeface="Arial" panose="020B0604020202020204" pitchFamily="34" charset="0"/>
                <a:cs typeface="Arial" panose="020B0604020202020204" pitchFamily="34" charset="0"/>
              </a:rPr>
              <a:t>OCP'nin</a:t>
            </a:r>
            <a:r>
              <a:rPr lang="tr-TR" sz="2100" b="1" dirty="0">
                <a:solidFill>
                  <a:srgbClr val="465562"/>
                </a:solidFill>
                <a:latin typeface="Arial" panose="020B0604020202020204" pitchFamily="34" charset="0"/>
                <a:cs typeface="Arial" panose="020B0604020202020204" pitchFamily="34" charset="0"/>
              </a:rPr>
              <a:t> avantajları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Kırılganlığın azalması: Var olan kodu değiştirmeden yeni özellikler eklemek, var olan kodun kırılganlığını azaltır. Böylece, bir bileşende yapılan değişikliklerin diğer bileşenleri etkileme olasılığı azalır.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Yeniden kullanılabilirlik: Var olan bileşenleri değiştirmeden yeni özellikler eklemek, bu bileşenlerin yeniden kullanılabilirliğini artırır. Bileşenler, farklı senaryolara veya projelere uyum sağlayabilen genişletilebilir yapılar haline gelir.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Paralel Geliştirme: OCP, yazılım geliştirme sürecinde paralel çalışmaya olanak tanır. Var olan bir bileşen üzerinde çalışan bir ekip, bileşenin kaynak kodunu değiştirmeden yeni özellikler ekleyen başka bir ekip tarafından engellenmez.</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7633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36459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dirty="0">
                <a:solidFill>
                  <a:srgbClr val="465562"/>
                </a:solidFill>
                <a:latin typeface="Arial" panose="020B0604020202020204" pitchFamily="34" charset="0"/>
                <a:cs typeface="Arial" panose="020B0604020202020204" pitchFamily="34" charset="0"/>
              </a:rPr>
              <a:t>Yerine geçme prensibi, alt sınıfların, temel sınıfların yerine kullanıldıklarında beklenen davranışları değiştirmeden kullanılabilmesi gerektiğini ifade eder.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dirty="0" err="1">
                <a:solidFill>
                  <a:srgbClr val="465562"/>
                </a:solidFill>
                <a:latin typeface="Arial" panose="020B0604020202020204" pitchFamily="34" charset="0"/>
                <a:cs typeface="Arial" panose="020B0604020202020204" pitchFamily="34" charset="0"/>
              </a:rPr>
              <a:t>LSP'nin</a:t>
            </a:r>
            <a:r>
              <a:rPr lang="tr-TR" sz="2100" dirty="0">
                <a:solidFill>
                  <a:srgbClr val="465562"/>
                </a:solidFill>
                <a:latin typeface="Arial" panose="020B0604020202020204" pitchFamily="34" charset="0"/>
                <a:cs typeface="Arial" panose="020B0604020202020204" pitchFamily="34" charset="0"/>
              </a:rPr>
              <a:t> temel fikri, bir üst sınıfın nesneleriyle, bu üst sınıfı temel alan alt sınıfların nesnelerinin yer değiştirilebilir olmasıdır. Yani, bir üst sınıfın tüm davranışlarını yerine getiren alt sınıflar, aynı şekilde kullanılabilir olmalıdır. Bu sayede kodun başka bir yerinde üst sınıfın nesneleri kullanıldığında, alt sınıfların beklenen davranışı sergilemesi sağlanır.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b="1" dirty="0" err="1">
                <a:solidFill>
                  <a:srgbClr val="465562"/>
                </a:solidFill>
                <a:latin typeface="Arial" panose="020B0604020202020204" pitchFamily="34" charset="0"/>
                <a:cs typeface="Arial" panose="020B0604020202020204" pitchFamily="34" charset="0"/>
              </a:rPr>
              <a:t>LSP'nin</a:t>
            </a:r>
            <a:r>
              <a:rPr lang="tr-TR" sz="2100" b="1" dirty="0">
                <a:solidFill>
                  <a:srgbClr val="465562"/>
                </a:solidFill>
                <a:latin typeface="Arial" panose="020B0604020202020204" pitchFamily="34" charset="0"/>
                <a:cs typeface="Arial" panose="020B0604020202020204" pitchFamily="34" charset="0"/>
              </a:rPr>
              <a:t> önemli noktaları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sınıfların yerine geçebilmeli ve aynı davranışları sergileyebilmelidir. Bu, alt sınıfların üst sınıfın tanımladığı </a:t>
            </a:r>
            <a:r>
              <a:rPr lang="tr-TR" sz="2100" dirty="0" err="1">
                <a:solidFill>
                  <a:srgbClr val="465562"/>
                </a:solidFill>
                <a:latin typeface="Arial" panose="020B0604020202020204" pitchFamily="34" charset="0"/>
                <a:cs typeface="Arial" panose="020B0604020202020204" pitchFamily="34" charset="0"/>
              </a:rPr>
              <a:t>metodları</a:t>
            </a:r>
            <a:r>
              <a:rPr lang="tr-TR" sz="2100" dirty="0">
                <a:solidFill>
                  <a:srgbClr val="465562"/>
                </a:solidFill>
                <a:latin typeface="Arial" panose="020B0604020202020204" pitchFamily="34" charset="0"/>
                <a:cs typeface="Arial" panose="020B0604020202020204" pitchFamily="34" charset="0"/>
              </a:rPr>
              <a:t> aynı imzalarla uygulamasını gerektirir.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sınıfın davranışlarını değiştirecek veya kısıtlayacak şekilde değişiklik yapmamalıdır. Yani, alt sınıfların üst sınıfın belirlediği davranışları geçersiz kılması veya yok sayması uygun değildir.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Liskov</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Substitution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09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Arayüz ayırma prensibi, bir sınıfın, kullandığı arayüzlerin tüm </a:t>
            </a:r>
            <a:r>
              <a:rPr lang="tr-TR" sz="2000" dirty="0" err="1">
                <a:solidFill>
                  <a:srgbClr val="465562"/>
                </a:solidFill>
                <a:latin typeface="Arial" panose="020B0604020202020204" pitchFamily="34" charset="0"/>
                <a:cs typeface="Arial" panose="020B0604020202020204" pitchFamily="34" charset="0"/>
              </a:rPr>
              <a:t>metodlarını</a:t>
            </a:r>
            <a:r>
              <a:rPr lang="tr-TR" sz="2000" dirty="0">
                <a:solidFill>
                  <a:srgbClr val="465562"/>
                </a:solidFill>
                <a:latin typeface="Arial" panose="020B0604020202020204" pitchFamily="34" charset="0"/>
                <a:cs typeface="Arial" panose="020B0604020202020204" pitchFamily="34" charset="0"/>
              </a:rPr>
              <a:t> zorunlu olarak uygulaması yerine, yalnızca ihtiyaç duyduğu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uygulamasını önerir.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ISP'nin temel fikri, bir sınıfın kullanmadığı veya ihtiyaç duymadığı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uygulamaktan kaçınmasıdır.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Bir sınıf, kendi ihtiyaçlarına göre özelleştirilmiş arayüzler kullanmalı ve yalnızca ilgili metotları uygulamalıdır.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Böylece sınıflar, gereksiz bağımlılıklardan kaçınır ve daha bağımsız bir şekilde geliştirilebilir hale gelir.</a:t>
            </a:r>
          </a:p>
          <a:p>
            <a:pPr algn="l"/>
            <a:endParaRPr lang="tr-TR" sz="2000" dirty="0">
              <a:solidFill>
                <a:srgbClr val="465562"/>
              </a:solidFill>
              <a:latin typeface="Arial" panose="020B0604020202020204" pitchFamily="34" charset="0"/>
              <a:cs typeface="Arial" panose="020B0604020202020204" pitchFamily="34" charset="0"/>
            </a:endParaRPr>
          </a:p>
          <a:p>
            <a:pPr algn="l"/>
            <a:r>
              <a:rPr lang="tr-TR" sz="2000" b="1" dirty="0">
                <a:solidFill>
                  <a:srgbClr val="465562"/>
                </a:solidFill>
                <a:latin typeface="Arial" panose="020B0604020202020204" pitchFamily="34" charset="0"/>
                <a:cs typeface="Arial" panose="020B0604020202020204" pitchFamily="34" charset="0"/>
              </a:rPr>
              <a:t>ISP'nin önemli noktaları şunlardır:</a:t>
            </a:r>
          </a:p>
          <a:p>
            <a:pPr algn="l"/>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Arayüzler, sınıfların ihtiyaçlarına göre bölünmelidir. Bir sınıf, ihtiyaç duymadığı metotları uygulamak zorunda olmamalıdır.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Bir arayüzdeki </a:t>
            </a:r>
            <a:r>
              <a:rPr lang="tr-TR" sz="2000" dirty="0" err="1">
                <a:solidFill>
                  <a:srgbClr val="465562"/>
                </a:solidFill>
                <a:latin typeface="Arial" panose="020B0604020202020204" pitchFamily="34" charset="0"/>
                <a:cs typeface="Arial" panose="020B0604020202020204" pitchFamily="34" charset="0"/>
              </a:rPr>
              <a:t>metodlar</a:t>
            </a:r>
            <a:r>
              <a:rPr lang="tr-TR" sz="2000" dirty="0">
                <a:solidFill>
                  <a:srgbClr val="465562"/>
                </a:solidFill>
                <a:latin typeface="Arial" panose="020B0604020202020204" pitchFamily="34" charset="0"/>
                <a:cs typeface="Arial" panose="020B0604020202020204" pitchFamily="34" charset="0"/>
              </a:rPr>
              <a:t>, birbirleriyle bağlantılı veya sıkı bir şekilde ilişkili değilse, bu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ayrı arayüzler halinde gruplandırmak daha uygundur.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Interface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Segregation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dirty="0">
                <a:solidFill>
                  <a:srgbClr val="465562"/>
                </a:solidFill>
                <a:latin typeface="Arial" panose="020B0604020202020204" pitchFamily="34" charset="0"/>
                <a:cs typeface="Arial" panose="020B0604020202020204" pitchFamily="34" charset="0"/>
              </a:rPr>
              <a:t>Bağımlılık tersine çevirme prensibi, yüksek seviyeli modüllerin düşük seviyeli modüllere doğrudan bağımlı olmamasını ve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olmasını önerir.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Yazılım bileşenlerinin birbirine bağlılığını azaltmayı hedefler. Geleneksel olarak, düşük seviyeli modüller, yüksek seviyeli modüllere doğrudan bağımlıdır.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Ancak DIP, bu bağımlılığı tersine çevirir ve yüksek seviyeli modüllerin düşük seviyeli modüllere bağımlı olmamasını sağlar. Bunu yaparken, 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ve arayüzler (</a:t>
            </a:r>
            <a:r>
              <a:rPr lang="tr-TR" sz="1900" b="1" dirty="0" err="1">
                <a:solidFill>
                  <a:srgbClr val="465562"/>
                </a:solidFill>
                <a:latin typeface="Arial" panose="020B0604020202020204" pitchFamily="34" charset="0"/>
                <a:cs typeface="Arial" panose="020B0604020202020204" pitchFamily="34" charset="0"/>
              </a:rPr>
              <a:t>interfaces</a:t>
            </a:r>
            <a:r>
              <a:rPr lang="tr-TR" sz="1900" dirty="0">
                <a:solidFill>
                  <a:srgbClr val="465562"/>
                </a:solidFill>
                <a:latin typeface="Arial" panose="020B0604020202020204" pitchFamily="34" charset="0"/>
                <a:cs typeface="Arial" panose="020B0604020202020204" pitchFamily="34" charset="0"/>
              </a:rPr>
              <a:t>) kullanır.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err="1">
                <a:solidFill>
                  <a:srgbClr val="465562"/>
                </a:solidFill>
                <a:latin typeface="Arial" panose="020B0604020202020204" pitchFamily="34" charset="0"/>
                <a:cs typeface="Arial" panose="020B0604020202020204" pitchFamily="34" charset="0"/>
              </a:rPr>
              <a:t>DIP'nin</a:t>
            </a:r>
            <a:r>
              <a:rPr lang="tr-TR" sz="1900" b="1" dirty="0">
                <a:solidFill>
                  <a:srgbClr val="465562"/>
                </a:solidFill>
                <a:latin typeface="Arial" panose="020B0604020202020204" pitchFamily="34" charset="0"/>
                <a:cs typeface="Arial" panose="020B0604020202020204" pitchFamily="34" charset="0"/>
              </a:rPr>
              <a:t> temel prensipleri şunlardır:</a:t>
            </a: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Üst seviye modüller, alt seviye modüllere doğrudan bağımlı olmamalıdır. Her ikisi de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olmalıdır.</a:t>
            </a:r>
          </a:p>
          <a:p>
            <a:pPr marL="457200" indent="-457200"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detaylara bağımlı olmamalıdır. Detaylar, soyutlamalara uyum sağlamalıdır.</a:t>
            </a:r>
          </a:p>
          <a:p>
            <a:pPr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algn="l"/>
            <a:r>
              <a:rPr lang="tr-TR" sz="1900" dirty="0" err="1">
                <a:solidFill>
                  <a:srgbClr val="465562"/>
                </a:solidFill>
                <a:latin typeface="Arial" panose="020B0604020202020204" pitchFamily="34" charset="0"/>
                <a:cs typeface="Arial" panose="020B0604020202020204" pitchFamily="34" charset="0"/>
              </a:rPr>
              <a:t>DIP'nin</a:t>
            </a:r>
            <a:r>
              <a:rPr lang="tr-TR" sz="1900" dirty="0">
                <a:solidFill>
                  <a:srgbClr val="465562"/>
                </a:solidFill>
                <a:latin typeface="Arial" panose="020B0604020202020204" pitchFamily="34" charset="0"/>
                <a:cs typeface="Arial" panose="020B0604020202020204" pitchFamily="34" charset="0"/>
              </a:rPr>
              <a:t> amacı, kodun daha esnek, sürdürülebilir ve test edilebilir olmasını sağlamaktır. Ayrıca, bağımlılıkların tersine çevrilmesi, bileşenlerin daha kolay yeniden kullanılmasını da sağlar.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Dependency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Inversion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80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646140" y="421554"/>
            <a:ext cx="5616624" cy="434272"/>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OOP ve Design </a:t>
            </a:r>
            <a:r>
              <a:rPr lang="tr-TR" sz="2000" b="1" dirty="0" err="1">
                <a:solidFill>
                  <a:srgbClr val="760A0A"/>
                </a:solidFill>
                <a:latin typeface="Arial" panose="020B0604020202020204" pitchFamily="34" charset="0"/>
                <a:cs typeface="Arial" panose="020B0604020202020204" pitchFamily="34" charset="0"/>
              </a:rPr>
              <a:t>Patterns</a:t>
            </a:r>
            <a:r>
              <a:rPr lang="tr-TR" sz="2000" b="1"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OOP (Object-</a:t>
            </a:r>
            <a:r>
              <a:rPr lang="tr-TR" sz="1900" b="1" dirty="0" err="1">
                <a:solidFill>
                  <a:srgbClr val="465562"/>
                </a:solidFill>
                <a:latin typeface="Arial" panose="020B0604020202020204" pitchFamily="34" charset="0"/>
                <a:cs typeface="Arial" panose="020B0604020202020204" pitchFamily="34" charset="0"/>
              </a:rPr>
              <a:t>Oriented</a:t>
            </a:r>
            <a:r>
              <a:rPr lang="tr-TR" sz="1900" b="1" dirty="0">
                <a:solidFill>
                  <a:srgbClr val="465562"/>
                </a:solidFill>
                <a:latin typeface="Arial" panose="020B0604020202020204" pitchFamily="34" charset="0"/>
                <a:cs typeface="Arial" panose="020B0604020202020204" pitchFamily="34" charset="0"/>
              </a:rPr>
              <a:t> Programming) </a:t>
            </a:r>
            <a:r>
              <a:rPr lang="tr-TR" sz="1900" dirty="0">
                <a:solidFill>
                  <a:srgbClr val="465562"/>
                </a:solidFill>
                <a:latin typeface="Arial" panose="020B0604020202020204" pitchFamily="34" charset="0"/>
                <a:cs typeface="Arial" panose="020B0604020202020204" pitchFamily="34" charset="0"/>
              </a:rPr>
              <a:t>ve 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(Tasarım Desenleri), yazılım geliştirme sürecinde birlikte kullanılan iki kavramdır ve birbiriyle yakından ilişkilidir.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bir programlama paradigmadır ve yazılımın nesne tabanlı bir şekilde tasarlanmasını sağlar.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nesnelerin durumunu (</a:t>
            </a:r>
            <a:r>
              <a:rPr lang="tr-TR" sz="1900" dirty="0" err="1">
                <a:solidFill>
                  <a:srgbClr val="465562"/>
                </a:solidFill>
                <a:latin typeface="Arial" panose="020B0604020202020204" pitchFamily="34" charset="0"/>
                <a:cs typeface="Arial" panose="020B0604020202020204" pitchFamily="34" charset="0"/>
              </a:rPr>
              <a:t>state</a:t>
            </a:r>
            <a:r>
              <a:rPr lang="tr-TR" sz="1900" dirty="0">
                <a:solidFill>
                  <a:srgbClr val="465562"/>
                </a:solidFill>
                <a:latin typeface="Arial" panose="020B0604020202020204" pitchFamily="34" charset="0"/>
                <a:cs typeface="Arial" panose="020B0604020202020204" pitchFamily="34" charset="0"/>
              </a:rPr>
              <a:t>) ve davranışını (</a:t>
            </a:r>
            <a:r>
              <a:rPr lang="tr-TR" sz="1900" dirty="0" err="1">
                <a:solidFill>
                  <a:srgbClr val="465562"/>
                </a:solidFill>
                <a:latin typeface="Arial" panose="020B0604020202020204" pitchFamily="34" charset="0"/>
                <a:cs typeface="Arial" panose="020B0604020202020204" pitchFamily="34" charset="0"/>
              </a:rPr>
              <a:t>behavior</a:t>
            </a:r>
            <a:r>
              <a:rPr lang="tr-TR" sz="1900" dirty="0">
                <a:solidFill>
                  <a:srgbClr val="465562"/>
                </a:solidFill>
                <a:latin typeface="Arial" panose="020B0604020202020204" pitchFamily="34" charset="0"/>
                <a:cs typeface="Arial" panose="020B0604020202020204" pitchFamily="34" charset="0"/>
              </a:rPr>
              <a:t>) bir araya getirir ve bu nesneler arasındaki etkileşimi yönetir.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modülerlik, yeniden kullanılabilirlik, sürdürülebilirlik ve kodun anlaşılabilirliği gibi avantajlar sunar.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a:solidFill>
                  <a:srgbClr val="465562"/>
                </a:solidFill>
                <a:latin typeface="Arial" panose="020B0604020202020204" pitchFamily="34" charset="0"/>
                <a:cs typeface="Arial" panose="020B0604020202020204" pitchFamily="34" charset="0"/>
              </a:rPr>
              <a:t>Design </a:t>
            </a:r>
            <a:r>
              <a:rPr lang="tr-TR" sz="1900" b="1"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ise genel kabul görmüş çözümlerdir ve tekrarlanan yazılım tasarım sorunlarına yönelik rehberlik sağlar.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OOP prensiplerine dayanarak, belirli bir probleme yönelik çözüm şablonları sunar.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Bu desenler, yazılımın daha esnek, sürdürülebilir, okunabilir ve yeniden kullanılabilir olmasını hedefler.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A647625E-E062-E328-D852-770D51592024}"/>
              </a:ext>
            </a:extLst>
          </p:cNvPr>
          <p:cNvCxnSpPr>
            <a:cxnSpLocks/>
          </p:cNvCxnSpPr>
          <p:nvPr/>
        </p:nvCxnSpPr>
        <p:spPr>
          <a:xfrm>
            <a:off x="1125860" y="4365096"/>
            <a:ext cx="9433048"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02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54461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2689460" y="2060848"/>
            <a:ext cx="6501296" cy="345638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rtl="0">
              <a:buFont typeface="Wingdings" panose="05000000000000000000" pitchFamily="2" charset="2"/>
              <a:buChar char="Ø"/>
            </a:pPr>
            <a:r>
              <a:rPr lang="tr-TR" sz="2800" dirty="0"/>
              <a:t>Problemlere çözüm sağlamak.</a:t>
            </a:r>
            <a:br>
              <a:rPr lang="tr-TR" sz="2800" dirty="0"/>
            </a:br>
            <a:endParaRPr lang="tr-TR" sz="2800" dirty="0"/>
          </a:p>
          <a:p>
            <a:pPr marL="342900" indent="-342900" rtl="0">
              <a:buFont typeface="Wingdings" panose="05000000000000000000" pitchFamily="2" charset="2"/>
              <a:buChar char="Ø"/>
            </a:pPr>
            <a:r>
              <a:rPr lang="tr-TR" sz="2800" dirty="0"/>
              <a:t>İyi tasarım prensiplerini uygulamak.</a:t>
            </a:r>
            <a:br>
              <a:rPr lang="tr-TR" sz="2800" dirty="0"/>
            </a:br>
            <a:endParaRPr lang="tr-TR" sz="2800" dirty="0"/>
          </a:p>
          <a:p>
            <a:pPr marL="342900" indent="-342900" rtl="0">
              <a:buFont typeface="Wingdings" panose="05000000000000000000" pitchFamily="2" charset="2"/>
              <a:buChar char="Ø"/>
            </a:pPr>
            <a:r>
              <a:rPr lang="tr-TR" sz="2800" dirty="0"/>
              <a:t>Kod tekrarını azaltmak.</a:t>
            </a:r>
            <a:br>
              <a:rPr lang="tr-TR" sz="2800" dirty="0"/>
            </a:br>
            <a:endParaRPr lang="tr-TR" sz="2800" dirty="0"/>
          </a:p>
          <a:p>
            <a:pPr marL="342900" indent="-342900" rtl="0">
              <a:buFont typeface="Wingdings" panose="05000000000000000000" pitchFamily="2" charset="2"/>
              <a:buChar char="Ø"/>
            </a:pPr>
            <a:r>
              <a:rPr lang="tr-TR" sz="2800" dirty="0"/>
              <a:t>İletişim ve anlaşılabilirliğini arttırmak.</a:t>
            </a:r>
            <a:endParaRPr lang="tr-TR" sz="28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Temel Amacı</a:t>
            </a:r>
          </a:p>
        </p:txBody>
      </p:sp>
    </p:spTree>
    <p:extLst>
      <p:ext uri="{BB962C8B-B14F-4D97-AF65-F5344CB8AC3E}">
        <p14:creationId xmlns:p14="http://schemas.microsoft.com/office/powerpoint/2010/main" val="108589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996479" y="1023583"/>
            <a:ext cx="5680825" cy="604663"/>
          </a:xfrm>
        </p:spPr>
        <p:txBody>
          <a:bodyPr rtlCol="0">
            <a:normAutofit/>
          </a:bodyPr>
          <a:lstStyle/>
          <a:p>
            <a:pPr rtl="0"/>
            <a:r>
              <a:rPr lang="tr-TR" sz="3600" dirty="0">
                <a:solidFill>
                  <a:srgbClr val="760A0A"/>
                </a:solidFill>
              </a:rPr>
              <a:t>Problemlere çözüm sağlar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006241" cy="3384376"/>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dirty="0"/>
              <a:t>Yazılım geliştirme sürecinde karşılaşılan yaygın sorunlara çözüm sunar. </a:t>
            </a:r>
          </a:p>
          <a:p>
            <a:endParaRPr lang="tr-TR" dirty="0"/>
          </a:p>
          <a:p>
            <a:pPr marL="914400" lvl="1" indent="-457200">
              <a:buFont typeface="Arial" panose="020B0604020202020204" pitchFamily="34" charset="0"/>
              <a:buChar char="•"/>
            </a:pPr>
            <a:r>
              <a:rPr lang="tr-TR" sz="3100" dirty="0">
                <a:solidFill>
                  <a:srgbClr val="465562"/>
                </a:solidFill>
              </a:rPr>
              <a:t>Nesnelerin oluşturulması,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Sınıflar arasındaki ilişkilerin yönetimi,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Nesneler arasındaki iletişim,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Sistem yapılandırması gibi farklı alanlarda olabilir.</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947573" y="442570"/>
            <a:ext cx="4026225" cy="604663"/>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dirty="0">
                <a:solidFill>
                  <a:srgbClr val="760A0A"/>
                </a:solidFill>
                <a:latin typeface="Arial" panose="020B0604020202020204" pitchFamily="34" charset="0"/>
                <a:cs typeface="Arial" panose="020B0604020202020204" pitchFamily="34" charset="0"/>
              </a:rPr>
              <a:t>Neler Öğreneceğiz</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216152" y="1988840"/>
            <a:ext cx="9452498" cy="417646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Nesne tabanlı programlama tanımını (OOP) ve avantajlarını,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ana kavramlarını,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kısa tanımı ve OOP ile arasındaki ilişkileri,</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temel prensiplerini (S.O.L.I.D),</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temel amaçlarını,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gruplarını ve tasarım desenleri çeşitlerini birlikte öğreneceğiz.</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46040" y="1023583"/>
            <a:ext cx="6696744" cy="604663"/>
          </a:xfrm>
        </p:spPr>
        <p:txBody>
          <a:bodyPr rtlCol="0">
            <a:normAutofit/>
          </a:bodyPr>
          <a:lstStyle/>
          <a:p>
            <a:pPr rtl="0"/>
            <a:r>
              <a:rPr lang="tr-TR" sz="3600" dirty="0">
                <a:solidFill>
                  <a:srgbClr val="760A0A"/>
                </a:solidFill>
              </a:rPr>
              <a:t>İyi tasarım prensiplerini uygular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593288" cy="3096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2400" dirty="0"/>
              <a:t>Yazılım tasarım desenleri, iyi tasarım prensiplerini uygulamak için bir rehber sağlar. </a:t>
            </a:r>
            <a:br>
              <a:rPr lang="tr-TR" sz="2400" dirty="0"/>
            </a:br>
            <a:endParaRPr lang="tr-TR" sz="2400" dirty="0"/>
          </a:p>
          <a:p>
            <a:pPr marL="914400" lvl="1" indent="-457200">
              <a:buFont typeface="Arial" panose="020B0604020202020204" pitchFamily="34" charset="0"/>
              <a:buChar char="•"/>
            </a:pPr>
            <a:r>
              <a:rPr lang="tr-TR" sz="2400" dirty="0">
                <a:solidFill>
                  <a:srgbClr val="465562"/>
                </a:solidFill>
              </a:rPr>
              <a:t>Kodun okunabilirliğini,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Sürdürülebilirliğini,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Esnekliğini ve yeniden kullanılabilirliğini arttırmaya yöneliktir. </a:t>
            </a:r>
          </a:p>
          <a:p>
            <a:pPr marL="914400" lvl="1" indent="-457200">
              <a:buFont typeface="Arial" panose="020B0604020202020204" pitchFamily="34" charset="0"/>
              <a:buChar char="•"/>
            </a:pPr>
            <a:endParaRPr lang="tr-TR" sz="2400" dirty="0">
              <a:solidFill>
                <a:srgbClr val="465562"/>
              </a:solidFill>
            </a:endParaRPr>
          </a:p>
          <a:p>
            <a:pPr lvl="1"/>
            <a:endParaRPr lang="tr-TR" sz="2400" dirty="0">
              <a:solidFill>
                <a:srgbClr val="465562"/>
              </a:solidFill>
            </a:endParaRPr>
          </a:p>
        </p:txBody>
      </p:sp>
    </p:spTree>
    <p:extLst>
      <p:ext uri="{BB962C8B-B14F-4D97-AF65-F5344CB8AC3E}">
        <p14:creationId xmlns:p14="http://schemas.microsoft.com/office/powerpoint/2010/main" val="95812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862164" y="1023583"/>
            <a:ext cx="4464496" cy="604663"/>
          </a:xfrm>
        </p:spPr>
        <p:txBody>
          <a:bodyPr rtlCol="0">
            <a:normAutofit/>
          </a:bodyPr>
          <a:lstStyle/>
          <a:p>
            <a:pPr algn="ctr" rtl="0"/>
            <a:r>
              <a:rPr lang="tr-TR" sz="3600" dirty="0">
                <a:solidFill>
                  <a:srgbClr val="760A0A"/>
                </a:solidFill>
              </a:rPr>
              <a:t>Kod tekrarını azaltır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981844" y="2492896"/>
            <a:ext cx="10283713" cy="19442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dirty="0">
                <a:solidFill>
                  <a:srgbClr val="465562"/>
                </a:solidFill>
              </a:rPr>
              <a:t>Desenler, genel sorunlara spesifik çözümler sunar ve bu sayede yazılım geliştiricilerin aynı sorunlarla sürekli olarak uğraşmasını önler.</a:t>
            </a:r>
          </a:p>
          <a:p>
            <a:pPr algn="just"/>
            <a:endParaRPr lang="tr-TR" sz="2400" dirty="0">
              <a:solidFill>
                <a:srgbClr val="465562"/>
              </a:solidFill>
            </a:endParaRPr>
          </a:p>
          <a:p>
            <a:pPr algn="just"/>
            <a:r>
              <a:rPr lang="tr-TR" sz="2400" dirty="0">
                <a:solidFill>
                  <a:srgbClr val="465562"/>
                </a:solidFill>
              </a:rPr>
              <a:t>Desenler, yazılımın farklı bölümlerinde tekrar kullanılabilen ve test edilmiş bileşenler sağlar, böylece kod tekrarını azaltır.</a:t>
            </a:r>
          </a:p>
        </p:txBody>
      </p:sp>
    </p:spTree>
    <p:extLst>
      <p:ext uri="{BB962C8B-B14F-4D97-AF65-F5344CB8AC3E}">
        <p14:creationId xmlns:p14="http://schemas.microsoft.com/office/powerpoint/2010/main" val="39412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70076" y="1023583"/>
            <a:ext cx="6048672" cy="604663"/>
          </a:xfrm>
        </p:spPr>
        <p:txBody>
          <a:bodyPr rtlCol="0">
            <a:normAutofit fontScale="90000"/>
          </a:bodyPr>
          <a:lstStyle/>
          <a:p>
            <a:pPr algn="ctr" rtl="0"/>
            <a:r>
              <a:rPr lang="tr-TR" sz="3600" dirty="0">
                <a:solidFill>
                  <a:srgbClr val="760A0A"/>
                </a:solidFill>
              </a:rPr>
              <a:t>İletişim ve anlaşılabilirliği arttırır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703972"/>
            <a:ext cx="11449272" cy="230425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a:solidFill>
                  <a:srgbClr val="465562"/>
                </a:solidFill>
              </a:rPr>
              <a:t>Yazılım geliştiriciler ve takım üyeleri arasında ortak bir dil ve anlayış sağlar.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Belirli bir sorunu çözmek için adlandırılmış ve belgelenmiş çözümler sunar.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Takım içinde iletişimi artırır kodun anlaşılabilirliğini ve bakımını kolaylaştırır.</a:t>
            </a:r>
          </a:p>
        </p:txBody>
      </p:sp>
    </p:spTree>
    <p:extLst>
      <p:ext uri="{BB962C8B-B14F-4D97-AF65-F5344CB8AC3E}">
        <p14:creationId xmlns:p14="http://schemas.microsoft.com/office/powerpoint/2010/main" val="230498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09836" y="2123985"/>
            <a:ext cx="5472608" cy="455698"/>
          </a:xfrm>
        </p:spPr>
        <p:txBody>
          <a:bodyPr rtlCol="0">
            <a:noAutofit/>
          </a:bodyPr>
          <a:lstStyle/>
          <a:p>
            <a:pPr rtl="0"/>
            <a:r>
              <a:rPr lang="tr-TR" sz="2500" dirty="0">
                <a:solidFill>
                  <a:schemeClr val="tx1"/>
                </a:solidFill>
              </a:rPr>
              <a:t>Desenler dört ana gruba ayrılır.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852936"/>
            <a:ext cx="11449272" cy="23713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err="1">
                <a:solidFill>
                  <a:srgbClr val="465562"/>
                </a:solidFill>
              </a:rPr>
              <a:t>Creational</a:t>
            </a:r>
            <a:r>
              <a:rPr lang="tr-TR" sz="2400" dirty="0">
                <a:solidFill>
                  <a:srgbClr val="465562"/>
                </a:solidFill>
              </a:rPr>
              <a:t> </a:t>
            </a:r>
            <a:r>
              <a:rPr lang="tr-TR" sz="2400" dirty="0" err="1">
                <a:solidFill>
                  <a:srgbClr val="465562"/>
                </a:solidFill>
              </a:rPr>
              <a:t>Patterns</a:t>
            </a:r>
            <a:r>
              <a:rPr lang="tr-TR" sz="2400" dirty="0">
                <a:solidFill>
                  <a:srgbClr val="465562"/>
                </a:solidFill>
              </a:rPr>
              <a:t> (</a:t>
            </a:r>
            <a:r>
              <a:rPr lang="tr-TR" sz="2400" dirty="0" err="1">
                <a:solidFill>
                  <a:srgbClr val="465562"/>
                </a:solidFill>
              </a:rPr>
              <a:t>Yaratımsal</a:t>
            </a:r>
            <a:r>
              <a:rPr lang="tr-TR" sz="2400" dirty="0">
                <a:solidFill>
                  <a:srgbClr val="465562"/>
                </a:solidFill>
              </a:rPr>
              <a:t> Desenler)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Structural</a:t>
            </a:r>
            <a:r>
              <a:rPr lang="tr-TR" sz="2400" dirty="0">
                <a:solidFill>
                  <a:srgbClr val="465562"/>
                </a:solidFill>
              </a:rPr>
              <a:t> </a:t>
            </a:r>
            <a:r>
              <a:rPr lang="tr-TR" sz="2400" dirty="0" err="1">
                <a:solidFill>
                  <a:srgbClr val="465562"/>
                </a:solidFill>
              </a:rPr>
              <a:t>Patterns</a:t>
            </a:r>
            <a:r>
              <a:rPr lang="tr-TR" sz="2400" dirty="0">
                <a:solidFill>
                  <a:srgbClr val="465562"/>
                </a:solidFill>
              </a:rPr>
              <a:t> (Yapısal Desenler)</a:t>
            </a:r>
          </a:p>
          <a:p>
            <a:pPr marL="342900" indent="-342900" algn="just">
              <a:buFont typeface="Arial" panose="020B0604020202020204" pitchFamily="34" charset="0"/>
              <a:buChar char="•"/>
            </a:pPr>
            <a:endParaRPr lang="tr-TR" sz="2400" dirty="0">
              <a:solidFill>
                <a:srgbClr val="465562"/>
              </a:solidFill>
            </a:endParaRPr>
          </a:p>
          <a:p>
            <a:pPr marL="342900" indent="-342900">
              <a:buFont typeface="Arial" panose="020B0604020202020204" pitchFamily="34" charset="0"/>
              <a:buChar char="•"/>
            </a:pPr>
            <a:r>
              <a:rPr lang="tr-TR" sz="2400" dirty="0" err="1">
                <a:solidFill>
                  <a:srgbClr val="465562"/>
                </a:solidFill>
              </a:rPr>
              <a:t>Behavioral</a:t>
            </a:r>
            <a:r>
              <a:rPr lang="tr-TR" sz="2400" dirty="0">
                <a:solidFill>
                  <a:srgbClr val="465562"/>
                </a:solidFill>
              </a:rPr>
              <a:t> </a:t>
            </a:r>
            <a:r>
              <a:rPr lang="tr-TR" sz="2400" dirty="0" err="1">
                <a:solidFill>
                  <a:srgbClr val="465562"/>
                </a:solidFill>
              </a:rPr>
              <a:t>Patterns</a:t>
            </a:r>
            <a:r>
              <a:rPr lang="tr-TR" sz="2400" dirty="0">
                <a:solidFill>
                  <a:srgbClr val="465562"/>
                </a:solidFill>
              </a:rPr>
              <a:t> (Davranışsal Desenler)</a:t>
            </a:r>
            <a:br>
              <a:rPr lang="tr-TR" sz="2400" dirty="0">
                <a:solidFill>
                  <a:srgbClr val="465562"/>
                </a:solidFill>
              </a:rPr>
            </a:b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Architectural</a:t>
            </a:r>
            <a:r>
              <a:rPr lang="tr-TR" sz="2400" dirty="0">
                <a:solidFill>
                  <a:srgbClr val="465562"/>
                </a:solidFill>
              </a:rPr>
              <a:t> </a:t>
            </a:r>
            <a:r>
              <a:rPr lang="tr-TR" sz="2400" dirty="0" err="1">
                <a:solidFill>
                  <a:srgbClr val="465562"/>
                </a:solidFill>
              </a:rPr>
              <a:t>Patterns</a:t>
            </a:r>
            <a:r>
              <a:rPr lang="tr-TR" sz="2400" dirty="0">
                <a:solidFill>
                  <a:srgbClr val="465562"/>
                </a:solidFill>
              </a:rPr>
              <a:t> (Mimari Desenler)</a:t>
            </a:r>
          </a:p>
        </p:txBody>
      </p:sp>
    </p:spTree>
    <p:extLst>
      <p:ext uri="{BB962C8B-B14F-4D97-AF65-F5344CB8AC3E}">
        <p14:creationId xmlns:p14="http://schemas.microsoft.com/office/powerpoint/2010/main" val="12324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Creational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Yaratımsal</a:t>
            </a:r>
            <a:r>
              <a:rPr lang="tr-TR" sz="3600" dirty="0">
                <a:solidFill>
                  <a:srgbClr val="760A0A"/>
                </a:solidFill>
                <a:latin typeface="Arial" panose="020B0604020202020204" pitchFamily="34" charset="0"/>
                <a:cs typeface="Arial" panose="020B0604020202020204" pitchFamily="34" charset="0"/>
              </a:rPr>
              <a:t>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840760"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Bu desenler, nesnelerin nasıl oluşturulacağı ve örneklendirileceği konusunda rehberlik eder. </a:t>
            </a:r>
          </a:p>
          <a:p>
            <a:pPr marL="457200" indent="-457200">
              <a:buFont typeface="Wingdings" panose="05000000000000000000" pitchFamily="2" charset="2"/>
              <a:buChar char="Ø"/>
            </a:pP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Nesne oluşturma sürecini soyutlaştırarak ve istemci kodundan bağımsız hale getirerek esneklik sağlar </a:t>
            </a:r>
            <a:r>
              <a:rPr lang="tr-TR" sz="2400" dirty="0">
                <a:latin typeface="Arial" panose="020B0604020202020204" pitchFamily="34" charset="0"/>
                <a:cs typeface="Arial" panose="020B0604020202020204" pitchFamily="34" charset="0"/>
              </a:rPr>
              <a:t>ve karmaşık nesne örnekleme süreçlerini ortadan kaldırır.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326660" y="1775290"/>
            <a:ext cx="3744416" cy="373946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Singleton</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Factory</a:t>
            </a:r>
            <a:r>
              <a:rPr lang="tr-TR" sz="2000" b="1" i="0" dirty="0">
                <a:effectLst/>
                <a:latin typeface="Arial" panose="020B0604020202020204" pitchFamily="34" charset="0"/>
                <a:cs typeface="Arial" panose="020B0604020202020204" pitchFamily="34" charset="0"/>
              </a:rPr>
              <a:t> </a:t>
            </a:r>
            <a:r>
              <a:rPr lang="tr-TR" sz="2000" b="1" i="0" dirty="0" err="1">
                <a:effectLst/>
                <a:latin typeface="Arial" panose="020B0604020202020204" pitchFamily="34" charset="0"/>
                <a:cs typeface="Arial" panose="020B0604020202020204" pitchFamily="34" charset="0"/>
              </a:rPr>
              <a:t>Method</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Abstrac</a:t>
            </a:r>
            <a:r>
              <a:rPr lang="tr-TR" sz="2000" b="1" dirty="0" err="1">
                <a:latin typeface="Arial" panose="020B0604020202020204" pitchFamily="34" charset="0"/>
                <a:cs typeface="Arial" panose="020B0604020202020204" pitchFamily="34" charset="0"/>
              </a:rPr>
              <a:t>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a:effectLst/>
                <a:latin typeface="Arial" panose="020B0604020202020204" pitchFamily="34" charset="0"/>
                <a:cs typeface="Arial" panose="020B0604020202020204" pitchFamily="34" charset="0"/>
              </a:rPr>
              <a:t>Builder</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Prototype</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a:latin typeface="Arial" panose="020B0604020202020204" pitchFamily="34" charset="0"/>
                <a:cs typeface="Arial" panose="020B0604020202020204" pitchFamily="34" charset="0"/>
              </a:rPr>
              <a:t>Object </a:t>
            </a:r>
            <a:r>
              <a:rPr lang="tr-TR" sz="2000" b="1" dirty="0" err="1">
                <a:latin typeface="Arial" panose="020B0604020202020204" pitchFamily="34" charset="0"/>
                <a:cs typeface="Arial" panose="020B0604020202020204" pitchFamily="34" charset="0"/>
              </a:rPr>
              <a:t>Pool</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err="1">
                <a:latin typeface="Arial" panose="020B0604020202020204" pitchFamily="34" charset="0"/>
                <a:cs typeface="Arial" panose="020B0604020202020204" pitchFamily="34" charset="0"/>
              </a:rPr>
              <a:t>Lazy</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Initialization</a:t>
            </a:r>
            <a:endParaRPr lang="tr-T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76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a:bodyPr>
          <a:lstStyle/>
          <a:p>
            <a:pPr algn="ctr" rtl="0"/>
            <a:r>
              <a:rPr lang="tr-TR" sz="3600" dirty="0" err="1">
                <a:solidFill>
                  <a:srgbClr val="760A0A"/>
                </a:solidFill>
                <a:latin typeface="Arial" panose="020B0604020202020204" pitchFamily="34" charset="0"/>
                <a:cs typeface="Arial" panose="020B0604020202020204" pitchFamily="34" charset="0"/>
              </a:rPr>
              <a:t>Structural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(Yapısal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768752"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sınıflar ve nesneler arasındaki ilişkileri düzenlemek ve oluşturmak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Sistem bileşenlerini daha büyük yapılarla birleştirmek veya daha esnek bir yapı oluşturmak için kullanılabilir.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606580" y="2132856"/>
            <a:ext cx="4109392" cy="28803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Adapter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Bridge</a:t>
            </a: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Composite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Decorator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Facade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Flyweight</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Proxy</a:t>
            </a: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89756" y="3501008"/>
            <a:ext cx="793637" cy="360040"/>
          </a:xfrm>
          <a:prstGeom prst="rect">
            <a:avLst/>
          </a:prstGeom>
        </p:spPr>
      </p:pic>
    </p:spTree>
    <p:extLst>
      <p:ext uri="{BB962C8B-B14F-4D97-AF65-F5344CB8AC3E}">
        <p14:creationId xmlns:p14="http://schemas.microsoft.com/office/powerpoint/2010/main" val="17231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Behavioral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(Davranışsal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7920880" cy="34563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nesnelerin nasıl birbirleriyle iletişim kurduğunu ve davrandığını yönetmek için kullanılır. </a:t>
            </a:r>
          </a:p>
          <a:p>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 arasındaki etkileşimleri düzenler ve sistem davranışını organize eder.</a:t>
            </a:r>
            <a:br>
              <a:rPr lang="tr-TR" sz="2000" dirty="0">
                <a:latin typeface="Arial" panose="020B0604020202020204" pitchFamily="34" charset="0"/>
                <a:cs typeface="Arial" panose="020B0604020202020204" pitchFamily="34" charset="0"/>
              </a:rPr>
            </a:br>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Algoritmalara ve nesneler arasındaki sorumlulukların atanmasına odaklanır. Çalışma zamanında takip edilmesi zor olan karmaşık kontrol akışını karakterize ederler ve ardından, nesnelerin birbirleriyle iletişim kurma biçimine konsantre olmanızı sağlamak için odağınızı söz konusu akıştan başka bir yere kaydırırlar.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686700" y="1849773"/>
            <a:ext cx="3168353" cy="38114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Chain</a:t>
            </a:r>
            <a:r>
              <a:rPr lang="tr-TR" sz="1800" dirty="0">
                <a:latin typeface="Arial" panose="020B0604020202020204" pitchFamily="34" charset="0"/>
                <a:cs typeface="Arial" panose="020B0604020202020204" pitchFamily="34" charset="0"/>
              </a:rPr>
              <a:t> of </a:t>
            </a:r>
            <a:r>
              <a:rPr lang="tr-TR" sz="1800" dirty="0" err="1" smtClean="0">
                <a:latin typeface="Arial" panose="020B0604020202020204" pitchFamily="34" charset="0"/>
                <a:cs typeface="Arial" panose="020B0604020202020204" pitchFamily="34" charset="0"/>
              </a:rPr>
              <a:t>Responsibility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Command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a:latin typeface="Arial" panose="020B0604020202020204" pitchFamily="34" charset="0"/>
                <a:cs typeface="Arial" panose="020B0604020202020204" pitchFamily="34" charset="0"/>
              </a:rPr>
              <a:t>Interpreter</a:t>
            </a: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Iterator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Mediator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Memento</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Observer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State</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Strategy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Visitor</a:t>
            </a:r>
            <a:endParaRPr lang="tr-TR" sz="1800" dirty="0">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96637" y="3789040"/>
            <a:ext cx="855154" cy="360040"/>
          </a:xfrm>
          <a:prstGeom prst="rect">
            <a:avLst/>
          </a:prstGeom>
        </p:spPr>
      </p:pic>
    </p:spTree>
    <p:extLst>
      <p:ext uri="{BB962C8B-B14F-4D97-AF65-F5344CB8AC3E}">
        <p14:creationId xmlns:p14="http://schemas.microsoft.com/office/powerpoint/2010/main" val="34994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Architectural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(Mimari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696744" cy="201622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geniş çaplı sistem yapılarını tasarlamak ve organize etmek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Bir sistemin ana bileşenlerini, ilişkilerini ve işlevlerini belirlemek için kullanılır.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174532" y="1849773"/>
            <a:ext cx="4680521" cy="26593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MVC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-Controller)</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MVVM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a:t>
            </a:r>
            <a:r>
              <a:rPr lang="tr-TR" sz="1800" b="1" dirty="0" err="1">
                <a:latin typeface="Arial" panose="020B0604020202020204" pitchFamily="34" charset="0"/>
                <a:cs typeface="Arial" panose="020B0604020202020204" pitchFamily="34" charset="0"/>
              </a:rPr>
              <a:t>ViewModel</a:t>
            </a:r>
            <a:r>
              <a:rPr lang="tr-TR" sz="1800" b="1" dirty="0">
                <a:latin typeface="Arial" panose="020B0604020202020204" pitchFamily="34" charset="0"/>
                <a:cs typeface="Arial" panose="020B0604020202020204" pitchFamily="34" charset="0"/>
              </a:rPr>
              <a:t>)</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Layered</a:t>
            </a:r>
            <a:r>
              <a:rPr lang="tr-TR" sz="1800" b="1" dirty="0">
                <a:latin typeface="Arial" panose="020B0604020202020204" pitchFamily="34" charset="0"/>
                <a:cs typeface="Arial" panose="020B0604020202020204" pitchFamily="34" charset="0"/>
              </a:rPr>
              <a:t> Architecture (Katmanlı Mimari)</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Microservices</a:t>
            </a:r>
            <a:r>
              <a:rPr lang="tr-TR" sz="1800" b="1" dirty="0">
                <a:latin typeface="Arial" panose="020B0604020202020204" pitchFamily="34" charset="0"/>
                <a:cs typeface="Arial" panose="020B0604020202020204" pitchFamily="34" charset="0"/>
              </a:rPr>
              <a:t> (Mikro Hizmetler) </a:t>
            </a:r>
          </a:p>
        </p:txBody>
      </p:sp>
    </p:spTree>
    <p:extLst>
      <p:ext uri="{BB962C8B-B14F-4D97-AF65-F5344CB8AC3E}">
        <p14:creationId xmlns:p14="http://schemas.microsoft.com/office/powerpoint/2010/main" val="131014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6249976"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Temel Bilgiler Hakkında Konuşalım</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1557908" y="1988840"/>
            <a:ext cx="9145016" cy="37187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lgn="l">
              <a:buFont typeface="+mj-lt"/>
              <a:buAutoNum type="arabicPeriod"/>
            </a:pPr>
            <a:r>
              <a:rPr lang="tr-TR" sz="2400" dirty="0" err="1">
                <a:latin typeface="Arial" panose="020B0604020202020204" pitchFamily="34" charset="0"/>
                <a:cs typeface="Arial" panose="020B0604020202020204" pitchFamily="34" charset="0"/>
              </a:rPr>
              <a:t>Interface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abstract</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class</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static</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a:t>
            </a:r>
            <a:r>
              <a:rPr lang="tr-TR" sz="2400" dirty="0" err="1">
                <a:latin typeface="Arial" panose="020B0604020202020204" pitchFamily="34" charset="0"/>
                <a:cs typeface="Arial" panose="020B0604020202020204" pitchFamily="34" charset="0"/>
              </a:rPr>
              <a:t>class,field</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property</a:t>
            </a:r>
            <a:r>
              <a:rPr lang="tr-TR" sz="2400" dirty="0">
                <a:latin typeface="Arial" panose="020B0604020202020204" pitchFamily="34" charset="0"/>
                <a:cs typeface="Arial" panose="020B0604020202020204" pitchFamily="34" charset="0"/>
              </a:rPr>
              <a:t>), </a:t>
            </a:r>
            <a:br>
              <a:rPr lang="tr-TR" sz="2400" dirty="0">
                <a:latin typeface="Arial" panose="020B0604020202020204" pitchFamily="34" charset="0"/>
                <a:cs typeface="Arial" panose="020B0604020202020204" pitchFamily="34" charset="0"/>
              </a:rPr>
            </a:br>
            <a:r>
              <a:rPr lang="tr-TR" sz="2400" dirty="0" err="1">
                <a:latin typeface="Arial" panose="020B0604020202020204" pitchFamily="34" charset="0"/>
                <a:cs typeface="Arial" panose="020B0604020202020204" pitchFamily="34" charset="0"/>
              </a:rPr>
              <a:t>struct</a:t>
            </a:r>
            <a:r>
              <a:rPr lang="tr-TR" sz="2400" dirty="0">
                <a:latin typeface="Arial" panose="020B0604020202020204" pitchFamily="34" charset="0"/>
                <a:cs typeface="Arial" panose="020B0604020202020204" pitchFamily="34" charset="0"/>
              </a:rPr>
              <a:t>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 referans, </a:t>
            </a:r>
            <a:r>
              <a:rPr lang="tr-TR" sz="2400" dirty="0" err="1">
                <a:latin typeface="Arial" panose="020B0604020202020204" pitchFamily="34" charset="0"/>
                <a:cs typeface="Arial" panose="020B0604020202020204" pitchFamily="34" charset="0"/>
              </a:rPr>
              <a:t>instance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collection'lar</a:t>
            </a:r>
            <a:r>
              <a:rPr lang="tr-TR" sz="2400" dirty="0">
                <a:latin typeface="Arial" panose="020B0604020202020204" pitchFamily="34" charset="0"/>
                <a:cs typeface="Arial" panose="020B0604020202020204" pitchFamily="34" charset="0"/>
              </a:rPr>
              <a:t> ve bellek ile ilişkileri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a:latin typeface="Arial" panose="020B0604020202020204" pitchFamily="34" charset="0"/>
                <a:cs typeface="Arial" panose="020B0604020202020204" pitchFamily="34" charset="0"/>
              </a:rPr>
              <a:t>Bir yazılım çalışma döngüsü hakkında konuşalım.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(CPU, RAM, OS, HDD)</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ve Multi </a:t>
            </a: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hakkında konuşalım.</a:t>
            </a:r>
          </a:p>
        </p:txBody>
      </p:sp>
    </p:spTree>
    <p:extLst>
      <p:ext uri="{BB962C8B-B14F-4D97-AF65-F5344CB8AC3E}">
        <p14:creationId xmlns:p14="http://schemas.microsoft.com/office/powerpoint/2010/main" val="10666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Class &amp; </a:t>
            </a:r>
            <a:r>
              <a:rPr lang="tr-TR" sz="2000" b="1" dirty="0" err="1">
                <a:solidFill>
                  <a:srgbClr val="760A0A"/>
                </a:solidFill>
                <a:latin typeface="Arial" panose="020B0604020202020204" pitchFamily="34" charset="0"/>
                <a:cs typeface="Arial" panose="020B0604020202020204" pitchFamily="34" charset="0"/>
              </a:rPr>
              <a:t>Struct</a:t>
            </a:r>
            <a:r>
              <a:rPr lang="tr-TR" sz="2000" b="1" dirty="0">
                <a:solidFill>
                  <a:srgbClr val="760A0A"/>
                </a:solidFill>
                <a:latin typeface="Arial" panose="020B0604020202020204" pitchFamily="34" charset="0"/>
                <a:cs typeface="Arial" panose="020B0604020202020204" pitchFamily="34" charset="0"/>
              </a:rPr>
              <a:t> Hakkında</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981844" y="1330475"/>
            <a:ext cx="9865096" cy="537488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6700" indent="-266700" algn="l">
              <a:buFont typeface="+mj-lt"/>
              <a:buAutoNum type="arabicPeriod"/>
            </a:pPr>
            <a:r>
              <a:rPr lang="tr-TR" sz="1650" dirty="0">
                <a:latin typeface="Arial" panose="020B0604020202020204" pitchFamily="34" charset="0"/>
                <a:cs typeface="Arial" panose="020B0604020202020204" pitchFamily="34" charset="0"/>
              </a:rPr>
              <a:t>C# dilinde,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ve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anahtar kelimeleri ile hem referans türleri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hem de değer türleri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oluşturulabilir. İki yapı arasında bazı temel farklılıklar vardır: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Bellek Kullanımı: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türleridir ve </a:t>
            </a:r>
            <a:r>
              <a:rPr lang="tr-TR" sz="1650" dirty="0" err="1">
                <a:latin typeface="Arial" panose="020B0604020202020204" pitchFamily="34" charset="0"/>
                <a:cs typeface="Arial" panose="020B0604020202020204" pitchFamily="34" charset="0"/>
              </a:rPr>
              <a:t>heap</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class'ların</a:t>
            </a:r>
            <a:r>
              <a:rPr lang="tr-TR" sz="1650" dirty="0">
                <a:latin typeface="Arial" panose="020B0604020202020204" pitchFamily="34" charset="0"/>
                <a:cs typeface="Arial" panose="020B0604020202020204" pitchFamily="34" charset="0"/>
              </a:rPr>
              <a:t> örnekleri, referanslarının tutulduğu bir bellek alanında oluşturulur.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değer türleridir ve </a:t>
            </a:r>
            <a:r>
              <a:rPr lang="tr-TR" sz="1650" dirty="0" err="1">
                <a:latin typeface="Arial" panose="020B0604020202020204" pitchFamily="34" charset="0"/>
                <a:cs typeface="Arial" panose="020B0604020202020204" pitchFamily="34" charset="0"/>
              </a:rPr>
              <a:t>stack</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struct'ların</a:t>
            </a:r>
            <a:r>
              <a:rPr lang="tr-TR" sz="1650" dirty="0">
                <a:latin typeface="Arial" panose="020B0604020202020204" pitchFamily="34" charset="0"/>
                <a:cs typeface="Arial" panose="020B0604020202020204" pitchFamily="34" charset="0"/>
              </a:rPr>
              <a:t> örnekleri, değerlerinin doğrudan belleğe yerleştirildiği bir bellek alanında oluşturulur.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Miras: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tek bir sınıftan miras alabilir (</a:t>
            </a:r>
            <a:r>
              <a:rPr lang="tr-TR" sz="1650" dirty="0" err="1">
                <a:latin typeface="Arial" panose="020B0604020202020204" pitchFamily="34" charset="0"/>
                <a:cs typeface="Arial" panose="020B0604020202020204" pitchFamily="34" charset="0"/>
              </a:rPr>
              <a:t>single</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inheritance</a:t>
            </a:r>
            <a:r>
              <a:rPr lang="tr-TR" sz="1650" dirty="0">
                <a:latin typeface="Arial" panose="020B0604020202020204" pitchFamily="34" charset="0"/>
                <a:cs typeface="Arial" panose="020B0604020202020204" pitchFamily="34" charset="0"/>
              </a:rPr>
              <a:t>) ancak birden çok arayüzü uygulayabilir (multiple </a:t>
            </a:r>
            <a:r>
              <a:rPr lang="tr-TR" sz="1650" dirty="0" err="1">
                <a:latin typeface="Arial" panose="020B0604020202020204" pitchFamily="34" charset="0"/>
                <a:cs typeface="Arial" panose="020B0604020202020204" pitchFamily="34" charset="0"/>
              </a:rPr>
              <a:t>interfaces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miras almayı desteklemez ve yalnızca arayüzleri uygulayabilir.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Atama ve Kopyalama Davranışı: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 olduğu için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a:t>
            </a:r>
            <a:r>
              <a:rPr lang="tr-TR" sz="1650" dirty="0" err="1">
                <a:latin typeface="Arial" panose="020B0604020202020204" pitchFamily="34" charset="0"/>
                <a:cs typeface="Arial" panose="020B0604020202020204" pitchFamily="34" charset="0"/>
              </a:rPr>
              <a:t>referansdır</a:t>
            </a:r>
            <a:r>
              <a:rPr lang="tr-TR" sz="1650" dirty="0">
                <a:latin typeface="Arial" panose="020B0604020202020204" pitchFamily="34" charset="0"/>
                <a:cs typeface="Arial" panose="020B0604020202020204" pitchFamily="34" charset="0"/>
              </a:rPr>
              <a:t>.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değişkene atandığında, sadece referans değeri aktarılır ve aynı örneği işaret eden birden fazla referans olabilir.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ise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değerdir.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değişkene atandığında, bir kopyası oluşturulur ve değişkenler arasında bağımsızdır.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err="1">
                <a:latin typeface="Arial" panose="020B0604020202020204" pitchFamily="34" charset="0"/>
                <a:cs typeface="Arial" panose="020B0604020202020204" pitchFamily="34" charset="0"/>
              </a:rPr>
              <a:t>Null</a:t>
            </a:r>
            <a:r>
              <a:rPr lang="tr-TR" sz="1650" b="1" dirty="0">
                <a:latin typeface="Arial" panose="020B0604020202020204" pitchFamily="34" charset="0"/>
                <a:cs typeface="Arial" panose="020B0604020202020204" pitchFamily="34" charset="0"/>
              </a:rPr>
              <a:t> Değer: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alabilirken,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alamaz. Yani,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olabilirken,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her zaman bir değeri temsil eder.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Performans: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genellikle daha hafif ve daha performanslıdır.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ise referans türleri olduğu için daha fazla bellek kullanır ve daha fazla işlem gerektirebilir.</a:t>
            </a:r>
          </a:p>
        </p:txBody>
      </p:sp>
    </p:spTree>
    <p:extLst>
      <p:ext uri="{BB962C8B-B14F-4D97-AF65-F5344CB8AC3E}">
        <p14:creationId xmlns:p14="http://schemas.microsoft.com/office/powerpoint/2010/main" val="186609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511827"/>
            <a:ext cx="6120680" cy="466150"/>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053852" y="2348880"/>
            <a:ext cx="9738742" cy="374441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(Object-</a:t>
            </a:r>
            <a:r>
              <a:rPr lang="tr-TR" sz="2400" dirty="0" err="1">
                <a:solidFill>
                  <a:srgbClr val="465562"/>
                </a:solidFill>
                <a:latin typeface="Arial" panose="020B0604020202020204" pitchFamily="34" charset="0"/>
                <a:cs typeface="Arial" panose="020B0604020202020204" pitchFamily="34" charset="0"/>
              </a:rPr>
              <a:t>Oriented</a:t>
            </a:r>
            <a:r>
              <a:rPr lang="tr-TR" sz="2400" dirty="0">
                <a:solidFill>
                  <a:srgbClr val="465562"/>
                </a:solidFill>
                <a:latin typeface="Arial" panose="020B0604020202020204" pitchFamily="34" charset="0"/>
                <a:cs typeface="Arial" panose="020B0604020202020204" pitchFamily="34" charset="0"/>
              </a:rPr>
              <a:t> Programming), nesne tabanlı programlamanın bir yaklaşımıdır. </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Bu yaklaşım, </a:t>
            </a:r>
            <a:r>
              <a:rPr lang="tr-TR" sz="2400" u="sng" dirty="0">
                <a:solidFill>
                  <a:srgbClr val="465562"/>
                </a:solidFill>
                <a:latin typeface="Arial" panose="020B0604020202020204" pitchFamily="34" charset="0"/>
                <a:cs typeface="Arial" panose="020B0604020202020204" pitchFamily="34" charset="0"/>
              </a:rPr>
              <a:t>programlama problemlerini nesneler ve onların etkileşimleri üzerinden çözmeyi hedefler.</a:t>
            </a:r>
          </a:p>
          <a:p>
            <a:pPr marL="457200" indent="-457200">
              <a:buFont typeface="Arial" panose="020B0604020202020204" pitchFamily="34" charset="0"/>
              <a:buChar char="•"/>
            </a:pPr>
            <a:endParaRPr lang="tr-TR" sz="2400" u="sng"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diller arasında farklı uygulamaları ve detayları olabilir, ancak temel prensipler ve kavramlar çoğunlukla benzerdir. Bu nedenle, bir dilden diğerine geçiş yaparken </a:t>
            </a: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temel kavramlarına aşina olmak önemlidir.</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3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38228" y="1502223"/>
            <a:ext cx="6336704"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deseninin amacı, bir sınıfın yalnızca bir örneğinin olmasını garanti etmektir. Bu, bellek kullanımını optimize etmek, kaynakları paylaşmak veya bir nesneye global erişim sağlamak gibi durumlarda kullanılabilir.</a:t>
            </a:r>
          </a:p>
          <a:p>
            <a:pPr algn="l"/>
            <a:endParaRPr lang="tr-TR" sz="1850" b="1"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Singleton</a:t>
            </a:r>
            <a:r>
              <a:rPr lang="tr-TR" sz="1850" b="1" dirty="0">
                <a:latin typeface="Arial" panose="020B0604020202020204" pitchFamily="34" charset="0"/>
                <a:cs typeface="Arial" panose="020B0604020202020204" pitchFamily="34" charset="0"/>
              </a:rPr>
              <a:t> deseninin bazı temel özellikleri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Tek Örnek: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sınıfından yalnızca bir örnek oluşturulabilir. Bu örnek, genellikle bir </a:t>
            </a:r>
            <a:r>
              <a:rPr lang="tr-TR" sz="1850" dirty="0" err="1">
                <a:latin typeface="Arial" panose="020B0604020202020204" pitchFamily="34" charset="0"/>
                <a:cs typeface="Arial" panose="020B0604020202020204" pitchFamily="34" charset="0"/>
              </a:rPr>
              <a:t>static</a:t>
            </a:r>
            <a:r>
              <a:rPr lang="tr-TR" sz="1850" dirty="0">
                <a:latin typeface="Arial" panose="020B0604020202020204" pitchFamily="34" charset="0"/>
                <a:cs typeface="Arial" panose="020B0604020202020204" pitchFamily="34" charset="0"/>
              </a:rPr>
              <a:t> üye değişken olarak tanımlanır ve tüm kullanıcılar tarafından paylaşılır.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Global Erişim: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örneğine, uygulamanın herhangi bir yerinden erişilebilir. Bu, diğer sınıfların kolayca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örneğini kullanabilmesini sağlar.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İlk Oluşturma</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 ilk kullanıldığında oluşturulur. Ardından, her defasında aynı örneğe erişilir. Bu sayede gereksiz örnekleme maliyeti engellenir.</a:t>
            </a:r>
          </a:p>
        </p:txBody>
      </p:sp>
    </p:spTree>
    <p:extLst>
      <p:ext uri="{BB962C8B-B14F-4D97-AF65-F5344CB8AC3E}">
        <p14:creationId xmlns:p14="http://schemas.microsoft.com/office/powerpoint/2010/main" val="28591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F7F4449A-1695-CC40-4549-DF89B7B6551E}"/>
              </a:ext>
            </a:extLst>
          </p:cNvPr>
          <p:cNvPicPr>
            <a:picLocks noChangeAspect="1"/>
          </p:cNvPicPr>
          <p:nvPr/>
        </p:nvPicPr>
        <p:blipFill>
          <a:blip r:embed="rId4"/>
          <a:stretch>
            <a:fillRect/>
          </a:stretch>
        </p:blipFill>
        <p:spPr>
          <a:xfrm>
            <a:off x="5590356" y="1772816"/>
            <a:ext cx="4867275" cy="2971800"/>
          </a:xfrm>
          <a:prstGeom prst="rect">
            <a:avLst/>
          </a:prstGeom>
        </p:spPr>
      </p:pic>
    </p:spTree>
    <p:extLst>
      <p:ext uri="{BB962C8B-B14F-4D97-AF65-F5344CB8AC3E}">
        <p14:creationId xmlns:p14="http://schemas.microsoft.com/office/powerpoint/2010/main" val="19008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826E60CC-24FF-E8E7-63EC-EBA382EE1168}"/>
              </a:ext>
            </a:extLst>
          </p:cNvPr>
          <p:cNvSpPr txBox="1"/>
          <p:nvPr/>
        </p:nvSpPr>
        <p:spPr>
          <a:xfrm>
            <a:off x="4609232" y="1421728"/>
            <a:ext cx="6165699" cy="2516073"/>
          </a:xfrm>
          <a:prstGeom prst="rect">
            <a:avLst/>
          </a:prstGeom>
          <a:noFill/>
        </p:spPr>
        <p:txBody>
          <a:bodyPr wrap="square" rtlCol="0">
            <a:spAutoFit/>
          </a:bodyPr>
          <a:lstStyle/>
          <a:p>
            <a:r>
              <a:rPr lang="tr-TR" sz="1750" dirty="0" err="1">
                <a:solidFill>
                  <a:srgbClr val="0000FF"/>
                </a:solidFill>
                <a:latin typeface="Cascadia Mono" panose="020B0609020000020004" pitchFamily="49" charset="0"/>
              </a:rPr>
              <a:t>public</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class</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a:t>
            </a: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static</a:t>
            </a:r>
            <a:r>
              <a:rPr lang="tr-TR" sz="1750" dirty="0">
                <a:solidFill>
                  <a:srgbClr val="000000"/>
                </a:solidFill>
                <a:latin typeface="Cascadia Mono" panose="020B0609020000020004" pitchFamily="49" charset="0"/>
              </a:rPr>
              <a:t> </a:t>
            </a:r>
            <a:r>
              <a:rPr lang="tr-TR" sz="1750" dirty="0" err="1">
                <a:solidFill>
                  <a:srgbClr val="000000"/>
                </a:solidFill>
                <a:latin typeface="Cascadia Mono" panose="020B0609020000020004" pitchFamily="49" charset="0"/>
              </a:rPr>
              <a:t>SampleSingleton</a:t>
            </a:r>
            <a:r>
              <a:rPr lang="tr-TR" sz="1750" dirty="0">
                <a:solidFill>
                  <a:srgbClr val="000000"/>
                </a:solidFill>
                <a:latin typeface="Cascadia Mono" panose="020B0609020000020004" pitchFamily="49" charset="0"/>
              </a:rPr>
              <a:t> _</a:t>
            </a:r>
            <a:r>
              <a:rPr lang="tr-TR" sz="1750" dirty="0" err="1">
                <a:solidFill>
                  <a:srgbClr val="000000"/>
                </a:solidFill>
                <a:latin typeface="Cascadia Mono" panose="020B0609020000020004" pitchFamily="49" charset="0"/>
              </a:rPr>
              <a:t>instance</a:t>
            </a:r>
            <a:r>
              <a:rPr lang="tr-TR" sz="1750" dirty="0">
                <a:solidFill>
                  <a:srgbClr val="000000"/>
                </a:solidFill>
                <a:latin typeface="Cascadia Mono" panose="020B0609020000020004" pitchFamily="49" charset="0"/>
              </a:rPr>
              <a:t>;</a:t>
            </a:r>
          </a:p>
          <a:p>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public</a:t>
            </a:r>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static</a:t>
            </a:r>
            <a:r>
              <a:rPr lang="en-US" sz="1750" dirty="0">
                <a:solidFill>
                  <a:srgbClr val="000000"/>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 Instance </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en-US" sz="1750" dirty="0">
                <a:solidFill>
                  <a:srgbClr val="000000"/>
                </a:solidFill>
                <a:latin typeface="Cascadia Mono" panose="020B0609020000020004" pitchFamily="49" charset="0"/>
              </a:rPr>
              <a:t>= _instance ?? (_instance = </a:t>
            </a:r>
            <a:r>
              <a:rPr lang="en-US" sz="1750" dirty="0">
                <a:solidFill>
                  <a:srgbClr val="0000FF"/>
                </a:solidFill>
                <a:latin typeface="Cascadia Mono" panose="020B0609020000020004" pitchFamily="49" charset="0"/>
              </a:rPr>
              <a:t>new</a:t>
            </a:r>
            <a:r>
              <a:rPr lang="tr-TR" sz="1750" dirty="0">
                <a:solidFill>
                  <a:srgbClr val="0000FF"/>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a:t>
            </a:r>
            <a:endParaRPr lang="tr-TR" sz="1750" dirty="0">
              <a:solidFill>
                <a:srgbClr val="000000"/>
              </a:solidFill>
              <a:latin typeface="Cascadia Mono" panose="020B0609020000020004" pitchFamily="49" charset="0"/>
            </a:endParaRPr>
          </a:p>
          <a:p>
            <a:endParaRPr lang="en-US"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r>
              <a:rPr lang="tr-TR" sz="1750" dirty="0">
                <a:solidFill>
                  <a:srgbClr val="000000"/>
                </a:solidFill>
                <a:latin typeface="Cascadia Mono" panose="020B0609020000020004" pitchFamily="49" charset="0"/>
              </a:rPr>
              <a:t>() { }</a:t>
            </a:r>
          </a:p>
          <a:p>
            <a:r>
              <a:rPr lang="tr-TR" sz="1750" dirty="0">
                <a:solidFill>
                  <a:srgbClr val="000000"/>
                </a:solidFill>
                <a:latin typeface="Cascadia Mono" panose="020B0609020000020004" pitchFamily="49" charset="0"/>
              </a:rPr>
              <a:t>}</a:t>
            </a:r>
            <a:endParaRPr lang="tr-TR" sz="1750" dirty="0"/>
          </a:p>
        </p:txBody>
      </p:sp>
    </p:spTree>
    <p:extLst>
      <p:ext uri="{BB962C8B-B14F-4D97-AF65-F5344CB8AC3E}">
        <p14:creationId xmlns:p14="http://schemas.microsoft.com/office/powerpoint/2010/main" val="20768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Shallow</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Nesnelerin bellekteki adresleri kopyalanmakta dolayısıyla yüzeysel olarak bir kopyalama işlemi gerçekleştirileceği için yeni bir nesne üretilmemekte, var olan nesne üzerine referanslar ile işaretleme yapılmaktadır.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Deep</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 birebir kopyalanabilmekte ve bu kopya sonucu ile asıl nesne farklı referanslar ile işaretlenebilmektedir. </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İşte </a:t>
            </a:r>
            <a:r>
              <a:rPr lang="tr-TR" sz="1850" dirty="0" err="1">
                <a:latin typeface="Arial" panose="020B0604020202020204" pitchFamily="34" charset="0"/>
                <a:cs typeface="Arial" panose="020B0604020202020204" pitchFamily="34" charset="0"/>
              </a:rPr>
              <a:t>Prototype</a:t>
            </a:r>
            <a:r>
              <a:rPr lang="tr-TR" sz="1850" dirty="0">
                <a:latin typeface="Arial" panose="020B0604020202020204" pitchFamily="34" charset="0"/>
                <a:cs typeface="Arial" panose="020B0604020202020204" pitchFamily="34" charset="0"/>
              </a:rPr>
              <a:t> Design </a:t>
            </a:r>
            <a:r>
              <a:rPr lang="tr-TR" sz="1850" dirty="0" err="1">
                <a:latin typeface="Arial" panose="020B0604020202020204" pitchFamily="34" charset="0"/>
                <a:cs typeface="Arial" panose="020B0604020202020204" pitchFamily="34" charset="0"/>
              </a:rPr>
              <a:t>Pattern’de</a:t>
            </a:r>
            <a:r>
              <a:rPr lang="tr-TR" sz="1850" dirty="0">
                <a:latin typeface="Arial" panose="020B0604020202020204" pitchFamily="34" charset="0"/>
                <a:cs typeface="Arial" panose="020B0604020202020204" pitchFamily="34" charset="0"/>
              </a:rPr>
              <a:t> bu kopyalama yaklaşımında bulunmak en doğrusudur.</a:t>
            </a:r>
          </a:p>
        </p:txBody>
      </p:sp>
    </p:spTree>
    <p:extLst>
      <p:ext uri="{BB962C8B-B14F-4D97-AF65-F5344CB8AC3E}">
        <p14:creationId xmlns:p14="http://schemas.microsoft.com/office/powerpoint/2010/main" val="382845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46738E91-4957-F75F-754B-85AC0E171E24}"/>
              </a:ext>
            </a:extLst>
          </p:cNvPr>
          <p:cNvPicPr>
            <a:picLocks noChangeAspect="1"/>
          </p:cNvPicPr>
          <p:nvPr/>
        </p:nvPicPr>
        <p:blipFill>
          <a:blip r:embed="rId4"/>
          <a:stretch>
            <a:fillRect/>
          </a:stretch>
        </p:blipFill>
        <p:spPr>
          <a:xfrm>
            <a:off x="4328647" y="1628800"/>
            <a:ext cx="6505430" cy="2736304"/>
          </a:xfrm>
          <a:prstGeom prst="rect">
            <a:avLst/>
          </a:prstGeom>
        </p:spPr>
      </p:pic>
    </p:spTree>
    <p:extLst>
      <p:ext uri="{BB962C8B-B14F-4D97-AF65-F5344CB8AC3E}">
        <p14:creationId xmlns:p14="http://schemas.microsoft.com/office/powerpoint/2010/main" val="97144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8A51AE55-5893-88AC-84D3-A3076F4ED3F5}"/>
              </a:ext>
            </a:extLst>
          </p:cNvPr>
          <p:cNvPicPr>
            <a:picLocks noChangeAspect="1"/>
          </p:cNvPicPr>
          <p:nvPr/>
        </p:nvPicPr>
        <p:blipFill>
          <a:blip r:embed="rId4"/>
          <a:stretch>
            <a:fillRect/>
          </a:stretch>
        </p:blipFill>
        <p:spPr>
          <a:xfrm>
            <a:off x="5040008" y="1340768"/>
            <a:ext cx="5112568" cy="5488397"/>
          </a:xfrm>
          <a:prstGeom prst="rect">
            <a:avLst/>
          </a:prstGeom>
          <a:noFill/>
        </p:spPr>
      </p:pic>
    </p:spTree>
    <p:extLst>
      <p:ext uri="{BB962C8B-B14F-4D97-AF65-F5344CB8AC3E}">
        <p14:creationId xmlns:p14="http://schemas.microsoft.com/office/powerpoint/2010/main" val="130478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351061"/>
            <a:ext cx="6624736" cy="549196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Arial" panose="020B0604020202020204" pitchFamily="34" charset="0"/>
              <a:buChar char="•"/>
            </a:pPr>
            <a:r>
              <a:rPr lang="tr-TR" sz="1800" dirty="0" err="1">
                <a:latin typeface="Arial" panose="020B0604020202020204" pitchFamily="34" charset="0"/>
                <a:cs typeface="Arial" panose="020B0604020202020204" pitchFamily="34" charset="0"/>
              </a:rPr>
              <a:t>Yaratımsal</a:t>
            </a:r>
            <a:r>
              <a:rPr lang="tr-TR" sz="1800" dirty="0">
                <a:latin typeface="Arial" panose="020B0604020202020204" pitchFamily="34" charset="0"/>
                <a:cs typeface="Arial" panose="020B0604020202020204" pitchFamily="34" charset="0"/>
              </a:rPr>
              <a:t> bir tasarım desenidir ve genellikle tekrar tekrar kullanılan nesnelerin verimli bir şekilde yönetilmesini sağlar. Nesnelerin sürekli olarak yaratılıp yok edilmesi yerine, bir nesne havuzu oluşturularak ihtiyaç duyulduğunda bu havuzdan nesneler ödünç alınır ve kullanıldıktan sonra tekrar havuza geri verilir.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dirty="0">
                <a:latin typeface="Arial" panose="020B0604020202020204" pitchFamily="34" charset="0"/>
                <a:cs typeface="Arial" panose="020B0604020202020204" pitchFamily="34" charset="0"/>
              </a:rPr>
              <a:t>Bu desenin temel amacı, nesnelerin yaratım sürecinden kaynaklanan maliyeti azaltmak ve performansı artırmaktır. Nesnelerin yeniden kullanılması, her seferinde yeni bir nesne yaratma ve yıkma işlemlerinden kaynaklanan ağırlığı azaltır. Ayrıca, nesnelerin havuzda yönetilmesi, nesnelerin kaynaklarını etkin bir şekilde kullanmayı sağlar.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operatörü çok maliyet bir operasyonel ağırlığa sahiptir. İşte tamda bu sebepten dolayı tekrarlı kullanılan/kullanılacak olan nesnelerde </a:t>
            </a: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ile yeniden üretimden kaçınılması gerekmektedir. Ayrıca bir nesnenin maliyetinin sadece üretiminden ibaret olacağını düşünmekte eksik bir kanaat olacaktır. Bazen nesneler üretildikleri gibi imha edilirlerken de yüksek maliyet gerektirebilmektedirler.</a:t>
            </a:r>
          </a:p>
          <a:p>
            <a:pPr algn="l"/>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mj-lt"/>
              <a:buAutoNum type="arabicPeriod"/>
            </a:pPr>
            <a:r>
              <a:rPr lang="tr-TR" sz="2000" dirty="0">
                <a:latin typeface="Arial" panose="020B0604020202020204" pitchFamily="34" charset="0"/>
                <a:cs typeface="Arial" panose="020B0604020202020204" pitchFamily="34" charset="0"/>
              </a:rPr>
              <a:t>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(Nesne Havuzu): Kullanılabilir nesnelerin depolandığı ve yönetildiği bir yapıdır. Bu havuz, nesneleri oluşturabilir, havuza geri alabilir veya havuzdan nesneleri ödünç alabilir.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err="1">
                <a:latin typeface="Arial" panose="020B0604020202020204" pitchFamily="34" charset="0"/>
                <a:cs typeface="Arial" panose="020B0604020202020204" pitchFamily="34" charset="0"/>
              </a:rPr>
              <a:t>Pooled</a:t>
            </a:r>
            <a:r>
              <a:rPr lang="tr-TR" sz="2000" dirty="0">
                <a:latin typeface="Arial" panose="020B0604020202020204" pitchFamily="34" charset="0"/>
                <a:cs typeface="Arial" panose="020B0604020202020204" pitchFamily="34" charset="0"/>
              </a:rPr>
              <a:t> Object (Havuzda Saklanan Nesne): Nesne havuzunda depolanan nesnelerdir. Bu nesneler, ihtiyaç duyulduğunda ödünç alınabilir ve kullanılabilir.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a:latin typeface="Arial" panose="020B0604020202020204" pitchFamily="34" charset="0"/>
                <a:cs typeface="Arial" panose="020B0604020202020204" pitchFamily="34" charset="0"/>
              </a:rPr>
              <a:t>Client (İstemci): Nesne havuzundan nesne ödünç alan ve kullanımını tamamladıktan sonra nesneyi geri veren tarafı temsil eder.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8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a:latin typeface="Arial" panose="020B0604020202020204" pitchFamily="34" charset="0"/>
                <a:cs typeface="Arial" panose="020B0604020202020204" pitchFamily="34" charset="0"/>
              </a:rPr>
              <a:t>Peki, Object </a:t>
            </a:r>
            <a:r>
              <a:rPr lang="tr-TR" sz="1800" b="1" dirty="0" err="1">
                <a:latin typeface="Arial" panose="020B0604020202020204" pitchFamily="34" charset="0"/>
                <a:cs typeface="Arial" panose="020B0604020202020204" pitchFamily="34" charset="0"/>
              </a:rPr>
              <a:t>Pooling’in</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Prototype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Pattern‘dan</a:t>
            </a:r>
            <a:r>
              <a:rPr lang="tr-TR" sz="1800" b="1" dirty="0">
                <a:latin typeface="Arial" panose="020B0604020202020204" pitchFamily="34" charset="0"/>
                <a:cs typeface="Arial" panose="020B0604020202020204" pitchFamily="34" charset="0"/>
              </a:rPr>
              <a:t> farkı nedir?</a:t>
            </a:r>
          </a:p>
          <a:p>
            <a:pPr algn="l"/>
            <a:endParaRPr lang="tr-TR" sz="1800" b="1"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Prototype</a:t>
            </a:r>
            <a:r>
              <a:rPr lang="tr-TR" sz="1800" dirty="0">
                <a:latin typeface="Arial" panose="020B0604020202020204" pitchFamily="34" charset="0"/>
                <a:cs typeface="Arial" panose="020B0604020202020204" pitchFamily="34" charset="0"/>
              </a:rPr>
              <a:t> deseninde </a:t>
            </a:r>
            <a:r>
              <a:rPr lang="tr-TR" sz="1800" dirty="0" err="1">
                <a:latin typeface="Arial" panose="020B0604020202020204" pitchFamily="34" charset="0"/>
                <a:cs typeface="Arial" panose="020B0604020202020204" pitchFamily="34" charset="0"/>
              </a:rPr>
              <a:t>constructor</a:t>
            </a:r>
            <a:r>
              <a:rPr lang="tr-TR" sz="1800" dirty="0">
                <a:latin typeface="Arial" panose="020B0604020202020204" pitchFamily="34" charset="0"/>
                <a:cs typeface="Arial" panose="020B0604020202020204" pitchFamily="34" charset="0"/>
              </a:rPr>
              <a:t> üzerinde iş yükü aşırı derecede fazla olan ve bunun yanında birde parametreli yapıcı ile </a:t>
            </a:r>
            <a:r>
              <a:rPr lang="tr-TR" sz="1800" dirty="0" err="1">
                <a:latin typeface="Arial" panose="020B0604020202020204" pitchFamily="34" charset="0"/>
                <a:cs typeface="Arial" panose="020B0604020202020204" pitchFamily="34" charset="0"/>
              </a:rPr>
              <a:t>developer</a:t>
            </a:r>
            <a:r>
              <a:rPr lang="tr-TR" sz="1800" dirty="0">
                <a:latin typeface="Arial" panose="020B0604020202020204" pitchFamily="34" charset="0"/>
                <a:cs typeface="Arial" panose="020B0604020202020204" pitchFamily="34" charset="0"/>
              </a:rPr>
              <a:t> açısından da maliyeti katlayan nesnelere ihtiyaç doğrultusunda üretimsel ağırlığı ortadan kaldırmak için önceden üretilmiş olan bir nesnenin klonlanması ve neticede klonlanmış bu nesne üzerinde yapıcı maliyetinin ortadan kaldırılması amaçlanmaktadır.</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latin typeface="Arial" panose="020B0604020202020204" pitchFamily="34" charset="0"/>
                <a:cs typeface="Arial" panose="020B0604020202020204" pitchFamily="34" charset="0"/>
              </a:rPr>
              <a:t>Object </a:t>
            </a:r>
            <a:r>
              <a:rPr lang="tr-TR" sz="1800" dirty="0" err="1">
                <a:latin typeface="Arial" panose="020B0604020202020204" pitchFamily="34" charset="0"/>
                <a:cs typeface="Arial" panose="020B0604020202020204" pitchFamily="34" charset="0"/>
              </a:rPr>
              <a:t>Pooling</a:t>
            </a:r>
            <a:r>
              <a:rPr lang="tr-TR" sz="1800" dirty="0">
                <a:latin typeface="Arial" panose="020B0604020202020204" pitchFamily="34" charset="0"/>
                <a:cs typeface="Arial" panose="020B0604020202020204" pitchFamily="34" charset="0"/>
              </a:rPr>
              <a:t> deseninde ise oluşturulması maliyetli olan nesnelerin bir kereye mahsus üretilip sonraki ihtiyaçlarda yine aynı nesnenin kullanılmasına imkan tanınması esas alınmakta ve yeniden kullanılabilirliğe odaklanılmaktadır. </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solidFill>
                  <a:srgbClr val="C00000"/>
                </a:solidFill>
                <a:latin typeface="Arial" panose="020B0604020202020204" pitchFamily="34" charset="0"/>
                <a:cs typeface="Arial" panose="020B0604020202020204" pitchFamily="34" charset="0"/>
              </a:rPr>
              <a:t>Nihai olarak; </a:t>
            </a:r>
            <a:r>
              <a:rPr lang="tr-TR" sz="1800" dirty="0" err="1">
                <a:solidFill>
                  <a:srgbClr val="C00000"/>
                </a:solidFill>
                <a:latin typeface="Arial" panose="020B0604020202020204" pitchFamily="34" charset="0"/>
                <a:cs typeface="Arial" panose="020B0604020202020204" pitchFamily="34" charset="0"/>
              </a:rPr>
              <a:t>prototype</a:t>
            </a:r>
            <a:r>
              <a:rPr lang="tr-TR" sz="1800" dirty="0">
                <a:solidFill>
                  <a:srgbClr val="C00000"/>
                </a:solidFill>
                <a:latin typeface="Arial" panose="020B0604020202020204" pitchFamily="34" charset="0"/>
                <a:cs typeface="Arial" panose="020B0604020202020204" pitchFamily="34" charset="0"/>
              </a:rPr>
              <a:t> tasarımı bir nesne daha üretirken, </a:t>
            </a:r>
            <a:r>
              <a:rPr lang="tr-TR" sz="1800" dirty="0" err="1">
                <a:solidFill>
                  <a:srgbClr val="C00000"/>
                </a:solidFill>
                <a:latin typeface="Arial" panose="020B0604020202020204" pitchFamily="34" charset="0"/>
                <a:cs typeface="Arial" panose="020B0604020202020204" pitchFamily="34" charset="0"/>
              </a:rPr>
              <a:t>object</a:t>
            </a:r>
            <a:r>
              <a:rPr lang="tr-TR" sz="1800" dirty="0">
                <a:solidFill>
                  <a:srgbClr val="C00000"/>
                </a:solidFill>
                <a:latin typeface="Arial" panose="020B0604020202020204" pitchFamily="34" charset="0"/>
                <a:cs typeface="Arial" panose="020B0604020202020204" pitchFamily="34" charset="0"/>
              </a:rPr>
              <a:t> </a:t>
            </a:r>
            <a:r>
              <a:rPr lang="tr-TR" sz="1800" dirty="0" err="1">
                <a:solidFill>
                  <a:srgbClr val="C00000"/>
                </a:solidFill>
                <a:latin typeface="Arial" panose="020B0604020202020204" pitchFamily="34" charset="0"/>
                <a:cs typeface="Arial" panose="020B0604020202020204" pitchFamily="34" charset="0"/>
              </a:rPr>
              <a:t>pooling</a:t>
            </a:r>
            <a:r>
              <a:rPr lang="tr-TR" sz="1800" dirty="0">
                <a:solidFill>
                  <a:srgbClr val="C00000"/>
                </a:solidFill>
                <a:latin typeface="Arial" panose="020B0604020202020204" pitchFamily="34" charset="0"/>
                <a:cs typeface="Arial" panose="020B0604020202020204" pitchFamily="34" charset="0"/>
              </a:rPr>
              <a:t> tasarımında nesne </a:t>
            </a:r>
            <a:r>
              <a:rPr lang="tr-TR" sz="1800" dirty="0" err="1">
                <a:solidFill>
                  <a:srgbClr val="C00000"/>
                </a:solidFill>
                <a:latin typeface="Arial" panose="020B0604020202020204" pitchFamily="34" charset="0"/>
                <a:cs typeface="Arial" panose="020B0604020202020204" pitchFamily="34" charset="0"/>
              </a:rPr>
              <a:t>üretilmeksizinn</a:t>
            </a:r>
            <a:r>
              <a:rPr lang="tr-TR" sz="1800" dirty="0">
                <a:solidFill>
                  <a:srgbClr val="C00000"/>
                </a:solidFill>
                <a:latin typeface="Arial" panose="020B0604020202020204" pitchFamily="34" charset="0"/>
                <a:cs typeface="Arial" panose="020B0604020202020204" pitchFamily="34" charset="0"/>
              </a:rPr>
              <a:t> var olan nesne kullanılmış olacaktır.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26260" y="1916832"/>
            <a:ext cx="5976664" cy="2554545"/>
          </a:xfrm>
          <a:prstGeom prst="rect">
            <a:avLst/>
          </a:prstGeom>
          <a:noFill/>
        </p:spPr>
        <p:txBody>
          <a:bodyPr wrap="square" rtlCol="0">
            <a:spAutoFit/>
          </a:bodyPr>
          <a:lstStyle/>
          <a:p>
            <a:pPr marL="342900" indent="-342900">
              <a:buAutoNum type="arabicPeriod"/>
            </a:pPr>
            <a:r>
              <a:rPr lang="tr-TR" sz="2000" dirty="0" err="1">
                <a:latin typeface="Arial" panose="020B0604020202020204" pitchFamily="34" charset="0"/>
                <a:cs typeface="Arial" panose="020B0604020202020204" pitchFamily="34" charset="0"/>
              </a:rPr>
              <a:t>Custom</a:t>
            </a:r>
            <a:r>
              <a:rPr lang="tr-TR" sz="2000" dirty="0">
                <a:latin typeface="Arial" panose="020B0604020202020204" pitchFamily="34" charset="0"/>
                <a:cs typeface="Arial" panose="020B0604020202020204" pitchFamily="34" charset="0"/>
              </a:rPr>
              <a:t> 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tasarım desenini oluşturabiliriz.</a:t>
            </a:r>
          </a:p>
          <a:p>
            <a:pPr marL="342900" indent="-342900">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tr-TR" sz="2000" dirty="0" err="1">
                <a:latin typeface="Arial" panose="020B0604020202020204" pitchFamily="34" charset="0"/>
                <a:cs typeface="Arial" panose="020B0604020202020204" pitchFamily="34" charset="0"/>
              </a:rPr>
              <a:t>Microsoft.Extensions.ObjectPool</a:t>
            </a:r>
            <a:r>
              <a:rPr lang="tr-TR" sz="2000" dirty="0">
                <a:latin typeface="Arial" panose="020B0604020202020204" pitchFamily="34" charset="0"/>
                <a:cs typeface="Arial" panose="020B0604020202020204" pitchFamily="34" charset="0"/>
              </a:rPr>
              <a:t> Kütüphanesiyle Object </a:t>
            </a:r>
            <a:r>
              <a:rPr lang="tr-TR" sz="2000" dirty="0" err="1">
                <a:latin typeface="Arial" panose="020B0604020202020204" pitchFamily="34" charset="0"/>
                <a:cs typeface="Arial" panose="020B0604020202020204" pitchFamily="34" charset="0"/>
              </a:rPr>
              <a:t>Pooling</a:t>
            </a:r>
            <a:r>
              <a:rPr lang="tr-TR" sz="2000" dirty="0">
                <a:latin typeface="Arial" panose="020B0604020202020204" pitchFamily="34" charset="0"/>
                <a:cs typeface="Arial" panose="020B0604020202020204" pitchFamily="34" charset="0"/>
              </a:rPr>
              <a:t> kullanılabilir.</a:t>
            </a:r>
          </a:p>
          <a:p>
            <a:pPr marL="342900" indent="-342900">
              <a:buFontTx/>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en-US" sz="2000" dirty="0">
                <a:latin typeface="Arial" panose="020B0604020202020204" pitchFamily="34" charset="0"/>
                <a:cs typeface="Arial" panose="020B0604020202020204" pitchFamily="34" charset="0"/>
              </a:rPr>
              <a:t>Asp.NET Core – Dependency Injection İle Object Pooling </a:t>
            </a:r>
            <a:r>
              <a:rPr lang="tr-TR" sz="2000" dirty="0">
                <a:latin typeface="Arial" panose="020B0604020202020204" pitchFamily="34" charset="0"/>
                <a:cs typeface="Arial" panose="020B0604020202020204" pitchFamily="34" charset="0"/>
              </a:rPr>
              <a:t>kullanılabilir.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00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36154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Avantajları</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4896544"/>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Modülerlik:</a:t>
            </a:r>
            <a:r>
              <a:rPr lang="tr-TR" sz="2200" dirty="0">
                <a:solidFill>
                  <a:srgbClr val="465562"/>
                </a:solidFill>
                <a:latin typeface="Arial" panose="020B0604020202020204" pitchFamily="34" charset="0"/>
                <a:cs typeface="Arial" panose="020B0604020202020204" pitchFamily="34" charset="0"/>
              </a:rPr>
              <a:t> OOP, programları küçük, bağımsız modüllere ayırma yeteneği sağlar. Her bir modül (sınıf), kendi durumunu ve davranışını içerir, böylece kodun daha kolay anlaşılabilir, sürdürülebilir ve yeniden kullanılabilir olmasını sağlar.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Veri saklama ve işleme birliği: </a:t>
            </a:r>
            <a:r>
              <a:rPr lang="tr-TR" sz="2200" dirty="0">
                <a:solidFill>
                  <a:srgbClr val="465562"/>
                </a:solidFill>
                <a:latin typeface="Arial" panose="020B0604020202020204" pitchFamily="34" charset="0"/>
                <a:cs typeface="Arial" panose="020B0604020202020204" pitchFamily="34" charset="0"/>
              </a:rPr>
              <a:t>Nesneler, verileri ve ilgili işlemleri bir araya getirir. Bu, verilerin korunmasını ve veri işleme işlevlerinin veriye yakın olmasını sağlar, böylece veri bütünlüğü ve güvenliği sağlanır.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Şeffaflık ve soyutlama: </a:t>
            </a:r>
            <a:r>
              <a:rPr lang="tr-TR" sz="2200" dirty="0">
                <a:solidFill>
                  <a:srgbClr val="465562"/>
                </a:solidFill>
                <a:latin typeface="Arial" panose="020B0604020202020204" pitchFamily="34" charset="0"/>
                <a:cs typeface="Arial" panose="020B0604020202020204" pitchFamily="34" charset="0"/>
              </a:rPr>
              <a:t>OOP, kodun soyutlama seviyesini artırır ve karmaşık sistemleri daha anlaşılır hale getirir. Sınıflar ve nesneler, sistem bileşenlerinin yüksek seviyeli temsillerini sağlar, böylece karmaşık detayları gizleyebilir ve yalnızca önemli bilgileri ortaya çıkarabilir.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Esneklik ve genişletilebilirlik: </a:t>
            </a:r>
            <a:r>
              <a:rPr lang="tr-TR" sz="2200" dirty="0">
                <a:solidFill>
                  <a:srgbClr val="465562"/>
                </a:solidFill>
                <a:latin typeface="Arial" panose="020B0604020202020204" pitchFamily="34" charset="0"/>
                <a:cs typeface="Arial" panose="020B0604020202020204" pitchFamily="34" charset="0"/>
              </a:rPr>
              <a:t>OOP, yeni özelliklerin kolayca eklenmesini ve var olan özelliklerin değiştirilmesini sağlar. Kalıtım ve polimorfizm gibi özellikler, kodun yeniden kullanılabilirliğini artırır ve sistemin gelecekteki ihtiyaçlara adapte olabilmesini sağlar.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0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5940795" y="1351061"/>
            <a:ext cx="2664296" cy="400110"/>
          </a:xfrm>
          <a:prstGeom prst="rect">
            <a:avLst/>
          </a:prstGeom>
          <a:noFill/>
        </p:spPr>
        <p:txBody>
          <a:bodyPr wrap="square" rtlCol="0">
            <a:spAutoFit/>
          </a:bodyPr>
          <a:lstStyle/>
          <a:p>
            <a:r>
              <a:rPr lang="tr-TR" sz="2000" b="1" dirty="0" err="1">
                <a:latin typeface="Arial" panose="020B0604020202020204" pitchFamily="34" charset="0"/>
                <a:cs typeface="Arial" panose="020B0604020202020204" pitchFamily="34" charset="0"/>
              </a:rPr>
              <a:t>Custom</a:t>
            </a:r>
            <a:r>
              <a:rPr lang="tr-TR" sz="2000" b="1" dirty="0">
                <a:latin typeface="Arial" panose="020B0604020202020204" pitchFamily="34" charset="0"/>
                <a:cs typeface="Arial" panose="020B0604020202020204" pitchFamily="34" charset="0"/>
              </a:rPr>
              <a:t> Object </a:t>
            </a:r>
            <a:r>
              <a:rPr lang="tr-TR" sz="2000" b="1" dirty="0" err="1">
                <a:latin typeface="Arial" panose="020B0604020202020204" pitchFamily="34" charset="0"/>
                <a:cs typeface="Arial" panose="020B0604020202020204" pitchFamily="34" charset="0"/>
              </a:rPr>
              <a:t>Pool</a:t>
            </a:r>
            <a:endParaRPr lang="en-US" sz="2000" b="1" dirty="0">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C098D411-EBB8-C56F-018A-3A5F90AF2359}"/>
              </a:ext>
            </a:extLst>
          </p:cNvPr>
          <p:cNvPicPr>
            <a:picLocks noChangeAspect="1"/>
          </p:cNvPicPr>
          <p:nvPr/>
        </p:nvPicPr>
        <p:blipFill>
          <a:blip r:embed="rId4"/>
          <a:stretch>
            <a:fillRect/>
          </a:stretch>
        </p:blipFill>
        <p:spPr>
          <a:xfrm>
            <a:off x="4870276" y="2132856"/>
            <a:ext cx="5760856" cy="3627206"/>
          </a:xfrm>
          <a:prstGeom prst="rect">
            <a:avLst/>
          </a:prstGeom>
        </p:spPr>
      </p:pic>
    </p:spTree>
    <p:extLst>
      <p:ext uri="{BB962C8B-B14F-4D97-AF65-F5344CB8AC3E}">
        <p14:creationId xmlns:p14="http://schemas.microsoft.com/office/powerpoint/2010/main" val="109746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98268" y="1391956"/>
            <a:ext cx="5275786" cy="369332"/>
          </a:xfrm>
          <a:prstGeom prst="rect">
            <a:avLst/>
          </a:prstGeom>
          <a:noFill/>
        </p:spPr>
        <p:txBody>
          <a:bodyPr wrap="square" rtlCol="0">
            <a:spAutoFit/>
          </a:bodyPr>
          <a:lstStyle/>
          <a:p>
            <a:pPr algn="l" fontAlgn="base"/>
            <a:r>
              <a:rPr lang="tr-TR" b="1" dirty="0" err="1">
                <a:latin typeface="Arial" panose="020B0604020202020204" pitchFamily="34" charset="0"/>
                <a:cs typeface="Arial" panose="020B0604020202020204" pitchFamily="34" charset="0"/>
              </a:rPr>
              <a:t>Microsoft.Extensions.ObjectPool</a:t>
            </a:r>
            <a:r>
              <a:rPr lang="tr-TR" b="1" dirty="0">
                <a:latin typeface="Arial" panose="020B0604020202020204" pitchFamily="34" charset="0"/>
                <a:cs typeface="Arial" panose="020B0604020202020204" pitchFamily="34" charset="0"/>
              </a:rPr>
              <a:t> Kütüphanesi</a:t>
            </a:r>
          </a:p>
        </p:txBody>
      </p:sp>
      <p:sp>
        <p:nvSpPr>
          <p:cNvPr id="8" name="Metin kutusu 7">
            <a:extLst>
              <a:ext uri="{FF2B5EF4-FFF2-40B4-BE49-F238E27FC236}">
                <a16:creationId xmlns:a16="http://schemas.microsoft.com/office/drawing/2014/main" id="{54837DCF-E5D9-267C-CBD0-33E1C5A73B10}"/>
              </a:ext>
            </a:extLst>
          </p:cNvPr>
          <p:cNvSpPr txBox="1"/>
          <p:nvPr/>
        </p:nvSpPr>
        <p:spPr>
          <a:xfrm>
            <a:off x="4798268" y="1977312"/>
            <a:ext cx="6048672" cy="2862322"/>
          </a:xfrm>
          <a:prstGeom prst="rect">
            <a:avLst/>
          </a:prstGeom>
          <a:noFill/>
        </p:spPr>
        <p:txBody>
          <a:bodyPr wrap="square" rtlCol="0">
            <a:spAutoFit/>
          </a:bodyPr>
          <a:lstStyle>
            <a:defPPr rtl="0">
              <a:defRPr lang="tr-tr"/>
            </a:defPPr>
            <a:lvl1pPr>
              <a:defRPr b="0" i="0">
                <a:solidFill>
                  <a:srgbClr val="666666"/>
                </a:solidFill>
                <a:effectLst/>
                <a:latin typeface="Georgia" panose="02040502050405020303" pitchFamily="18" charset="0"/>
              </a:defRPr>
            </a:lvl1pPr>
          </a:lstStyle>
          <a:p>
            <a:r>
              <a:rPr lang="tr-TR" dirty="0">
                <a:solidFill>
                  <a:schemeClr val="tx1"/>
                </a:solidFill>
                <a:latin typeface="Arial" panose="020B0604020202020204" pitchFamily="34" charset="0"/>
                <a:cs typeface="Arial" panose="020B0604020202020204" pitchFamily="34" charset="0"/>
              </a:rPr>
              <a:t>Bunun için ilk olarak bir </a:t>
            </a:r>
            <a:r>
              <a:rPr lang="tr-TR" dirty="0" err="1">
                <a:solidFill>
                  <a:schemeClr val="tx1"/>
                </a:solidFill>
                <a:latin typeface="Arial" panose="020B0604020202020204" pitchFamily="34" charset="0"/>
                <a:cs typeface="Arial" panose="020B0604020202020204" pitchFamily="34" charset="0"/>
              </a:rPr>
              <a:t>object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pool</a:t>
            </a:r>
            <a:r>
              <a:rPr lang="tr-TR" dirty="0">
                <a:solidFill>
                  <a:schemeClr val="tx1"/>
                </a:solidFill>
                <a:latin typeface="Arial" panose="020B0604020202020204" pitchFamily="34" charset="0"/>
                <a:cs typeface="Arial" panose="020B0604020202020204" pitchFamily="34" charset="0"/>
              </a:rPr>
              <a:t> yaratabilmek ve hacmini belirleyebilmek için </a:t>
            </a:r>
            <a:r>
              <a:rPr lang="tr-TR" dirty="0" err="1">
                <a:solidFill>
                  <a:schemeClr val="tx1"/>
                </a:solidFill>
                <a:latin typeface="Arial" panose="020B0604020202020204" pitchFamily="34" charset="0"/>
                <a:cs typeface="Arial" panose="020B0604020202020204" pitchFamily="34" charset="0"/>
              </a:rPr>
              <a:t>provider</a:t>
            </a:r>
            <a:r>
              <a:rPr lang="tr-TR" dirty="0">
                <a:solidFill>
                  <a:schemeClr val="tx1"/>
                </a:solidFill>
                <a:latin typeface="Arial" panose="020B0604020202020204" pitchFamily="34" charset="0"/>
                <a:cs typeface="Arial" panose="020B0604020202020204" pitchFamily="34" charset="0"/>
              </a:rPr>
              <a:t> kullanılması gerekmektedir. Burada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olarak tasarlanmış </a:t>
            </a:r>
            <a:r>
              <a:rPr lang="tr-TR" b="1"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DefaultObjectPoolProvider</a:t>
            </a:r>
            <a:r>
              <a:rPr lang="tr-TR" b="1" dirty="0">
                <a:solidFill>
                  <a:srgbClr val="C00000"/>
                </a:solidFill>
                <a:latin typeface="Arial" panose="020B0604020202020204" pitchFamily="34" charset="0"/>
                <a:cs typeface="Arial" panose="020B0604020202020204" pitchFamily="34" charset="0"/>
              </a:rPr>
              <a:t>‘ </a:t>
            </a:r>
            <a:r>
              <a:rPr lang="tr-TR" dirty="0">
                <a:solidFill>
                  <a:schemeClr val="tx1"/>
                </a:solidFill>
                <a:latin typeface="Arial" panose="020B0604020202020204" pitchFamily="34" charset="0"/>
                <a:cs typeface="Arial" panose="020B0604020202020204" pitchFamily="34" charset="0"/>
              </a:rPr>
              <a:t>nesnesi tercih edilebilir.</a:t>
            </a:r>
          </a:p>
          <a:p>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rPr>
              <a:t>Ayrıca nesnelerin yaratılış modellemesinin ve kullanıldıktan sonra havuza iade edilmesinin davranışını belirleyen </a:t>
            </a:r>
            <a:r>
              <a:rPr lang="tr-TR" b="1" dirty="0" err="1">
                <a:solidFill>
                  <a:srgbClr val="C00000"/>
                </a:solidFill>
                <a:latin typeface="Arial" panose="020B0604020202020204" pitchFamily="34" charset="0"/>
                <a:cs typeface="Arial" panose="020B0604020202020204" pitchFamily="34" charset="0"/>
              </a:rPr>
              <a:t>policy</a:t>
            </a:r>
            <a:r>
              <a:rPr lang="tr-TR" b="1" dirty="0">
                <a:solidFill>
                  <a:srgbClr val="C00000"/>
                </a:solidFill>
                <a:latin typeface="Arial" panose="020B0604020202020204" pitchFamily="34" charset="0"/>
                <a:cs typeface="Arial" panose="020B0604020202020204" pitchFamily="34" charset="0"/>
              </a:rPr>
              <a:t>/politika</a:t>
            </a:r>
            <a:r>
              <a:rPr lang="tr-TR" dirty="0">
                <a:solidFill>
                  <a:schemeClr val="tx1"/>
                </a:solidFill>
                <a:latin typeface="Arial" panose="020B0604020202020204" pitchFamily="34" charset="0"/>
                <a:cs typeface="Arial" panose="020B0604020202020204" pitchFamily="34" charset="0"/>
              </a:rPr>
              <a:t> belirlenmesi gerekmektedir. Bunun içinde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tasarlanmış </a:t>
            </a:r>
            <a:r>
              <a:rPr lang="tr-TR"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DefaultPooledObjectPolicy</a:t>
            </a:r>
            <a:r>
              <a:rPr lang="tr-TR" dirty="0">
                <a:solidFill>
                  <a:srgbClr val="C00000"/>
                </a:solidFill>
                <a:latin typeface="Arial" panose="020B0604020202020204" pitchFamily="34" charset="0"/>
                <a:cs typeface="Arial" panose="020B0604020202020204" pitchFamily="34" charset="0"/>
              </a:rPr>
              <a:t>‘</a:t>
            </a:r>
            <a:r>
              <a:rPr lang="tr-TR" dirty="0">
                <a:solidFill>
                  <a:schemeClr val="tx1"/>
                </a:solidFill>
                <a:latin typeface="Arial" panose="020B0604020202020204" pitchFamily="34" charset="0"/>
                <a:cs typeface="Arial" panose="020B0604020202020204" pitchFamily="34" charset="0"/>
              </a:rPr>
              <a:t> nesnesi kullanılabilir.</a:t>
            </a:r>
          </a:p>
        </p:txBody>
      </p:sp>
    </p:spTree>
    <p:extLst>
      <p:ext uri="{BB962C8B-B14F-4D97-AF65-F5344CB8AC3E}">
        <p14:creationId xmlns:p14="http://schemas.microsoft.com/office/powerpoint/2010/main" val="365201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3574132" y="1391956"/>
            <a:ext cx="6499922" cy="369332"/>
          </a:xfrm>
          <a:prstGeom prst="rect">
            <a:avLst/>
          </a:prstGeom>
          <a:noFill/>
        </p:spPr>
        <p:txBody>
          <a:bodyPr wrap="square" rtlCol="0">
            <a:spAutoFit/>
          </a:bodyPr>
          <a:lstStyle/>
          <a:p>
            <a:pPr algn="l" fontAlgn="base"/>
            <a:r>
              <a:rPr lang="en-US" b="1" dirty="0">
                <a:latin typeface="Arial" panose="020B0604020202020204" pitchFamily="34" charset="0"/>
                <a:cs typeface="Arial" panose="020B0604020202020204" pitchFamily="34" charset="0"/>
              </a:rPr>
              <a:t>Asp.NET Core – Dependency Injection İle Object Pooling </a:t>
            </a:r>
          </a:p>
        </p:txBody>
      </p:sp>
      <p:pic>
        <p:nvPicPr>
          <p:cNvPr id="12" name="Resim 11">
            <a:extLst>
              <a:ext uri="{FF2B5EF4-FFF2-40B4-BE49-F238E27FC236}">
                <a16:creationId xmlns:a16="http://schemas.microsoft.com/office/drawing/2014/main" id="{1F469527-3875-713A-B290-368398C0AC4D}"/>
              </a:ext>
            </a:extLst>
          </p:cNvPr>
          <p:cNvPicPr>
            <a:picLocks noChangeAspect="1"/>
          </p:cNvPicPr>
          <p:nvPr/>
        </p:nvPicPr>
        <p:blipFill>
          <a:blip r:embed="rId4"/>
          <a:stretch>
            <a:fillRect/>
          </a:stretch>
        </p:blipFill>
        <p:spPr>
          <a:xfrm>
            <a:off x="1125860" y="2561184"/>
            <a:ext cx="9721080" cy="1659904"/>
          </a:xfrm>
          <a:prstGeom prst="rect">
            <a:avLst/>
          </a:prstGeom>
        </p:spPr>
      </p:pic>
    </p:spTree>
    <p:extLst>
      <p:ext uri="{BB962C8B-B14F-4D97-AF65-F5344CB8AC3E}">
        <p14:creationId xmlns:p14="http://schemas.microsoft.com/office/powerpoint/2010/main" val="26146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F38D89E5-6D2E-EF88-0356-9B42962274E9}"/>
              </a:ext>
            </a:extLst>
          </p:cNvPr>
          <p:cNvPicPr>
            <a:picLocks noChangeAspect="1"/>
          </p:cNvPicPr>
          <p:nvPr/>
        </p:nvPicPr>
        <p:blipFill>
          <a:blip r:embed="rId4"/>
          <a:stretch>
            <a:fillRect/>
          </a:stretch>
        </p:blipFill>
        <p:spPr>
          <a:xfrm>
            <a:off x="3430116" y="1268760"/>
            <a:ext cx="6264696" cy="5377659"/>
          </a:xfrm>
          <a:prstGeom prst="rect">
            <a:avLst/>
          </a:prstGeom>
        </p:spPr>
      </p:pic>
    </p:spTree>
    <p:extLst>
      <p:ext uri="{BB962C8B-B14F-4D97-AF65-F5344CB8AC3E}">
        <p14:creationId xmlns:p14="http://schemas.microsoft.com/office/powerpoint/2010/main" val="4853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Desenin temel amacı</a:t>
            </a:r>
            <a:r>
              <a:rPr lang="tr-TR" sz="1850" dirty="0">
                <a:latin typeface="Arial" panose="020B0604020202020204" pitchFamily="34" charset="0"/>
                <a:cs typeface="Arial" panose="020B0604020202020204" pitchFamily="34" charset="0"/>
              </a:rPr>
              <a:t>, gerektiği zamanda nesnenin yaratılmasını ve başlatılmasını gerçekleştirmektir. Bu sayede gereksiz yere nesne yaratılmamış olur ve kaynak kullanımı optimize edilir.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Lazy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Initialization</a:t>
            </a:r>
            <a:r>
              <a:rPr lang="tr-TR" sz="1850" b="1" dirty="0">
                <a:latin typeface="Arial" panose="020B0604020202020204" pitchFamily="34" charset="0"/>
                <a:cs typeface="Arial" panose="020B0604020202020204" pitchFamily="34" charset="0"/>
              </a:rPr>
              <a:t> Design </a:t>
            </a:r>
            <a:r>
              <a:rPr lang="tr-TR" sz="1850" b="1" dirty="0" err="1">
                <a:latin typeface="Arial" panose="020B0604020202020204" pitchFamily="34" charset="0"/>
                <a:cs typeface="Arial" panose="020B0604020202020204" pitchFamily="34" charset="0"/>
              </a:rPr>
              <a:t>Pattern'ın</a:t>
            </a:r>
            <a:r>
              <a:rPr lang="tr-TR" sz="1850" b="1" dirty="0">
                <a:latin typeface="Arial" panose="020B0604020202020204" pitchFamily="34" charset="0"/>
                <a:cs typeface="Arial" panose="020B0604020202020204" pitchFamily="34" charset="0"/>
              </a:rPr>
              <a:t> genel kullanım adımları şunlardır:</a:t>
            </a:r>
          </a:p>
          <a:p>
            <a:pPr algn="l"/>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İlgili sınıfın bir örneği oluşturulur, ancak bu örnek henüz başlatılmaz veya yaratılmaz.</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İlk kullanım anında, nesnenin yaratılması veya başlatılması gerektiğinde bu işlem gerçekleştirilir.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başlatıldıktan sonra, artık kullanılabilir duruma gelir ve sonraki kullanımlar için hazırdır.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her kullanıldığında, başlatma işlemi tekrar gerçekleştirilmez ve daha önce yaratılan örnek kullanılır.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6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5090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 desenin avantajlarından bazıları şunlardır: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Performans: Nesnenin yaratılması veya başlatılması gerektiği zamana kadar ertelenmesi, gereksiz yaratım maliyetini ortadan kaldırır ve kaynakların etkin kullanımını sağlar.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Hızlı Yanıt: İlk kullanım anında nesnenin hızlı bir şekilde hazır olması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Kaynak Verimliliği: Sadece ihtiyaç duyulduğunda nesne yaratıldığı için kaynakların verimli kullanımı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Esneklik: Nesne yaratım veya başlatma işlemleri ihtiyaca göre özelleştirilebilir.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8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BC313FCD-FD7E-1012-012F-3B91AD2130D8}"/>
              </a:ext>
            </a:extLst>
          </p:cNvPr>
          <p:cNvPicPr>
            <a:picLocks noChangeAspect="1"/>
          </p:cNvPicPr>
          <p:nvPr/>
        </p:nvPicPr>
        <p:blipFill>
          <a:blip r:embed="rId4"/>
          <a:stretch>
            <a:fillRect/>
          </a:stretch>
        </p:blipFill>
        <p:spPr>
          <a:xfrm>
            <a:off x="4531911" y="1952836"/>
            <a:ext cx="6236039" cy="2952328"/>
          </a:xfrm>
          <a:prstGeom prst="rect">
            <a:avLst/>
          </a:prstGeom>
        </p:spPr>
      </p:pic>
      <p:cxnSp>
        <p:nvCxnSpPr>
          <p:cNvPr id="11" name="Düz Ok Bağlayıcısı 10">
            <a:extLst>
              <a:ext uri="{FF2B5EF4-FFF2-40B4-BE49-F238E27FC236}">
                <a16:creationId xmlns:a16="http://schemas.microsoft.com/office/drawing/2014/main" id="{66CBF79F-CD6A-4834-0992-B7FB54064C4C}"/>
              </a:ext>
            </a:extLst>
          </p:cNvPr>
          <p:cNvCxnSpPr/>
          <p:nvPr/>
        </p:nvCxnSpPr>
        <p:spPr>
          <a:xfrm flipH="1">
            <a:off x="6094412" y="3645024"/>
            <a:ext cx="2376264" cy="172819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BF270927-6C1B-C390-D991-9167E4C06FB9}"/>
              </a:ext>
            </a:extLst>
          </p:cNvPr>
          <p:cNvSpPr txBox="1"/>
          <p:nvPr/>
        </p:nvSpPr>
        <p:spPr>
          <a:xfrm>
            <a:off x="4906280" y="5433539"/>
            <a:ext cx="4752528" cy="646331"/>
          </a:xfrm>
          <a:prstGeom prst="rect">
            <a:avLst/>
          </a:prstGeom>
          <a:noFill/>
        </p:spPr>
        <p:txBody>
          <a:bodyPr wrap="square" rtlCol="0">
            <a:spAutoFit/>
          </a:bodyPr>
          <a:lstStyle/>
          <a:p>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dirty="0">
                <a:solidFill>
                  <a:srgbClr val="000000"/>
                </a:solidFill>
                <a:latin typeface="Cascadia Mono" panose="020B0609020000020004" pitchFamily="49" charset="0"/>
              </a:rPr>
              <a:t>&gt; _resource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a:solidFill>
                  <a:srgbClr val="000000"/>
                </a:solidFill>
                <a:latin typeface="Cascadia Mono" panose="020B0609020000020004" pitchFamily="49" charset="0"/>
              </a:rPr>
              <a:t>&gt;();</a:t>
            </a:r>
            <a:endParaRPr lang="tr-TR" dirty="0"/>
          </a:p>
        </p:txBody>
      </p:sp>
    </p:spTree>
    <p:extLst>
      <p:ext uri="{BB962C8B-B14F-4D97-AF65-F5344CB8AC3E}">
        <p14:creationId xmlns:p14="http://schemas.microsoft.com/office/powerpoint/2010/main" val="203369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a:latin typeface="Arial" panose="020B0604020202020204" pitchFamily="34" charset="0"/>
                <a:cs typeface="Arial" panose="020B0604020202020204" pitchFamily="34" charset="0"/>
              </a:rPr>
              <a:t>Bir sınıfın alt sınıflarının nesnelerini oluşturmak için bir arayüz sağlar ve nesne oluşturma sürecini alt sınıflara devreder.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temel özellikleri şunlardır: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(Yaratıcı):</a:t>
            </a:r>
            <a:r>
              <a:rPr lang="tr-TR" sz="1850" dirty="0">
                <a:latin typeface="Arial" panose="020B0604020202020204" pitchFamily="34" charset="0"/>
                <a:cs typeface="Arial" panose="020B0604020202020204" pitchFamily="34" charset="0"/>
              </a:rPr>
              <a:t> Yaratıcı sınıf, nesnelerin oluşturulacağı arayüzü (</a:t>
            </a:r>
            <a:r>
              <a:rPr lang="tr-TR" sz="1850" dirty="0" err="1">
                <a:latin typeface="Arial" panose="020B0604020202020204" pitchFamily="34" charset="0"/>
                <a:cs typeface="Arial" panose="020B0604020202020204" pitchFamily="34" charset="0"/>
              </a:rPr>
              <a:t>interface</a:t>
            </a:r>
            <a:r>
              <a:rPr lang="tr-TR" sz="1850" dirty="0">
                <a:latin typeface="Arial" panose="020B0604020202020204" pitchFamily="34" charset="0"/>
                <a:cs typeface="Arial" panose="020B0604020202020204" pitchFamily="34" charset="0"/>
              </a:rPr>
              <a:t>) veya soyut sınıfı temsil eder. Bu sınıf,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Method'u</a:t>
            </a:r>
            <a:r>
              <a:rPr lang="tr-TR" sz="1850" dirty="0">
                <a:latin typeface="Arial" panose="020B0604020202020204" pitchFamily="34" charset="0"/>
                <a:cs typeface="Arial" panose="020B0604020202020204" pitchFamily="34" charset="0"/>
              </a:rPr>
              <a:t> içerir.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(Somut Yaratıcı): </a:t>
            </a:r>
            <a:r>
              <a:rPr lang="tr-TR" sz="1850" dirty="0">
                <a:latin typeface="Arial" panose="020B0604020202020204" pitchFamily="34" charset="0"/>
                <a:cs typeface="Arial" panose="020B0604020202020204" pitchFamily="34" charset="0"/>
              </a:rPr>
              <a:t>Somut yaratıcı sınıflar, nesnelerin oluşturulacağı spesifik metotları uygular. Her bir somut yaratıcı, belirli bir nesne türünü oluşturur.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a:latin typeface="Arial" panose="020B0604020202020204" pitchFamily="34" charset="0"/>
                <a:cs typeface="Arial" panose="020B0604020202020204" pitchFamily="34" charset="0"/>
              </a:rPr>
              <a:t>Product (Ürün):</a:t>
            </a:r>
            <a:r>
              <a:rPr lang="tr-TR" sz="1850" dirty="0">
                <a:latin typeface="Arial" panose="020B0604020202020204" pitchFamily="34" charset="0"/>
                <a:cs typeface="Arial" panose="020B0604020202020204" pitchFamily="34" charset="0"/>
              </a:rPr>
              <a: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oluşturulacak nesnelerin temsilini yapar. Yaratılan nesneler, bu ürün sınıflarının alt sınıflarından oluşur.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Product (Somut Ürün): </a:t>
            </a:r>
            <a:r>
              <a:rPr lang="tr-TR" sz="1850" dirty="0">
                <a:latin typeface="Arial" panose="020B0604020202020204" pitchFamily="34" charset="0"/>
                <a:cs typeface="Arial" panose="020B0604020202020204" pitchFamily="34" charset="0"/>
              </a:rPr>
              <a:t>Somut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oluşturulan gerçek nesneleri temsil eder. Her bir somut ürün, belirli bir ürün türünü temsil eder.</a:t>
            </a:r>
          </a:p>
        </p:txBody>
      </p:sp>
    </p:spTree>
    <p:extLst>
      <p:ext uri="{BB962C8B-B14F-4D97-AF65-F5344CB8AC3E}">
        <p14:creationId xmlns:p14="http://schemas.microsoft.com/office/powerpoint/2010/main" val="289884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17652" y="2057082"/>
            <a:ext cx="6624736" cy="342895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çalışma mantığı şu şekildedir: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(Client) kod, yaratıcı sınıfın </a:t>
            </a:r>
            <a:r>
              <a:rPr lang="tr-TR" sz="1850" dirty="0" err="1">
                <a:latin typeface="Arial" panose="020B0604020202020204" pitchFamily="34" charset="0"/>
                <a:cs typeface="Arial" panose="020B0604020202020204" pitchFamily="34" charset="0"/>
              </a:rPr>
              <a:t>metotunu</a:t>
            </a:r>
            <a:r>
              <a:rPr lang="tr-TR" sz="1850" dirty="0">
                <a:latin typeface="Arial" panose="020B0604020202020204" pitchFamily="34" charset="0"/>
                <a:cs typeface="Arial" panose="020B0604020202020204" pitchFamily="34" charset="0"/>
              </a:rPr>
              <a:t> çağırır.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Yaratıcı sınıf, nesne oluşturma işlemini alt sınıflara (somut yaratıcı sınıflara) devreder.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Somut yaratıcı sınıf, ilgili somut ürün sınıfını oluşturur ve istemciye geri döner.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aldığı nesneyi kullanır, ancak somut nesnenin gerçek sınıfını bilmek zorunda değildir.</a:t>
            </a:r>
          </a:p>
        </p:txBody>
      </p:sp>
    </p:spTree>
    <p:extLst>
      <p:ext uri="{BB962C8B-B14F-4D97-AF65-F5344CB8AC3E}">
        <p14:creationId xmlns:p14="http://schemas.microsoft.com/office/powerpoint/2010/main" val="43604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60755DC3-DBCC-5D33-032E-4F4A4FA76CD2}"/>
              </a:ext>
            </a:extLst>
          </p:cNvPr>
          <p:cNvPicPr>
            <a:picLocks noChangeAspect="1"/>
          </p:cNvPicPr>
          <p:nvPr/>
        </p:nvPicPr>
        <p:blipFill>
          <a:blip r:embed="rId4"/>
          <a:stretch>
            <a:fillRect/>
          </a:stretch>
        </p:blipFill>
        <p:spPr>
          <a:xfrm>
            <a:off x="1962776" y="1060646"/>
            <a:ext cx="8935596" cy="5802652"/>
          </a:xfrm>
          <a:prstGeom prst="rect">
            <a:avLst/>
          </a:prstGeom>
        </p:spPr>
      </p:pic>
      <p:sp>
        <p:nvSpPr>
          <p:cNvPr id="8" name="Metin kutusu 7">
            <a:extLst>
              <a:ext uri="{FF2B5EF4-FFF2-40B4-BE49-F238E27FC236}">
                <a16:creationId xmlns:a16="http://schemas.microsoft.com/office/drawing/2014/main" id="{D70F63A0-2D27-438D-3E9F-2DB07239FAEB}"/>
              </a:ext>
            </a:extLst>
          </p:cNvPr>
          <p:cNvSpPr txBox="1"/>
          <p:nvPr/>
        </p:nvSpPr>
        <p:spPr>
          <a:xfrm>
            <a:off x="4078188" y="2204864"/>
            <a:ext cx="2088231" cy="338554"/>
          </a:xfrm>
          <a:prstGeom prst="rect">
            <a:avLst/>
          </a:prstGeom>
          <a:noFill/>
        </p:spPr>
        <p:txBody>
          <a:bodyPr wrap="square" rtlCol="0">
            <a:spAutoFit/>
          </a:bodyPr>
          <a:lstStyle/>
          <a:p>
            <a:r>
              <a:rPr lang="tr-TR" sz="1600" b="1" dirty="0" err="1">
                <a:solidFill>
                  <a:srgbClr val="760A0A"/>
                </a:solidFill>
              </a:rPr>
              <a:t>Abstract</a:t>
            </a:r>
            <a:r>
              <a:rPr lang="tr-TR" sz="1600" b="1" dirty="0">
                <a:solidFill>
                  <a:srgbClr val="760A0A"/>
                </a:solidFill>
              </a:rPr>
              <a:t> | </a:t>
            </a:r>
            <a:r>
              <a:rPr lang="tr-TR" sz="1600" b="1" dirty="0" err="1">
                <a:solidFill>
                  <a:srgbClr val="760A0A"/>
                </a:solidFill>
              </a:rPr>
              <a:t>Interface</a:t>
            </a:r>
            <a:endParaRPr lang="tr-TR" sz="1600" b="1" dirty="0">
              <a:solidFill>
                <a:srgbClr val="760A0A"/>
              </a:solidFill>
            </a:endParaRPr>
          </a:p>
        </p:txBody>
      </p:sp>
      <p:sp>
        <p:nvSpPr>
          <p:cNvPr id="10" name="Metin kutusu 9">
            <a:extLst>
              <a:ext uri="{FF2B5EF4-FFF2-40B4-BE49-F238E27FC236}">
                <a16:creationId xmlns:a16="http://schemas.microsoft.com/office/drawing/2014/main" id="{859FC639-D50E-AB6F-8523-125065D265D2}"/>
              </a:ext>
            </a:extLst>
          </p:cNvPr>
          <p:cNvSpPr txBox="1"/>
          <p:nvPr/>
        </p:nvSpPr>
        <p:spPr>
          <a:xfrm>
            <a:off x="7750596" y="4869160"/>
            <a:ext cx="792087" cy="338554"/>
          </a:xfrm>
          <a:prstGeom prst="rect">
            <a:avLst/>
          </a:prstGeom>
          <a:noFill/>
        </p:spPr>
        <p:txBody>
          <a:bodyPr wrap="square" rtlCol="0">
            <a:spAutoFit/>
          </a:bodyPr>
          <a:lstStyle/>
          <a:p>
            <a:r>
              <a:rPr lang="tr-TR" sz="1600" b="1" dirty="0">
                <a:solidFill>
                  <a:srgbClr val="760A0A"/>
                </a:solidFill>
              </a:rPr>
              <a:t> Atari</a:t>
            </a:r>
          </a:p>
        </p:txBody>
      </p:sp>
      <p:sp>
        <p:nvSpPr>
          <p:cNvPr id="11" name="Metin kutusu 10">
            <a:extLst>
              <a:ext uri="{FF2B5EF4-FFF2-40B4-BE49-F238E27FC236}">
                <a16:creationId xmlns:a16="http://schemas.microsoft.com/office/drawing/2014/main" id="{271205B5-AA0E-6EA6-F993-1C9ACB324D44}"/>
              </a:ext>
            </a:extLst>
          </p:cNvPr>
          <p:cNvSpPr txBox="1"/>
          <p:nvPr/>
        </p:nvSpPr>
        <p:spPr>
          <a:xfrm>
            <a:off x="9190756" y="4862736"/>
            <a:ext cx="1434144"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PlayStation</a:t>
            </a:r>
            <a:endParaRPr lang="tr-TR" sz="1600" b="1" dirty="0">
              <a:solidFill>
                <a:srgbClr val="760A0A"/>
              </a:solidFill>
            </a:endParaRPr>
          </a:p>
        </p:txBody>
      </p:sp>
      <p:sp>
        <p:nvSpPr>
          <p:cNvPr id="12" name="Metin kutusu 11">
            <a:extLst>
              <a:ext uri="{FF2B5EF4-FFF2-40B4-BE49-F238E27FC236}">
                <a16:creationId xmlns:a16="http://schemas.microsoft.com/office/drawing/2014/main" id="{1362E5A9-A6A8-269E-9E8C-5B0FB9E64AFF}"/>
              </a:ext>
            </a:extLst>
          </p:cNvPr>
          <p:cNvSpPr txBox="1"/>
          <p:nvPr/>
        </p:nvSpPr>
        <p:spPr>
          <a:xfrm>
            <a:off x="8504578" y="2204864"/>
            <a:ext cx="1149120"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IGame</a:t>
            </a:r>
            <a:endParaRPr lang="tr-TR" sz="1600" b="1" dirty="0">
              <a:solidFill>
                <a:srgbClr val="760A0A"/>
              </a:solidFill>
            </a:endParaRPr>
          </a:p>
        </p:txBody>
      </p:sp>
      <p:sp>
        <p:nvSpPr>
          <p:cNvPr id="13" name="Metin kutusu 12">
            <a:extLst>
              <a:ext uri="{FF2B5EF4-FFF2-40B4-BE49-F238E27FC236}">
                <a16:creationId xmlns:a16="http://schemas.microsoft.com/office/drawing/2014/main" id="{1A2E4659-0DD3-8107-8CE6-5A319DF295A5}"/>
              </a:ext>
            </a:extLst>
          </p:cNvPr>
          <p:cNvSpPr txBox="1"/>
          <p:nvPr/>
        </p:nvSpPr>
        <p:spPr>
          <a:xfrm>
            <a:off x="2494012" y="4077706"/>
            <a:ext cx="1512168" cy="338554"/>
          </a:xfrm>
          <a:prstGeom prst="rect">
            <a:avLst/>
          </a:prstGeom>
          <a:noFill/>
        </p:spPr>
        <p:txBody>
          <a:bodyPr wrap="square" rtlCol="0">
            <a:spAutoFit/>
          </a:bodyPr>
          <a:lstStyle/>
          <a:p>
            <a:r>
              <a:rPr lang="tr-TR" sz="1600" b="1" dirty="0">
                <a:solidFill>
                  <a:srgbClr val="760A0A"/>
                </a:solidFill>
              </a:rPr>
              <a:t> Atari </a:t>
            </a:r>
            <a:r>
              <a:rPr lang="tr-TR" sz="1600" b="1" dirty="0" err="1">
                <a:solidFill>
                  <a:srgbClr val="760A0A"/>
                </a:solidFill>
              </a:rPr>
              <a:t>Creator</a:t>
            </a:r>
            <a:endParaRPr lang="tr-TR" sz="1600" b="1" dirty="0">
              <a:solidFill>
                <a:srgbClr val="760A0A"/>
              </a:solidFill>
            </a:endParaRPr>
          </a:p>
        </p:txBody>
      </p:sp>
      <p:sp>
        <p:nvSpPr>
          <p:cNvPr id="14" name="Metin kutusu 13">
            <a:extLst>
              <a:ext uri="{FF2B5EF4-FFF2-40B4-BE49-F238E27FC236}">
                <a16:creationId xmlns:a16="http://schemas.microsoft.com/office/drawing/2014/main" id="{E3F99F69-7FD4-5C29-F29A-84F60291A1E6}"/>
              </a:ext>
            </a:extLst>
          </p:cNvPr>
          <p:cNvSpPr txBox="1"/>
          <p:nvPr/>
        </p:nvSpPr>
        <p:spPr>
          <a:xfrm>
            <a:off x="5674490" y="4011959"/>
            <a:ext cx="1512168" cy="338554"/>
          </a:xfrm>
          <a:prstGeom prst="rect">
            <a:avLst/>
          </a:prstGeom>
          <a:noFill/>
        </p:spPr>
        <p:txBody>
          <a:bodyPr wrap="square" rtlCol="0">
            <a:spAutoFit/>
          </a:bodyPr>
          <a:lstStyle/>
          <a:p>
            <a:r>
              <a:rPr lang="tr-TR" sz="1600" b="1" dirty="0">
                <a:solidFill>
                  <a:srgbClr val="760A0A"/>
                </a:solidFill>
              </a:rPr>
              <a:t>PS </a:t>
            </a:r>
            <a:r>
              <a:rPr lang="tr-TR" sz="1600" b="1" dirty="0" err="1">
                <a:solidFill>
                  <a:srgbClr val="760A0A"/>
                </a:solidFill>
              </a:rPr>
              <a:t>Creator</a:t>
            </a:r>
            <a:endParaRPr lang="tr-TR" sz="1600" b="1" dirty="0">
              <a:solidFill>
                <a:srgbClr val="760A0A"/>
              </a:solidFill>
            </a:endParaRPr>
          </a:p>
        </p:txBody>
      </p:sp>
      <p:sp>
        <p:nvSpPr>
          <p:cNvPr id="15" name="Metin kutusu 14">
            <a:extLst>
              <a:ext uri="{FF2B5EF4-FFF2-40B4-BE49-F238E27FC236}">
                <a16:creationId xmlns:a16="http://schemas.microsoft.com/office/drawing/2014/main" id="{4379D8F1-5DA8-7169-84DB-0161D3058FDB}"/>
              </a:ext>
            </a:extLst>
          </p:cNvPr>
          <p:cNvSpPr txBox="1"/>
          <p:nvPr/>
        </p:nvSpPr>
        <p:spPr>
          <a:xfrm>
            <a:off x="7269909" y="1285421"/>
            <a:ext cx="3610688"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Not: </a:t>
            </a:r>
            <a:r>
              <a:rPr lang="tr-TR" sz="1600" dirty="0" err="1">
                <a:solidFill>
                  <a:schemeClr val="tx2">
                    <a:lumMod val="95000"/>
                    <a:lumOff val="5000"/>
                  </a:schemeClr>
                </a:solidFill>
              </a:rPr>
              <a:t>Abstract</a:t>
            </a:r>
            <a:r>
              <a:rPr lang="tr-TR" sz="1600" dirty="0">
                <a:solidFill>
                  <a:schemeClr val="tx2">
                    <a:lumMod val="95000"/>
                    <a:lumOff val="5000"/>
                  </a:schemeClr>
                </a:solidFill>
              </a:rPr>
              <a:t> | </a:t>
            </a:r>
            <a:r>
              <a:rPr lang="tr-TR" sz="1600" dirty="0" err="1">
                <a:solidFill>
                  <a:schemeClr val="tx2">
                    <a:lumMod val="95000"/>
                    <a:lumOff val="5000"/>
                  </a:schemeClr>
                </a:solidFill>
              </a:rPr>
              <a:t>Interface</a:t>
            </a:r>
            <a:r>
              <a:rPr lang="tr-TR" sz="1600" dirty="0">
                <a:solidFill>
                  <a:schemeClr val="tx2">
                    <a:lumMod val="95000"/>
                    <a:lumOff val="5000"/>
                  </a:schemeClr>
                </a:solidFill>
              </a:rPr>
              <a:t> kullanımı neye göre tercih edilir?</a:t>
            </a:r>
          </a:p>
        </p:txBody>
      </p:sp>
      <p:cxnSp>
        <p:nvCxnSpPr>
          <p:cNvPr id="17" name="Bağlayıcı: Dirsek 16">
            <a:extLst>
              <a:ext uri="{FF2B5EF4-FFF2-40B4-BE49-F238E27FC236}">
                <a16:creationId xmlns:a16="http://schemas.microsoft.com/office/drawing/2014/main" id="{4A08A83E-E5DA-CF10-C0A6-D8D3CAB34E29}"/>
              </a:ext>
            </a:extLst>
          </p:cNvPr>
          <p:cNvCxnSpPr>
            <a:cxnSpLocks/>
            <a:stCxn id="8" idx="3"/>
            <a:endCxn id="15" idx="1"/>
          </p:cNvCxnSpPr>
          <p:nvPr/>
        </p:nvCxnSpPr>
        <p:spPr>
          <a:xfrm flipV="1">
            <a:off x="6166419" y="1577809"/>
            <a:ext cx="1103490" cy="796332"/>
          </a:xfrm>
          <a:prstGeom prst="bentConnector3">
            <a:avLst>
              <a:gd name="adj1" fmla="val 50000"/>
            </a:avLst>
          </a:prstGeom>
          <a:ln w="12700">
            <a:solidFill>
              <a:schemeClr val="tx2">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C93218AB-EC7A-C832-C72D-75DD5B382679}"/>
              </a:ext>
            </a:extLst>
          </p:cNvPr>
          <p:cNvSpPr txBox="1"/>
          <p:nvPr/>
        </p:nvSpPr>
        <p:spPr>
          <a:xfrm>
            <a:off x="8127775" y="5407021"/>
            <a:ext cx="2603753"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ÜRÜN GRUPLARI ÜZERİNDE DÜŞÜNÜN</a:t>
            </a:r>
          </a:p>
        </p:txBody>
      </p:sp>
    </p:spTree>
    <p:extLst>
      <p:ext uri="{BB962C8B-B14F-4D97-AF65-F5344CB8AC3E}">
        <p14:creationId xmlns:p14="http://schemas.microsoft.com/office/powerpoint/2010/main" val="16067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72158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Üç Ana Kavram</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5040560"/>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Nesneler (Objects):</a:t>
            </a:r>
            <a:r>
              <a:rPr lang="tr-TR" sz="2400" dirty="0">
                <a:solidFill>
                  <a:srgbClr val="465562"/>
                </a:solidFill>
                <a:latin typeface="Arial" panose="020B0604020202020204" pitchFamily="34" charset="0"/>
                <a:cs typeface="Arial" panose="020B0604020202020204" pitchFamily="34" charset="0"/>
              </a:rPr>
              <a:t> Nesneler, gerçek dünyadaki varlıkların (örneğin, bir arabaya, bir müşteriye veya bir kitaba) yazılım dünyasındaki temsilidir. Her nesnenin kendine ait durumu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state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ve davranışları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behavior</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vardır. Durum, nesnenin özelliklerini ve verilerini temsil ederken, davranışlar, nesnenin yapabileceği eylemleri ve işlevleri ifade eder. Nesneler, sınıfların örnekleridir ve sınıf, bir nesnenin yapısını ve davranışını tanımlayan bir şablondur.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Sınıflar (</a:t>
            </a:r>
            <a:r>
              <a:rPr lang="tr-TR" sz="2400" b="1" dirty="0" err="1">
                <a:solidFill>
                  <a:srgbClr val="465562"/>
                </a:solidFill>
                <a:latin typeface="Arial" panose="020B0604020202020204" pitchFamily="34" charset="0"/>
                <a:cs typeface="Arial" panose="020B0604020202020204" pitchFamily="34" charset="0"/>
              </a:rPr>
              <a:t>Classes</a:t>
            </a:r>
            <a:r>
              <a:rPr lang="tr-TR" sz="2400" b="1" dirty="0">
                <a:solidFill>
                  <a:srgbClr val="465562"/>
                </a:solidFill>
                <a:latin typeface="Arial" panose="020B0604020202020204" pitchFamily="34" charset="0"/>
                <a:cs typeface="Arial" panose="020B0604020202020204" pitchFamily="34" charset="0"/>
              </a:rPr>
              <a:t>):</a:t>
            </a:r>
            <a:r>
              <a:rPr lang="tr-TR" sz="2400" dirty="0">
                <a:solidFill>
                  <a:srgbClr val="465562"/>
                </a:solidFill>
                <a:latin typeface="Arial" panose="020B0604020202020204" pitchFamily="34" charset="0"/>
                <a:cs typeface="Arial" panose="020B0604020202020204" pitchFamily="34" charset="0"/>
              </a:rPr>
              <a:t> Sınıflar, nesnelerin şablonlarıdır. Bir sınıf, nesnelerin ortak özelliklerini ve davranışlarını tanımlar. Örneğin, bir "Araba" sınıfı, arabaların ortak özelliklerini (renk, model, hız vb.) ve davranışlarını (hızlanma, durma, dönme vb.) tanımlar. Sınıflar, nesnelerin örneklerini oluşturmak için kullanılır ve nesneler arasındaki ilişkileri belirleyebilirler.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Kalıtım (</a:t>
            </a:r>
            <a:r>
              <a:rPr lang="tr-TR" sz="2400" b="1" dirty="0" err="1">
                <a:solidFill>
                  <a:srgbClr val="465562"/>
                </a:solidFill>
                <a:latin typeface="Arial" panose="020B0604020202020204" pitchFamily="34" charset="0"/>
                <a:cs typeface="Arial" panose="020B0604020202020204" pitchFamily="34" charset="0"/>
              </a:rPr>
              <a:t>Inheritance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Kalıtım, sınıflar arasında bir ilişki kurmayı sağlar. Bir sınıf, başka bir sınıftan özelliklerini ve davranışlarını miras alabilir. Bu, kodun tekrar kullanımını ve hiyerarşik yapıların oluşturulmasını sağlar. Örneğin, "Araba" sınıfı, "Taşıt" sınıfından özelliklerini ve davranışlarını miras alabilir.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5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16" name="Resim 15">
            <a:extLst>
              <a:ext uri="{FF2B5EF4-FFF2-40B4-BE49-F238E27FC236}">
                <a16:creationId xmlns:a16="http://schemas.microsoft.com/office/drawing/2014/main" id="{C4509204-DB04-5640-4115-5D00F9C78729}"/>
              </a:ext>
            </a:extLst>
          </p:cNvPr>
          <p:cNvPicPr>
            <a:picLocks noChangeAspect="1"/>
          </p:cNvPicPr>
          <p:nvPr/>
        </p:nvPicPr>
        <p:blipFill>
          <a:blip r:embed="rId4"/>
          <a:stretch>
            <a:fillRect/>
          </a:stretch>
        </p:blipFill>
        <p:spPr>
          <a:xfrm>
            <a:off x="2691750" y="1152128"/>
            <a:ext cx="7003062" cy="5661248"/>
          </a:xfrm>
          <a:prstGeom prst="rect">
            <a:avLst/>
          </a:prstGeom>
        </p:spPr>
      </p:pic>
    </p:spTree>
    <p:extLst>
      <p:ext uri="{BB962C8B-B14F-4D97-AF65-F5344CB8AC3E}">
        <p14:creationId xmlns:p14="http://schemas.microsoft.com/office/powerpoint/2010/main" val="130540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Mantıksal olarak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Pattern</a:t>
            </a:r>
            <a:r>
              <a:rPr lang="tr-TR" sz="1850" dirty="0">
                <a:latin typeface="Arial" panose="020B0604020202020204" pitchFamily="34" charset="0"/>
                <a:cs typeface="Arial" panose="020B0604020202020204" pitchFamily="34" charset="0"/>
              </a:rPr>
              <a:t> ile aynı, O halde hemen ilk akla gelen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D.P. ile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arasındaki fark nedir?”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D.P.;</a:t>
            </a:r>
            <a:r>
              <a:rPr lang="tr-TR" sz="1850" dirty="0">
                <a:latin typeface="Arial" panose="020B0604020202020204" pitchFamily="34" charset="0"/>
                <a:cs typeface="Arial" panose="020B0604020202020204" pitchFamily="34" charset="0"/>
              </a:rPr>
              <a:t> ilişkisel olan birden fazla nesnenin üretimini ortak bir arayüz aracılığıyla tek bir sınıf üzerinden yapılacak bir talep ile gerçekleştirmek ve nesne üretim anında istemcinin üretilen nesneye olan bağımlılığını sıfıra indirmeyi hedeflemektedir.</a:t>
            </a:r>
          </a:p>
          <a:p>
            <a:endParaRPr lang="tr-TR" sz="1850" dirty="0">
              <a:latin typeface="Arial" panose="020B0604020202020204" pitchFamily="34" charset="0"/>
              <a:cs typeface="Arial" panose="020B0604020202020204" pitchFamily="34" charset="0"/>
            </a:endParaRPr>
          </a:p>
          <a:p>
            <a:pPr algn="l" fontAlgn="base"/>
            <a:r>
              <a:rPr lang="tr-TR" sz="1850" b="1" dirty="0" err="1">
                <a:latin typeface="Arial" panose="020B0604020202020204" pitchFamily="34" charset="0"/>
                <a:cs typeface="Arial" panose="020B0604020202020204" pitchFamily="34" charset="0"/>
              </a:rPr>
              <a:t>Abstract</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D.P. </a:t>
            </a:r>
            <a:r>
              <a:rPr lang="tr-TR" sz="1850" dirty="0">
                <a:latin typeface="Arial" panose="020B0604020202020204" pitchFamily="34" charset="0"/>
                <a:cs typeface="Arial" panose="020B0604020202020204" pitchFamily="34" charset="0"/>
              </a:rPr>
              <a:t>ise ilişkisel olan birden fazla nesnenin üretimini tek bir arayüz tarafından değil her ürün ailesi için farklı bir arayüz tanımlayarak sağlamaktadır.</a:t>
            </a:r>
          </a:p>
          <a:p>
            <a:pPr algn="l" fontAlgn="base"/>
            <a:r>
              <a:rPr lang="tr-TR" sz="1850" dirty="0">
                <a:latin typeface="Arial" panose="020B0604020202020204" pitchFamily="34" charset="0"/>
                <a:cs typeface="Arial" panose="020B0604020202020204" pitchFamily="34" charset="0"/>
              </a:rPr>
              <a:t>Yani anlayacağınız birden fazla ürün ailesi ile çalışmak zorunda kaldığımız durumlarda, istemciyi bu yapılardan soyutlamak için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doğru bir yaklaşım olacaktır.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63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13" name="Resim 12">
            <a:extLst>
              <a:ext uri="{FF2B5EF4-FFF2-40B4-BE49-F238E27FC236}">
                <a16:creationId xmlns:a16="http://schemas.microsoft.com/office/drawing/2014/main" id="{B1AB3646-0195-B1B5-46BD-B601183B05BD}"/>
              </a:ext>
            </a:extLst>
          </p:cNvPr>
          <p:cNvPicPr>
            <a:picLocks noChangeAspect="1"/>
          </p:cNvPicPr>
          <p:nvPr/>
        </p:nvPicPr>
        <p:blipFill>
          <a:blip r:embed="rId4"/>
          <a:stretch>
            <a:fillRect/>
          </a:stretch>
        </p:blipFill>
        <p:spPr>
          <a:xfrm>
            <a:off x="1002420" y="1484784"/>
            <a:ext cx="9916528" cy="4429262"/>
          </a:xfrm>
          <a:prstGeom prst="rect">
            <a:avLst/>
          </a:prstGeom>
        </p:spPr>
      </p:pic>
    </p:spTree>
    <p:extLst>
      <p:ext uri="{BB962C8B-B14F-4D97-AF65-F5344CB8AC3E}">
        <p14:creationId xmlns:p14="http://schemas.microsoft.com/office/powerpoint/2010/main" val="223558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386100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Product: </a:t>
            </a:r>
            <a:r>
              <a:rPr lang="tr-TR" sz="2000" dirty="0">
                <a:latin typeface="Arial" panose="020B0604020202020204" pitchFamily="34" charset="0"/>
                <a:cs typeface="Arial" panose="020B0604020202020204" pitchFamily="34" charset="0"/>
              </a:rPr>
              <a:t>Üretilecek ürünlerin soyut sınıfıdır. Belirli ürünlerin içerisindeki tüm </a:t>
            </a:r>
            <a:r>
              <a:rPr lang="tr-TR" sz="2000" dirty="0" err="1">
                <a:latin typeface="Arial" panose="020B0604020202020204" pitchFamily="34" charset="0"/>
                <a:cs typeface="Arial" panose="020B0604020202020204" pitchFamily="34" charset="0"/>
              </a:rPr>
              <a:t>member</a:t>
            </a:r>
            <a:r>
              <a:rPr lang="tr-TR" sz="2000" dirty="0">
                <a:latin typeface="Arial" panose="020B0604020202020204" pitchFamily="34" charset="0"/>
                <a:cs typeface="Arial" panose="020B0604020202020204" pitchFamily="34" charset="0"/>
              </a:rPr>
              <a:t> yapılanmasını imza olarak taşımakta ve </a:t>
            </a:r>
            <a:r>
              <a:rPr lang="tr-TR" sz="2000" dirty="0" err="1">
                <a:latin typeface="Arial" panose="020B0604020202020204" pitchFamily="34" charset="0"/>
                <a:cs typeface="Arial" panose="020B0604020202020204" pitchFamily="34" charset="0"/>
              </a:rPr>
              <a:t>Concrete</a:t>
            </a:r>
            <a:r>
              <a:rPr lang="tr-TR" sz="2000" dirty="0">
                <a:latin typeface="Arial" panose="020B0604020202020204" pitchFamily="34" charset="0"/>
                <a:cs typeface="Arial" panose="020B0604020202020204" pitchFamily="34" charset="0"/>
              </a:rPr>
              <a:t> Product yapılarına </a:t>
            </a:r>
            <a:r>
              <a:rPr lang="tr-TR" sz="2000" dirty="0" err="1">
                <a:latin typeface="Arial" panose="020B0604020202020204" pitchFamily="34" charset="0"/>
                <a:cs typeface="Arial" panose="020B0604020202020204" pitchFamily="34" charset="0"/>
              </a:rPr>
              <a:t>implemente</a:t>
            </a:r>
            <a:r>
              <a:rPr lang="tr-TR" sz="2000" dirty="0">
                <a:latin typeface="Arial" panose="020B0604020202020204" pitchFamily="34" charset="0"/>
                <a:cs typeface="Arial" panose="020B0604020202020204" pitchFamily="34" charset="0"/>
              </a:rPr>
              <a:t> etmektedir.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Product : </a:t>
            </a:r>
            <a:r>
              <a:rPr lang="tr-TR" sz="2000" dirty="0">
                <a:latin typeface="Arial" panose="020B0604020202020204" pitchFamily="34" charset="0"/>
                <a:cs typeface="Arial" panose="020B0604020202020204" pitchFamily="34" charset="0"/>
              </a:rPr>
              <a:t>İstemcinin üretmek istediği ürün ailesinin gerçek somut sınıflarıdır.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 </a:t>
            </a:r>
            <a:r>
              <a:rPr lang="tr-TR" sz="2000" dirty="0">
                <a:latin typeface="Arial" panose="020B0604020202020204" pitchFamily="34" charset="0"/>
                <a:cs typeface="Arial" panose="020B0604020202020204" pitchFamily="34" charset="0"/>
              </a:rPr>
              <a:t>Ürün ailesini oluşturacak olan fabrika sınıflarına arayüz sağlayan yapıdır.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Asıl ürün ailesini oluşturan fabrikalardır.</a:t>
            </a:r>
          </a:p>
          <a:p>
            <a:endParaRPr lang="tr-TR" sz="185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4B8903AE-7A35-539E-49FF-F78CF2E44CFC}"/>
              </a:ext>
            </a:extLst>
          </p:cNvPr>
          <p:cNvSpPr txBox="1">
            <a:spLocks/>
          </p:cNvSpPr>
          <p:nvPr/>
        </p:nvSpPr>
        <p:spPr>
          <a:xfrm>
            <a:off x="4552057" y="5589822"/>
            <a:ext cx="6346315" cy="1079538"/>
          </a:xfrm>
          <a:prstGeom prst="rect">
            <a:avLst/>
          </a:prstGeom>
          <a:solidFill>
            <a:schemeClr val="accent3">
              <a:lumMod val="20000"/>
              <a:lumOff val="80000"/>
            </a:schemeClr>
          </a:solidFill>
          <a:ln>
            <a:solidFill>
              <a:schemeClr val="tx2">
                <a:lumMod val="95000"/>
                <a:lumOff val="5000"/>
              </a:schemeClr>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b="1" dirty="0">
                <a:latin typeface="Arial" panose="020B0604020202020204" pitchFamily="34" charset="0"/>
                <a:cs typeface="Arial" panose="020B0604020202020204" pitchFamily="34" charset="0"/>
              </a:rPr>
              <a:t>İnşa sürecinde oluşturma önceliği :</a:t>
            </a:r>
          </a:p>
          <a:p>
            <a:pPr algn="l" fontAlgn="base"/>
            <a:endParaRPr lang="tr-TR" sz="1800" b="1" dirty="0">
              <a:latin typeface="Arial" panose="020B0604020202020204" pitchFamily="34" charset="0"/>
              <a:cs typeface="Arial" panose="020B0604020202020204" pitchFamily="34" charset="0"/>
            </a:endParaRPr>
          </a:p>
          <a:p>
            <a:pPr algn="l" fontAlgn="base"/>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r>
              <a:rPr lang="tr-TR" sz="1800" dirty="0">
                <a:latin typeface="Arial" panose="020B0604020202020204" pitchFamily="34" charset="0"/>
                <a:cs typeface="Arial" panose="020B0604020202020204" pitchFamily="34" charset="0"/>
              </a:rPr>
              <a: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5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790156" y="260648"/>
            <a:ext cx="4161744" cy="292337"/>
          </a:xfrm>
          <a:prstGeom prst="rect">
            <a:avLst/>
          </a:prstGeom>
        </p:spPr>
        <p:txBody>
          <a:bodyPr rtlCol="0">
            <a:normAutofit fontScale="8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E6E2DEFC-7957-BB1C-11FE-93F11A25E8D6}"/>
              </a:ext>
            </a:extLst>
          </p:cNvPr>
          <p:cNvPicPr>
            <a:picLocks noChangeAspect="1"/>
          </p:cNvPicPr>
          <p:nvPr/>
        </p:nvPicPr>
        <p:blipFill>
          <a:blip r:embed="rId3"/>
          <a:stretch>
            <a:fillRect/>
          </a:stretch>
        </p:blipFill>
        <p:spPr>
          <a:xfrm>
            <a:off x="1989956" y="552985"/>
            <a:ext cx="8926386" cy="6291352"/>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Tree>
    <p:extLst>
      <p:ext uri="{BB962C8B-B14F-4D97-AF65-F5344CB8AC3E}">
        <p14:creationId xmlns:p14="http://schemas.microsoft.com/office/powerpoint/2010/main" val="37884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278088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Builder deseni, özellikle karmaşık nesnelerin oluşturulmasıyla ilgili sorunları çözmek için kullanılır.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Nesnelerin yapısı genellikle bir adımda tamamlanamaz ve birçok yapılandırma seçeneği vardır.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Bu durumda, Builder deseni nesnenin oluşturulma sürecini parçalara böler ve her parçanın ayrı ayrı oluşturulmasını ve yapılandırılmasını sağlar. Sonunda, tamamlanmış nesne elde edilir.</a:t>
            </a:r>
          </a:p>
          <a:p>
            <a:endParaRPr lang="tr-TR" sz="1850"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3AB67483-87B9-8177-0DAB-060DB306122D}"/>
              </a:ext>
            </a:extLst>
          </p:cNvPr>
          <p:cNvSpPr txBox="1"/>
          <p:nvPr/>
        </p:nvSpPr>
        <p:spPr>
          <a:xfrm>
            <a:off x="4414967" y="4454380"/>
            <a:ext cx="6308324" cy="2031325"/>
          </a:xfrm>
          <a:prstGeom prst="rect">
            <a:avLst/>
          </a:prstGeom>
          <a:solidFill>
            <a:schemeClr val="accent3">
              <a:lumMod val="40000"/>
              <a:lumOff val="60000"/>
            </a:schemeClr>
          </a:solidFill>
          <a:ln>
            <a:solidFill>
              <a:schemeClr val="tx1">
                <a:lumMod val="75000"/>
              </a:schemeClr>
            </a:solidFill>
          </a:ln>
        </p:spPr>
        <p:txBody>
          <a:bodyPr wrap="square" rtlCol="0">
            <a:spAutoFit/>
          </a:bodyPr>
          <a:lstStyle/>
          <a:p>
            <a:r>
              <a:rPr lang="tr-TR" sz="1800" dirty="0">
                <a:solidFill>
                  <a:schemeClr val="bg2">
                    <a:lumMod val="25000"/>
                  </a:schemeClr>
                </a:solidFill>
                <a:latin typeface="Arial" panose="020B0604020202020204" pitchFamily="34" charset="0"/>
                <a:cs typeface="Arial" panose="020B0604020202020204" pitchFamily="34" charset="0"/>
              </a:rPr>
              <a:t>Örneğin, bir araba üretim sürecini ele alalım. Motor, şasi, tekerlekler gibi birçok parçadan oluşur. Builder deseni, Araba sınıfının oluşturulmasını parçalara böler ve her bir parçayı farklı </a:t>
            </a:r>
            <a:r>
              <a:rPr lang="tr-TR" sz="1800" dirty="0" err="1">
                <a:solidFill>
                  <a:schemeClr val="bg2">
                    <a:lumMod val="25000"/>
                  </a:schemeClr>
                </a:solidFill>
                <a:latin typeface="Arial" panose="020B0604020202020204" pitchFamily="34" charset="0"/>
                <a:cs typeface="Arial" panose="020B0604020202020204" pitchFamily="34" charset="0"/>
              </a:rPr>
              <a:t>ConcreteBuilder</a:t>
            </a:r>
            <a:r>
              <a:rPr lang="tr-TR" sz="1800" dirty="0">
                <a:solidFill>
                  <a:schemeClr val="bg2">
                    <a:lumMod val="25000"/>
                  </a:schemeClr>
                </a:solidFill>
                <a:latin typeface="Arial" panose="020B0604020202020204" pitchFamily="34" charset="0"/>
                <a:cs typeface="Arial" panose="020B0604020202020204" pitchFamily="34" charset="0"/>
              </a:rPr>
              <a:t> sınıflarıyla oluşturur. Böylece, istemci sadece hangi parçaları kullanacağını belirler ve </a:t>
            </a:r>
            <a:r>
              <a:rPr lang="tr-TR" sz="1800" dirty="0" err="1">
                <a:solidFill>
                  <a:schemeClr val="bg2">
                    <a:lumMod val="25000"/>
                  </a:schemeClr>
                </a:solidFill>
                <a:latin typeface="Arial" panose="020B0604020202020204" pitchFamily="34" charset="0"/>
                <a:cs typeface="Arial" panose="020B0604020202020204" pitchFamily="34" charset="0"/>
              </a:rPr>
              <a:t>Director</a:t>
            </a:r>
            <a:r>
              <a:rPr lang="tr-TR" sz="1800" dirty="0">
                <a:solidFill>
                  <a:schemeClr val="bg2">
                    <a:lumMod val="25000"/>
                  </a:schemeClr>
                </a:solidFill>
                <a:latin typeface="Arial" panose="020B0604020202020204" pitchFamily="34" charset="0"/>
                <a:cs typeface="Arial" panose="020B0604020202020204" pitchFamily="34" charset="0"/>
              </a:rPr>
              <a:t> üzerinden </a:t>
            </a:r>
            <a:r>
              <a:rPr lang="tr-TR" sz="1800" dirty="0" err="1">
                <a:solidFill>
                  <a:schemeClr val="bg2">
                    <a:lumMod val="25000"/>
                  </a:schemeClr>
                </a:solidFill>
                <a:latin typeface="Arial" panose="020B0604020202020204" pitchFamily="34" charset="0"/>
                <a:cs typeface="Arial" panose="020B0604020202020204" pitchFamily="34" charset="0"/>
              </a:rPr>
              <a:t>Araba'nın</a:t>
            </a:r>
            <a:r>
              <a:rPr lang="tr-TR" sz="1800" dirty="0">
                <a:solidFill>
                  <a:schemeClr val="bg2">
                    <a:lumMod val="25000"/>
                  </a:schemeClr>
                </a:solidFill>
                <a:latin typeface="Arial" panose="020B0604020202020204" pitchFamily="34" charset="0"/>
                <a:cs typeface="Arial" panose="020B0604020202020204" pitchFamily="34" charset="0"/>
              </a:rPr>
              <a:t> oluşturulmasını sağlar.</a:t>
            </a:r>
          </a:p>
          <a:p>
            <a:endParaRPr lang="tr-TR" dirty="0"/>
          </a:p>
        </p:txBody>
      </p:sp>
    </p:spTree>
    <p:extLst>
      <p:ext uri="{BB962C8B-B14F-4D97-AF65-F5344CB8AC3E}">
        <p14:creationId xmlns:p14="http://schemas.microsoft.com/office/powerpoint/2010/main" val="9852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 aşağıdaki durumlarda kullanılabilir: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Nesnenin oluşturulması ve yapılandırılması sürecinin ayrıştırılması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 oluşturma sürecinin esnek olması ve farklı varyasyonlar için kolayca genişletilebilmesi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Oluşturulacak nesnenin yapısı karmaşık olduğunda ve adım adım oluşturulması gerektiğinde.</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3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Product (Ürün): </a:t>
            </a:r>
            <a:r>
              <a:rPr lang="tr-TR" sz="1850" dirty="0">
                <a:latin typeface="Arial" panose="020B0604020202020204" pitchFamily="34" charset="0"/>
                <a:cs typeface="Arial" panose="020B0604020202020204" pitchFamily="34" charset="0"/>
              </a:rPr>
              <a:t>Oluşturulacak kompleks nesneyi temsil eder. Bu nesne, Builder deseni tarafından adım adım oluşturulur.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Builder (Oluşturucu): </a:t>
            </a:r>
            <a:r>
              <a:rPr lang="tr-TR" sz="1850" dirty="0">
                <a:latin typeface="Arial" panose="020B0604020202020204" pitchFamily="34" charset="0"/>
                <a:cs typeface="Arial" panose="020B0604020202020204" pitchFamily="34" charset="0"/>
              </a:rPr>
              <a:t>Ürünün oluşturma adımlarını tanımlayan bir arayüz veya soyut sınıftır. Bu adımlar genellikle ürünün parçalarının oluşturulması ve yapılandırılmasıdır.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ConcreteBuilder</a:t>
            </a:r>
            <a:r>
              <a:rPr lang="tr-TR" sz="1850" b="1" dirty="0">
                <a:latin typeface="Arial" panose="020B0604020202020204" pitchFamily="34" charset="0"/>
                <a:cs typeface="Arial" panose="020B0604020202020204" pitchFamily="34" charset="0"/>
              </a:rPr>
              <a:t> (Somut Oluşturucu):</a:t>
            </a:r>
            <a:r>
              <a:rPr lang="tr-TR" sz="1850" dirty="0">
                <a:latin typeface="Arial" panose="020B0604020202020204" pitchFamily="34" charset="0"/>
                <a:cs typeface="Arial" panose="020B0604020202020204" pitchFamily="34" charset="0"/>
              </a:rPr>
              <a:t> Builder arayüzünü uygulayan somut sınıftır. Bu sınıf, ürünün parçalarını oluşturur ve yapılandırır.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Director</a:t>
            </a:r>
            <a:r>
              <a:rPr lang="tr-TR" sz="1850" b="1" dirty="0">
                <a:latin typeface="Arial" panose="020B0604020202020204" pitchFamily="34" charset="0"/>
                <a:cs typeface="Arial" panose="020B0604020202020204" pitchFamily="34" charset="0"/>
              </a:rPr>
              <a:t> (Yönetici):</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Builder'ı</a:t>
            </a:r>
            <a:r>
              <a:rPr lang="tr-TR" sz="1850" dirty="0">
                <a:latin typeface="Arial" panose="020B0604020202020204" pitchFamily="34" charset="0"/>
                <a:cs typeface="Arial" panose="020B0604020202020204" pitchFamily="34" charset="0"/>
              </a:rPr>
              <a:t> kullanarak ürünün oluşturma adımlarını yürüten sınıftır. İstemci tarafından kullanılır ve ürünün nasıl oluşturulacağını belirler.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07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3E0A7A27-9CC7-CA75-DE22-D7F2FC4BB250}"/>
              </a:ext>
            </a:extLst>
          </p:cNvPr>
          <p:cNvPicPr>
            <a:picLocks noChangeAspect="1"/>
          </p:cNvPicPr>
          <p:nvPr/>
        </p:nvPicPr>
        <p:blipFill>
          <a:blip r:embed="rId4"/>
          <a:stretch>
            <a:fillRect/>
          </a:stretch>
        </p:blipFill>
        <p:spPr>
          <a:xfrm>
            <a:off x="961474" y="1988840"/>
            <a:ext cx="9992544" cy="4460394"/>
          </a:xfrm>
          <a:prstGeom prst="rect">
            <a:avLst/>
          </a:prstGeom>
        </p:spPr>
      </p:pic>
    </p:spTree>
    <p:extLst>
      <p:ext uri="{BB962C8B-B14F-4D97-AF65-F5344CB8AC3E}">
        <p14:creationId xmlns:p14="http://schemas.microsoft.com/office/powerpoint/2010/main" val="7000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5AD377C6-02D3-83BE-3F39-3123EEAB4F2C}"/>
              </a:ext>
            </a:extLst>
          </p:cNvPr>
          <p:cNvPicPr>
            <a:picLocks noChangeAspect="1"/>
          </p:cNvPicPr>
          <p:nvPr/>
        </p:nvPicPr>
        <p:blipFill>
          <a:blip r:embed="rId4"/>
          <a:stretch>
            <a:fillRect/>
          </a:stretch>
        </p:blipFill>
        <p:spPr>
          <a:xfrm>
            <a:off x="1198204" y="1207522"/>
            <a:ext cx="9483807" cy="5616624"/>
          </a:xfrm>
          <a:prstGeom prst="rect">
            <a:avLst/>
          </a:prstGeom>
        </p:spPr>
      </p:pic>
    </p:spTree>
    <p:extLst>
      <p:ext uri="{BB962C8B-B14F-4D97-AF65-F5344CB8AC3E}">
        <p14:creationId xmlns:p14="http://schemas.microsoft.com/office/powerpoint/2010/main" val="136974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140848"/>
            <a:ext cx="9916528" cy="4672528"/>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Single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Responsibility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(Tek Sorumluluk Prensibi):</a:t>
            </a:r>
            <a:r>
              <a:rPr lang="tr-TR" sz="2000" dirty="0">
                <a:solidFill>
                  <a:srgbClr val="465562"/>
                </a:solidFill>
                <a:latin typeface="Arial" panose="020B0604020202020204" pitchFamily="34" charset="0"/>
                <a:cs typeface="Arial" panose="020B0604020202020204" pitchFamily="34" charset="0"/>
              </a:rPr>
              <a:t> Her sınıfın yalnızca bir tek sorumluluğu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a:solidFill>
                  <a:srgbClr val="465562"/>
                </a:solidFill>
                <a:latin typeface="Arial" panose="020B0604020202020204" pitchFamily="34" charset="0"/>
                <a:cs typeface="Arial" panose="020B0604020202020204" pitchFamily="34" charset="0"/>
              </a:rPr>
              <a:t>Open/</a:t>
            </a:r>
            <a:r>
              <a:rPr lang="tr-TR" sz="2000" b="1" dirty="0" err="1">
                <a:solidFill>
                  <a:srgbClr val="465562"/>
                </a:solidFill>
                <a:latin typeface="Arial" panose="020B0604020202020204" pitchFamily="34" charset="0"/>
                <a:cs typeface="Arial" panose="020B0604020202020204" pitchFamily="34" charset="0"/>
              </a:rPr>
              <a:t>Closed</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(Açık/Kapalı Prensibi):</a:t>
            </a:r>
            <a:r>
              <a:rPr lang="tr-TR" sz="2000" dirty="0">
                <a:solidFill>
                  <a:srgbClr val="465562"/>
                </a:solidFill>
                <a:latin typeface="Arial" panose="020B0604020202020204" pitchFamily="34" charset="0"/>
                <a:cs typeface="Arial" panose="020B0604020202020204" pitchFamily="34" charset="0"/>
              </a:rPr>
              <a:t> Yazılım bileşenleri (sınıflar, modüller, fonksiyonlar vb.) genişletilebilir olmalı, ancak değiştirilemez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Liskov</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Substitution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(Yerine Geçme Prensibi):</a:t>
            </a:r>
            <a:r>
              <a:rPr lang="tr-TR" sz="2000" dirty="0">
                <a:solidFill>
                  <a:srgbClr val="465562"/>
                </a:solidFill>
                <a:latin typeface="Arial" panose="020B0604020202020204" pitchFamily="34" charset="0"/>
                <a:cs typeface="Arial" panose="020B0604020202020204" pitchFamily="34" charset="0"/>
              </a:rPr>
              <a:t> Alt sınıflar, üst sınıfların yerine geçebilmelidir. </a:t>
            </a: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Interface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Segregation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(Arayüz Ayırma Prensibi): </a:t>
            </a:r>
            <a:r>
              <a:rPr lang="tr-TR" sz="2000" dirty="0">
                <a:solidFill>
                  <a:srgbClr val="465562"/>
                </a:solidFill>
                <a:latin typeface="Arial" panose="020B0604020202020204" pitchFamily="34" charset="0"/>
                <a:cs typeface="Arial" panose="020B0604020202020204" pitchFamily="34" charset="0"/>
              </a:rPr>
              <a:t>Mümkün olduğunca spesifik arayüzler kullanılmalıdır.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Dependency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Inversion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(Bağımlılık Tersine Çevirme Prensibi): </a:t>
            </a:r>
            <a:r>
              <a:rPr lang="tr-TR" sz="2000" dirty="0">
                <a:solidFill>
                  <a:srgbClr val="465562"/>
                </a:solidFill>
                <a:latin typeface="Arial" panose="020B0604020202020204" pitchFamily="34" charset="0"/>
                <a:cs typeface="Arial" panose="020B0604020202020204" pitchFamily="34" charset="0"/>
              </a:rPr>
              <a:t>Yüksek seviyeli bileşenler, düşük seviyeli bileşenlere bağımlı olmamalıdır. </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160240"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Prensipleri</a:t>
            </a:r>
          </a:p>
        </p:txBody>
      </p:sp>
      <p:sp>
        <p:nvSpPr>
          <p:cNvPr id="7" name="İçerik Yer Tutucusu 13">
            <a:extLst>
              <a:ext uri="{FF2B5EF4-FFF2-40B4-BE49-F238E27FC236}">
                <a16:creationId xmlns:a16="http://schemas.microsoft.com/office/drawing/2014/main" id="{ADE50590-234A-9B0D-1167-5F12031A449F}"/>
              </a:ext>
            </a:extLst>
          </p:cNvPr>
          <p:cNvSpPr txBox="1">
            <a:spLocks/>
          </p:cNvSpPr>
          <p:nvPr/>
        </p:nvSpPr>
        <p:spPr>
          <a:xfrm>
            <a:off x="1125860" y="1412776"/>
            <a:ext cx="9649072" cy="64807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Yazılım geliştirmede nesne tabanlı programlamanın temel ilkelerini tanımlar. </a:t>
            </a:r>
            <a:br>
              <a:rPr lang="tr-TR" sz="1900" b="1" dirty="0">
                <a:solidFill>
                  <a:srgbClr val="465562"/>
                </a:solidFill>
                <a:latin typeface="Arial" panose="020B0604020202020204" pitchFamily="34" charset="0"/>
                <a:cs typeface="Arial" panose="020B0604020202020204" pitchFamily="34" charset="0"/>
              </a:rPr>
            </a:br>
            <a:r>
              <a:rPr lang="tr-TR" sz="1900" b="1" dirty="0">
                <a:solidFill>
                  <a:srgbClr val="465562"/>
                </a:solidFill>
                <a:latin typeface="Arial" panose="020B0604020202020204" pitchFamily="34" charset="0"/>
                <a:cs typeface="Arial" panose="020B0604020202020204" pitchFamily="34" charset="0"/>
              </a:rPr>
              <a:t>Bu prensipler genellikle SOLID akronimine dayanır ve beş ana prensipten oluşur.</a:t>
            </a:r>
            <a:endParaRPr lang="tr-TR" sz="19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1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00E0C556-9433-267F-5AE8-3A18EEB1296D}"/>
              </a:ext>
            </a:extLst>
          </p:cNvPr>
          <p:cNvPicPr>
            <a:picLocks noChangeAspect="1"/>
          </p:cNvPicPr>
          <p:nvPr/>
        </p:nvPicPr>
        <p:blipFill>
          <a:blip r:embed="rId4"/>
          <a:stretch>
            <a:fillRect/>
          </a:stretch>
        </p:blipFill>
        <p:spPr>
          <a:xfrm>
            <a:off x="2178540" y="1112145"/>
            <a:ext cx="7831743" cy="5719959"/>
          </a:xfrm>
          <a:prstGeom prst="rect">
            <a:avLst/>
          </a:prstGeom>
        </p:spPr>
      </p:pic>
    </p:spTree>
    <p:extLst>
      <p:ext uri="{BB962C8B-B14F-4D97-AF65-F5344CB8AC3E}">
        <p14:creationId xmlns:p14="http://schemas.microsoft.com/office/powerpoint/2010/main" val="401827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1053852" y="1556792"/>
            <a:ext cx="9763616" cy="4691608"/>
          </a:xfrm>
          <a:prstGeom prst="rect">
            <a:avLst/>
          </a:prstGeom>
        </p:spPr>
      </p:pic>
    </p:spTree>
    <p:extLst>
      <p:ext uri="{BB962C8B-B14F-4D97-AF65-F5344CB8AC3E}">
        <p14:creationId xmlns:p14="http://schemas.microsoft.com/office/powerpoint/2010/main" val="160260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5015215" y="2083159"/>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p:txBody>
      </p:sp>
    </p:spTree>
    <p:extLst>
      <p:ext uri="{BB962C8B-B14F-4D97-AF65-F5344CB8AC3E}">
        <p14:creationId xmlns:p14="http://schemas.microsoft.com/office/powerpoint/2010/main" val="102123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B486B431-7D65-48BF-A237-C8C9346C9F73}"/>
              </a:ext>
            </a:extLst>
          </p:cNvPr>
          <p:cNvPicPr>
            <a:picLocks noChangeAspect="1"/>
          </p:cNvPicPr>
          <p:nvPr/>
        </p:nvPicPr>
        <p:blipFill>
          <a:blip r:embed="rId3"/>
          <a:stretch>
            <a:fillRect/>
          </a:stretch>
        </p:blipFill>
        <p:spPr>
          <a:xfrm>
            <a:off x="981844" y="1001056"/>
            <a:ext cx="10009112" cy="5838649"/>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B3E4B10-FCA7-4202-2C70-4914B5AE3AD8}"/>
              </a:ext>
            </a:extLst>
          </p:cNvPr>
          <p:cNvPicPr>
            <a:picLocks noChangeAspect="1"/>
          </p:cNvPicPr>
          <p:nvPr/>
        </p:nvPicPr>
        <p:blipFill>
          <a:blip r:embed="rId3"/>
          <a:stretch>
            <a:fillRect/>
          </a:stretch>
        </p:blipFill>
        <p:spPr>
          <a:xfrm>
            <a:off x="909836" y="980727"/>
            <a:ext cx="10075325" cy="5877273"/>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9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958E6734-E0F5-39EE-0AD1-7330337BE43C}"/>
              </a:ext>
            </a:extLst>
          </p:cNvPr>
          <p:cNvPicPr>
            <a:picLocks noChangeAspect="1"/>
          </p:cNvPicPr>
          <p:nvPr/>
        </p:nvPicPr>
        <p:blipFill>
          <a:blip r:embed="rId4"/>
          <a:stretch>
            <a:fillRect/>
          </a:stretch>
        </p:blipFill>
        <p:spPr>
          <a:xfrm>
            <a:off x="1000759" y="1556792"/>
            <a:ext cx="9897613" cy="5072338"/>
          </a:xfrm>
          <a:prstGeom prst="rect">
            <a:avLst/>
          </a:prstGeom>
        </p:spPr>
      </p:pic>
    </p:spTree>
    <p:extLst>
      <p:ext uri="{BB962C8B-B14F-4D97-AF65-F5344CB8AC3E}">
        <p14:creationId xmlns:p14="http://schemas.microsoft.com/office/powerpoint/2010/main" val="39320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945383" y="1522220"/>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Object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smtClean="0">
                <a:latin typeface="Arial" panose="020B0604020202020204" pitchFamily="34" charset="0"/>
                <a:cs typeface="Arial" panose="020B0604020202020204" pitchFamily="34" charset="0"/>
              </a:rPr>
              <a:t>Eğer adapte edilecek sistem ile kullanıcının etkileşimde olduğu sistem bağlantılı değil ise tercih edilir.</a:t>
            </a:r>
            <a:endParaRPr lang="tr-TR" sz="2400" dirty="0">
              <a:latin typeface="Arial" panose="020B0604020202020204" pitchFamily="34" charset="0"/>
              <a:cs typeface="Arial" panose="020B0604020202020204" pitchFamily="34" charset="0"/>
            </a:endParaRPr>
          </a:p>
          <a:p>
            <a:pPr algn="just"/>
            <a:endParaRPr lang="tr-TR" sz="2400" b="1"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945383" y="3717032"/>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Class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a:latin typeface="Arial" panose="020B0604020202020204" pitchFamily="34" charset="0"/>
                <a:cs typeface="Arial" panose="020B0604020202020204" pitchFamily="34" charset="0"/>
              </a:rPr>
              <a:t>Eğer adapte edilecek sistem ile kullanıcının etkileşimde olduğu </a:t>
            </a:r>
            <a:r>
              <a:rPr lang="tr-TR" sz="2400" dirty="0" smtClean="0">
                <a:latin typeface="Arial" panose="020B0604020202020204" pitchFamily="34" charset="0"/>
                <a:cs typeface="Arial" panose="020B0604020202020204" pitchFamily="34" charset="0"/>
              </a:rPr>
              <a:t>sistem bağlantılıysa tercih edilir.</a:t>
            </a:r>
            <a:endParaRPr lang="tr-T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8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Bridge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343769"/>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a:p>
            <a:pPr algn="just"/>
            <a:endParaRPr lang="tr-TR" sz="1800" dirty="0">
              <a:latin typeface="Arial" panose="020B0604020202020204" pitchFamily="34" charset="0"/>
              <a:cs typeface="Arial" panose="020B0604020202020204" pitchFamily="34" charset="0"/>
            </a:endParaRPr>
          </a:p>
          <a:p>
            <a:pPr algn="l" fontAlgn="base"/>
            <a:r>
              <a:rPr lang="tr-TR" sz="1800" b="1" dirty="0">
                <a:latin typeface="Arial" panose="020B0604020202020204" pitchFamily="34" charset="0"/>
                <a:cs typeface="Arial" panose="020B0604020202020204" pitchFamily="34" charset="0"/>
              </a:rPr>
              <a:t>NE ZAMAN BRIDGE TASARIM DESENİ KULLANMALIYIM ?</a:t>
            </a:r>
          </a:p>
          <a:p>
            <a:pPr algn="l" fontAlgn="base"/>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istemciden tamamen ayırmak istiyorsanız…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direkt olarak istemciyle iletişime geçen </a:t>
            </a:r>
            <a:r>
              <a:rPr lang="tr-TR" sz="1800" dirty="0" err="1">
                <a:latin typeface="Arial" panose="020B0604020202020204" pitchFamily="34" charset="0"/>
                <a:cs typeface="Arial" panose="020B0604020202020204" pitchFamily="34" charset="0"/>
              </a:rPr>
              <a:t>abstractiona</a:t>
            </a:r>
            <a:r>
              <a:rPr lang="tr-TR" sz="1800" dirty="0">
                <a:latin typeface="Arial" panose="020B0604020202020204" pitchFamily="34" charset="0"/>
                <a:cs typeface="Arial" panose="020B0604020202020204" pitchFamily="34" charset="0"/>
              </a:rPr>
              <a:t> bağlamak istemiyorsanız…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Abstraction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classını</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rebuild</a:t>
            </a:r>
            <a:r>
              <a:rPr lang="tr-TR" sz="1800" dirty="0">
                <a:latin typeface="Arial" panose="020B0604020202020204" pitchFamily="34" charset="0"/>
                <a:cs typeface="Arial" panose="020B0604020202020204" pitchFamily="34" charset="0"/>
              </a:rPr>
              <a:t> dahi etmeden implementasyonlar içerisinde değişiklik yapmak istiyorsanız…</a:t>
            </a:r>
          </a:p>
          <a:p>
            <a:pPr algn="just"/>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81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BA709044-BC0F-D064-0226-AC5FF6DAB6D4}"/>
              </a:ext>
            </a:extLst>
          </p:cNvPr>
          <p:cNvPicPr>
            <a:picLocks noChangeAspect="1"/>
          </p:cNvPicPr>
          <p:nvPr/>
        </p:nvPicPr>
        <p:blipFill>
          <a:blip r:embed="rId4"/>
          <a:stretch>
            <a:fillRect/>
          </a:stretch>
        </p:blipFill>
        <p:spPr>
          <a:xfrm>
            <a:off x="1496761" y="1196752"/>
            <a:ext cx="8774115" cy="5568189"/>
          </a:xfrm>
          <a:prstGeom prst="rect">
            <a:avLst/>
          </a:prstGeom>
        </p:spPr>
      </p:pic>
    </p:spTree>
    <p:extLst>
      <p:ext uri="{BB962C8B-B14F-4D97-AF65-F5344CB8AC3E}">
        <p14:creationId xmlns:p14="http://schemas.microsoft.com/office/powerpoint/2010/main" val="398329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844824"/>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Bu tasarım deseni, ağaç yapılarının temsilinde, GUI bileşenlerinde, menülerde ve iş akışı yönetiminde sıklıkla kullanılır.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ağaç yapısında temsil etmek ve bu nesneleri tek bir nesne gibi kullanmak için kullanılan bir tasarım desenidir. Bu desen, bölüm-tamam ilişkisine sahip nesnelerin yönetimini kolaylaştırır.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Desenin ana fikri, tek bir nesneyi veya bir nesne koleksiyonunu birbirine bağlayan bir arayüz kullanarak bu 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yapıda birleştirmektir. </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Bu sayede, hem tekil nesneler hem de bileşik nesneler aynı şekilde kullanılabilir ve yönetilebilir hale gelir.</a:t>
            </a:r>
          </a:p>
        </p:txBody>
      </p:sp>
    </p:spTree>
    <p:extLst>
      <p:ext uri="{BB962C8B-B14F-4D97-AF65-F5344CB8AC3E}">
        <p14:creationId xmlns:p14="http://schemas.microsoft.com/office/powerpoint/2010/main" val="25975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00808"/>
            <a:ext cx="9916528" cy="453650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Tek Sorumluluk Prensibi, </a:t>
            </a:r>
            <a:r>
              <a:rPr lang="tr-TR" sz="2100" dirty="0" err="1">
                <a:solidFill>
                  <a:srgbClr val="465562"/>
                </a:solidFill>
                <a:latin typeface="Arial" panose="020B0604020202020204" pitchFamily="34" charset="0"/>
                <a:cs typeface="Arial" panose="020B0604020202020204" pitchFamily="34" charset="0"/>
              </a:rPr>
              <a:t>OOP'nin</a:t>
            </a:r>
            <a:r>
              <a:rPr lang="tr-TR" sz="2100" dirty="0">
                <a:solidFill>
                  <a:srgbClr val="465562"/>
                </a:solidFill>
                <a:latin typeface="Arial" panose="020B0604020202020204" pitchFamily="34" charset="0"/>
                <a:cs typeface="Arial" panose="020B0604020202020204" pitchFamily="34" charset="0"/>
              </a:rPr>
              <a:t> temel prensiplerinden biridir.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bir sınıfın yalnızca bir tek sorumluluğu olması gerektiğini belirtir.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bir işi yapması ve onu iyi yapması gerektiği ilkesine dayanır.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SRP'nin</a:t>
            </a:r>
            <a:r>
              <a:rPr lang="tr-TR" sz="2100" dirty="0">
                <a:solidFill>
                  <a:srgbClr val="465562"/>
                </a:solidFill>
                <a:latin typeface="Arial" panose="020B0604020202020204" pitchFamily="34" charset="0"/>
                <a:cs typeface="Arial" panose="020B0604020202020204" pitchFamily="34" charset="0"/>
              </a:rPr>
              <a:t> temel amacı, sınıfların ve modüllerin sadece belirli bir sorumluluğu üstlenmesini sağlamaktır.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sadece bir görevi olması, kodun daha anlaşılır, sürdürülebilir ve yeniden kullanılabilir olmasını sağlar.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İşlevsellikleri birbirinden bağımsız olan sorumlulukların farklı sınıflara ayrılması, kodun modülerliğini artırır ve bir sorunda yapılan değişikliklerin diğerlerini etkilemesini azaltır.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3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719093"/>
            <a:ext cx="7056784" cy="379813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Pattern'ın</a:t>
            </a:r>
            <a:r>
              <a:rPr lang="tr-TR" sz="1800" b="1" dirty="0">
                <a:latin typeface="Arial" panose="020B0604020202020204" pitchFamily="34" charset="0"/>
                <a:cs typeface="Arial" panose="020B0604020202020204" pitchFamily="34" charset="0"/>
              </a:rPr>
              <a:t> ana unsurları aşağıdaki gibidir:</a:t>
            </a:r>
          </a:p>
          <a:p>
            <a:pPr algn="l"/>
            <a:endParaRPr lang="tr-TR" sz="1800" b="1"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a:latin typeface="Arial" panose="020B0604020202020204" pitchFamily="34" charset="0"/>
                <a:cs typeface="Arial" panose="020B0604020202020204" pitchFamily="34" charset="0"/>
              </a:rPr>
              <a:t>Component (Bileşen):</a:t>
            </a:r>
            <a:r>
              <a:rPr lang="tr-TR" sz="1800" dirty="0">
                <a:latin typeface="Arial" panose="020B0604020202020204" pitchFamily="34" charset="0"/>
                <a:cs typeface="Arial" panose="020B0604020202020204" pitchFamily="34" charset="0"/>
              </a:rPr>
              <a:t> Bileşik yapının tüm elemanlarının uygulamasını tanımlayan bir arayüzdür. 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(yaprak) nesneleri hem de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(bileşik) nesneleri temsil eder.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Leaf</a:t>
            </a:r>
            <a:r>
              <a:rPr lang="tr-TR" sz="1800" b="1" dirty="0">
                <a:latin typeface="Arial" panose="020B0604020202020204" pitchFamily="34" charset="0"/>
                <a:cs typeface="Arial" panose="020B0604020202020204" pitchFamily="34" charset="0"/>
              </a:rPr>
              <a:t> (Yaprak):</a:t>
            </a:r>
            <a:r>
              <a:rPr lang="tr-TR" sz="1800" dirty="0">
                <a:latin typeface="Arial" panose="020B0604020202020204" pitchFamily="34" charset="0"/>
                <a:cs typeface="Arial" panose="020B0604020202020204" pitchFamily="34" charset="0"/>
              </a:rPr>
              <a:t> Bileşik yapının en altındaki elemanlarıdır ve hiç alt elemana sahip değillerdir. Component arayüzünü uygularlar.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(Bileşik): </a:t>
            </a:r>
            <a:r>
              <a:rPr lang="tr-TR" sz="1800" dirty="0">
                <a:latin typeface="Arial" panose="020B0604020202020204" pitchFamily="34" charset="0"/>
                <a:cs typeface="Arial" panose="020B0604020202020204" pitchFamily="34" charset="0"/>
              </a:rPr>
              <a:t>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nesneleri hem de diğer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nesnelerini içeren ve bu elemanları yöneten bileşik yapının bir parçasıdır. Component arayüzünü uygular.</a:t>
            </a:r>
          </a:p>
        </p:txBody>
      </p:sp>
    </p:spTree>
    <p:extLst>
      <p:ext uri="{BB962C8B-B14F-4D97-AF65-F5344CB8AC3E}">
        <p14:creationId xmlns:p14="http://schemas.microsoft.com/office/powerpoint/2010/main" val="14084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65101949-6F86-7AA5-D5DD-58EEFEB07884}"/>
              </a:ext>
            </a:extLst>
          </p:cNvPr>
          <p:cNvPicPr>
            <a:picLocks noChangeAspect="1"/>
          </p:cNvPicPr>
          <p:nvPr/>
        </p:nvPicPr>
        <p:blipFill>
          <a:blip r:embed="rId4"/>
          <a:stretch>
            <a:fillRect/>
          </a:stretch>
        </p:blipFill>
        <p:spPr>
          <a:xfrm>
            <a:off x="974150" y="1471092"/>
            <a:ext cx="9932105" cy="5256584"/>
          </a:xfrm>
          <a:prstGeom prst="rect">
            <a:avLst/>
          </a:prstGeom>
        </p:spPr>
      </p:pic>
    </p:spTree>
    <p:extLst>
      <p:ext uri="{BB962C8B-B14F-4D97-AF65-F5344CB8AC3E}">
        <p14:creationId xmlns:p14="http://schemas.microsoft.com/office/powerpoint/2010/main" val="14879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9" name="Resim 8">
            <a:extLst>
              <a:ext uri="{FF2B5EF4-FFF2-40B4-BE49-F238E27FC236}">
                <a16:creationId xmlns:a16="http://schemas.microsoft.com/office/drawing/2014/main" id="{7AAFEE53-044E-D888-AE7B-7130A4818370}"/>
              </a:ext>
            </a:extLst>
          </p:cNvPr>
          <p:cNvPicPr>
            <a:picLocks noChangeAspect="1"/>
          </p:cNvPicPr>
          <p:nvPr/>
        </p:nvPicPr>
        <p:blipFill>
          <a:blip r:embed="rId4"/>
          <a:stretch>
            <a:fillRect/>
          </a:stretch>
        </p:blipFill>
        <p:spPr>
          <a:xfrm>
            <a:off x="2205980" y="1237364"/>
            <a:ext cx="7776864" cy="5468000"/>
          </a:xfrm>
          <a:prstGeom prst="rect">
            <a:avLst/>
          </a:prstGeom>
        </p:spPr>
      </p:pic>
    </p:spTree>
    <p:extLst>
      <p:ext uri="{BB962C8B-B14F-4D97-AF65-F5344CB8AC3E}">
        <p14:creationId xmlns:p14="http://schemas.microsoft.com/office/powerpoint/2010/main" val="17055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F6DDB085-0D3F-5FA2-D826-AF239386EF57}"/>
              </a:ext>
            </a:extLst>
          </p:cNvPr>
          <p:cNvPicPr>
            <a:picLocks noChangeAspect="1"/>
          </p:cNvPicPr>
          <p:nvPr/>
        </p:nvPicPr>
        <p:blipFill>
          <a:blip r:embed="rId4"/>
          <a:stretch>
            <a:fillRect/>
          </a:stretch>
        </p:blipFill>
        <p:spPr>
          <a:xfrm>
            <a:off x="3304875" y="794588"/>
            <a:ext cx="6389937" cy="6034594"/>
          </a:xfrm>
          <a:prstGeom prst="rect">
            <a:avLst/>
          </a:prstGeom>
        </p:spPr>
      </p:pic>
    </p:spTree>
    <p:extLst>
      <p:ext uri="{BB962C8B-B14F-4D97-AF65-F5344CB8AC3E}">
        <p14:creationId xmlns:p14="http://schemas.microsoft.com/office/powerpoint/2010/main" val="24249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tasarım deseninin amacı nesnelere dinamik olarak özellik eklemektir ve nesne kendisi de eklenen özelliklerden habersiz ve ayrı bir konumda olmalıdır.</a:t>
            </a:r>
          </a:p>
          <a:p>
            <a:pPr algn="l" fontAlgn="base"/>
            <a:endParaRPr lang="tr-TR" sz="1800" dirty="0">
              <a:latin typeface="Arial" panose="020B0604020202020204" pitchFamily="34" charset="0"/>
              <a:cs typeface="Arial" panose="020B0604020202020204" pitchFamily="34" charset="0"/>
            </a:endParaRPr>
          </a:p>
          <a:p>
            <a:pPr algn="l" fontAlgn="base"/>
            <a:r>
              <a:rPr lang="tr-TR" sz="1800" dirty="0">
                <a:latin typeface="Arial" panose="020B0604020202020204" pitchFamily="34" charset="0"/>
                <a:cs typeface="Arial" panose="020B0604020202020204" pitchFamily="34" charset="0"/>
              </a:rPr>
              <a:t>Yani kodun belli kısımlarında nesnelere belli özellikler kazandırmak istiyorsak ve bunu nesnenin kendi </a:t>
            </a:r>
            <a:r>
              <a:rPr lang="tr-TR" sz="1800" dirty="0" err="1">
                <a:latin typeface="Arial" panose="020B0604020202020204" pitchFamily="34" charset="0"/>
                <a:cs typeface="Arial" panose="020B0604020202020204" pitchFamily="34" charset="0"/>
              </a:rPr>
              <a:t>classından</a:t>
            </a:r>
            <a:r>
              <a:rPr lang="tr-TR" sz="1800" dirty="0">
                <a:latin typeface="Arial" panose="020B0604020202020204" pitchFamily="34" charset="0"/>
                <a:cs typeface="Arial" panose="020B0604020202020204" pitchFamily="34" charset="0"/>
              </a:rPr>
              <a:t> ayrıştırılmış bir şekilde yapmak istiyorsak </a:t>
            </a: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tasarım desenini kullanmalıyız.</a:t>
            </a:r>
          </a:p>
          <a:p>
            <a:pPr algn="l" fontAlgn="base"/>
            <a:endParaRPr lang="tr-TR" sz="1800" dirty="0">
              <a:latin typeface="Arial" panose="020B0604020202020204" pitchFamily="34" charset="0"/>
              <a:cs typeface="Arial" panose="020B0604020202020204" pitchFamily="34" charset="0"/>
            </a:endParaRPr>
          </a:p>
          <a:p>
            <a:pPr algn="l" fontAlgn="base"/>
            <a:r>
              <a:rPr lang="tr-TR" sz="1800" b="1" dirty="0" err="1">
                <a:latin typeface="Arial" panose="020B0604020202020204" pitchFamily="34" charset="0"/>
                <a:cs typeface="Arial" panose="020B0604020202020204" pitchFamily="34" charset="0"/>
              </a:rPr>
              <a:t>Decorator</a:t>
            </a:r>
            <a:r>
              <a:rPr lang="tr-TR" sz="1800" b="1" dirty="0">
                <a:latin typeface="Arial" panose="020B0604020202020204" pitchFamily="34" charset="0"/>
                <a:cs typeface="Arial" panose="020B0604020202020204" pitchFamily="34" charset="0"/>
              </a:rPr>
              <a:t> tasarım deseninin en önemli özellikleri</a:t>
            </a:r>
          </a:p>
          <a:p>
            <a:pPr algn="l" fontAlgn="base"/>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 dekore edildiğinin farkında değildir.  Yani dekoratör ile eklenen özellikler aslında kendi </a:t>
            </a:r>
            <a:r>
              <a:rPr lang="tr-TR" sz="1800" dirty="0" err="1">
                <a:latin typeface="Arial" panose="020B0604020202020204" pitchFamily="34" charset="0"/>
                <a:cs typeface="Arial" panose="020B0604020202020204" pitchFamily="34" charset="0"/>
              </a:rPr>
              <a:t>classı</a:t>
            </a:r>
            <a:r>
              <a:rPr lang="tr-TR" sz="1800" dirty="0">
                <a:latin typeface="Arial" panose="020B0604020202020204" pitchFamily="34" charset="0"/>
                <a:cs typeface="Arial" panose="020B0604020202020204" pitchFamily="34" charset="0"/>
              </a:rPr>
              <a:t> içerisinde barındırdığı özellikler değildir.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nesnenin </a:t>
            </a:r>
            <a:r>
              <a:rPr lang="tr-TR" sz="1800" dirty="0" err="1">
                <a:latin typeface="Arial" panose="020B0604020202020204" pitchFamily="34" charset="0"/>
                <a:cs typeface="Arial" panose="020B0604020202020204" pitchFamily="34" charset="0"/>
              </a:rPr>
              <a:t>classı</a:t>
            </a:r>
            <a:r>
              <a:rPr lang="tr-TR" sz="1800" dirty="0">
                <a:latin typeface="Arial" panose="020B0604020202020204" pitchFamily="34" charset="0"/>
                <a:cs typeface="Arial" panose="020B0604020202020204" pitchFamily="34" charset="0"/>
              </a:rPr>
              <a:t> tüm gerekli gereksiz opsiyonları içerisinde barındıran büyük bir </a:t>
            </a:r>
            <a:r>
              <a:rPr lang="tr-TR" sz="1800" dirty="0" err="1">
                <a:latin typeface="Arial" panose="020B0604020202020204" pitchFamily="34" charset="0"/>
                <a:cs typeface="Arial" panose="020B0604020202020204" pitchFamily="34" charset="0"/>
              </a:rPr>
              <a:t>class</a:t>
            </a:r>
            <a:r>
              <a:rPr lang="tr-TR" sz="1800" dirty="0">
                <a:latin typeface="Arial" panose="020B0604020202020204" pitchFamily="34" charset="0"/>
                <a:cs typeface="Arial" panose="020B0604020202020204" pitchFamily="34" charset="0"/>
              </a:rPr>
              <a:t> halinden çıkmış olur.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Tüm </a:t>
            </a: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classları</a:t>
            </a:r>
            <a:r>
              <a:rPr lang="tr-TR" sz="1800" dirty="0">
                <a:latin typeface="Arial" panose="020B0604020202020204" pitchFamily="34" charset="0"/>
                <a:cs typeface="Arial" panose="020B0604020202020204" pitchFamily="34" charset="0"/>
              </a:rPr>
              <a:t> birbirinden bağımsızdır.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classları</a:t>
            </a:r>
            <a:r>
              <a:rPr lang="tr-TR" sz="1800" dirty="0">
                <a:latin typeface="Arial" panose="020B0604020202020204" pitchFamily="34" charset="0"/>
                <a:cs typeface="Arial" panose="020B0604020202020204" pitchFamily="34" charset="0"/>
              </a:rPr>
              <a:t> kendi arasında </a:t>
            </a:r>
            <a:r>
              <a:rPr lang="tr-TR" sz="1800" dirty="0" err="1">
                <a:latin typeface="Arial" panose="020B0604020202020204" pitchFamily="34" charset="0"/>
                <a:cs typeface="Arial" panose="020B0604020202020204" pitchFamily="34" charset="0"/>
              </a:rPr>
              <a:t>combine</a:t>
            </a:r>
            <a:r>
              <a:rPr lang="tr-TR" sz="1800" dirty="0">
                <a:latin typeface="Arial" panose="020B0604020202020204" pitchFamily="34" charset="0"/>
                <a:cs typeface="Arial" panose="020B0604020202020204" pitchFamily="34" charset="0"/>
              </a:rPr>
              <a:t> edilip eşleştirilebilir.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85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937A9B13-EAB0-446A-94A9-1BD616E4F6DB}"/>
              </a:ext>
            </a:extLst>
          </p:cNvPr>
          <p:cNvPicPr>
            <a:picLocks noChangeAspect="1"/>
          </p:cNvPicPr>
          <p:nvPr/>
        </p:nvPicPr>
        <p:blipFill>
          <a:blip r:embed="rId4"/>
          <a:stretch>
            <a:fillRect/>
          </a:stretch>
        </p:blipFill>
        <p:spPr>
          <a:xfrm>
            <a:off x="948247" y="1815352"/>
            <a:ext cx="9969799" cy="4568064"/>
          </a:xfrm>
          <a:prstGeom prst="rect">
            <a:avLst/>
          </a:prstGeom>
        </p:spPr>
      </p:pic>
    </p:spTree>
    <p:extLst>
      <p:ext uri="{BB962C8B-B14F-4D97-AF65-F5344CB8AC3E}">
        <p14:creationId xmlns:p14="http://schemas.microsoft.com/office/powerpoint/2010/main" val="21721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https://www.gencayyildiz.com/blog/wp-content/uploads/2020/12/C-Decorator-Design-PatternDecorator-Tasarim-Desen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40768"/>
            <a:ext cx="9018507"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1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Karmaşık </a:t>
            </a:r>
            <a:r>
              <a:rPr lang="tr-TR" sz="1800" dirty="0">
                <a:latin typeface="Arial" panose="020B0604020202020204" pitchFamily="34" charset="0"/>
                <a:cs typeface="Arial" panose="020B0604020202020204" pitchFamily="34" charset="0"/>
              </a:rPr>
              <a:t>ve detaylı bir sistemi organize eden ve bir bütün olarak </a:t>
            </a:r>
            <a:r>
              <a:rPr lang="tr-TR" sz="1800" dirty="0" err="1">
                <a:latin typeface="Arial" panose="020B0604020202020204" pitchFamily="34" charset="0"/>
                <a:cs typeface="Arial" panose="020B0604020202020204" pitchFamily="34" charset="0"/>
              </a:rPr>
              <a:t>clientlara</a:t>
            </a:r>
            <a:r>
              <a:rPr lang="tr-TR" sz="1800" dirty="0">
                <a:latin typeface="Arial" panose="020B0604020202020204" pitchFamily="34" charset="0"/>
                <a:cs typeface="Arial" panose="020B0604020202020204" pitchFamily="34" charset="0"/>
              </a:rPr>
              <a:t>(istemcilere) sunan </a:t>
            </a:r>
            <a:r>
              <a:rPr lang="tr-TR" sz="1800" dirty="0" smtClean="0">
                <a:latin typeface="Arial" panose="020B0604020202020204" pitchFamily="34" charset="0"/>
                <a:cs typeface="Arial" panose="020B0604020202020204" pitchFamily="34" charset="0"/>
              </a:rPr>
              <a:t>yapıdır. </a:t>
            </a:r>
          </a:p>
          <a:p>
            <a:pPr fontAlgn="base"/>
            <a:endParaRPr lang="tr-TR" sz="1800" dirty="0">
              <a:latin typeface="Arial" panose="020B0604020202020204" pitchFamily="34" charset="0"/>
              <a:cs typeface="Arial" panose="020B0604020202020204" pitchFamily="34" charset="0"/>
            </a:endParaRPr>
          </a:p>
          <a:p>
            <a:pPr fontAlgn="base"/>
            <a:r>
              <a:rPr lang="tr-TR" sz="1800" dirty="0" smtClean="0">
                <a:latin typeface="Arial" panose="020B0604020202020204" pitchFamily="34" charset="0"/>
                <a:cs typeface="Arial" panose="020B0604020202020204" pitchFamily="34" charset="0"/>
              </a:rPr>
              <a:t>Sistemi </a:t>
            </a:r>
            <a:r>
              <a:rPr lang="tr-TR" sz="1800" dirty="0">
                <a:latin typeface="Arial" panose="020B0604020202020204" pitchFamily="34" charset="0"/>
                <a:cs typeface="Arial" panose="020B0604020202020204" pitchFamily="34" charset="0"/>
              </a:rPr>
              <a:t>kullanacak </a:t>
            </a:r>
            <a:r>
              <a:rPr lang="tr-TR" sz="1800" dirty="0" err="1">
                <a:latin typeface="Arial" panose="020B0604020202020204" pitchFamily="34" charset="0"/>
                <a:cs typeface="Arial" panose="020B0604020202020204" pitchFamily="34" charset="0"/>
              </a:rPr>
              <a:t>clientlara</a:t>
            </a:r>
            <a:r>
              <a:rPr lang="tr-TR" sz="1800" dirty="0">
                <a:latin typeface="Arial" panose="020B0604020202020204" pitchFamily="34" charset="0"/>
                <a:cs typeface="Arial" panose="020B0604020202020204" pitchFamily="34" charset="0"/>
              </a:rPr>
              <a:t> daha basit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sağlamak ve alt sistemleri bu </a:t>
            </a:r>
            <a:r>
              <a:rPr lang="tr-TR" sz="1800" dirty="0" err="1">
                <a:latin typeface="Arial" panose="020B0604020202020204" pitchFamily="34" charset="0"/>
                <a:cs typeface="Arial" panose="020B0604020202020204" pitchFamily="34" charset="0"/>
              </a:rPr>
              <a:t>arayüze</a:t>
            </a:r>
            <a:r>
              <a:rPr lang="tr-TR" sz="1800" dirty="0">
                <a:latin typeface="Arial" panose="020B0604020202020204" pitchFamily="34" charset="0"/>
                <a:cs typeface="Arial" panose="020B0604020202020204" pitchFamily="34" charset="0"/>
              </a:rPr>
              <a:t> organize bir şekilde dahil etmek ve bu alt sistemlerin sağlıklı çalışabilmesi için bu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çatısı altında işin algoritmasına uygun işlev sergilemek istersek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Design </a:t>
            </a:r>
            <a:r>
              <a:rPr lang="tr-TR" sz="1800" dirty="0" err="1">
                <a:latin typeface="Arial" panose="020B0604020202020204" pitchFamily="34" charset="0"/>
                <a:cs typeface="Arial" panose="020B0604020202020204" pitchFamily="34" charset="0"/>
              </a:rPr>
              <a:t>Pattern’i</a:t>
            </a:r>
            <a:r>
              <a:rPr lang="tr-TR" sz="1800" dirty="0">
                <a:latin typeface="Arial" panose="020B0604020202020204" pitchFamily="34" charset="0"/>
                <a:cs typeface="Arial" panose="020B0604020202020204" pitchFamily="34" charset="0"/>
              </a:rPr>
              <a:t> kullanmaktayız</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b="1" i="1" dirty="0" err="1">
                <a:latin typeface="Arial" panose="020B0604020202020204" pitchFamily="34" charset="0"/>
                <a:cs typeface="Arial" panose="020B0604020202020204" pitchFamily="34" charset="0"/>
              </a:rPr>
              <a:t>Facade</a:t>
            </a:r>
            <a:r>
              <a:rPr lang="tr-TR" sz="1800" b="1" i="1" dirty="0">
                <a:latin typeface="Arial" panose="020B0604020202020204" pitchFamily="34" charset="0"/>
                <a:cs typeface="Arial" panose="020B0604020202020204" pitchFamily="34" charset="0"/>
              </a:rPr>
              <a:t> Design </a:t>
            </a:r>
            <a:r>
              <a:rPr lang="tr-TR" sz="1800" b="1" i="1" dirty="0" err="1">
                <a:latin typeface="Arial" panose="020B0604020202020204" pitchFamily="34" charset="0"/>
                <a:cs typeface="Arial" panose="020B0604020202020204" pitchFamily="34" charset="0"/>
              </a:rPr>
              <a:t>Pattern’i</a:t>
            </a:r>
            <a:r>
              <a:rPr lang="tr-TR" sz="1800" b="1" i="1" dirty="0">
                <a:latin typeface="Arial" panose="020B0604020202020204" pitchFamily="34" charset="0"/>
                <a:cs typeface="Arial" panose="020B0604020202020204" pitchFamily="34" charset="0"/>
              </a:rPr>
              <a:t> kısaca, çoklu kütüphane kodlarına(alt sistemlere) ulaşım için tasarladığımız </a:t>
            </a:r>
            <a:r>
              <a:rPr lang="tr-TR" sz="1800" b="1" i="1" dirty="0" err="1">
                <a:latin typeface="Arial" panose="020B0604020202020204" pitchFamily="34" charset="0"/>
                <a:cs typeface="Arial" panose="020B0604020202020204" pitchFamily="34" charset="0"/>
              </a:rPr>
              <a:t>arayüz</a:t>
            </a:r>
            <a:r>
              <a:rPr lang="tr-TR" sz="1800" b="1" i="1" dirty="0">
                <a:latin typeface="Arial" panose="020B0604020202020204" pitchFamily="34" charset="0"/>
                <a:cs typeface="Arial" panose="020B0604020202020204" pitchFamily="34" charset="0"/>
              </a:rPr>
              <a:t> olarak nitelendirebiliriz</a:t>
            </a:r>
            <a:r>
              <a:rPr lang="tr-TR" sz="1800" b="1" i="1" dirty="0" smtClean="0">
                <a:latin typeface="Arial" panose="020B0604020202020204" pitchFamily="34" charset="0"/>
                <a:cs typeface="Arial" panose="020B0604020202020204" pitchFamily="34" charset="0"/>
              </a:rPr>
              <a:t>.</a:t>
            </a:r>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2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9" y="1363797"/>
            <a:ext cx="9145016" cy="5494203"/>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93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73932" y="1100691"/>
            <a:ext cx="8231460" cy="575730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86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anlaşılır kod:</a:t>
            </a:r>
            <a:r>
              <a:rPr lang="tr-TR" sz="2100" dirty="0">
                <a:solidFill>
                  <a:srgbClr val="465562"/>
                </a:solidFill>
                <a:latin typeface="Arial" panose="020B0604020202020204" pitchFamily="34" charset="0"/>
                <a:cs typeface="Arial" panose="020B0604020202020204" pitchFamily="34" charset="0"/>
              </a:rPr>
              <a:t> Her sınıfın sadece bir sorumluluğu olması, kodun daha anlaşılır ve okunabilir olmasını sağlar. Sınıfların adımları takip etmek ve niyetlerini anlamak daha kolaydır.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sürdürülebilir kod: </a:t>
            </a:r>
            <a:r>
              <a:rPr lang="tr-TR" sz="2100" dirty="0">
                <a:solidFill>
                  <a:srgbClr val="465562"/>
                </a:solidFill>
                <a:latin typeface="Arial" panose="020B0604020202020204" pitchFamily="34" charset="0"/>
                <a:cs typeface="Arial" panose="020B0604020202020204" pitchFamily="34" charset="0"/>
              </a:rPr>
              <a:t>Bir sınıfın sadece bir sorumluluğu olması, değişikliklerin sınırlı bir etki alanına sahip olmasını sağlar. Bu, hata ayıklama, test etme ve bakım süreçlerini kolaylaştırır. Ayrıca, sınıfın değişmesi gereken tek bir nedeni olduğu için yan etkileri azaltır.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Yeniden kullanılabilirlik: </a:t>
            </a:r>
            <a:r>
              <a:rPr lang="tr-TR" sz="2100" dirty="0">
                <a:solidFill>
                  <a:srgbClr val="465562"/>
                </a:solidFill>
                <a:latin typeface="Arial" panose="020B0604020202020204" pitchFamily="34" charset="0"/>
                <a:cs typeface="Arial" panose="020B0604020202020204" pitchFamily="34" charset="0"/>
              </a:rPr>
              <a:t>Sınıfların tek bir sorumluluğu olduğunda, bu sınıfların başka projelerde veya farklı bağlamlarda yeniden kullanılması daha kolay olur. Modülerlik, kodun parçalara ayrılmasını ve bu parçaların farklı projelerde kullanılmasını sağlar.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Test edilebilirlik: </a:t>
            </a:r>
            <a:r>
              <a:rPr lang="tr-TR" sz="2100" dirty="0">
                <a:solidFill>
                  <a:srgbClr val="465562"/>
                </a:solidFill>
                <a:latin typeface="Arial" panose="020B0604020202020204" pitchFamily="34" charset="0"/>
                <a:cs typeface="Arial" panose="020B0604020202020204" pitchFamily="34" charset="0"/>
              </a:rPr>
              <a:t>Her sınıfın sadece bir sorumluluğu olduğunda, sınıfın davranışını ve sonuçlarını test etmek daha kolaydır. İzolasyon ve bağımlılıkların azalması, birim testlerinin daha etkili bir şekilde yazılmasını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360425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nesne üretiminden kaynaklı bellek kullanımını minimize etmemizi sağlayan bir tasarım kalıbıdır. </a:t>
            </a:r>
            <a:endParaRPr lang="tr-TR" sz="1800" dirty="0" smtClean="0">
              <a:latin typeface="Arial" panose="020B0604020202020204" pitchFamily="34" charset="0"/>
              <a:cs typeface="Arial" panose="020B0604020202020204" pitchFamily="34" charset="0"/>
            </a:endParaRPr>
          </a:p>
          <a:p>
            <a:pPr fontAlgn="base"/>
            <a:endParaRPr lang="tr-TR" sz="1800" dirty="0" smtClean="0">
              <a:latin typeface="Arial" panose="020B0604020202020204" pitchFamily="34" charset="0"/>
              <a:cs typeface="Arial" panose="020B0604020202020204" pitchFamily="34" charset="0"/>
            </a:endParaRPr>
          </a:p>
          <a:p>
            <a:pPr fontAlgn="base"/>
            <a:r>
              <a:rPr lang="tr-TR" sz="1800" b="1" i="1" dirty="0" smtClean="0">
                <a:latin typeface="Arial" panose="020B0604020202020204" pitchFamily="34" charset="0"/>
                <a:cs typeface="Arial" panose="020B0604020202020204" pitchFamily="34" charset="0"/>
              </a:rPr>
              <a:t>Eğer </a:t>
            </a:r>
            <a:r>
              <a:rPr lang="tr-TR" sz="1800" b="1" i="1" dirty="0">
                <a:latin typeface="Arial" panose="020B0604020202020204" pitchFamily="34" charset="0"/>
                <a:cs typeface="Arial" panose="020B0604020202020204" pitchFamily="34" charset="0"/>
              </a:rPr>
              <a:t>bellek tüketimi, çok fazla nesnenin bir arada ele alınmasından kaynaklı ortaya çıkıyorsa burada </a:t>
            </a:r>
            <a:r>
              <a:rPr lang="tr-TR" sz="1800" b="1" i="1" dirty="0" err="1">
                <a:latin typeface="Arial" panose="020B0604020202020204" pitchFamily="34" charset="0"/>
                <a:cs typeface="Arial" panose="020B0604020202020204" pitchFamily="34" charset="0"/>
              </a:rPr>
              <a:t>flyweight</a:t>
            </a:r>
            <a:r>
              <a:rPr lang="tr-TR" sz="1800" b="1" i="1" dirty="0">
                <a:latin typeface="Arial" panose="020B0604020202020204" pitchFamily="34" charset="0"/>
                <a:cs typeface="Arial" panose="020B0604020202020204" pitchFamily="34" charset="0"/>
              </a:rPr>
              <a:t> tasarım kalıbını kullanabiliriz</a:t>
            </a:r>
            <a:r>
              <a:rPr lang="tr-TR" sz="1800" b="1" i="1" dirty="0" smtClean="0">
                <a:latin typeface="Arial" panose="020B0604020202020204" pitchFamily="34" charset="0"/>
                <a:cs typeface="Arial" panose="020B0604020202020204" pitchFamily="34" charset="0"/>
              </a:rPr>
              <a:t>.</a:t>
            </a:r>
          </a:p>
          <a:p>
            <a:pPr fontAlgn="base"/>
            <a:endParaRPr lang="tr-TR" sz="1800" b="1" i="1" dirty="0">
              <a:latin typeface="Arial" panose="020B0604020202020204" pitchFamily="34" charset="0"/>
              <a:cs typeface="Arial" panose="020B0604020202020204" pitchFamily="34" charset="0"/>
            </a:endParaRPr>
          </a:p>
          <a:p>
            <a:pPr fontAlgn="base"/>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tasarım kalıbı havuz mantığıyla çok kullanılan nesnelerin </a:t>
            </a:r>
            <a:r>
              <a:rPr lang="tr-TR" sz="1800" dirty="0" smtClean="0">
                <a:latin typeface="Arial" panose="020B0604020202020204" pitchFamily="34" charset="0"/>
                <a:cs typeface="Arial" panose="020B0604020202020204" pitchFamily="34" charset="0"/>
              </a:rPr>
              <a:t>oluşturma </a:t>
            </a:r>
            <a:r>
              <a:rPr lang="tr-TR" sz="1800" dirty="0">
                <a:latin typeface="Arial" panose="020B0604020202020204" pitchFamily="34" charset="0"/>
                <a:cs typeface="Arial" panose="020B0604020202020204" pitchFamily="34" charset="0"/>
              </a:rPr>
              <a:t>işlemini azaltmayı sağlar</a:t>
            </a:r>
            <a:r>
              <a:rPr lang="tr-TR" sz="1800" dirty="0" smtClean="0">
                <a:latin typeface="Arial" panose="020B0604020202020204" pitchFamily="34" charset="0"/>
                <a:cs typeface="Arial" panose="020B0604020202020204" pitchFamily="34" charset="0"/>
              </a:rPr>
              <a:t>.</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21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agataykiziltan.net/wp-content/uploads/2020/08/Flyweight-768x4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1268760"/>
            <a:ext cx="9442206" cy="511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8" name="Dikdörtgen 7"/>
          <p:cNvSpPr/>
          <p:nvPr/>
        </p:nvSpPr>
        <p:spPr>
          <a:xfrm>
            <a:off x="3574132" y="1516429"/>
            <a:ext cx="6092825" cy="2862322"/>
          </a:xfrm>
          <a:prstGeom prst="rect">
            <a:avLst/>
          </a:prstGeom>
        </p:spPr>
        <p:txBody>
          <a:bodyPr>
            <a:spAutoFit/>
          </a:bodyPr>
          <a:lstStyle/>
          <a:p>
            <a:pPr marL="285750" indent="-285750">
              <a:buFont typeface="Arial" panose="020B0604020202020204" pitchFamily="34" charset="0"/>
              <a:buChar char="•"/>
            </a:pPr>
            <a:r>
              <a:rPr lang="tr-TR" dirty="0"/>
              <a:t>Bir nesne üretmek istediğin zaman </a:t>
            </a:r>
            <a:r>
              <a:rPr lang="tr-TR" dirty="0" err="1"/>
              <a:t>FlyweightFactory</a:t>
            </a:r>
            <a:r>
              <a:rPr lang="tr-TR" dirty="0"/>
              <a:t> üzerinden üret</a:t>
            </a:r>
            <a:r>
              <a:rPr lang="tr-TR" dirty="0" smtClean="0"/>
              <a: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Eğer nesne </a:t>
            </a:r>
            <a:r>
              <a:rPr lang="tr-TR" dirty="0" err="1"/>
              <a:t>flyweightFactroy</a:t>
            </a:r>
            <a:r>
              <a:rPr lang="tr-TR" dirty="0"/>
              <a:t> içerisindeki havuzda yer alıyorsa nesneyi sana bu havuzdan döndürecektir. Yok ise önce havuza ekleyip sonra döndürecektir</a:t>
            </a:r>
            <a:r>
              <a:rPr lang="tr-TR" dirty="0" smtClean="0"/>
              <a:t>.</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Havuzdaki nesnelerin </a:t>
            </a:r>
            <a:r>
              <a:rPr lang="tr-TR" dirty="0" err="1"/>
              <a:t>common</a:t>
            </a:r>
            <a:r>
              <a:rPr lang="tr-TR" dirty="0"/>
              <a:t> olanları havuzdan alındığı şekilde kullanılır. </a:t>
            </a:r>
            <a:r>
              <a:rPr lang="tr-TR" dirty="0" err="1"/>
              <a:t>Spesifikasyon</a:t>
            </a:r>
            <a:r>
              <a:rPr lang="tr-TR" dirty="0"/>
              <a:t> gerekenleri de havuzdan alındıktan sonra </a:t>
            </a:r>
            <a:r>
              <a:rPr lang="tr-TR" dirty="0" err="1"/>
              <a:t>customize</a:t>
            </a:r>
            <a:r>
              <a:rPr lang="tr-TR" dirty="0"/>
              <a:t> edilir.</a:t>
            </a:r>
          </a:p>
        </p:txBody>
      </p:sp>
    </p:spTree>
    <p:extLst>
      <p:ext uri="{BB962C8B-B14F-4D97-AF65-F5344CB8AC3E}">
        <p14:creationId xmlns:p14="http://schemas.microsoft.com/office/powerpoint/2010/main" val="28970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2291059" y="1412776"/>
            <a:ext cx="7187729" cy="5287975"/>
          </a:xfrm>
          <a:prstGeom prst="rect">
            <a:avLst/>
          </a:prstGeom>
        </p:spPr>
      </p:pic>
    </p:spTree>
    <p:extLst>
      <p:ext uri="{BB962C8B-B14F-4D97-AF65-F5344CB8AC3E}">
        <p14:creationId xmlns:p14="http://schemas.microsoft.com/office/powerpoint/2010/main" val="3678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989956" y="1412776"/>
            <a:ext cx="7980189" cy="4945236"/>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4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a:latin typeface="Arial" panose="020B0604020202020204" pitchFamily="34" charset="0"/>
                <a:cs typeface="Arial" panose="020B0604020202020204" pitchFamily="34" charset="0"/>
              </a:rPr>
              <a:t>Proxy D.P. Client tarafından erişilecek nesneye vekalet eden bir tasarım desenidir. Burada </a:t>
            </a:r>
            <a:r>
              <a:rPr lang="tr-TR" sz="1800" dirty="0" smtClean="0">
                <a:latin typeface="Arial" panose="020B0604020202020204" pitchFamily="34" charset="0"/>
                <a:cs typeface="Arial" panose="020B0604020202020204" pitchFamily="34" charset="0"/>
              </a:rPr>
              <a:t>vekalet, nesneyi </a:t>
            </a:r>
            <a:r>
              <a:rPr lang="tr-TR" sz="1800" dirty="0">
                <a:latin typeface="Arial" panose="020B0604020202020204" pitchFamily="34" charset="0"/>
                <a:cs typeface="Arial" panose="020B0604020202020204" pitchFamily="34" charset="0"/>
              </a:rPr>
              <a:t>kontrol edecek bir Proxy nesnesinin kullanılmasıdır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b="1" dirty="0">
                <a:latin typeface="Arial" panose="020B0604020202020204" pitchFamily="34" charset="0"/>
                <a:cs typeface="Arial" panose="020B0604020202020204" pitchFamily="34" charset="0"/>
              </a:rPr>
              <a:t>Üç farklı durumda Proxy D.P. kullanılır</a:t>
            </a:r>
            <a:r>
              <a:rPr lang="tr-TR" sz="1800" b="1"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a:latin typeface="Arial" panose="020B0604020202020204" pitchFamily="34" charset="0"/>
                <a:cs typeface="Arial" panose="020B0604020202020204" pitchFamily="34" charset="0"/>
              </a:rPr>
              <a:t>Remote(Uzak) </a:t>
            </a:r>
            <a:r>
              <a:rPr lang="tr-TR" sz="1800" b="1" dirty="0" smtClean="0">
                <a:latin typeface="Arial" panose="020B0604020202020204" pitchFamily="34" charset="0"/>
                <a:cs typeface="Arial" panose="020B0604020202020204" pitchFamily="34" charset="0"/>
              </a:rPr>
              <a:t>Proxy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Remote(uzak) bir nesne kullanılacağı durumlarda kullanılabilir. Uzaktaki nesneye </a:t>
            </a:r>
            <a:r>
              <a:rPr lang="tr-TR" sz="1800" dirty="0" err="1">
                <a:latin typeface="Arial" panose="020B0604020202020204" pitchFamily="34" charset="0"/>
                <a:cs typeface="Arial" panose="020B0604020202020204" pitchFamily="34" charset="0"/>
              </a:rPr>
              <a:t>local</a:t>
            </a:r>
            <a:r>
              <a:rPr lang="tr-TR" sz="1800" dirty="0">
                <a:latin typeface="Arial" panose="020B0604020202020204" pitchFamily="34" charset="0"/>
                <a:cs typeface="Arial" panose="020B0604020202020204" pitchFamily="34" charset="0"/>
              </a:rPr>
              <a:t> bir temsilci sağlar ve gerekli kontrolleri yapmamıza olanak tanır</a:t>
            </a:r>
            <a:r>
              <a:rPr lang="tr-TR" sz="1800"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a:latin typeface="Arial" panose="020B0604020202020204" pitchFamily="34" charset="0"/>
                <a:cs typeface="Arial" panose="020B0604020202020204" pitchFamily="34" charset="0"/>
              </a:rPr>
              <a:t>Virtual </a:t>
            </a:r>
            <a:r>
              <a:rPr lang="tr-TR" sz="1800" b="1" dirty="0" smtClean="0">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Üretimi yahut kullanımı maliyetli nesnelerin oluşturulması veya kullanılması için tercih edilir. Buna örnek olarak </a:t>
            </a:r>
            <a:r>
              <a:rPr lang="tr-TR" sz="1800" dirty="0" smtClean="0">
                <a:latin typeface="Arial" panose="020B0604020202020204" pitchFamily="34" charset="0"/>
                <a:cs typeface="Arial" panose="020B0604020202020204" pitchFamily="34" charset="0"/>
              </a:rPr>
              <a:t>resim </a:t>
            </a:r>
            <a:r>
              <a:rPr lang="tr-TR" sz="1800" dirty="0">
                <a:latin typeface="Arial" panose="020B0604020202020204" pitchFamily="34" charset="0"/>
                <a:cs typeface="Arial" panose="020B0604020202020204" pitchFamily="34" charset="0"/>
              </a:rPr>
              <a:t>yükleme işlevini verebiliriz. Yüksek boyutlu bir resmin boyutundan dolayı geç yüklenmesi durumunda verilen -yükleniyor- mesajı ve ardından yükleme işlemi bittiği anda resmin gösterilmesinde kullanılabilir</a:t>
            </a:r>
            <a:r>
              <a:rPr lang="tr-TR" sz="1800" dirty="0" smtClean="0">
                <a:latin typeface="Arial" panose="020B0604020202020204" pitchFamily="34" charset="0"/>
                <a:cs typeface="Arial" panose="020B0604020202020204" pitchFamily="34" charset="0"/>
              </a:rPr>
              <a:t>.</a:t>
            </a:r>
          </a:p>
          <a:p>
            <a:pPr marL="342900" indent="-342900" fontAlgn="base">
              <a:buFont typeface="+mj-lt"/>
              <a:buAutoNum type="arabicPeriod"/>
            </a:pPr>
            <a:r>
              <a:rPr lang="tr-TR" sz="1800" b="1" dirty="0" err="1">
                <a:latin typeface="Arial" panose="020B0604020202020204" pitchFamily="34" charset="0"/>
                <a:cs typeface="Arial" panose="020B0604020202020204" pitchFamily="34" charset="0"/>
              </a:rPr>
              <a:t>Protection</a:t>
            </a:r>
            <a:r>
              <a:rPr lang="tr-TR" sz="1800" b="1" dirty="0">
                <a:latin typeface="Arial" panose="020B0604020202020204" pitchFamily="34" charset="0"/>
                <a:cs typeface="Arial" panose="020B0604020202020204" pitchFamily="34" charset="0"/>
              </a:rPr>
              <a:t> </a:t>
            </a:r>
            <a:r>
              <a:rPr lang="tr-TR" sz="1800" b="1" dirty="0" smtClean="0">
                <a:latin typeface="Arial" panose="020B0604020202020204" pitchFamily="34" charset="0"/>
                <a:cs typeface="Arial" panose="020B0604020202020204" pitchFamily="34" charset="0"/>
              </a:rPr>
              <a:t>Proxy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Yetkilendirme </a:t>
            </a:r>
            <a:r>
              <a:rPr lang="tr-TR" sz="1800" dirty="0" smtClean="0">
                <a:latin typeface="Arial" panose="020B0604020202020204" pitchFamily="34" charset="0"/>
                <a:cs typeface="Arial" panose="020B0604020202020204" pitchFamily="34" charset="0"/>
              </a:rPr>
              <a:t>için kullanılabilir</a:t>
            </a:r>
            <a:r>
              <a:rPr lang="tr-TR" sz="1800" dirty="0">
                <a:latin typeface="Arial" panose="020B0604020202020204" pitchFamily="34" charset="0"/>
                <a:cs typeface="Arial" panose="020B0604020202020204" pitchFamily="34" charset="0"/>
              </a:rPr>
              <a:t>.</a:t>
            </a:r>
            <a:endParaRPr lang="tr-TR" sz="1800"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60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Proxy </a:t>
            </a:r>
            <a:r>
              <a:rPr lang="tr-TR" sz="1800" dirty="0" err="1" smtClean="0">
                <a:latin typeface="Arial" panose="020B0604020202020204" pitchFamily="34" charset="0"/>
                <a:cs typeface="Arial" panose="020B0604020202020204" pitchFamily="34" charset="0"/>
              </a:rPr>
              <a:t>Pattern</a:t>
            </a:r>
            <a:r>
              <a:rPr lang="tr-TR" sz="1800" dirty="0" smtClean="0">
                <a:latin typeface="Arial" panose="020B0604020202020204" pitchFamily="34" charset="0"/>
                <a:cs typeface="Arial" panose="020B0604020202020204" pitchFamily="34" charset="0"/>
              </a:rPr>
              <a:t> Terminolojisi:</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Client</a:t>
            </a:r>
          </a:p>
          <a:p>
            <a:pPr fontAlgn="base"/>
            <a:r>
              <a:rPr lang="tr-TR" sz="1800" dirty="0">
                <a:latin typeface="Arial" panose="020B0604020202020204" pitchFamily="34" charset="0"/>
                <a:cs typeface="Arial" panose="020B0604020202020204" pitchFamily="34" charset="0"/>
              </a:rPr>
              <a:t>İstemcidir.</a:t>
            </a:r>
          </a:p>
          <a:p>
            <a:pPr marL="285750" indent="-285750" fontAlgn="base">
              <a:buFont typeface="Arial" panose="020B0604020202020204" pitchFamily="34" charset="0"/>
              <a:buChar char="•"/>
            </a:pPr>
            <a:r>
              <a:rPr lang="tr-TR" sz="1800" b="1" dirty="0" err="1">
                <a:latin typeface="Arial" panose="020B0604020202020204" pitchFamily="34" charset="0"/>
                <a:cs typeface="Arial" panose="020B0604020202020204" pitchFamily="34" charset="0"/>
              </a:rPr>
              <a:t>Subject</a:t>
            </a:r>
            <a:endParaRPr lang="tr-TR" sz="1800" b="1"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İstemcinin tek bir tip ile çalışmasını sağlayacak olan </a:t>
            </a:r>
            <a:r>
              <a:rPr lang="tr-TR" sz="1800" dirty="0" err="1">
                <a:latin typeface="Arial" panose="020B0604020202020204" pitchFamily="34" charset="0"/>
                <a:cs typeface="Arial" panose="020B0604020202020204" pitchFamily="34" charset="0"/>
              </a:rPr>
              <a:t>Interface</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veya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class’ımızdır</a:t>
            </a:r>
            <a:r>
              <a:rPr lang="tr-TR" sz="1800" dirty="0">
                <a:latin typeface="Arial" panose="020B0604020202020204" pitchFamily="34" charset="0"/>
                <a:cs typeface="Arial" panose="020B0604020202020204" pitchFamily="34" charset="0"/>
              </a:rPr>
              <a:t>. Real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ve Proxy nesnelerimizin türediği yapıdır.</a:t>
            </a: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Real </a:t>
            </a:r>
            <a:r>
              <a:rPr lang="tr-TR" sz="1800" b="1" dirty="0" err="1">
                <a:latin typeface="Arial" panose="020B0604020202020204" pitchFamily="34" charset="0"/>
                <a:cs typeface="Arial" panose="020B0604020202020204" pitchFamily="34" charset="0"/>
              </a:rPr>
              <a:t>Subject</a:t>
            </a:r>
            <a:endParaRPr lang="tr-TR" sz="1800" b="1"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O anki işin asıl çalışmasını gerçekleştirecek olan gerçek nesnemizdir</a:t>
            </a:r>
            <a:r>
              <a:rPr lang="tr-TR" sz="1800"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Proxy</a:t>
            </a:r>
          </a:p>
          <a:p>
            <a:pPr fontAlgn="base"/>
            <a:r>
              <a:rPr lang="tr-TR" sz="1800" dirty="0">
                <a:latin typeface="Arial" panose="020B0604020202020204" pitchFamily="34" charset="0"/>
                <a:cs typeface="Arial" panose="020B0604020202020204" pitchFamily="34" charset="0"/>
              </a:rPr>
              <a:t>Vekil sınıfımızdır. İçerisinde Real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referansını taşıyarak istemcinin isteklerine cevap verecektir. Doğal olarak istemci gerçek nesneye dolaylı yoldan Proxy üzerinden erişebilecektir.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8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061964" y="1628800"/>
            <a:ext cx="7981950" cy="4667250"/>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24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200" b="1" dirty="0" err="1">
                <a:solidFill>
                  <a:srgbClr val="465562"/>
                </a:solidFill>
                <a:latin typeface="Arial" panose="020B0604020202020204" pitchFamily="34" charset="0"/>
                <a:cs typeface="Arial" panose="020B0604020202020204" pitchFamily="34" charset="0"/>
              </a:rPr>
              <a:t>SRP'nin</a:t>
            </a:r>
            <a:r>
              <a:rPr lang="tr-TR" sz="2200" b="1" dirty="0">
                <a:solidFill>
                  <a:srgbClr val="465562"/>
                </a:solidFill>
                <a:latin typeface="Arial" panose="020B0604020202020204" pitchFamily="34" charset="0"/>
                <a:cs typeface="Arial" panose="020B0604020202020204" pitchFamily="34" charset="0"/>
              </a:rPr>
              <a:t> uygulanması için bazı ipuçları şunlardır:</a:t>
            </a:r>
            <a:r>
              <a:rPr lang="tr-TR" sz="2200" dirty="0">
                <a:solidFill>
                  <a:srgbClr val="465562"/>
                </a:solidFill>
                <a:latin typeface="Arial" panose="020B0604020202020204" pitchFamily="34" charset="0"/>
                <a:cs typeface="Arial" panose="020B0604020202020204" pitchFamily="34" charset="0"/>
              </a:rPr>
              <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neyi temsil ettiğini net bir şekilde belirleyin ve sınıfın yalnızca bu sorumluluğu üstlendiğinden emin olun.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sorumluluklarından herhangi biri için başka bir sınıfa veya bileşene bağımlılık varsa, bu bağımlılıkları soyutlamalar veya arayüzler üzerinden yönetin.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çok fazla metodu varsa veya çok fazla değişkeni saklıyorsa, bu işaretler sınıfın birden fazla sorumluluğu üstlendiğini gösterebilir. Bu durumlarda, sınıfı daha küçük ve daha özgün sorumluluklara ayırın.</a:t>
            </a:r>
          </a:p>
          <a:p>
            <a:pPr marL="358775" indent="-358775"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İpuçları</a:t>
            </a:r>
          </a:p>
        </p:txBody>
      </p:sp>
    </p:spTree>
    <p:extLst>
      <p:ext uri="{BB962C8B-B14F-4D97-AF65-F5344CB8AC3E}">
        <p14:creationId xmlns:p14="http://schemas.microsoft.com/office/powerpoint/2010/main" val="7095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atik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9_TF02787947" id="{F76874F7-09BF-4919-8092-7DCFDBC47D09}" vid="{BD9753A5-59D8-407E-8B1D-F9314866C99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 işaretli matematik eğitimi sunusu (geniş ekran)</Template>
  <TotalTime>4762</TotalTime>
  <Words>5980</Words>
  <Application>Microsoft Office PowerPoint</Application>
  <PresentationFormat>Özel</PresentationFormat>
  <Paragraphs>1001</Paragraphs>
  <Slides>87</Slides>
  <Notes>73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87</vt:i4>
      </vt:variant>
    </vt:vector>
  </HeadingPairs>
  <TitlesOfParts>
    <vt:vector size="92" baseType="lpstr">
      <vt:lpstr>Arial</vt:lpstr>
      <vt:lpstr>Cascadia Mono</vt:lpstr>
      <vt:lpstr>Euphemia</vt:lpstr>
      <vt:lpstr>Wingdings</vt:lpstr>
      <vt:lpstr>Matematik 16x9</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Problemlere çözüm sağlar</vt:lpstr>
      <vt:lpstr>İyi tasarım prensiplerini uygular</vt:lpstr>
      <vt:lpstr>Kod tekrarını azaltır</vt:lpstr>
      <vt:lpstr>İletişim ve anlaşılabilirliği arttırır</vt:lpstr>
      <vt:lpstr>Desenler dört ana gruba ayrılır.</vt:lpstr>
      <vt:lpstr>Creational Patterns (Yaratımsal Desenler)</vt:lpstr>
      <vt:lpstr>Structural Patterns (Yapısal Desenler)</vt:lpstr>
      <vt:lpstr>Behavioral Patterns (Davranışsal Desenler)</vt:lpstr>
      <vt:lpstr>Architectural Patterns (Mimari Desenler)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Önder AYCAN</dc:creator>
  <cp:lastModifiedBy>Emre GÖK</cp:lastModifiedBy>
  <cp:revision>185</cp:revision>
  <dcterms:created xsi:type="dcterms:W3CDTF">2023-05-17T12:27:24Z</dcterms:created>
  <dcterms:modified xsi:type="dcterms:W3CDTF">2023-06-07T12:17:19Z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