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4"/>
  </p:notesMasterIdLst>
  <p:handoutMasterIdLst>
    <p:handoutMasterId r:id="rId115"/>
  </p:handoutMasterIdLst>
  <p:sldIdLst>
    <p:sldId id="256" r:id="rId2"/>
    <p:sldId id="262" r:id="rId3"/>
    <p:sldId id="284" r:id="rId4"/>
    <p:sldId id="288" r:id="rId5"/>
    <p:sldId id="289" r:id="rId6"/>
    <p:sldId id="287" r:id="rId7"/>
    <p:sldId id="290" r:id="rId8"/>
    <p:sldId id="291" r:id="rId9"/>
    <p:sldId id="292" r:id="rId10"/>
    <p:sldId id="293" r:id="rId11"/>
    <p:sldId id="294" r:id="rId12"/>
    <p:sldId id="295" r:id="rId13"/>
    <p:sldId id="296" r:id="rId14"/>
    <p:sldId id="297" r:id="rId15"/>
    <p:sldId id="298" r:id="rId16"/>
    <p:sldId id="299" r:id="rId17"/>
    <p:sldId id="300" r:id="rId18"/>
    <p:sldId id="301" r:id="rId19"/>
    <p:sldId id="258" r:id="rId20"/>
    <p:sldId id="274" r:id="rId21"/>
    <p:sldId id="275" r:id="rId22"/>
    <p:sldId id="276" r:id="rId23"/>
    <p:sldId id="277" r:id="rId24"/>
    <p:sldId id="279" r:id="rId25"/>
    <p:sldId id="280" r:id="rId26"/>
    <p:sldId id="281" r:id="rId27"/>
    <p:sldId id="282" r:id="rId28"/>
    <p:sldId id="303" r:id="rId29"/>
    <p:sldId id="332" r:id="rId30"/>
    <p:sldId id="331" r:id="rId31"/>
    <p:sldId id="304" r:id="rId32"/>
    <p:sldId id="305" r:id="rId33"/>
    <p:sldId id="320" r:id="rId34"/>
    <p:sldId id="321" r:id="rId35"/>
    <p:sldId id="322" r:id="rId36"/>
    <p:sldId id="306" r:id="rId37"/>
    <p:sldId id="324" r:id="rId38"/>
    <p:sldId id="325" r:id="rId39"/>
    <p:sldId id="326" r:id="rId40"/>
    <p:sldId id="327" r:id="rId41"/>
    <p:sldId id="328" r:id="rId42"/>
    <p:sldId id="329" r:id="rId43"/>
    <p:sldId id="330" r:id="rId44"/>
    <p:sldId id="323" r:id="rId45"/>
    <p:sldId id="334" r:id="rId46"/>
    <p:sldId id="335" r:id="rId47"/>
    <p:sldId id="333" r:id="rId48"/>
    <p:sldId id="309" r:id="rId49"/>
    <p:sldId id="307" r:id="rId50"/>
    <p:sldId id="308" r:id="rId51"/>
    <p:sldId id="310" r:id="rId52"/>
    <p:sldId id="311" r:id="rId53"/>
    <p:sldId id="312" r:id="rId54"/>
    <p:sldId id="313" r:id="rId55"/>
    <p:sldId id="314" r:id="rId56"/>
    <p:sldId id="316" r:id="rId57"/>
    <p:sldId id="315" r:id="rId58"/>
    <p:sldId id="317" r:id="rId59"/>
    <p:sldId id="318" r:id="rId60"/>
    <p:sldId id="319" r:id="rId61"/>
    <p:sldId id="362" r:id="rId62"/>
    <p:sldId id="336" r:id="rId63"/>
    <p:sldId id="337" r:id="rId64"/>
    <p:sldId id="338" r:id="rId65"/>
    <p:sldId id="339" r:id="rId66"/>
    <p:sldId id="349" r:id="rId67"/>
    <p:sldId id="341" r:id="rId68"/>
    <p:sldId id="340" r:id="rId69"/>
    <p:sldId id="342" r:id="rId70"/>
    <p:sldId id="343" r:id="rId71"/>
    <p:sldId id="344" r:id="rId72"/>
    <p:sldId id="345" r:id="rId73"/>
    <p:sldId id="346" r:id="rId74"/>
    <p:sldId id="347" r:id="rId75"/>
    <p:sldId id="348" r:id="rId76"/>
    <p:sldId id="350" r:id="rId77"/>
    <p:sldId id="351" r:id="rId78"/>
    <p:sldId id="377" r:id="rId79"/>
    <p:sldId id="378" r:id="rId80"/>
    <p:sldId id="352" r:id="rId81"/>
    <p:sldId id="353" r:id="rId82"/>
    <p:sldId id="379" r:id="rId83"/>
    <p:sldId id="380" r:id="rId84"/>
    <p:sldId id="354" r:id="rId85"/>
    <p:sldId id="355" r:id="rId86"/>
    <p:sldId id="356" r:id="rId87"/>
    <p:sldId id="381" r:id="rId88"/>
    <p:sldId id="357" r:id="rId89"/>
    <p:sldId id="358" r:id="rId90"/>
    <p:sldId id="382" r:id="rId91"/>
    <p:sldId id="383" r:id="rId92"/>
    <p:sldId id="359" r:id="rId93"/>
    <p:sldId id="360" r:id="rId94"/>
    <p:sldId id="384" r:id="rId95"/>
    <p:sldId id="361" r:id="rId96"/>
    <p:sldId id="387" r:id="rId97"/>
    <p:sldId id="385" r:id="rId98"/>
    <p:sldId id="386" r:id="rId99"/>
    <p:sldId id="363" r:id="rId100"/>
    <p:sldId id="367" r:id="rId101"/>
    <p:sldId id="364" r:id="rId102"/>
    <p:sldId id="365" r:id="rId103"/>
    <p:sldId id="366" r:id="rId104"/>
    <p:sldId id="368" r:id="rId105"/>
    <p:sldId id="369" r:id="rId106"/>
    <p:sldId id="371" r:id="rId107"/>
    <p:sldId id="370" r:id="rId108"/>
    <p:sldId id="372" r:id="rId109"/>
    <p:sldId id="373" r:id="rId110"/>
    <p:sldId id="374" r:id="rId111"/>
    <p:sldId id="375" r:id="rId112"/>
    <p:sldId id="376" r:id="rId113"/>
  </p:sldIdLst>
  <p:sldSz cx="12188825" cy="6858000"/>
  <p:notesSz cx="6858000" cy="9144000"/>
  <p:defaultTex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0A0A"/>
    <a:srgbClr val="2611ED"/>
    <a:srgbClr val="4655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howGuides="1">
      <p:cViewPr varScale="1">
        <p:scale>
          <a:sx n="115" d="100"/>
          <a:sy n="115" d="100"/>
        </p:scale>
        <p:origin x="372" y="108"/>
      </p:cViewPr>
      <p:guideLst>
        <p:guide orient="horz" pos="2160"/>
        <p:guide pos="3839"/>
        <p:guide pos="1007"/>
      </p:guideLst>
    </p:cSldViewPr>
  </p:slideViewPr>
  <p:notesTextViewPr>
    <p:cViewPr>
      <p:scale>
        <a:sx n="1" d="1"/>
        <a:sy n="1" d="1"/>
      </p:scale>
      <p:origin x="0" y="0"/>
    </p:cViewPr>
  </p:notesTextViewPr>
  <p:notesViewPr>
    <p:cSldViewPr showGuides="1">
      <p:cViewPr varScale="1">
        <p:scale>
          <a:sx n="85" d="100"/>
          <a:sy n="85" d="100"/>
        </p:scale>
        <p:origin x="305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notesMaster" Target="notesMasters/notesMaster1.xml"/><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handoutMaster" Target="handoutMasters/handout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tr-TR" dirty="0"/>
          </a:p>
        </p:txBody>
      </p:sp>
      <p:sp>
        <p:nvSpPr>
          <p:cNvPr id="3" name="Tarih Yer Tutucusu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E6CF3DC6-2E6B-46D2-88B7-5E4FA9F2456C}" type="datetime1">
              <a:rPr lang="tr-TR" smtClean="0"/>
              <a:t>21.06.2023</a:t>
            </a:fld>
            <a:endParaRPr lang="tr-TR" dirty="0"/>
          </a:p>
        </p:txBody>
      </p:sp>
      <p:sp>
        <p:nvSpPr>
          <p:cNvPr id="4" name="Alt Bilgi Yer Tutucusu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tr-TR" dirty="0"/>
          </a:p>
        </p:txBody>
      </p:sp>
      <p:sp>
        <p:nvSpPr>
          <p:cNvPr id="5" name="Slayt Numarası Yer Tutucusu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04360E59-1627-4404-ACC5-51C744AB0F27}" type="slidenum">
              <a:rPr lang="tr-TR" smtClean="0"/>
              <a:t>‹#›</a:t>
            </a:fld>
            <a:endParaRPr lang="tr-TR" dirty="0"/>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pPr rtl="0"/>
            <a:endParaRPr lang="tr-TR" noProof="0" dirty="0"/>
          </a:p>
        </p:txBody>
      </p:sp>
      <p:sp>
        <p:nvSpPr>
          <p:cNvPr id="3" name="Tarih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pPr rtl="0"/>
            <a:fld id="{C862C37A-C02D-4B55-998D-02E3C9E4AAAD}" type="datetime1">
              <a:rPr lang="tr-TR" noProof="0" smtClean="0"/>
              <a:t>21.06.2023</a:t>
            </a:fld>
            <a:endParaRPr lang="tr-TR" noProof="0" dirty="0"/>
          </a:p>
        </p:txBody>
      </p:sp>
      <p:sp>
        <p:nvSpPr>
          <p:cNvPr id="4" name="Slayt Görüntüsü Yer Tutucusu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tr-TR" noProof="0" dirty="0"/>
          </a:p>
        </p:txBody>
      </p:sp>
      <p:sp>
        <p:nvSpPr>
          <p:cNvPr id="5" name="Notlar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tr-TR" noProof="0" dirty="0"/>
              <a:t>Asıl metin stillerini düzenlemek için tıklayın</a:t>
            </a:r>
          </a:p>
          <a:p>
            <a:pPr lvl="1" rtl="0"/>
            <a:r>
              <a:rPr lang="tr-TR" noProof="0" dirty="0"/>
              <a:t>İkinci düzey</a:t>
            </a:r>
          </a:p>
          <a:p>
            <a:pPr lvl="2" rtl="0"/>
            <a:r>
              <a:rPr lang="tr-TR" noProof="0" dirty="0"/>
              <a:t>Üçüncü düzey</a:t>
            </a:r>
          </a:p>
          <a:p>
            <a:pPr lvl="3" rtl="0"/>
            <a:r>
              <a:rPr lang="tr-TR" noProof="0" dirty="0"/>
              <a:t>Dördüncü düzey</a:t>
            </a:r>
          </a:p>
          <a:p>
            <a:pPr lvl="4" rtl="0"/>
            <a:r>
              <a:rPr lang="tr-TR" noProof="0" dirty="0"/>
              <a:t>Beşinci düzey</a:t>
            </a:r>
          </a:p>
        </p:txBody>
      </p:sp>
      <p:sp>
        <p:nvSpPr>
          <p:cNvPr id="6" name="Alt 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pPr rtl="0"/>
            <a:endParaRPr lang="tr-TR" noProof="0" dirty="0"/>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pPr rtl="0"/>
            <a:fld id="{841221E5-7225-48EB-A4EE-420E7BFCF705}" type="slidenum">
              <a:rPr lang="tr-TR" noProof="0" smtClean="0"/>
              <a:pPr/>
              <a:t>‹#›</a:t>
            </a:fld>
            <a:endParaRPr lang="tr-TR" noProof="0" dirty="0"/>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1</a:t>
            </a:fld>
            <a:endParaRPr lang="tr-TR" dirty="0"/>
          </a:p>
        </p:txBody>
      </p:sp>
    </p:spTree>
    <p:extLst>
      <p:ext uri="{BB962C8B-B14F-4D97-AF65-F5344CB8AC3E}">
        <p14:creationId xmlns:p14="http://schemas.microsoft.com/office/powerpoint/2010/main" val="15285655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10</a:t>
            </a:fld>
            <a:endParaRPr lang="tr-TR" dirty="0"/>
          </a:p>
        </p:txBody>
      </p:sp>
    </p:spTree>
    <p:extLst>
      <p:ext uri="{BB962C8B-B14F-4D97-AF65-F5344CB8AC3E}">
        <p14:creationId xmlns:p14="http://schemas.microsoft.com/office/powerpoint/2010/main" val="28106206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11</a:t>
            </a:fld>
            <a:endParaRPr lang="tr-TR" dirty="0"/>
          </a:p>
        </p:txBody>
      </p:sp>
    </p:spTree>
    <p:extLst>
      <p:ext uri="{BB962C8B-B14F-4D97-AF65-F5344CB8AC3E}">
        <p14:creationId xmlns:p14="http://schemas.microsoft.com/office/powerpoint/2010/main" val="26481483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12</a:t>
            </a:fld>
            <a:endParaRPr lang="tr-TR" dirty="0"/>
          </a:p>
        </p:txBody>
      </p:sp>
    </p:spTree>
    <p:extLst>
      <p:ext uri="{BB962C8B-B14F-4D97-AF65-F5344CB8AC3E}">
        <p14:creationId xmlns:p14="http://schemas.microsoft.com/office/powerpoint/2010/main" val="11717527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13</a:t>
            </a:fld>
            <a:endParaRPr lang="tr-TR" dirty="0"/>
          </a:p>
        </p:txBody>
      </p:sp>
    </p:spTree>
    <p:extLst>
      <p:ext uri="{BB962C8B-B14F-4D97-AF65-F5344CB8AC3E}">
        <p14:creationId xmlns:p14="http://schemas.microsoft.com/office/powerpoint/2010/main" val="29417442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14</a:t>
            </a:fld>
            <a:endParaRPr lang="tr-TR" dirty="0"/>
          </a:p>
        </p:txBody>
      </p:sp>
    </p:spTree>
    <p:extLst>
      <p:ext uri="{BB962C8B-B14F-4D97-AF65-F5344CB8AC3E}">
        <p14:creationId xmlns:p14="http://schemas.microsoft.com/office/powerpoint/2010/main" val="38889921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15</a:t>
            </a:fld>
            <a:endParaRPr lang="tr-TR" dirty="0"/>
          </a:p>
        </p:txBody>
      </p:sp>
    </p:spTree>
    <p:extLst>
      <p:ext uri="{BB962C8B-B14F-4D97-AF65-F5344CB8AC3E}">
        <p14:creationId xmlns:p14="http://schemas.microsoft.com/office/powerpoint/2010/main" val="843743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16</a:t>
            </a:fld>
            <a:endParaRPr lang="tr-TR" dirty="0"/>
          </a:p>
        </p:txBody>
      </p:sp>
    </p:spTree>
    <p:extLst>
      <p:ext uri="{BB962C8B-B14F-4D97-AF65-F5344CB8AC3E}">
        <p14:creationId xmlns:p14="http://schemas.microsoft.com/office/powerpoint/2010/main" val="40538008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17</a:t>
            </a:fld>
            <a:endParaRPr lang="tr-TR" dirty="0"/>
          </a:p>
        </p:txBody>
      </p:sp>
    </p:spTree>
    <p:extLst>
      <p:ext uri="{BB962C8B-B14F-4D97-AF65-F5344CB8AC3E}">
        <p14:creationId xmlns:p14="http://schemas.microsoft.com/office/powerpoint/2010/main" val="17237400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18</a:t>
            </a:fld>
            <a:endParaRPr lang="tr-TR" dirty="0"/>
          </a:p>
        </p:txBody>
      </p:sp>
    </p:spTree>
    <p:extLst>
      <p:ext uri="{BB962C8B-B14F-4D97-AF65-F5344CB8AC3E}">
        <p14:creationId xmlns:p14="http://schemas.microsoft.com/office/powerpoint/2010/main" val="25852925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19</a:t>
            </a:fld>
            <a:endParaRPr lang="tr-TR" dirty="0"/>
          </a:p>
        </p:txBody>
      </p:sp>
    </p:spTree>
    <p:extLst>
      <p:ext uri="{BB962C8B-B14F-4D97-AF65-F5344CB8AC3E}">
        <p14:creationId xmlns:p14="http://schemas.microsoft.com/office/powerpoint/2010/main" val="513094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2</a:t>
            </a:fld>
            <a:endParaRPr lang="tr-TR" dirty="0"/>
          </a:p>
        </p:txBody>
      </p:sp>
    </p:spTree>
    <p:extLst>
      <p:ext uri="{BB962C8B-B14F-4D97-AF65-F5344CB8AC3E}">
        <p14:creationId xmlns:p14="http://schemas.microsoft.com/office/powerpoint/2010/main" val="18455434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20</a:t>
            </a:fld>
            <a:endParaRPr lang="tr-TR" dirty="0"/>
          </a:p>
        </p:txBody>
      </p:sp>
    </p:spTree>
    <p:extLst>
      <p:ext uri="{BB962C8B-B14F-4D97-AF65-F5344CB8AC3E}">
        <p14:creationId xmlns:p14="http://schemas.microsoft.com/office/powerpoint/2010/main" val="34453252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21</a:t>
            </a:fld>
            <a:endParaRPr lang="tr-TR" dirty="0"/>
          </a:p>
        </p:txBody>
      </p:sp>
    </p:spTree>
    <p:extLst>
      <p:ext uri="{BB962C8B-B14F-4D97-AF65-F5344CB8AC3E}">
        <p14:creationId xmlns:p14="http://schemas.microsoft.com/office/powerpoint/2010/main" val="8309816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22</a:t>
            </a:fld>
            <a:endParaRPr lang="tr-TR" dirty="0"/>
          </a:p>
        </p:txBody>
      </p:sp>
    </p:spTree>
    <p:extLst>
      <p:ext uri="{BB962C8B-B14F-4D97-AF65-F5344CB8AC3E}">
        <p14:creationId xmlns:p14="http://schemas.microsoft.com/office/powerpoint/2010/main" val="31970086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23</a:t>
            </a:fld>
            <a:endParaRPr lang="tr-TR" dirty="0"/>
          </a:p>
        </p:txBody>
      </p:sp>
    </p:spTree>
    <p:extLst>
      <p:ext uri="{BB962C8B-B14F-4D97-AF65-F5344CB8AC3E}">
        <p14:creationId xmlns:p14="http://schemas.microsoft.com/office/powerpoint/2010/main" val="6259505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24</a:t>
            </a:fld>
            <a:endParaRPr lang="tr-TR" dirty="0"/>
          </a:p>
        </p:txBody>
      </p:sp>
    </p:spTree>
    <p:extLst>
      <p:ext uri="{BB962C8B-B14F-4D97-AF65-F5344CB8AC3E}">
        <p14:creationId xmlns:p14="http://schemas.microsoft.com/office/powerpoint/2010/main" val="32761137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25</a:t>
            </a:fld>
            <a:endParaRPr lang="tr-TR" dirty="0"/>
          </a:p>
        </p:txBody>
      </p:sp>
    </p:spTree>
    <p:extLst>
      <p:ext uri="{BB962C8B-B14F-4D97-AF65-F5344CB8AC3E}">
        <p14:creationId xmlns:p14="http://schemas.microsoft.com/office/powerpoint/2010/main" val="32038749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26</a:t>
            </a:fld>
            <a:endParaRPr lang="tr-TR" dirty="0"/>
          </a:p>
        </p:txBody>
      </p:sp>
    </p:spTree>
    <p:extLst>
      <p:ext uri="{BB962C8B-B14F-4D97-AF65-F5344CB8AC3E}">
        <p14:creationId xmlns:p14="http://schemas.microsoft.com/office/powerpoint/2010/main" val="25358534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27</a:t>
            </a:fld>
            <a:endParaRPr lang="tr-TR" dirty="0"/>
          </a:p>
        </p:txBody>
      </p:sp>
    </p:spTree>
    <p:extLst>
      <p:ext uri="{BB962C8B-B14F-4D97-AF65-F5344CB8AC3E}">
        <p14:creationId xmlns:p14="http://schemas.microsoft.com/office/powerpoint/2010/main" val="8671918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28</a:t>
            </a:fld>
            <a:endParaRPr lang="tr-TR" dirty="0"/>
          </a:p>
        </p:txBody>
      </p:sp>
    </p:spTree>
    <p:extLst>
      <p:ext uri="{BB962C8B-B14F-4D97-AF65-F5344CB8AC3E}">
        <p14:creationId xmlns:p14="http://schemas.microsoft.com/office/powerpoint/2010/main" val="33964469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29</a:t>
            </a:fld>
            <a:endParaRPr lang="tr-TR" dirty="0"/>
          </a:p>
        </p:txBody>
      </p:sp>
    </p:spTree>
    <p:extLst>
      <p:ext uri="{BB962C8B-B14F-4D97-AF65-F5344CB8AC3E}">
        <p14:creationId xmlns:p14="http://schemas.microsoft.com/office/powerpoint/2010/main" val="17320131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3</a:t>
            </a:fld>
            <a:endParaRPr lang="tr-TR" dirty="0"/>
          </a:p>
        </p:txBody>
      </p:sp>
    </p:spTree>
    <p:extLst>
      <p:ext uri="{BB962C8B-B14F-4D97-AF65-F5344CB8AC3E}">
        <p14:creationId xmlns:p14="http://schemas.microsoft.com/office/powerpoint/2010/main" val="361496875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30</a:t>
            </a:fld>
            <a:endParaRPr lang="tr-TR" dirty="0"/>
          </a:p>
        </p:txBody>
      </p:sp>
    </p:spTree>
    <p:extLst>
      <p:ext uri="{BB962C8B-B14F-4D97-AF65-F5344CB8AC3E}">
        <p14:creationId xmlns:p14="http://schemas.microsoft.com/office/powerpoint/2010/main" val="9991855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31</a:t>
            </a:fld>
            <a:endParaRPr lang="tr-TR" dirty="0"/>
          </a:p>
        </p:txBody>
      </p:sp>
    </p:spTree>
    <p:extLst>
      <p:ext uri="{BB962C8B-B14F-4D97-AF65-F5344CB8AC3E}">
        <p14:creationId xmlns:p14="http://schemas.microsoft.com/office/powerpoint/2010/main" val="41570028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32</a:t>
            </a:fld>
            <a:endParaRPr lang="tr-TR" dirty="0"/>
          </a:p>
        </p:txBody>
      </p:sp>
    </p:spTree>
    <p:extLst>
      <p:ext uri="{BB962C8B-B14F-4D97-AF65-F5344CB8AC3E}">
        <p14:creationId xmlns:p14="http://schemas.microsoft.com/office/powerpoint/2010/main" val="10315415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33</a:t>
            </a:fld>
            <a:endParaRPr lang="tr-TR" dirty="0"/>
          </a:p>
        </p:txBody>
      </p:sp>
    </p:spTree>
    <p:extLst>
      <p:ext uri="{BB962C8B-B14F-4D97-AF65-F5344CB8AC3E}">
        <p14:creationId xmlns:p14="http://schemas.microsoft.com/office/powerpoint/2010/main" val="38207913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34</a:t>
            </a:fld>
            <a:endParaRPr lang="tr-TR" dirty="0"/>
          </a:p>
        </p:txBody>
      </p:sp>
    </p:spTree>
    <p:extLst>
      <p:ext uri="{BB962C8B-B14F-4D97-AF65-F5344CB8AC3E}">
        <p14:creationId xmlns:p14="http://schemas.microsoft.com/office/powerpoint/2010/main" val="21320331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35</a:t>
            </a:fld>
            <a:endParaRPr lang="tr-TR" dirty="0"/>
          </a:p>
        </p:txBody>
      </p:sp>
    </p:spTree>
    <p:extLst>
      <p:ext uri="{BB962C8B-B14F-4D97-AF65-F5344CB8AC3E}">
        <p14:creationId xmlns:p14="http://schemas.microsoft.com/office/powerpoint/2010/main" val="7904070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36</a:t>
            </a:fld>
            <a:endParaRPr lang="tr-TR" dirty="0"/>
          </a:p>
        </p:txBody>
      </p:sp>
    </p:spTree>
    <p:extLst>
      <p:ext uri="{BB962C8B-B14F-4D97-AF65-F5344CB8AC3E}">
        <p14:creationId xmlns:p14="http://schemas.microsoft.com/office/powerpoint/2010/main" val="15471072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37</a:t>
            </a:fld>
            <a:endParaRPr lang="tr-TR" dirty="0"/>
          </a:p>
        </p:txBody>
      </p:sp>
    </p:spTree>
    <p:extLst>
      <p:ext uri="{BB962C8B-B14F-4D97-AF65-F5344CB8AC3E}">
        <p14:creationId xmlns:p14="http://schemas.microsoft.com/office/powerpoint/2010/main" val="26702193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38</a:t>
            </a:fld>
            <a:endParaRPr lang="tr-TR" dirty="0"/>
          </a:p>
        </p:txBody>
      </p:sp>
    </p:spTree>
    <p:extLst>
      <p:ext uri="{BB962C8B-B14F-4D97-AF65-F5344CB8AC3E}">
        <p14:creationId xmlns:p14="http://schemas.microsoft.com/office/powerpoint/2010/main" val="6542458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39</a:t>
            </a:fld>
            <a:endParaRPr lang="tr-TR" dirty="0"/>
          </a:p>
        </p:txBody>
      </p:sp>
    </p:spTree>
    <p:extLst>
      <p:ext uri="{BB962C8B-B14F-4D97-AF65-F5344CB8AC3E}">
        <p14:creationId xmlns:p14="http://schemas.microsoft.com/office/powerpoint/2010/main" val="2587209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4</a:t>
            </a:fld>
            <a:endParaRPr lang="tr-TR" dirty="0"/>
          </a:p>
        </p:txBody>
      </p:sp>
    </p:spTree>
    <p:extLst>
      <p:ext uri="{BB962C8B-B14F-4D97-AF65-F5344CB8AC3E}">
        <p14:creationId xmlns:p14="http://schemas.microsoft.com/office/powerpoint/2010/main" val="33002485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40</a:t>
            </a:fld>
            <a:endParaRPr lang="tr-TR" dirty="0"/>
          </a:p>
        </p:txBody>
      </p:sp>
    </p:spTree>
    <p:extLst>
      <p:ext uri="{BB962C8B-B14F-4D97-AF65-F5344CB8AC3E}">
        <p14:creationId xmlns:p14="http://schemas.microsoft.com/office/powerpoint/2010/main" val="35475252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41</a:t>
            </a:fld>
            <a:endParaRPr lang="tr-TR" dirty="0"/>
          </a:p>
        </p:txBody>
      </p:sp>
    </p:spTree>
    <p:extLst>
      <p:ext uri="{BB962C8B-B14F-4D97-AF65-F5344CB8AC3E}">
        <p14:creationId xmlns:p14="http://schemas.microsoft.com/office/powerpoint/2010/main" val="4644653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42</a:t>
            </a:fld>
            <a:endParaRPr lang="tr-TR" dirty="0"/>
          </a:p>
        </p:txBody>
      </p:sp>
    </p:spTree>
    <p:extLst>
      <p:ext uri="{BB962C8B-B14F-4D97-AF65-F5344CB8AC3E}">
        <p14:creationId xmlns:p14="http://schemas.microsoft.com/office/powerpoint/2010/main" val="4632664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43</a:t>
            </a:fld>
            <a:endParaRPr lang="tr-TR" dirty="0"/>
          </a:p>
        </p:txBody>
      </p:sp>
    </p:spTree>
    <p:extLst>
      <p:ext uri="{BB962C8B-B14F-4D97-AF65-F5344CB8AC3E}">
        <p14:creationId xmlns:p14="http://schemas.microsoft.com/office/powerpoint/2010/main" val="249010852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44</a:t>
            </a:fld>
            <a:endParaRPr lang="tr-TR" dirty="0"/>
          </a:p>
        </p:txBody>
      </p:sp>
    </p:spTree>
    <p:extLst>
      <p:ext uri="{BB962C8B-B14F-4D97-AF65-F5344CB8AC3E}">
        <p14:creationId xmlns:p14="http://schemas.microsoft.com/office/powerpoint/2010/main" val="78095487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45</a:t>
            </a:fld>
            <a:endParaRPr lang="tr-TR" dirty="0"/>
          </a:p>
        </p:txBody>
      </p:sp>
    </p:spTree>
    <p:extLst>
      <p:ext uri="{BB962C8B-B14F-4D97-AF65-F5344CB8AC3E}">
        <p14:creationId xmlns:p14="http://schemas.microsoft.com/office/powerpoint/2010/main" val="262445671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46</a:t>
            </a:fld>
            <a:endParaRPr lang="tr-TR" dirty="0"/>
          </a:p>
        </p:txBody>
      </p:sp>
    </p:spTree>
    <p:extLst>
      <p:ext uri="{BB962C8B-B14F-4D97-AF65-F5344CB8AC3E}">
        <p14:creationId xmlns:p14="http://schemas.microsoft.com/office/powerpoint/2010/main" val="120685633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47</a:t>
            </a:fld>
            <a:endParaRPr lang="tr-TR" dirty="0"/>
          </a:p>
        </p:txBody>
      </p:sp>
    </p:spTree>
    <p:extLst>
      <p:ext uri="{BB962C8B-B14F-4D97-AF65-F5344CB8AC3E}">
        <p14:creationId xmlns:p14="http://schemas.microsoft.com/office/powerpoint/2010/main" val="1076910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48</a:t>
            </a:fld>
            <a:endParaRPr lang="tr-TR" dirty="0"/>
          </a:p>
        </p:txBody>
      </p:sp>
    </p:spTree>
    <p:extLst>
      <p:ext uri="{BB962C8B-B14F-4D97-AF65-F5344CB8AC3E}">
        <p14:creationId xmlns:p14="http://schemas.microsoft.com/office/powerpoint/2010/main" val="150490394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49</a:t>
            </a:fld>
            <a:endParaRPr lang="tr-TR" dirty="0"/>
          </a:p>
        </p:txBody>
      </p:sp>
    </p:spTree>
    <p:extLst>
      <p:ext uri="{BB962C8B-B14F-4D97-AF65-F5344CB8AC3E}">
        <p14:creationId xmlns:p14="http://schemas.microsoft.com/office/powerpoint/2010/main" val="27921932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5</a:t>
            </a:fld>
            <a:endParaRPr lang="tr-TR" dirty="0"/>
          </a:p>
        </p:txBody>
      </p:sp>
    </p:spTree>
    <p:extLst>
      <p:ext uri="{BB962C8B-B14F-4D97-AF65-F5344CB8AC3E}">
        <p14:creationId xmlns:p14="http://schemas.microsoft.com/office/powerpoint/2010/main" val="321946009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50</a:t>
            </a:fld>
            <a:endParaRPr lang="tr-TR" dirty="0"/>
          </a:p>
        </p:txBody>
      </p:sp>
    </p:spTree>
    <p:extLst>
      <p:ext uri="{BB962C8B-B14F-4D97-AF65-F5344CB8AC3E}">
        <p14:creationId xmlns:p14="http://schemas.microsoft.com/office/powerpoint/2010/main" val="372135081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51</a:t>
            </a:fld>
            <a:endParaRPr lang="tr-TR" dirty="0"/>
          </a:p>
        </p:txBody>
      </p:sp>
    </p:spTree>
    <p:extLst>
      <p:ext uri="{BB962C8B-B14F-4D97-AF65-F5344CB8AC3E}">
        <p14:creationId xmlns:p14="http://schemas.microsoft.com/office/powerpoint/2010/main" val="47072194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52</a:t>
            </a:fld>
            <a:endParaRPr lang="tr-TR" dirty="0"/>
          </a:p>
        </p:txBody>
      </p:sp>
    </p:spTree>
    <p:extLst>
      <p:ext uri="{BB962C8B-B14F-4D97-AF65-F5344CB8AC3E}">
        <p14:creationId xmlns:p14="http://schemas.microsoft.com/office/powerpoint/2010/main" val="411385484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53</a:t>
            </a:fld>
            <a:endParaRPr lang="tr-TR" dirty="0"/>
          </a:p>
        </p:txBody>
      </p:sp>
    </p:spTree>
    <p:extLst>
      <p:ext uri="{BB962C8B-B14F-4D97-AF65-F5344CB8AC3E}">
        <p14:creationId xmlns:p14="http://schemas.microsoft.com/office/powerpoint/2010/main" val="184301668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54</a:t>
            </a:fld>
            <a:endParaRPr lang="tr-TR" dirty="0"/>
          </a:p>
        </p:txBody>
      </p:sp>
    </p:spTree>
    <p:extLst>
      <p:ext uri="{BB962C8B-B14F-4D97-AF65-F5344CB8AC3E}">
        <p14:creationId xmlns:p14="http://schemas.microsoft.com/office/powerpoint/2010/main" val="281309966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55</a:t>
            </a:fld>
            <a:endParaRPr lang="tr-TR" dirty="0"/>
          </a:p>
        </p:txBody>
      </p:sp>
    </p:spTree>
    <p:extLst>
      <p:ext uri="{BB962C8B-B14F-4D97-AF65-F5344CB8AC3E}">
        <p14:creationId xmlns:p14="http://schemas.microsoft.com/office/powerpoint/2010/main" val="47832177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56</a:t>
            </a:fld>
            <a:endParaRPr lang="tr-TR" dirty="0"/>
          </a:p>
        </p:txBody>
      </p:sp>
    </p:spTree>
    <p:extLst>
      <p:ext uri="{BB962C8B-B14F-4D97-AF65-F5344CB8AC3E}">
        <p14:creationId xmlns:p14="http://schemas.microsoft.com/office/powerpoint/2010/main" val="14762594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57</a:t>
            </a:fld>
            <a:endParaRPr lang="tr-TR" dirty="0"/>
          </a:p>
        </p:txBody>
      </p:sp>
    </p:spTree>
    <p:extLst>
      <p:ext uri="{BB962C8B-B14F-4D97-AF65-F5344CB8AC3E}">
        <p14:creationId xmlns:p14="http://schemas.microsoft.com/office/powerpoint/2010/main" val="284047882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58</a:t>
            </a:fld>
            <a:endParaRPr lang="tr-TR" dirty="0"/>
          </a:p>
        </p:txBody>
      </p:sp>
    </p:spTree>
    <p:extLst>
      <p:ext uri="{BB962C8B-B14F-4D97-AF65-F5344CB8AC3E}">
        <p14:creationId xmlns:p14="http://schemas.microsoft.com/office/powerpoint/2010/main" val="219087885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59</a:t>
            </a:fld>
            <a:endParaRPr lang="tr-TR" dirty="0"/>
          </a:p>
        </p:txBody>
      </p:sp>
    </p:spTree>
    <p:extLst>
      <p:ext uri="{BB962C8B-B14F-4D97-AF65-F5344CB8AC3E}">
        <p14:creationId xmlns:p14="http://schemas.microsoft.com/office/powerpoint/2010/main" val="13906726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6</a:t>
            </a:fld>
            <a:endParaRPr lang="tr-TR" dirty="0"/>
          </a:p>
        </p:txBody>
      </p:sp>
    </p:spTree>
    <p:extLst>
      <p:ext uri="{BB962C8B-B14F-4D97-AF65-F5344CB8AC3E}">
        <p14:creationId xmlns:p14="http://schemas.microsoft.com/office/powerpoint/2010/main" val="70820770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60</a:t>
            </a:fld>
            <a:endParaRPr lang="tr-TR" dirty="0"/>
          </a:p>
        </p:txBody>
      </p:sp>
    </p:spTree>
    <p:extLst>
      <p:ext uri="{BB962C8B-B14F-4D97-AF65-F5344CB8AC3E}">
        <p14:creationId xmlns:p14="http://schemas.microsoft.com/office/powerpoint/2010/main" val="365000294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62</a:t>
            </a:fld>
            <a:endParaRPr lang="tr-TR" dirty="0"/>
          </a:p>
        </p:txBody>
      </p:sp>
    </p:spTree>
    <p:extLst>
      <p:ext uri="{BB962C8B-B14F-4D97-AF65-F5344CB8AC3E}">
        <p14:creationId xmlns:p14="http://schemas.microsoft.com/office/powerpoint/2010/main" val="200220751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63</a:t>
            </a:fld>
            <a:endParaRPr lang="tr-TR" dirty="0"/>
          </a:p>
        </p:txBody>
      </p:sp>
    </p:spTree>
    <p:extLst>
      <p:ext uri="{BB962C8B-B14F-4D97-AF65-F5344CB8AC3E}">
        <p14:creationId xmlns:p14="http://schemas.microsoft.com/office/powerpoint/2010/main" val="29151279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64</a:t>
            </a:fld>
            <a:endParaRPr lang="tr-TR" dirty="0"/>
          </a:p>
        </p:txBody>
      </p:sp>
    </p:spTree>
    <p:extLst>
      <p:ext uri="{BB962C8B-B14F-4D97-AF65-F5344CB8AC3E}">
        <p14:creationId xmlns:p14="http://schemas.microsoft.com/office/powerpoint/2010/main" val="40728968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65</a:t>
            </a:fld>
            <a:endParaRPr lang="tr-TR" dirty="0"/>
          </a:p>
        </p:txBody>
      </p:sp>
    </p:spTree>
    <p:extLst>
      <p:ext uri="{BB962C8B-B14F-4D97-AF65-F5344CB8AC3E}">
        <p14:creationId xmlns:p14="http://schemas.microsoft.com/office/powerpoint/2010/main" val="144322172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67</a:t>
            </a:fld>
            <a:endParaRPr lang="tr-TR" dirty="0"/>
          </a:p>
        </p:txBody>
      </p:sp>
    </p:spTree>
    <p:extLst>
      <p:ext uri="{BB962C8B-B14F-4D97-AF65-F5344CB8AC3E}">
        <p14:creationId xmlns:p14="http://schemas.microsoft.com/office/powerpoint/2010/main" val="92117724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68</a:t>
            </a:fld>
            <a:endParaRPr lang="tr-TR" dirty="0"/>
          </a:p>
        </p:txBody>
      </p:sp>
    </p:spTree>
    <p:extLst>
      <p:ext uri="{BB962C8B-B14F-4D97-AF65-F5344CB8AC3E}">
        <p14:creationId xmlns:p14="http://schemas.microsoft.com/office/powerpoint/2010/main" val="227548464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69</a:t>
            </a:fld>
            <a:endParaRPr lang="tr-TR" dirty="0"/>
          </a:p>
        </p:txBody>
      </p:sp>
    </p:spTree>
    <p:extLst>
      <p:ext uri="{BB962C8B-B14F-4D97-AF65-F5344CB8AC3E}">
        <p14:creationId xmlns:p14="http://schemas.microsoft.com/office/powerpoint/2010/main" val="302895571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70</a:t>
            </a:fld>
            <a:endParaRPr lang="tr-TR" dirty="0"/>
          </a:p>
        </p:txBody>
      </p:sp>
    </p:spTree>
    <p:extLst>
      <p:ext uri="{BB962C8B-B14F-4D97-AF65-F5344CB8AC3E}">
        <p14:creationId xmlns:p14="http://schemas.microsoft.com/office/powerpoint/2010/main" val="370578646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71</a:t>
            </a:fld>
            <a:endParaRPr lang="tr-TR" dirty="0"/>
          </a:p>
        </p:txBody>
      </p:sp>
    </p:spTree>
    <p:extLst>
      <p:ext uri="{BB962C8B-B14F-4D97-AF65-F5344CB8AC3E}">
        <p14:creationId xmlns:p14="http://schemas.microsoft.com/office/powerpoint/2010/main" val="3236694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7</a:t>
            </a:fld>
            <a:endParaRPr lang="tr-TR" dirty="0"/>
          </a:p>
        </p:txBody>
      </p:sp>
    </p:spTree>
    <p:extLst>
      <p:ext uri="{BB962C8B-B14F-4D97-AF65-F5344CB8AC3E}">
        <p14:creationId xmlns:p14="http://schemas.microsoft.com/office/powerpoint/2010/main" val="417156386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72</a:t>
            </a:fld>
            <a:endParaRPr lang="tr-TR" dirty="0"/>
          </a:p>
        </p:txBody>
      </p:sp>
    </p:spTree>
    <p:extLst>
      <p:ext uri="{BB962C8B-B14F-4D97-AF65-F5344CB8AC3E}">
        <p14:creationId xmlns:p14="http://schemas.microsoft.com/office/powerpoint/2010/main" val="228999960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73</a:t>
            </a:fld>
            <a:endParaRPr lang="tr-TR" dirty="0"/>
          </a:p>
        </p:txBody>
      </p:sp>
    </p:spTree>
    <p:extLst>
      <p:ext uri="{BB962C8B-B14F-4D97-AF65-F5344CB8AC3E}">
        <p14:creationId xmlns:p14="http://schemas.microsoft.com/office/powerpoint/2010/main" val="382588588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74</a:t>
            </a:fld>
            <a:endParaRPr lang="tr-TR" dirty="0"/>
          </a:p>
        </p:txBody>
      </p:sp>
    </p:spTree>
    <p:extLst>
      <p:ext uri="{BB962C8B-B14F-4D97-AF65-F5344CB8AC3E}">
        <p14:creationId xmlns:p14="http://schemas.microsoft.com/office/powerpoint/2010/main" val="259651530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75</a:t>
            </a:fld>
            <a:endParaRPr lang="tr-TR" dirty="0"/>
          </a:p>
        </p:txBody>
      </p:sp>
    </p:spTree>
    <p:extLst>
      <p:ext uri="{BB962C8B-B14F-4D97-AF65-F5344CB8AC3E}">
        <p14:creationId xmlns:p14="http://schemas.microsoft.com/office/powerpoint/2010/main" val="9961286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8</a:t>
            </a:fld>
            <a:endParaRPr lang="tr-TR" dirty="0"/>
          </a:p>
        </p:txBody>
      </p:sp>
    </p:spTree>
    <p:extLst>
      <p:ext uri="{BB962C8B-B14F-4D97-AF65-F5344CB8AC3E}">
        <p14:creationId xmlns:p14="http://schemas.microsoft.com/office/powerpoint/2010/main" val="3165039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9</a:t>
            </a:fld>
            <a:endParaRPr lang="tr-TR" dirty="0"/>
          </a:p>
        </p:txBody>
      </p:sp>
    </p:spTree>
    <p:extLst>
      <p:ext uri="{BB962C8B-B14F-4D97-AF65-F5344CB8AC3E}">
        <p14:creationId xmlns:p14="http://schemas.microsoft.com/office/powerpoint/2010/main" val="3107253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8" name="Dikdörtgen 7"/>
          <p:cNvSpPr/>
          <p:nvPr/>
        </p:nvSpPr>
        <p:spPr bwMode="ltGray">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sp>
        <p:nvSpPr>
          <p:cNvPr id="9" name="Dikdörtgen 8"/>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sp>
        <p:nvSpPr>
          <p:cNvPr id="10" name="Dikdörtgen 9"/>
          <p:cNvSpPr/>
          <p:nvPr/>
        </p:nvSpPr>
        <p:spPr bwMode="ltGray">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sp>
        <p:nvSpPr>
          <p:cNvPr id="11" name="Dikdörtgen 10"/>
          <p:cNvSpPr/>
          <p:nvPr/>
        </p:nvSpPr>
        <p:spPr bwMode="gray">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sp>
        <p:nvSpPr>
          <p:cNvPr id="12" name="Dikdörtgen 11"/>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cxnSp>
        <p:nvCxnSpPr>
          <p:cNvPr id="13" name="Düz Bağlayıcı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Dikdörtgen 13"/>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cxnSp>
        <p:nvCxnSpPr>
          <p:cNvPr id="15" name="Düz Bağlayıcı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Düz Bağlayıcı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Pi İşaret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121899" tIns="60949" rIns="121899" bIns="60949" numCol="1" rtlCol="0" anchor="t" anchorCtr="0" compatLnSpc="1">
            <a:prstTxWarp prst="textNoShape">
              <a:avLst/>
            </a:prstTxWarp>
          </a:bodyPr>
          <a:lstStyle/>
          <a:p>
            <a:pPr rtl="0"/>
            <a:endParaRPr lang="tr-TR" noProof="0" dirty="0"/>
          </a:p>
        </p:txBody>
      </p:sp>
      <p:sp>
        <p:nvSpPr>
          <p:cNvPr id="2" name="Başlık 1"/>
          <p:cNvSpPr>
            <a:spLocks noGrp="1"/>
          </p:cNvSpPr>
          <p:nvPr>
            <p:ph type="ctrTitle"/>
          </p:nvPr>
        </p:nvSpPr>
        <p:spPr>
          <a:xfrm>
            <a:off x="2428669" y="1600200"/>
            <a:ext cx="8329031" cy="2680127"/>
          </a:xfrm>
        </p:spPr>
        <p:txBody>
          <a:bodyPr rtlCol="0">
            <a:noAutofit/>
          </a:bodyPr>
          <a:lstStyle>
            <a:lvl1pPr>
              <a:defRPr sz="5400"/>
            </a:lvl1pPr>
          </a:lstStyle>
          <a:p>
            <a:pPr rtl="0"/>
            <a:r>
              <a:rPr lang="tr-TR" noProof="0"/>
              <a:t>Asıl başlık stilini düzenlemek için tıklayın</a:t>
            </a:r>
            <a:endParaRPr lang="tr-TR" noProof="0" dirty="0"/>
          </a:p>
        </p:txBody>
      </p:sp>
      <p:sp>
        <p:nvSpPr>
          <p:cNvPr id="3" name="Alt Başlık 2"/>
          <p:cNvSpPr>
            <a:spLocks noGrp="1"/>
          </p:cNvSpPr>
          <p:nvPr>
            <p:ph type="subTitle" idx="1"/>
          </p:nvPr>
        </p:nvSpPr>
        <p:spPr>
          <a:xfrm>
            <a:off x="2428669" y="4344915"/>
            <a:ext cx="7516442" cy="1116085"/>
          </a:xfrm>
        </p:spPr>
        <p:txBody>
          <a:bodyPr rtlCol="0">
            <a:norm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tr-TR" noProof="0"/>
              <a:t>Asıl alt başlık stilini düzenlemek için tıklayın</a:t>
            </a:r>
            <a:endParaRPr lang="tr-TR" noProof="0" dirty="0"/>
          </a:p>
        </p:txBody>
      </p:sp>
      <p:sp>
        <p:nvSpPr>
          <p:cNvPr id="4" name="Tarih Yer Tutucusu 3"/>
          <p:cNvSpPr>
            <a:spLocks noGrp="1"/>
          </p:cNvSpPr>
          <p:nvPr>
            <p:ph type="dt" sz="half" idx="10"/>
          </p:nvPr>
        </p:nvSpPr>
        <p:spPr/>
        <p:txBody>
          <a:bodyPr rtlCol="0"/>
          <a:lstStyle>
            <a:lvl1pPr>
              <a:defRPr baseline="0">
                <a:solidFill>
                  <a:schemeClr val="tx2"/>
                </a:solidFill>
              </a:defRPr>
            </a:lvl1pPr>
          </a:lstStyle>
          <a:p>
            <a:pPr rtl="0"/>
            <a:fld id="{A0AEB79F-C9AF-47FA-8E7D-6526FA0705E4}" type="datetime1">
              <a:rPr lang="tr-TR" noProof="0" smtClean="0"/>
              <a:t>21.06.2023</a:t>
            </a:fld>
            <a:endParaRPr lang="tr-TR" noProof="0" dirty="0"/>
          </a:p>
        </p:txBody>
      </p:sp>
      <p:sp>
        <p:nvSpPr>
          <p:cNvPr id="5" name="Alt Bilgi Yer Tutucusu 4"/>
          <p:cNvSpPr>
            <a:spLocks noGrp="1"/>
          </p:cNvSpPr>
          <p:nvPr>
            <p:ph type="ftr" sz="quarter" idx="11"/>
          </p:nvPr>
        </p:nvSpPr>
        <p:spPr/>
        <p:txBody>
          <a:bodyPr rtlCol="0"/>
          <a:lstStyle>
            <a:lvl1pPr>
              <a:defRPr baseline="0">
                <a:solidFill>
                  <a:schemeClr val="tx2"/>
                </a:solidFill>
              </a:defRPr>
            </a:lvl1pPr>
          </a:lstStyle>
          <a:p>
            <a:pPr rtl="0"/>
            <a:r>
              <a:rPr lang="tr-TR" noProof="0" dirty="0"/>
              <a:t>Alt bilgi ekleme</a:t>
            </a:r>
          </a:p>
        </p:txBody>
      </p:sp>
      <p:sp>
        <p:nvSpPr>
          <p:cNvPr id="6" name="Slayt Numarası Yer Tutucusu 5"/>
          <p:cNvSpPr>
            <a:spLocks noGrp="1"/>
          </p:cNvSpPr>
          <p:nvPr>
            <p:ph type="sldNum" sz="quarter" idx="12"/>
          </p:nvPr>
        </p:nvSpPr>
        <p:spPr>
          <a:xfrm>
            <a:off x="10666412" y="6356351"/>
            <a:ext cx="609441" cy="365125"/>
          </a:xfrm>
        </p:spPr>
        <p:txBody>
          <a:bodyPr rtlCol="0"/>
          <a:lstStyle>
            <a:lvl1pPr>
              <a:defRPr baseline="0">
                <a:solidFill>
                  <a:schemeClr val="tx2"/>
                </a:solidFill>
              </a:defRPr>
            </a:lvl1pPr>
          </a:lstStyle>
          <a:p>
            <a:pPr rtl="0"/>
            <a:fld id="{7DC1BBB0-96F0-4077-A278-0F3FB5C104D3}" type="slidenum">
              <a:rPr lang="tr-TR" noProof="0" smtClean="0"/>
              <a:pPr/>
              <a:t>‹#›</a:t>
            </a:fld>
            <a:endParaRPr lang="tr-TR" noProof="0" dirty="0"/>
          </a:p>
        </p:txBody>
      </p:sp>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noProof="0"/>
              <a:t>Asıl başlık stilini düzenlemek için tıklayın</a:t>
            </a:r>
            <a:endParaRPr lang="tr-TR" noProof="0" dirty="0"/>
          </a:p>
        </p:txBody>
      </p:sp>
      <p:sp>
        <p:nvSpPr>
          <p:cNvPr id="3" name="Dikey Metin Yer Tutucusu 2"/>
          <p:cNvSpPr>
            <a:spLocks noGrp="1"/>
          </p:cNvSpPr>
          <p:nvPr>
            <p:ph type="body" orient="vert" idx="1"/>
          </p:nvPr>
        </p:nvSpPr>
        <p:spPr/>
        <p:txBody>
          <a:bodyPr vert="eaVert" rtlCol="0"/>
          <a:lstStyle>
            <a:lvl5pPr>
              <a:defRPr/>
            </a:lvl5pPr>
            <a:lvl6pPr>
              <a:defRPr/>
            </a:lvl6pPr>
            <a:lvl7pPr>
              <a:defRPr/>
            </a:lvl7pPr>
            <a:lvl8pPr>
              <a:defRPr/>
            </a:lvl8pPr>
            <a:lvl9pPr>
              <a:defRPr/>
            </a:lvl9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4" name="Tarih Yer Tutucusu 3"/>
          <p:cNvSpPr>
            <a:spLocks noGrp="1"/>
          </p:cNvSpPr>
          <p:nvPr>
            <p:ph type="dt" sz="half" idx="10"/>
          </p:nvPr>
        </p:nvSpPr>
        <p:spPr/>
        <p:txBody>
          <a:bodyPr rtlCol="0"/>
          <a:lstStyle/>
          <a:p>
            <a:pPr rtl="0"/>
            <a:fld id="{9BBB1654-C17A-4A33-94DC-698CDCC475E9}" type="datetime1">
              <a:rPr lang="tr-TR" noProof="0" smtClean="0"/>
              <a:t>21.06.2023</a:t>
            </a:fld>
            <a:endParaRPr lang="tr-TR" noProof="0" dirty="0"/>
          </a:p>
        </p:txBody>
      </p:sp>
      <p:sp>
        <p:nvSpPr>
          <p:cNvPr id="5" name="Alt Bilgi Yer Tutucusu 4"/>
          <p:cNvSpPr>
            <a:spLocks noGrp="1"/>
          </p:cNvSpPr>
          <p:nvPr>
            <p:ph type="ftr" sz="quarter" idx="11"/>
          </p:nvPr>
        </p:nvSpPr>
        <p:spPr/>
        <p:txBody>
          <a:bodyPr rtlCol="0"/>
          <a:lstStyle/>
          <a:p>
            <a:pPr rtl="0"/>
            <a:r>
              <a:rPr lang="tr-TR" noProof="0" dirty="0"/>
              <a:t>Alt bilgi ekleme</a:t>
            </a:r>
          </a:p>
        </p:txBody>
      </p:sp>
      <p:sp>
        <p:nvSpPr>
          <p:cNvPr id="6" name="Slayt Numarası Yer Tutucusu 5"/>
          <p:cNvSpPr>
            <a:spLocks noGrp="1"/>
          </p:cNvSpPr>
          <p:nvPr>
            <p:ph type="sldNum" sz="quarter" idx="12"/>
          </p:nvPr>
        </p:nvSpPr>
        <p:spPr/>
        <p:txBody>
          <a:bodyPr rtlCol="0"/>
          <a:lstStyle/>
          <a:p>
            <a:pPr rtl="0"/>
            <a:fld id="{7DC1BBB0-96F0-4077-A278-0F3FB5C104D3}" type="slidenum">
              <a:rPr lang="tr-TR" noProof="0" smtClean="0"/>
              <a:t>‹#›</a:t>
            </a:fld>
            <a:endParaRPr lang="tr-TR" noProof="0" dirty="0"/>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7" name="Dikdörtgen 6"/>
          <p:cNvSpPr/>
          <p:nvPr/>
        </p:nvSpPr>
        <p:spPr bwMode="black">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tr-TR" noProof="0" dirty="0"/>
          </a:p>
        </p:txBody>
      </p:sp>
      <p:sp>
        <p:nvSpPr>
          <p:cNvPr id="8" name="Dikdörtgen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sp>
        <p:nvSpPr>
          <p:cNvPr id="9" name="Dikdörtgen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sp>
        <p:nvSpPr>
          <p:cNvPr id="10" name="Dikdörtgen 9"/>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cxnSp>
        <p:nvCxnSpPr>
          <p:cNvPr id="11" name="Düz Bağlayıcı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Düz Bağlayıcı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İşareti"/>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tr-TR" noProof="0" dirty="0"/>
          </a:p>
        </p:txBody>
      </p:sp>
      <p:cxnSp>
        <p:nvCxnSpPr>
          <p:cNvPr id="14" name="Düz Bağlayıcı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Dikey Başlık 1"/>
          <p:cNvSpPr>
            <a:spLocks noGrp="1"/>
          </p:cNvSpPr>
          <p:nvPr>
            <p:ph type="title" orient="vert"/>
          </p:nvPr>
        </p:nvSpPr>
        <p:spPr>
          <a:xfrm>
            <a:off x="9599612" y="685800"/>
            <a:ext cx="1787526" cy="5486400"/>
          </a:xfrm>
        </p:spPr>
        <p:txBody>
          <a:bodyPr vert="eaVert" rtlCol="0"/>
          <a:lstStyle/>
          <a:p>
            <a:pPr rtl="0"/>
            <a:r>
              <a:rPr lang="tr-TR" noProof="0"/>
              <a:t>Asıl başlık stilini düzenlemek için tıklayın</a:t>
            </a:r>
            <a:endParaRPr lang="tr-TR" noProof="0" dirty="0"/>
          </a:p>
        </p:txBody>
      </p:sp>
      <p:sp>
        <p:nvSpPr>
          <p:cNvPr id="3" name="Dikey Metin Yer Tutucusu 2"/>
          <p:cNvSpPr>
            <a:spLocks noGrp="1"/>
          </p:cNvSpPr>
          <p:nvPr>
            <p:ph type="body" orient="vert" idx="1"/>
          </p:nvPr>
        </p:nvSpPr>
        <p:spPr>
          <a:xfrm>
            <a:off x="1598613" y="685800"/>
            <a:ext cx="7848599" cy="5486400"/>
          </a:xfrm>
        </p:spPr>
        <p:txBody>
          <a:bodyPr vert="eaVert"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4" name="Tarih Yer Tutucusu 3"/>
          <p:cNvSpPr>
            <a:spLocks noGrp="1"/>
          </p:cNvSpPr>
          <p:nvPr>
            <p:ph type="dt" sz="half" idx="10"/>
          </p:nvPr>
        </p:nvSpPr>
        <p:spPr/>
        <p:txBody>
          <a:bodyPr rtlCol="0"/>
          <a:lstStyle/>
          <a:p>
            <a:pPr rtl="0"/>
            <a:fld id="{113D93F6-D41D-4375-AE2A-B9C94AB79735}" type="datetime1">
              <a:rPr lang="tr-TR" noProof="0" smtClean="0"/>
              <a:t>21.06.2023</a:t>
            </a:fld>
            <a:endParaRPr lang="tr-TR" noProof="0" dirty="0"/>
          </a:p>
        </p:txBody>
      </p:sp>
      <p:sp>
        <p:nvSpPr>
          <p:cNvPr id="5" name="Alt Bilgi Yer Tutucusu 4"/>
          <p:cNvSpPr>
            <a:spLocks noGrp="1"/>
          </p:cNvSpPr>
          <p:nvPr>
            <p:ph type="ftr" sz="quarter" idx="11"/>
          </p:nvPr>
        </p:nvSpPr>
        <p:spPr/>
        <p:txBody>
          <a:bodyPr rtlCol="0"/>
          <a:lstStyle/>
          <a:p>
            <a:pPr rtl="0"/>
            <a:r>
              <a:rPr lang="tr-TR" noProof="0" dirty="0"/>
              <a:t>Alt bilgi ekleme</a:t>
            </a:r>
          </a:p>
        </p:txBody>
      </p:sp>
      <p:sp>
        <p:nvSpPr>
          <p:cNvPr id="6" name="Slayt Numarası Yer Tutucusu 5"/>
          <p:cNvSpPr>
            <a:spLocks noGrp="1"/>
          </p:cNvSpPr>
          <p:nvPr>
            <p:ph type="sldNum" sz="quarter" idx="12"/>
          </p:nvPr>
        </p:nvSpPr>
        <p:spPr/>
        <p:txBody>
          <a:bodyPr rtlCol="0"/>
          <a:lstStyle/>
          <a:p>
            <a:pPr rtl="0"/>
            <a:fld id="{7DC1BBB0-96F0-4077-A278-0F3FB5C104D3}" type="slidenum">
              <a:rPr lang="tr-TR" noProof="0" smtClean="0"/>
              <a:t>‹#›</a:t>
            </a:fld>
            <a:endParaRPr lang="tr-TR" noProof="0" dirty="0"/>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noProof="0"/>
              <a:t>Asıl başlık stilini düzenlemek için tıklayın</a:t>
            </a:r>
            <a:endParaRPr lang="tr-TR" noProof="0" dirty="0"/>
          </a:p>
        </p:txBody>
      </p:sp>
      <p:sp>
        <p:nvSpPr>
          <p:cNvPr id="3" name="İçerik Yer Tutucusu 2"/>
          <p:cNvSpPr>
            <a:spLocks noGrp="1"/>
          </p:cNvSpPr>
          <p:nvPr>
            <p:ph idx="1"/>
          </p:nvPr>
        </p:nvSpPr>
        <p:spPr/>
        <p:txBody>
          <a:bodyPr rtlCol="0"/>
          <a:lstStyle>
            <a:lvl5pPr>
              <a:defRPr/>
            </a:lvl5pPr>
            <a:lvl6pPr>
              <a:defRPr/>
            </a:lvl6pPr>
            <a:lvl7pPr>
              <a:defRPr/>
            </a:lvl7pPr>
            <a:lvl8pPr>
              <a:defRPr/>
            </a:lvl8pPr>
            <a:lvl9pPr>
              <a:defRPr/>
            </a:lvl9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4" name="Tarih Yer Tutucusu 3"/>
          <p:cNvSpPr>
            <a:spLocks noGrp="1"/>
          </p:cNvSpPr>
          <p:nvPr>
            <p:ph type="dt" sz="half" idx="10"/>
          </p:nvPr>
        </p:nvSpPr>
        <p:spPr/>
        <p:txBody>
          <a:bodyPr rtlCol="0"/>
          <a:lstStyle/>
          <a:p>
            <a:pPr rtl="0"/>
            <a:fld id="{727923BB-F300-46E7-85B5-0412A983D604}" type="datetime1">
              <a:rPr lang="tr-TR" noProof="0" smtClean="0"/>
              <a:t>21.06.2023</a:t>
            </a:fld>
            <a:endParaRPr lang="tr-TR" noProof="0" dirty="0"/>
          </a:p>
        </p:txBody>
      </p:sp>
      <p:sp>
        <p:nvSpPr>
          <p:cNvPr id="5" name="Alt Bilgi Yer Tutucusu 4"/>
          <p:cNvSpPr>
            <a:spLocks noGrp="1"/>
          </p:cNvSpPr>
          <p:nvPr>
            <p:ph type="ftr" sz="quarter" idx="11"/>
          </p:nvPr>
        </p:nvSpPr>
        <p:spPr/>
        <p:txBody>
          <a:bodyPr rtlCol="0"/>
          <a:lstStyle/>
          <a:p>
            <a:pPr rtl="0"/>
            <a:r>
              <a:rPr lang="tr-TR" noProof="0" dirty="0"/>
              <a:t>Alt bilgi ekleme</a:t>
            </a:r>
          </a:p>
        </p:txBody>
      </p:sp>
      <p:sp>
        <p:nvSpPr>
          <p:cNvPr id="6" name="Slayt Numarası Yer Tutucusu 5"/>
          <p:cNvSpPr>
            <a:spLocks noGrp="1"/>
          </p:cNvSpPr>
          <p:nvPr>
            <p:ph type="sldNum" sz="quarter" idx="12"/>
          </p:nvPr>
        </p:nvSpPr>
        <p:spPr/>
        <p:txBody>
          <a:bodyPr rtlCol="0"/>
          <a:lstStyle/>
          <a:p>
            <a:pPr rtl="0"/>
            <a:fld id="{7DC1BBB0-96F0-4077-A278-0F3FB5C104D3}" type="slidenum">
              <a:rPr lang="tr-TR" noProof="0" smtClean="0"/>
              <a:t>‹#›</a:t>
            </a:fld>
            <a:endParaRPr lang="tr-TR" noProof="0" dirty="0"/>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spTree>
      <p:nvGrpSpPr>
        <p:cNvPr id="1" name=""/>
        <p:cNvGrpSpPr/>
        <p:nvPr/>
      </p:nvGrpSpPr>
      <p:grpSpPr>
        <a:xfrm>
          <a:off x="0" y="0"/>
          <a:ext cx="0" cy="0"/>
          <a:chOff x="0" y="0"/>
          <a:chExt cx="0" cy="0"/>
        </a:xfrm>
      </p:grpSpPr>
      <p:sp>
        <p:nvSpPr>
          <p:cNvPr id="19" name="Dikdörtgen 18"/>
          <p:cNvSpPr/>
          <p:nvPr/>
        </p:nvSpPr>
        <p:spPr bwMode="black">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sp>
        <p:nvSpPr>
          <p:cNvPr id="20" name="Dikdörtgen 19"/>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sp>
        <p:nvSpPr>
          <p:cNvPr id="24" name="Dikdörtgen 23"/>
          <p:cNvSpPr/>
          <p:nvPr/>
        </p:nvSpPr>
        <p:spPr bwMode="gray">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sp>
        <p:nvSpPr>
          <p:cNvPr id="21" name="Dikdörtgen 20"/>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cxnSp>
        <p:nvCxnSpPr>
          <p:cNvPr id="22" name="Düz Bağlayıcı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Dikdörtgen 15"/>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sp>
        <p:nvSpPr>
          <p:cNvPr id="18" name="Pi İşaret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121899" tIns="60949" rIns="121899" bIns="60949" numCol="1" rtlCol="0" anchor="t" anchorCtr="0" compatLnSpc="1">
            <a:prstTxWarp prst="textNoShape">
              <a:avLst/>
            </a:prstTxWarp>
          </a:bodyPr>
          <a:lstStyle/>
          <a:p>
            <a:pPr rtl="0"/>
            <a:endParaRPr lang="tr-TR" noProof="0" dirty="0"/>
          </a:p>
        </p:txBody>
      </p:sp>
      <p:cxnSp>
        <p:nvCxnSpPr>
          <p:cNvPr id="23" name="Düz Bağlayıcı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Dikdörtgen 25"/>
          <p:cNvSpPr/>
          <p:nvPr/>
        </p:nvSpPr>
        <p:spPr bwMode="black">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sp>
        <p:nvSpPr>
          <p:cNvPr id="27" name="Dikdörtgen 26"/>
          <p:cNvSpPr/>
          <p:nvPr/>
        </p:nvSpPr>
        <p:spPr bwMode="gray">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sp>
        <p:nvSpPr>
          <p:cNvPr id="28" name="Dikdörtgen 27"/>
          <p:cNvSpPr/>
          <p:nvPr/>
        </p:nvSpPr>
        <p:spPr bwMode="gray">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sp>
        <p:nvSpPr>
          <p:cNvPr id="29" name="Dikdörtgen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sp>
        <p:nvSpPr>
          <p:cNvPr id="30" name="Dikdörtgen 29"/>
          <p:cNvSpPr/>
          <p:nvPr/>
        </p:nvSpPr>
        <p:spPr bwMode="ltGray">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cxnSp>
        <p:nvCxnSpPr>
          <p:cNvPr id="31" name="Düz Bağlayıcı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Dikdörtgen 31"/>
          <p:cNvSpPr/>
          <p:nvPr/>
        </p:nvSpPr>
        <p:spPr bwMode="black">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cxnSp>
        <p:nvCxnSpPr>
          <p:cNvPr id="33" name="Düz Bağlayıcı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Başlık 1"/>
          <p:cNvSpPr>
            <a:spLocks noGrp="1"/>
          </p:cNvSpPr>
          <p:nvPr>
            <p:ph type="title"/>
          </p:nvPr>
        </p:nvSpPr>
        <p:spPr>
          <a:xfrm>
            <a:off x="1598613" y="1600201"/>
            <a:ext cx="8283272" cy="2654064"/>
          </a:xfrm>
        </p:spPr>
        <p:txBody>
          <a:bodyPr rtlCol="0" anchor="b">
            <a:normAutofit/>
          </a:bodyPr>
          <a:lstStyle>
            <a:lvl1pPr algn="l">
              <a:defRPr sz="5400" b="0" cap="none" baseline="0"/>
            </a:lvl1pPr>
          </a:lstStyle>
          <a:p>
            <a:pPr rtl="0"/>
            <a:r>
              <a:rPr lang="tr-TR" noProof="0"/>
              <a:t>Asıl başlık stilini düzenlemek için tıklayın</a:t>
            </a:r>
            <a:endParaRPr lang="tr-TR" noProof="0" dirty="0"/>
          </a:p>
        </p:txBody>
      </p:sp>
      <p:sp>
        <p:nvSpPr>
          <p:cNvPr id="3" name="Metin Yer Tutucusu 2"/>
          <p:cNvSpPr>
            <a:spLocks noGrp="1"/>
          </p:cNvSpPr>
          <p:nvPr>
            <p:ph type="body" idx="1"/>
          </p:nvPr>
        </p:nvSpPr>
        <p:spPr>
          <a:xfrm>
            <a:off x="1598613" y="4259996"/>
            <a:ext cx="7264623" cy="1150203"/>
          </a:xfrm>
        </p:spPr>
        <p:txBody>
          <a:bodyPr rtlCol="0" anchor="t">
            <a:normAutofit/>
          </a:bodyPr>
          <a:lstStyle>
            <a:lvl1pPr marL="0" indent="0">
              <a:spcBef>
                <a:spcPts val="0"/>
              </a:spcBef>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tr-TR" noProof="0"/>
              <a:t>Asıl metin stillerini düzenlemek için tıklayın</a:t>
            </a:r>
          </a:p>
        </p:txBody>
      </p:sp>
      <p:sp>
        <p:nvSpPr>
          <p:cNvPr id="4" name="Tarih Yer Tutucusu 3"/>
          <p:cNvSpPr>
            <a:spLocks noGrp="1"/>
          </p:cNvSpPr>
          <p:nvPr>
            <p:ph type="dt" sz="half" idx="10"/>
          </p:nvPr>
        </p:nvSpPr>
        <p:spPr/>
        <p:txBody>
          <a:bodyPr rtlCol="0"/>
          <a:lstStyle>
            <a:lvl1pPr>
              <a:defRPr baseline="0">
                <a:solidFill>
                  <a:schemeClr val="tx2"/>
                </a:solidFill>
              </a:defRPr>
            </a:lvl1pPr>
          </a:lstStyle>
          <a:p>
            <a:pPr rtl="0"/>
            <a:fld id="{52EDC44C-ABF5-4768-B704-29B19082AA25}" type="datetime1">
              <a:rPr lang="tr-TR" noProof="0" smtClean="0"/>
              <a:t>21.06.2023</a:t>
            </a:fld>
            <a:endParaRPr lang="tr-TR" noProof="0" dirty="0"/>
          </a:p>
        </p:txBody>
      </p:sp>
      <p:sp>
        <p:nvSpPr>
          <p:cNvPr id="5" name="Alt Bilgi Yer Tutucusu 4"/>
          <p:cNvSpPr>
            <a:spLocks noGrp="1"/>
          </p:cNvSpPr>
          <p:nvPr>
            <p:ph type="ftr" sz="quarter" idx="11"/>
          </p:nvPr>
        </p:nvSpPr>
        <p:spPr/>
        <p:txBody>
          <a:bodyPr rtlCol="0"/>
          <a:lstStyle>
            <a:lvl1pPr>
              <a:defRPr baseline="0">
                <a:solidFill>
                  <a:schemeClr val="tx2"/>
                </a:solidFill>
              </a:defRPr>
            </a:lvl1pPr>
          </a:lstStyle>
          <a:p>
            <a:pPr rtl="0"/>
            <a:r>
              <a:rPr lang="tr-TR" noProof="0" dirty="0"/>
              <a:t>Alt bilgi ekleme</a:t>
            </a:r>
          </a:p>
        </p:txBody>
      </p:sp>
      <p:sp>
        <p:nvSpPr>
          <p:cNvPr id="6" name="Slayt Numarası Yer Tutucusu 5"/>
          <p:cNvSpPr>
            <a:spLocks noGrp="1"/>
          </p:cNvSpPr>
          <p:nvPr>
            <p:ph type="sldNum" sz="quarter" idx="12"/>
          </p:nvPr>
        </p:nvSpPr>
        <p:spPr>
          <a:xfrm>
            <a:off x="10666571" y="6356351"/>
            <a:ext cx="609441" cy="365125"/>
          </a:xfrm>
        </p:spPr>
        <p:txBody>
          <a:bodyPr rtlCol="0"/>
          <a:lstStyle>
            <a:lvl1pPr>
              <a:defRPr baseline="0">
                <a:solidFill>
                  <a:schemeClr val="tx2"/>
                </a:solidFill>
              </a:defRPr>
            </a:lvl1pPr>
          </a:lstStyle>
          <a:p>
            <a:pPr rtl="0"/>
            <a:fld id="{7DC1BBB0-96F0-4077-A278-0F3FB5C104D3}" type="slidenum">
              <a:rPr lang="tr-TR" noProof="0" smtClean="0"/>
              <a:pPr/>
              <a:t>‹#›</a:t>
            </a:fld>
            <a:endParaRPr lang="tr-TR" noProof="0" dirty="0"/>
          </a:p>
        </p:txBody>
      </p:sp>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noProof="0"/>
              <a:t>Asıl başlık stilini düzenlemek için tıklayın</a:t>
            </a:r>
            <a:endParaRPr lang="tr-TR" noProof="0" dirty="0"/>
          </a:p>
        </p:txBody>
      </p:sp>
      <p:sp>
        <p:nvSpPr>
          <p:cNvPr id="3" name="İçerik Yer Tutucusu 2"/>
          <p:cNvSpPr>
            <a:spLocks noGrp="1"/>
          </p:cNvSpPr>
          <p:nvPr>
            <p:ph sz="half" idx="1"/>
          </p:nvPr>
        </p:nvSpPr>
        <p:spPr>
          <a:xfrm>
            <a:off x="1593436" y="1600200"/>
            <a:ext cx="4814586" cy="4572000"/>
          </a:xfrm>
        </p:spPr>
        <p:txBody>
          <a:bodyPr rtlCol="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4" name="İçerik Yer Tutucusu 3"/>
          <p:cNvSpPr>
            <a:spLocks noGrp="1"/>
          </p:cNvSpPr>
          <p:nvPr>
            <p:ph sz="half" idx="2"/>
          </p:nvPr>
        </p:nvSpPr>
        <p:spPr>
          <a:xfrm>
            <a:off x="6561651" y="1600200"/>
            <a:ext cx="4814586" cy="4572000"/>
          </a:xfrm>
        </p:spPr>
        <p:txBody>
          <a:bodyPr rtlCol="0"/>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5" name="Tarih Yer Tutucusu 4"/>
          <p:cNvSpPr>
            <a:spLocks noGrp="1"/>
          </p:cNvSpPr>
          <p:nvPr>
            <p:ph type="dt" sz="half" idx="10"/>
          </p:nvPr>
        </p:nvSpPr>
        <p:spPr/>
        <p:txBody>
          <a:bodyPr rtlCol="0"/>
          <a:lstStyle/>
          <a:p>
            <a:pPr rtl="0"/>
            <a:fld id="{D54C7E3C-23AA-496D-8E0A-30A6A0355D39}" type="datetime1">
              <a:rPr lang="tr-TR" noProof="0" smtClean="0"/>
              <a:t>21.06.2023</a:t>
            </a:fld>
            <a:endParaRPr lang="tr-TR" noProof="0" dirty="0"/>
          </a:p>
        </p:txBody>
      </p:sp>
      <p:sp>
        <p:nvSpPr>
          <p:cNvPr id="6" name="Alt Bilgi Yer Tutucusu 5"/>
          <p:cNvSpPr>
            <a:spLocks noGrp="1"/>
          </p:cNvSpPr>
          <p:nvPr>
            <p:ph type="ftr" sz="quarter" idx="11"/>
          </p:nvPr>
        </p:nvSpPr>
        <p:spPr/>
        <p:txBody>
          <a:bodyPr rtlCol="0"/>
          <a:lstStyle/>
          <a:p>
            <a:pPr rtl="0"/>
            <a:r>
              <a:rPr lang="tr-TR" noProof="0" dirty="0"/>
              <a:t>Alt bilgi ekleme</a:t>
            </a:r>
          </a:p>
        </p:txBody>
      </p:sp>
      <p:sp>
        <p:nvSpPr>
          <p:cNvPr id="7" name="Slayt Numarası Yer Tutucusu 6"/>
          <p:cNvSpPr>
            <a:spLocks noGrp="1"/>
          </p:cNvSpPr>
          <p:nvPr>
            <p:ph type="sldNum" sz="quarter" idx="12"/>
          </p:nvPr>
        </p:nvSpPr>
        <p:spPr/>
        <p:txBody>
          <a:bodyPr rtlCol="0"/>
          <a:lstStyle/>
          <a:p>
            <a:pPr rtl="0"/>
            <a:fld id="{7DC1BBB0-96F0-4077-A278-0F3FB5C104D3}" type="slidenum">
              <a:rPr lang="tr-TR" noProof="0" smtClean="0"/>
              <a:t>‹#›</a:t>
            </a:fld>
            <a:endParaRPr lang="tr-TR" noProof="0" dirty="0"/>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lvl1pPr>
              <a:defRPr/>
            </a:lvl1pPr>
          </a:lstStyle>
          <a:p>
            <a:pPr rtl="0"/>
            <a:r>
              <a:rPr lang="tr-TR" noProof="0"/>
              <a:t>Asıl başlık stilini düzenlemek için tıklayın</a:t>
            </a:r>
            <a:endParaRPr lang="tr-TR" noProof="0" dirty="0"/>
          </a:p>
        </p:txBody>
      </p:sp>
      <p:sp>
        <p:nvSpPr>
          <p:cNvPr id="3" name="Metin Yer Tutucusu 2"/>
          <p:cNvSpPr>
            <a:spLocks noGrp="1"/>
          </p:cNvSpPr>
          <p:nvPr>
            <p:ph type="body" idx="1"/>
          </p:nvPr>
        </p:nvSpPr>
        <p:spPr>
          <a:xfrm>
            <a:off x="1593436" y="1499616"/>
            <a:ext cx="4818888" cy="938784"/>
          </a:xfrm>
        </p:spPr>
        <p:txBody>
          <a:bodyPr rtlCol="0"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4" name="İçerik Yer Tutucusu 3"/>
          <p:cNvSpPr>
            <a:spLocks noGrp="1"/>
          </p:cNvSpPr>
          <p:nvPr>
            <p:ph sz="half" idx="2"/>
          </p:nvPr>
        </p:nvSpPr>
        <p:spPr>
          <a:xfrm>
            <a:off x="1593436" y="2514706"/>
            <a:ext cx="4814586" cy="3657493"/>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5" name="Metin Yer Tutucusu 4"/>
          <p:cNvSpPr>
            <a:spLocks noGrp="1"/>
          </p:cNvSpPr>
          <p:nvPr>
            <p:ph type="body" sz="quarter" idx="3"/>
          </p:nvPr>
        </p:nvSpPr>
        <p:spPr>
          <a:xfrm>
            <a:off x="6557349" y="1499616"/>
            <a:ext cx="4818888" cy="938784"/>
          </a:xfrm>
        </p:spPr>
        <p:txBody>
          <a:bodyPr rtlCol="0"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6" name="İçerik Yer Tutucusu 5"/>
          <p:cNvSpPr>
            <a:spLocks noGrp="1"/>
          </p:cNvSpPr>
          <p:nvPr>
            <p:ph sz="quarter" idx="4"/>
          </p:nvPr>
        </p:nvSpPr>
        <p:spPr>
          <a:xfrm>
            <a:off x="6557349" y="2514600"/>
            <a:ext cx="4818888" cy="3655568"/>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7" name="Tarih Yer Tutucusu 6"/>
          <p:cNvSpPr>
            <a:spLocks noGrp="1"/>
          </p:cNvSpPr>
          <p:nvPr>
            <p:ph type="dt" sz="half" idx="10"/>
          </p:nvPr>
        </p:nvSpPr>
        <p:spPr/>
        <p:txBody>
          <a:bodyPr rtlCol="0"/>
          <a:lstStyle/>
          <a:p>
            <a:pPr rtl="0"/>
            <a:fld id="{785F8314-AD90-4BBC-8D8D-B8A042105166}" type="datetime1">
              <a:rPr lang="tr-TR" noProof="0" smtClean="0"/>
              <a:t>21.06.2023</a:t>
            </a:fld>
            <a:endParaRPr lang="tr-TR" noProof="0" dirty="0"/>
          </a:p>
        </p:txBody>
      </p:sp>
      <p:sp>
        <p:nvSpPr>
          <p:cNvPr id="8" name="Alt Bilgi Yer Tutucusu 7"/>
          <p:cNvSpPr>
            <a:spLocks noGrp="1"/>
          </p:cNvSpPr>
          <p:nvPr>
            <p:ph type="ftr" sz="quarter" idx="11"/>
          </p:nvPr>
        </p:nvSpPr>
        <p:spPr/>
        <p:txBody>
          <a:bodyPr rtlCol="0"/>
          <a:lstStyle/>
          <a:p>
            <a:pPr rtl="0"/>
            <a:r>
              <a:rPr lang="tr-TR" noProof="0" dirty="0"/>
              <a:t>Alt bilgi ekleme</a:t>
            </a:r>
          </a:p>
        </p:txBody>
      </p:sp>
      <p:sp>
        <p:nvSpPr>
          <p:cNvPr id="9" name="Slayt Numarası Yer Tutucusu 8"/>
          <p:cNvSpPr>
            <a:spLocks noGrp="1"/>
          </p:cNvSpPr>
          <p:nvPr>
            <p:ph type="sldNum" sz="quarter" idx="12"/>
          </p:nvPr>
        </p:nvSpPr>
        <p:spPr/>
        <p:txBody>
          <a:bodyPr rtlCol="0"/>
          <a:lstStyle/>
          <a:p>
            <a:pPr rtl="0"/>
            <a:fld id="{7DC1BBB0-96F0-4077-A278-0F3FB5C104D3}" type="slidenum">
              <a:rPr lang="tr-TR" noProof="0" smtClean="0"/>
              <a:t>‹#›</a:t>
            </a:fld>
            <a:endParaRPr lang="tr-TR" noProof="0" dirty="0"/>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noProof="0"/>
              <a:t>Asıl başlık stilini düzenlemek için tıklayın</a:t>
            </a:r>
            <a:endParaRPr lang="tr-TR" noProof="0" dirty="0"/>
          </a:p>
        </p:txBody>
      </p:sp>
      <p:sp>
        <p:nvSpPr>
          <p:cNvPr id="3" name="Tarih Yer Tutucusu 2"/>
          <p:cNvSpPr>
            <a:spLocks noGrp="1"/>
          </p:cNvSpPr>
          <p:nvPr>
            <p:ph type="dt" sz="half" idx="10"/>
          </p:nvPr>
        </p:nvSpPr>
        <p:spPr/>
        <p:txBody>
          <a:bodyPr rtlCol="0"/>
          <a:lstStyle/>
          <a:p>
            <a:pPr rtl="0"/>
            <a:fld id="{CED337CF-C7B2-42E0-979D-28FA870EA6A5}" type="datetime1">
              <a:rPr lang="tr-TR" noProof="0" smtClean="0"/>
              <a:t>21.06.2023</a:t>
            </a:fld>
            <a:endParaRPr lang="tr-TR" noProof="0" dirty="0"/>
          </a:p>
        </p:txBody>
      </p:sp>
      <p:sp>
        <p:nvSpPr>
          <p:cNvPr id="4" name="Alt Bilgi Yer Tutucusu 3"/>
          <p:cNvSpPr>
            <a:spLocks noGrp="1"/>
          </p:cNvSpPr>
          <p:nvPr>
            <p:ph type="ftr" sz="quarter" idx="11"/>
          </p:nvPr>
        </p:nvSpPr>
        <p:spPr/>
        <p:txBody>
          <a:bodyPr rtlCol="0"/>
          <a:lstStyle/>
          <a:p>
            <a:pPr rtl="0"/>
            <a:r>
              <a:rPr lang="tr-TR" noProof="0" dirty="0"/>
              <a:t>Alt bilgi ekleme</a:t>
            </a:r>
          </a:p>
        </p:txBody>
      </p:sp>
      <p:sp>
        <p:nvSpPr>
          <p:cNvPr id="5" name="Slayt Numarası Yer Tutucusu 4"/>
          <p:cNvSpPr>
            <a:spLocks noGrp="1"/>
          </p:cNvSpPr>
          <p:nvPr>
            <p:ph type="sldNum" sz="quarter" idx="12"/>
          </p:nvPr>
        </p:nvSpPr>
        <p:spPr/>
        <p:txBody>
          <a:bodyPr rtlCol="0"/>
          <a:lstStyle/>
          <a:p>
            <a:pPr rtl="0"/>
            <a:fld id="{7DC1BBB0-96F0-4077-A278-0F3FB5C104D3}" type="slidenum">
              <a:rPr lang="tr-TR" noProof="0" smtClean="0"/>
              <a:t>‹#›</a:t>
            </a:fld>
            <a:endParaRPr lang="tr-TR" noProof="0" dirty="0"/>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5" name="Dikdörtgen 4"/>
          <p:cNvSpPr/>
          <p:nvPr/>
        </p:nvSpPr>
        <p:spPr bwMode="ltGray">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tr-TR" noProof="0" dirty="0"/>
          </a:p>
        </p:txBody>
      </p:sp>
      <p:sp>
        <p:nvSpPr>
          <p:cNvPr id="6" name="Dikdörtgen 5"/>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tr-TR" noProof="0" dirty="0"/>
          </a:p>
        </p:txBody>
      </p:sp>
      <p:cxnSp>
        <p:nvCxnSpPr>
          <p:cNvPr id="7" name="Düz Bağlayıcı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Dikdörtgen 7"/>
          <p:cNvSpPr/>
          <p:nvPr/>
        </p:nvSpPr>
        <p:spPr bwMode="gray">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tr-TR" noProof="0" dirty="0"/>
          </a:p>
        </p:txBody>
      </p:sp>
      <p:sp>
        <p:nvSpPr>
          <p:cNvPr id="9" name="Dikdörtgen 8"/>
          <p:cNvSpPr/>
          <p:nvPr/>
        </p:nvSpPr>
        <p:spPr bwMode="black">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tr-TR" noProof="0" dirty="0"/>
          </a:p>
        </p:txBody>
      </p:sp>
      <p:sp>
        <p:nvSpPr>
          <p:cNvPr id="2" name="Tarih Yer Tutucusu 1"/>
          <p:cNvSpPr>
            <a:spLocks noGrp="1"/>
          </p:cNvSpPr>
          <p:nvPr>
            <p:ph type="dt" sz="half" idx="10"/>
          </p:nvPr>
        </p:nvSpPr>
        <p:spPr/>
        <p:txBody>
          <a:bodyPr rtlCol="0"/>
          <a:lstStyle/>
          <a:p>
            <a:pPr rtl="0"/>
            <a:fld id="{3C0E14DC-0813-4F56-A0C0-36561CF53594}" type="datetime1">
              <a:rPr lang="tr-TR" noProof="0" smtClean="0"/>
              <a:t>21.06.2023</a:t>
            </a:fld>
            <a:endParaRPr lang="tr-TR" noProof="0" dirty="0"/>
          </a:p>
        </p:txBody>
      </p:sp>
      <p:sp>
        <p:nvSpPr>
          <p:cNvPr id="3" name="Alt Bilgi Yer Tutucusu 2"/>
          <p:cNvSpPr>
            <a:spLocks noGrp="1"/>
          </p:cNvSpPr>
          <p:nvPr>
            <p:ph type="ftr" sz="quarter" idx="11"/>
          </p:nvPr>
        </p:nvSpPr>
        <p:spPr/>
        <p:txBody>
          <a:bodyPr rtlCol="0"/>
          <a:lstStyle/>
          <a:p>
            <a:pPr rtl="0"/>
            <a:r>
              <a:rPr lang="tr-TR" noProof="0" dirty="0"/>
              <a:t>Alt bilgi ekleme</a:t>
            </a:r>
          </a:p>
        </p:txBody>
      </p:sp>
      <p:sp>
        <p:nvSpPr>
          <p:cNvPr id="4" name="Slayt Numarası Yer Tutucusu 3"/>
          <p:cNvSpPr>
            <a:spLocks noGrp="1"/>
          </p:cNvSpPr>
          <p:nvPr>
            <p:ph type="sldNum" sz="quarter" idx="12"/>
          </p:nvPr>
        </p:nvSpPr>
        <p:spPr/>
        <p:txBody>
          <a:bodyPr rtlCol="0"/>
          <a:lstStyle>
            <a:lvl1pPr>
              <a:defRPr>
                <a:solidFill>
                  <a:schemeClr val="bg1"/>
                </a:solidFill>
              </a:defRPr>
            </a:lvl1pPr>
          </a:lstStyle>
          <a:p>
            <a:pPr rtl="0"/>
            <a:fld id="{7DC1BBB0-96F0-4077-A278-0F3FB5C104D3}" type="slidenum">
              <a:rPr lang="tr-TR" noProof="0" smtClean="0"/>
              <a:pPr/>
              <a:t>‹#›</a:t>
            </a:fld>
            <a:endParaRPr lang="tr-TR" noProof="0" dirty="0"/>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Resim Yazılı İçerik">
    <p:spTree>
      <p:nvGrpSpPr>
        <p:cNvPr id="1" name=""/>
        <p:cNvGrpSpPr/>
        <p:nvPr/>
      </p:nvGrpSpPr>
      <p:grpSpPr>
        <a:xfrm>
          <a:off x="0" y="0"/>
          <a:ext cx="0" cy="0"/>
          <a:chOff x="0" y="0"/>
          <a:chExt cx="0" cy="0"/>
        </a:xfrm>
      </p:grpSpPr>
      <p:sp>
        <p:nvSpPr>
          <p:cNvPr id="8" name="Dikdörtgen 7"/>
          <p:cNvSpPr/>
          <p:nvPr/>
        </p:nvSpPr>
        <p:spPr bwMode="gray">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tr-TR" noProof="0" dirty="0"/>
          </a:p>
        </p:txBody>
      </p:sp>
      <p:sp>
        <p:nvSpPr>
          <p:cNvPr id="9" name="Dikdörtgen 8"/>
          <p:cNvSpPr/>
          <p:nvPr/>
        </p:nvSpPr>
        <p:spPr bwMode="lt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tr-TR" noProof="0" dirty="0"/>
          </a:p>
        </p:txBody>
      </p:sp>
      <p:cxnSp>
        <p:nvCxnSpPr>
          <p:cNvPr id="10" name="Düz Bağlayıcı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Dikdörtgen 10"/>
          <p:cNvSpPr/>
          <p:nvPr/>
        </p:nvSpPr>
        <p:spPr bwMode="gray">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tr-TR" noProof="0" dirty="0"/>
          </a:p>
        </p:txBody>
      </p:sp>
      <p:sp>
        <p:nvSpPr>
          <p:cNvPr id="2" name="Başlık 1"/>
          <p:cNvSpPr>
            <a:spLocks noGrp="1"/>
          </p:cNvSpPr>
          <p:nvPr>
            <p:ph type="title"/>
          </p:nvPr>
        </p:nvSpPr>
        <p:spPr bwMode="white">
          <a:xfrm>
            <a:off x="1074240" y="381000"/>
            <a:ext cx="3293422" cy="1371600"/>
          </a:xfrm>
        </p:spPr>
        <p:txBody>
          <a:bodyPr rtlCol="0" anchor="b">
            <a:normAutofit/>
          </a:bodyPr>
          <a:lstStyle>
            <a:lvl1pPr algn="l">
              <a:defRPr sz="2800" b="0" cap="all" baseline="0">
                <a:solidFill>
                  <a:schemeClr val="bg1"/>
                </a:solidFill>
              </a:defRPr>
            </a:lvl1pPr>
          </a:lstStyle>
          <a:p>
            <a:pPr rtl="0"/>
            <a:r>
              <a:rPr lang="tr-TR" noProof="0"/>
              <a:t>Asıl başlık stilini düzenlemek için tıklayın</a:t>
            </a:r>
            <a:endParaRPr lang="tr-TR" noProof="0" dirty="0"/>
          </a:p>
        </p:txBody>
      </p:sp>
      <p:sp>
        <p:nvSpPr>
          <p:cNvPr id="3" name="İçerik Yer Tutucusu 2"/>
          <p:cNvSpPr>
            <a:spLocks noGrp="1"/>
          </p:cNvSpPr>
          <p:nvPr>
            <p:ph idx="1"/>
          </p:nvPr>
        </p:nvSpPr>
        <p:spPr>
          <a:xfrm>
            <a:off x="5180251" y="482600"/>
            <a:ext cx="6195986" cy="5689600"/>
          </a:xfrm>
        </p:spPr>
        <p:txBody>
          <a:bodyPr rtlCol="0">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4" name="Metin Yer Tutucusu 3"/>
          <p:cNvSpPr>
            <a:spLocks noGrp="1"/>
          </p:cNvSpPr>
          <p:nvPr>
            <p:ph type="body" sz="half" idx="2"/>
          </p:nvPr>
        </p:nvSpPr>
        <p:spPr bwMode="white">
          <a:xfrm>
            <a:off x="1074240" y="1828800"/>
            <a:ext cx="3293422" cy="4343400"/>
          </a:xfrm>
        </p:spPr>
        <p:txBody>
          <a:bodyPr rtlCol="0">
            <a:normAutofit/>
          </a:bodyPr>
          <a:lstStyle>
            <a:lvl1pPr marL="0" indent="0">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TR" noProof="0"/>
              <a:t>Asıl metin stillerini düzenlemek için tıklayın</a:t>
            </a:r>
          </a:p>
        </p:txBody>
      </p:sp>
      <p:sp>
        <p:nvSpPr>
          <p:cNvPr id="5" name="Tarih Yer Tutucusu 4"/>
          <p:cNvSpPr>
            <a:spLocks noGrp="1"/>
          </p:cNvSpPr>
          <p:nvPr>
            <p:ph type="dt" sz="half" idx="10"/>
          </p:nvPr>
        </p:nvSpPr>
        <p:spPr/>
        <p:txBody>
          <a:bodyPr rtlCol="0"/>
          <a:lstStyle/>
          <a:p>
            <a:pPr rtl="0"/>
            <a:fld id="{4525E036-0280-4362-84A2-0BA82D534F61}" type="datetime1">
              <a:rPr lang="tr-TR" noProof="0" smtClean="0"/>
              <a:t>21.06.2023</a:t>
            </a:fld>
            <a:endParaRPr lang="tr-TR" noProof="0" dirty="0"/>
          </a:p>
        </p:txBody>
      </p:sp>
      <p:sp>
        <p:nvSpPr>
          <p:cNvPr id="6" name="Alt Bilgi Yer Tutucusu 5"/>
          <p:cNvSpPr>
            <a:spLocks noGrp="1"/>
          </p:cNvSpPr>
          <p:nvPr>
            <p:ph type="ftr" sz="quarter" idx="11"/>
          </p:nvPr>
        </p:nvSpPr>
        <p:spPr/>
        <p:txBody>
          <a:bodyPr rtlCol="0"/>
          <a:lstStyle/>
          <a:p>
            <a:pPr rtl="0"/>
            <a:r>
              <a:rPr lang="tr-TR" noProof="0" dirty="0"/>
              <a:t>Alt bilgi ekleme</a:t>
            </a:r>
          </a:p>
        </p:txBody>
      </p:sp>
      <p:sp>
        <p:nvSpPr>
          <p:cNvPr id="7" name="Slayt Numarası Yer Tutucusu 6"/>
          <p:cNvSpPr>
            <a:spLocks noGrp="1"/>
          </p:cNvSpPr>
          <p:nvPr>
            <p:ph type="sldNum" sz="quarter" idx="12"/>
          </p:nvPr>
        </p:nvSpPr>
        <p:spPr/>
        <p:txBody>
          <a:bodyPr rtlCol="0"/>
          <a:lstStyle/>
          <a:p>
            <a:pPr rtl="0"/>
            <a:fld id="{7DC1BBB0-96F0-4077-A278-0F3FB5C104D3}" type="slidenum">
              <a:rPr lang="tr-TR" noProof="0" smtClean="0"/>
              <a:t>‹#›</a:t>
            </a:fld>
            <a:endParaRPr lang="tr-TR" noProof="0" dirty="0"/>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Resim Yazılı Resim">
    <p:spTree>
      <p:nvGrpSpPr>
        <p:cNvPr id="1" name=""/>
        <p:cNvGrpSpPr/>
        <p:nvPr/>
      </p:nvGrpSpPr>
      <p:grpSpPr>
        <a:xfrm>
          <a:off x="0" y="0"/>
          <a:ext cx="0" cy="0"/>
          <a:chOff x="0" y="0"/>
          <a:chExt cx="0" cy="0"/>
        </a:xfrm>
      </p:grpSpPr>
      <p:sp>
        <p:nvSpPr>
          <p:cNvPr id="11" name="Dikdörtgen 10"/>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tr-TR" noProof="0" dirty="0"/>
          </a:p>
        </p:txBody>
      </p:sp>
      <p:sp>
        <p:nvSpPr>
          <p:cNvPr id="8" name="Dikdörtgen 7"/>
          <p:cNvSpPr/>
          <p:nvPr/>
        </p:nvSpPr>
        <p:spPr bwMode="black">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tr-TR" noProof="0" dirty="0"/>
          </a:p>
        </p:txBody>
      </p:sp>
      <p:sp>
        <p:nvSpPr>
          <p:cNvPr id="9" name="Dikdörtgen 8"/>
          <p:cNvSpPr/>
          <p:nvPr/>
        </p:nvSpPr>
        <p:spPr bwMode="ltGray">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tr-TR" noProof="0" dirty="0"/>
          </a:p>
        </p:txBody>
      </p:sp>
      <p:sp>
        <p:nvSpPr>
          <p:cNvPr id="2" name="Başlık 1"/>
          <p:cNvSpPr>
            <a:spLocks noGrp="1"/>
          </p:cNvSpPr>
          <p:nvPr>
            <p:ph type="title"/>
          </p:nvPr>
        </p:nvSpPr>
        <p:spPr>
          <a:xfrm>
            <a:off x="1074240" y="381000"/>
            <a:ext cx="3293422" cy="1371600"/>
          </a:xfrm>
        </p:spPr>
        <p:txBody>
          <a:bodyPr rtlCol="0" anchor="b">
            <a:normAutofit/>
          </a:bodyPr>
          <a:lstStyle>
            <a:lvl1pPr algn="l">
              <a:defRPr sz="2800" b="0" cap="all" baseline="0">
                <a:solidFill>
                  <a:schemeClr val="tx1">
                    <a:lumMod val="75000"/>
                  </a:schemeClr>
                </a:solidFill>
              </a:defRPr>
            </a:lvl1pPr>
          </a:lstStyle>
          <a:p>
            <a:pPr rtl="0"/>
            <a:r>
              <a:rPr lang="tr-TR" noProof="0"/>
              <a:t>Asıl başlık stilini düzenlemek için tıklayın</a:t>
            </a:r>
            <a:endParaRPr lang="tr-TR" noProof="0" dirty="0"/>
          </a:p>
        </p:txBody>
      </p:sp>
      <p:sp>
        <p:nvSpPr>
          <p:cNvPr id="3" name="Resim Yer Tutucusu 2" descr="Resim eklemek için boş yer tutucu. Yer tutucuya tıklayın ve eklemek istediğiniz resmi seçin"/>
          <p:cNvSpPr>
            <a:spLocks noGrp="1"/>
          </p:cNvSpPr>
          <p:nvPr>
            <p:ph type="pic" idx="1"/>
          </p:nvPr>
        </p:nvSpPr>
        <p:spPr bwMode="auto">
          <a:xfrm>
            <a:off x="5180251" y="482600"/>
            <a:ext cx="6195986" cy="5689600"/>
          </a:xfrm>
          <a:ln w="19050">
            <a:solidFill>
              <a:schemeClr val="bg1"/>
            </a:solidFill>
          </a:ln>
        </p:spPr>
        <p:txBody>
          <a:bodyPr rtlCol="0">
            <a:normAutofit/>
          </a:bodyPr>
          <a:lstStyle>
            <a:lvl1pPr marL="0" indent="0">
              <a:buNone/>
              <a:defRPr sz="2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tr-TR" noProof="0"/>
              <a:t>Resim eklemek için simgeye tıklayın</a:t>
            </a:r>
            <a:endParaRPr lang="tr-TR" noProof="0" dirty="0"/>
          </a:p>
        </p:txBody>
      </p:sp>
      <p:sp>
        <p:nvSpPr>
          <p:cNvPr id="4" name="Metin Yer Tutucusu 3"/>
          <p:cNvSpPr>
            <a:spLocks noGrp="1"/>
          </p:cNvSpPr>
          <p:nvPr>
            <p:ph type="body" sz="half" idx="2"/>
          </p:nvPr>
        </p:nvSpPr>
        <p:spPr>
          <a:xfrm>
            <a:off x="1074240" y="1828800"/>
            <a:ext cx="3293422" cy="4343400"/>
          </a:xfrm>
        </p:spPr>
        <p:txBody>
          <a:bodyPr rtlCol="0">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TR" noProof="0"/>
              <a:t>Asıl metin stillerini düzenlemek için tıklayın</a:t>
            </a:r>
          </a:p>
        </p:txBody>
      </p:sp>
      <p:sp>
        <p:nvSpPr>
          <p:cNvPr id="5" name="Tarih Yer Tutucusu 4"/>
          <p:cNvSpPr>
            <a:spLocks noGrp="1"/>
          </p:cNvSpPr>
          <p:nvPr>
            <p:ph type="dt" sz="half" idx="10"/>
          </p:nvPr>
        </p:nvSpPr>
        <p:spPr/>
        <p:txBody>
          <a:bodyPr rtlCol="0"/>
          <a:lstStyle>
            <a:lvl1pPr>
              <a:defRPr baseline="0">
                <a:solidFill>
                  <a:schemeClr val="tx2"/>
                </a:solidFill>
              </a:defRPr>
            </a:lvl1pPr>
          </a:lstStyle>
          <a:p>
            <a:pPr rtl="0"/>
            <a:fld id="{EABCFD4A-C4C7-43B9-8071-07413760019E}" type="datetime1">
              <a:rPr lang="tr-TR" noProof="0" smtClean="0"/>
              <a:t>21.06.2023</a:t>
            </a:fld>
            <a:endParaRPr lang="tr-TR" noProof="0" dirty="0"/>
          </a:p>
        </p:txBody>
      </p:sp>
      <p:sp>
        <p:nvSpPr>
          <p:cNvPr id="6" name="Alt Bilgi Yer Tutucusu 5"/>
          <p:cNvSpPr>
            <a:spLocks noGrp="1"/>
          </p:cNvSpPr>
          <p:nvPr>
            <p:ph type="ftr" sz="quarter" idx="11"/>
          </p:nvPr>
        </p:nvSpPr>
        <p:spPr/>
        <p:txBody>
          <a:bodyPr rtlCol="0"/>
          <a:lstStyle>
            <a:lvl1pPr>
              <a:defRPr baseline="0">
                <a:solidFill>
                  <a:schemeClr val="tx2"/>
                </a:solidFill>
              </a:defRPr>
            </a:lvl1pPr>
          </a:lstStyle>
          <a:p>
            <a:pPr rtl="0"/>
            <a:r>
              <a:rPr lang="tr-TR" noProof="0" dirty="0"/>
              <a:t>Alt bilgi ekleme</a:t>
            </a:r>
          </a:p>
        </p:txBody>
      </p:sp>
      <p:sp>
        <p:nvSpPr>
          <p:cNvPr id="7" name="Slayt Numarası Yer Tutucusu 6"/>
          <p:cNvSpPr>
            <a:spLocks noGrp="1"/>
          </p:cNvSpPr>
          <p:nvPr>
            <p:ph type="sldNum" sz="quarter" idx="12"/>
          </p:nvPr>
        </p:nvSpPr>
        <p:spPr/>
        <p:txBody>
          <a:bodyPr rtlCol="0"/>
          <a:lstStyle>
            <a:lvl1pPr>
              <a:defRPr baseline="0">
                <a:solidFill>
                  <a:schemeClr val="tx2"/>
                </a:solidFill>
              </a:defRPr>
            </a:lvl1pPr>
          </a:lstStyle>
          <a:p>
            <a:pPr rtl="0"/>
            <a:fld id="{7DC1BBB0-96F0-4077-A278-0F3FB5C104D3}" type="slidenum">
              <a:rPr lang="tr-TR" noProof="0" smtClean="0"/>
              <a:pPr/>
              <a:t>‹#›</a:t>
            </a:fld>
            <a:endParaRPr lang="tr-TR" noProof="0" dirty="0"/>
          </a:p>
        </p:txBody>
      </p:sp>
      <p:cxnSp>
        <p:nvCxnSpPr>
          <p:cNvPr id="10" name="Düz Bağlayıcı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ikdörtgen 6"/>
          <p:cNvSpPr/>
          <p:nvPr/>
        </p:nvSpPr>
        <p:spPr bwMode="gray">
          <a:xfrm>
            <a:off x="11847880" y="-2540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tr-TR" noProof="0" dirty="0"/>
          </a:p>
        </p:txBody>
      </p:sp>
      <p:sp>
        <p:nvSpPr>
          <p:cNvPr id="8" name="Dikdörtgen 7"/>
          <p:cNvSpPr/>
          <p:nvPr/>
        </p:nvSpPr>
        <p:spPr bwMode="ltGray">
          <a:xfrm>
            <a:off x="580919" y="-2540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sp>
        <p:nvSpPr>
          <p:cNvPr id="9" name="Dikdörtgen 8"/>
          <p:cNvSpPr/>
          <p:nvPr/>
        </p:nvSpPr>
        <p:spPr bwMode="gray">
          <a:xfrm>
            <a:off x="-36224" y="-2540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sp>
        <p:nvSpPr>
          <p:cNvPr id="13" name="Dikdörtgen 12"/>
          <p:cNvSpPr/>
          <p:nvPr/>
        </p:nvSpPr>
        <p:spPr bwMode="black">
          <a:xfrm>
            <a:off x="580919" y="7108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cxnSp>
        <p:nvCxnSpPr>
          <p:cNvPr id="14" name="Düz Bağlayıcı 13"/>
          <p:cNvCxnSpPr/>
          <p:nvPr/>
        </p:nvCxnSpPr>
        <p:spPr bwMode="white">
          <a:xfrm>
            <a:off x="580919" y="710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Düz Bağlayıcı 14"/>
          <p:cNvCxnSpPr/>
          <p:nvPr/>
        </p:nvCxnSpPr>
        <p:spPr bwMode="white">
          <a:xfrm>
            <a:off x="580919" y="13204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İşareti"/>
          <p:cNvSpPr>
            <a:spLocks/>
          </p:cNvSpPr>
          <p:nvPr/>
        </p:nvSpPr>
        <p:spPr bwMode="white">
          <a:xfrm>
            <a:off x="719871" y="8727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tr-TR" noProof="0" dirty="0"/>
          </a:p>
        </p:txBody>
      </p:sp>
      <p:cxnSp>
        <p:nvCxnSpPr>
          <p:cNvPr id="16" name="Düz Bağlayıcı 15"/>
          <p:cNvCxnSpPr/>
          <p:nvPr/>
        </p:nvCxnSpPr>
        <p:spPr bwMode="white">
          <a:xfrm>
            <a:off x="580919" y="-2540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Başlık Yer Tutucusu 1"/>
          <p:cNvSpPr>
            <a:spLocks noGrp="1"/>
          </p:cNvSpPr>
          <p:nvPr>
            <p:ph type="title"/>
          </p:nvPr>
        </p:nvSpPr>
        <p:spPr>
          <a:xfrm>
            <a:off x="1557212" y="152400"/>
            <a:ext cx="9782801" cy="1239837"/>
          </a:xfrm>
          <a:prstGeom prst="rect">
            <a:avLst/>
          </a:prstGeom>
        </p:spPr>
        <p:txBody>
          <a:bodyPr vert="horz" lIns="91440" tIns="45720" rIns="91440" bIns="45720" rtlCol="0" anchor="b">
            <a:normAutofit/>
          </a:bodyPr>
          <a:lstStyle/>
          <a:p>
            <a:pPr rtl="0"/>
            <a:r>
              <a:rPr lang="tr-TR" noProof="0" dirty="0"/>
              <a:t>Asıl başlık stilini düzenlemek için tıklayın</a:t>
            </a:r>
          </a:p>
        </p:txBody>
      </p:sp>
      <p:sp>
        <p:nvSpPr>
          <p:cNvPr id="3" name="Metin Yer Tutucusu 2"/>
          <p:cNvSpPr>
            <a:spLocks noGrp="1"/>
          </p:cNvSpPr>
          <p:nvPr>
            <p:ph type="body" idx="1"/>
          </p:nvPr>
        </p:nvSpPr>
        <p:spPr>
          <a:xfrm>
            <a:off x="1557212" y="1574800"/>
            <a:ext cx="9782801" cy="4572000"/>
          </a:xfrm>
          <a:prstGeom prst="rect">
            <a:avLst/>
          </a:prstGeom>
        </p:spPr>
        <p:txBody>
          <a:bodyPr vert="horz" lIns="91440" tIns="45720" rIns="91440" bIns="45720" rtlCol="0">
            <a:normAutofit/>
          </a:bodyPr>
          <a:lstStyle/>
          <a:p>
            <a:pPr lvl="0" rtl="0"/>
            <a:r>
              <a:rPr lang="tr-TR" noProof="0" dirty="0"/>
              <a:t>Asıl metin stillerini düzenlemek için tıklayın</a:t>
            </a:r>
          </a:p>
          <a:p>
            <a:pPr lvl="1" rtl="0"/>
            <a:r>
              <a:rPr lang="tr-TR" noProof="0" dirty="0"/>
              <a:t>İkinci düzey</a:t>
            </a:r>
          </a:p>
          <a:p>
            <a:pPr lvl="2" rtl="0"/>
            <a:r>
              <a:rPr lang="tr-TR" noProof="0" dirty="0"/>
              <a:t>Üçüncü düzey</a:t>
            </a:r>
          </a:p>
          <a:p>
            <a:pPr lvl="3" rtl="0"/>
            <a:r>
              <a:rPr lang="tr-TR" noProof="0" dirty="0"/>
              <a:t>Dördüncü düzey</a:t>
            </a:r>
          </a:p>
          <a:p>
            <a:pPr lvl="4" rtl="0"/>
            <a:r>
              <a:rPr lang="tr-TR" noProof="0" dirty="0"/>
              <a:t>Beşinci düzey</a:t>
            </a:r>
          </a:p>
        </p:txBody>
      </p:sp>
      <p:sp>
        <p:nvSpPr>
          <p:cNvPr id="4" name="Tarih Yer Tutucusu 3"/>
          <p:cNvSpPr>
            <a:spLocks noGrp="1"/>
          </p:cNvSpPr>
          <p:nvPr>
            <p:ph type="dt" sz="half" idx="2"/>
          </p:nvPr>
        </p:nvSpPr>
        <p:spPr>
          <a:xfrm>
            <a:off x="5144026" y="6330951"/>
            <a:ext cx="1218883" cy="365125"/>
          </a:xfrm>
          <a:prstGeom prst="rect">
            <a:avLst/>
          </a:prstGeom>
        </p:spPr>
        <p:txBody>
          <a:bodyPr vert="horz" lIns="91440" tIns="45720" rIns="91440" bIns="45720" rtlCol="0" anchor="ctr"/>
          <a:lstStyle>
            <a:lvl1pPr algn="l">
              <a:defRPr sz="1200" cap="all" baseline="0">
                <a:solidFill>
                  <a:schemeClr val="tx1"/>
                </a:solidFill>
              </a:defRPr>
            </a:lvl1pPr>
          </a:lstStyle>
          <a:p>
            <a:pPr rtl="0"/>
            <a:fld id="{BF0BAF8E-2B23-4ED1-AE30-CF32834E9141}" type="datetime1">
              <a:rPr lang="tr-TR" noProof="0" smtClean="0"/>
              <a:t>21.06.2023</a:t>
            </a:fld>
            <a:endParaRPr lang="tr-TR" noProof="0" dirty="0"/>
          </a:p>
        </p:txBody>
      </p:sp>
      <p:sp>
        <p:nvSpPr>
          <p:cNvPr id="5" name="Alt Bilgi Yer Tutucusu 4"/>
          <p:cNvSpPr>
            <a:spLocks noGrp="1"/>
          </p:cNvSpPr>
          <p:nvPr>
            <p:ph type="ftr" sz="quarter" idx="3"/>
          </p:nvPr>
        </p:nvSpPr>
        <p:spPr>
          <a:xfrm>
            <a:off x="6559709" y="6330951"/>
            <a:ext cx="3974065" cy="365125"/>
          </a:xfrm>
          <a:prstGeom prst="rect">
            <a:avLst/>
          </a:prstGeom>
        </p:spPr>
        <p:txBody>
          <a:bodyPr vert="horz" lIns="91440" tIns="45720" rIns="91440" bIns="45720" rtlCol="0" anchor="ctr"/>
          <a:lstStyle>
            <a:lvl1pPr algn="ctr">
              <a:defRPr sz="1200" cap="all" baseline="0">
                <a:solidFill>
                  <a:schemeClr val="tx1"/>
                </a:solidFill>
              </a:defRPr>
            </a:lvl1pPr>
          </a:lstStyle>
          <a:p>
            <a:pPr rtl="0"/>
            <a:r>
              <a:rPr lang="tr-TR" noProof="0" dirty="0"/>
              <a:t>Alt bilgi ekleme</a:t>
            </a:r>
          </a:p>
        </p:txBody>
      </p:sp>
      <p:sp>
        <p:nvSpPr>
          <p:cNvPr id="6" name="Slayt Numarası Yer Tutucusu 5"/>
          <p:cNvSpPr>
            <a:spLocks noGrp="1"/>
          </p:cNvSpPr>
          <p:nvPr>
            <p:ph type="sldNum" sz="quarter" idx="4"/>
          </p:nvPr>
        </p:nvSpPr>
        <p:spPr>
          <a:xfrm>
            <a:off x="10730572" y="6330951"/>
            <a:ext cx="609441" cy="365125"/>
          </a:xfrm>
          <a:prstGeom prst="rect">
            <a:avLst/>
          </a:prstGeom>
        </p:spPr>
        <p:txBody>
          <a:bodyPr vert="horz" lIns="91440" tIns="45720" rIns="91440" bIns="45720" rtlCol="0" anchor="ctr"/>
          <a:lstStyle>
            <a:lvl1pPr algn="r">
              <a:defRPr sz="1200" cap="all" baseline="0">
                <a:solidFill>
                  <a:schemeClr val="tx1"/>
                </a:solidFill>
              </a:defRPr>
            </a:lvl1pPr>
          </a:lstStyle>
          <a:p>
            <a:pPr rtl="0"/>
            <a:fld id="{7DC1BBB0-96F0-4077-A278-0F3FB5C104D3}" type="slidenum">
              <a:rPr lang="tr-TR" noProof="0" smtClean="0"/>
              <a:pPr/>
              <a:t>‹#›</a:t>
            </a:fld>
            <a:endParaRPr lang="tr-TR" noProof="0" dirty="0"/>
          </a:p>
        </p:txBody>
      </p:sp>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2.jp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2.jp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0.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4.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8.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9.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0.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6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2.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6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3.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4.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6.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6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9.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7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0.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7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1.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7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3.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7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30.gif"/><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p:cNvSpPr>
            <a:spLocks noGrp="1"/>
          </p:cNvSpPr>
          <p:nvPr>
            <p:ph type="subTitle" idx="1"/>
          </p:nvPr>
        </p:nvSpPr>
        <p:spPr/>
        <p:txBody>
          <a:bodyPr rtlCol="0"/>
          <a:lstStyle/>
          <a:p>
            <a:pPr rtl="0"/>
            <a:r>
              <a:rPr lang="tr-TR" dirty="0"/>
              <a:t>Nesne Tabanlı Programlama (OOP)</a:t>
            </a:r>
            <a:br>
              <a:rPr lang="tr-TR" dirty="0"/>
            </a:br>
            <a:r>
              <a:rPr lang="tr-TR" dirty="0"/>
              <a:t>Yazılım Tasarım Desenleri</a:t>
            </a:r>
          </a:p>
        </p:txBody>
      </p:sp>
      <p:pic>
        <p:nvPicPr>
          <p:cNvPr id="5" name="Resim 4">
            <a:extLst>
              <a:ext uri="{FF2B5EF4-FFF2-40B4-BE49-F238E27FC236}">
                <a16:creationId xmlns:a16="http://schemas.microsoft.com/office/drawing/2014/main" id="{663FC491-86E1-3DAE-FCFA-B7AE56409D70}"/>
              </a:ext>
            </a:extLst>
          </p:cNvPr>
          <p:cNvPicPr>
            <a:picLocks noChangeAspect="1"/>
          </p:cNvPicPr>
          <p:nvPr/>
        </p:nvPicPr>
        <p:blipFill>
          <a:blip r:embed="rId3"/>
          <a:stretch>
            <a:fillRect/>
          </a:stretch>
        </p:blipFill>
        <p:spPr>
          <a:xfrm>
            <a:off x="4366220" y="908720"/>
            <a:ext cx="5715000" cy="3000375"/>
          </a:xfrm>
          <a:prstGeom prst="rect">
            <a:avLst/>
          </a:prstGeom>
        </p:spPr>
      </p:pic>
    </p:spTree>
    <p:extLst>
      <p:ext uri="{BB962C8B-B14F-4D97-AF65-F5344CB8AC3E}">
        <p14:creationId xmlns:p14="http://schemas.microsoft.com/office/powerpoint/2010/main" val="50676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Nesne Tabanlı Programlama (OOP)</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268760"/>
            <a:ext cx="9916528" cy="5589240"/>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r>
              <a:rPr lang="tr-TR" sz="1600" dirty="0" err="1">
                <a:solidFill>
                  <a:srgbClr val="0000FF"/>
                </a:solidFill>
                <a:latin typeface="Cascadia Mono" panose="020B0609020000020004" pitchFamily="49" charset="0"/>
              </a:rPr>
              <a:t>public</a:t>
            </a:r>
            <a:r>
              <a:rPr lang="tr-TR" sz="1600" dirty="0">
                <a:solidFill>
                  <a:srgbClr val="000000"/>
                </a:solidFill>
                <a:latin typeface="Cascadia Mono" panose="020B0609020000020004" pitchFamily="49" charset="0"/>
              </a:rPr>
              <a:t> </a:t>
            </a:r>
            <a:r>
              <a:rPr lang="tr-TR" sz="1600" dirty="0" err="1">
                <a:solidFill>
                  <a:srgbClr val="0000FF"/>
                </a:solidFill>
                <a:latin typeface="Cascadia Mono" panose="020B0609020000020004" pitchFamily="49" charset="0"/>
              </a:rPr>
              <a:t>class</a:t>
            </a:r>
            <a:r>
              <a:rPr lang="tr-TR" sz="1600" dirty="0">
                <a:solidFill>
                  <a:srgbClr val="000000"/>
                </a:solidFill>
                <a:latin typeface="Cascadia Mono" panose="020B0609020000020004" pitchFamily="49" charset="0"/>
              </a:rPr>
              <a:t> </a:t>
            </a:r>
            <a:r>
              <a:rPr lang="tr-TR" sz="1600" dirty="0">
                <a:solidFill>
                  <a:srgbClr val="2B91AF"/>
                </a:solidFill>
                <a:latin typeface="Cascadia Mono" panose="020B0609020000020004" pitchFamily="49" charset="0"/>
              </a:rPr>
              <a:t>User</a:t>
            </a:r>
            <a:endParaRPr lang="tr-TR" sz="1600" dirty="0">
              <a:solidFill>
                <a:srgbClr val="000000"/>
              </a:solidFill>
              <a:latin typeface="Cascadia Mono" panose="020B0609020000020004" pitchFamily="49" charset="0"/>
            </a:endParaRPr>
          </a:p>
          <a:p>
            <a:r>
              <a:rPr lang="tr-TR" sz="1600" dirty="0">
                <a:solidFill>
                  <a:srgbClr val="000000"/>
                </a:solidFill>
                <a:latin typeface="Cascadia Mono" panose="020B0609020000020004" pitchFamily="49" charset="0"/>
              </a:rPr>
              <a:t>    {</a:t>
            </a:r>
          </a:p>
          <a:p>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public</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int</a:t>
            </a:r>
            <a:r>
              <a:rPr lang="en-US" sz="1600" dirty="0">
                <a:solidFill>
                  <a:srgbClr val="000000"/>
                </a:solidFill>
                <a:latin typeface="Cascadia Mono" panose="020B0609020000020004" pitchFamily="49" charset="0"/>
              </a:rPr>
              <a:t> Id { </a:t>
            </a:r>
            <a:r>
              <a:rPr lang="en-US" sz="1600" dirty="0">
                <a:solidFill>
                  <a:srgbClr val="0000FF"/>
                </a:solidFill>
                <a:latin typeface="Cascadia Mono" panose="020B0609020000020004" pitchFamily="49" charset="0"/>
              </a:rPr>
              <a:t>get</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set</a:t>
            </a:r>
            <a:r>
              <a:rPr lang="en-US" sz="1600" dirty="0">
                <a:solidFill>
                  <a:srgbClr val="000000"/>
                </a:solidFill>
                <a:latin typeface="Cascadia Mono" panose="020B0609020000020004" pitchFamily="49" charset="0"/>
              </a:rPr>
              <a:t>; }</a:t>
            </a:r>
          </a:p>
          <a:p>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public</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string</a:t>
            </a:r>
            <a:r>
              <a:rPr lang="en-US" sz="1600" dirty="0">
                <a:solidFill>
                  <a:srgbClr val="000000"/>
                </a:solidFill>
                <a:latin typeface="Cascadia Mono" panose="020B0609020000020004" pitchFamily="49" charset="0"/>
              </a:rPr>
              <a:t> Name { </a:t>
            </a:r>
            <a:r>
              <a:rPr lang="en-US" sz="1600" dirty="0">
                <a:solidFill>
                  <a:srgbClr val="0000FF"/>
                </a:solidFill>
                <a:latin typeface="Cascadia Mono" panose="020B0609020000020004" pitchFamily="49" charset="0"/>
              </a:rPr>
              <a:t>get</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set</a:t>
            </a:r>
            <a:r>
              <a:rPr lang="en-US" sz="1600" dirty="0">
                <a:solidFill>
                  <a:srgbClr val="000000"/>
                </a:solidFill>
                <a:latin typeface="Cascadia Mono" panose="020B0609020000020004" pitchFamily="49" charset="0"/>
              </a:rPr>
              <a:t>; }</a:t>
            </a:r>
          </a:p>
          <a:p>
            <a:endParaRPr lang="tr-TR" sz="1600" dirty="0">
              <a:solidFill>
                <a:srgbClr val="000000"/>
              </a:solidFill>
              <a:latin typeface="Cascadia Mono" panose="020B0609020000020004" pitchFamily="49" charset="0"/>
            </a:endParaRPr>
          </a:p>
          <a:p>
            <a:r>
              <a:rPr lang="tr-TR" sz="1600" dirty="0">
                <a:solidFill>
                  <a:srgbClr val="000000"/>
                </a:solidFill>
                <a:latin typeface="Cascadia Mono" panose="020B0609020000020004" pitchFamily="49" charset="0"/>
              </a:rPr>
              <a:t>        </a:t>
            </a:r>
            <a:r>
              <a:rPr lang="tr-TR" sz="1600" dirty="0" err="1">
                <a:solidFill>
                  <a:srgbClr val="0000FF"/>
                </a:solidFill>
                <a:latin typeface="Cascadia Mono" panose="020B0609020000020004" pitchFamily="49" charset="0"/>
              </a:rPr>
              <a:t>public</a:t>
            </a:r>
            <a:r>
              <a:rPr lang="tr-TR" sz="1600" dirty="0">
                <a:solidFill>
                  <a:srgbClr val="000000"/>
                </a:solidFill>
                <a:latin typeface="Cascadia Mono" panose="020B0609020000020004" pitchFamily="49" charset="0"/>
              </a:rPr>
              <a:t> </a:t>
            </a:r>
            <a:r>
              <a:rPr lang="tr-TR" sz="1600" dirty="0" err="1">
                <a:solidFill>
                  <a:srgbClr val="0000FF"/>
                </a:solidFill>
                <a:latin typeface="Cascadia Mono" panose="020B0609020000020004" pitchFamily="49" charset="0"/>
              </a:rPr>
              <a:t>void</a:t>
            </a:r>
            <a:r>
              <a:rPr lang="tr-TR" sz="1600" dirty="0">
                <a:solidFill>
                  <a:srgbClr val="000000"/>
                </a:solidFill>
                <a:latin typeface="Cascadia Mono" panose="020B0609020000020004" pitchFamily="49" charset="0"/>
              </a:rPr>
              <a:t> </a:t>
            </a:r>
            <a:r>
              <a:rPr lang="tr-TR" sz="1600" dirty="0" err="1">
                <a:solidFill>
                  <a:srgbClr val="000000"/>
                </a:solidFill>
                <a:latin typeface="Cascadia Mono" panose="020B0609020000020004" pitchFamily="49" charset="0"/>
              </a:rPr>
              <a:t>Save</a:t>
            </a:r>
            <a:r>
              <a:rPr lang="tr-TR" sz="1600" dirty="0">
                <a:solidFill>
                  <a:srgbClr val="000000"/>
                </a:solidFill>
                <a:latin typeface="Cascadia Mono" panose="020B0609020000020004" pitchFamily="49" charset="0"/>
              </a:rPr>
              <a:t>()</a:t>
            </a:r>
          </a:p>
          <a:p>
            <a:r>
              <a:rPr lang="tr-TR" sz="1600" dirty="0">
                <a:solidFill>
                  <a:srgbClr val="000000"/>
                </a:solidFill>
                <a:latin typeface="Cascadia Mono" panose="020B0609020000020004" pitchFamily="49" charset="0"/>
              </a:rPr>
              <a:t>        {</a:t>
            </a:r>
          </a:p>
          <a:p>
            <a:r>
              <a:rPr lang="tr-TR" sz="1600" dirty="0">
                <a:solidFill>
                  <a:srgbClr val="000000"/>
                </a:solidFill>
                <a:latin typeface="Cascadia Mono" panose="020B0609020000020004" pitchFamily="49" charset="0"/>
              </a:rPr>
              <a:t>            </a:t>
            </a:r>
            <a:r>
              <a:rPr lang="tr-TR" sz="1600" dirty="0">
                <a:solidFill>
                  <a:srgbClr val="008000"/>
                </a:solidFill>
                <a:latin typeface="Cascadia Mono" panose="020B0609020000020004" pitchFamily="49" charset="0"/>
              </a:rPr>
              <a:t>// </a:t>
            </a:r>
            <a:r>
              <a:rPr lang="tr-TR" sz="1600" dirty="0" err="1">
                <a:solidFill>
                  <a:srgbClr val="008000"/>
                </a:solidFill>
                <a:latin typeface="Cascadia Mono" panose="020B0609020000020004" pitchFamily="49" charset="0"/>
              </a:rPr>
              <a:t>Veritabanına</a:t>
            </a:r>
            <a:r>
              <a:rPr lang="tr-TR" sz="1600" dirty="0">
                <a:solidFill>
                  <a:srgbClr val="008000"/>
                </a:solidFill>
                <a:latin typeface="Cascadia Mono" panose="020B0609020000020004" pitchFamily="49" charset="0"/>
              </a:rPr>
              <a:t> kullanıcıyı kaydetme işlemleri</a:t>
            </a:r>
            <a:endParaRPr lang="tr-TR" sz="1600" dirty="0">
              <a:solidFill>
                <a:srgbClr val="000000"/>
              </a:solidFill>
              <a:latin typeface="Cascadia Mono" panose="020B0609020000020004" pitchFamily="49" charset="0"/>
            </a:endParaRPr>
          </a:p>
          <a:p>
            <a:r>
              <a:rPr lang="tr-TR" sz="1600" dirty="0">
                <a:solidFill>
                  <a:srgbClr val="000000"/>
                </a:solidFill>
                <a:latin typeface="Cascadia Mono" panose="020B0609020000020004" pitchFamily="49" charset="0"/>
              </a:rPr>
              <a:t>        }</a:t>
            </a:r>
          </a:p>
          <a:p>
            <a:endParaRPr lang="tr-TR" sz="1600" dirty="0">
              <a:solidFill>
                <a:srgbClr val="000000"/>
              </a:solidFill>
              <a:latin typeface="Cascadia Mono" panose="020B0609020000020004" pitchFamily="49" charset="0"/>
            </a:endParaRPr>
          </a:p>
          <a:p>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public</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void</a:t>
            </a:r>
            <a:r>
              <a:rPr lang="en-US" sz="1600" dirty="0">
                <a:solidFill>
                  <a:srgbClr val="000000"/>
                </a:solidFill>
                <a:latin typeface="Cascadia Mono" panose="020B0609020000020004" pitchFamily="49" charset="0"/>
              </a:rPr>
              <a:t> Load(</a:t>
            </a:r>
            <a:r>
              <a:rPr lang="en-US" sz="1600" dirty="0">
                <a:solidFill>
                  <a:srgbClr val="0000FF"/>
                </a:solidFill>
                <a:latin typeface="Cascadia Mono" panose="020B0609020000020004" pitchFamily="49" charset="0"/>
              </a:rPr>
              <a:t>int</a:t>
            </a:r>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userId</a:t>
            </a:r>
            <a:r>
              <a:rPr lang="en-US" sz="1600" dirty="0">
                <a:solidFill>
                  <a:srgbClr val="000000"/>
                </a:solidFill>
                <a:latin typeface="Cascadia Mono" panose="020B0609020000020004" pitchFamily="49" charset="0"/>
              </a:rPr>
              <a:t>)</a:t>
            </a:r>
          </a:p>
          <a:p>
            <a:r>
              <a:rPr lang="tr-TR" sz="1600" dirty="0">
                <a:solidFill>
                  <a:srgbClr val="000000"/>
                </a:solidFill>
                <a:latin typeface="Cascadia Mono" panose="020B0609020000020004" pitchFamily="49" charset="0"/>
              </a:rPr>
              <a:t>        {</a:t>
            </a:r>
          </a:p>
          <a:p>
            <a:r>
              <a:rPr lang="tr-TR" sz="1600" dirty="0">
                <a:solidFill>
                  <a:srgbClr val="000000"/>
                </a:solidFill>
                <a:latin typeface="Cascadia Mono" panose="020B0609020000020004" pitchFamily="49" charset="0"/>
              </a:rPr>
              <a:t>            </a:t>
            </a:r>
            <a:r>
              <a:rPr lang="tr-TR" sz="1600" dirty="0">
                <a:solidFill>
                  <a:srgbClr val="008000"/>
                </a:solidFill>
                <a:latin typeface="Cascadia Mono" panose="020B0609020000020004" pitchFamily="49" charset="0"/>
              </a:rPr>
              <a:t>// </a:t>
            </a:r>
            <a:r>
              <a:rPr lang="tr-TR" sz="1600" dirty="0" err="1">
                <a:solidFill>
                  <a:srgbClr val="008000"/>
                </a:solidFill>
                <a:latin typeface="Cascadia Mono" panose="020B0609020000020004" pitchFamily="49" charset="0"/>
              </a:rPr>
              <a:t>Veritabanından</a:t>
            </a:r>
            <a:r>
              <a:rPr lang="tr-TR" sz="1600" dirty="0">
                <a:solidFill>
                  <a:srgbClr val="008000"/>
                </a:solidFill>
                <a:latin typeface="Cascadia Mono" panose="020B0609020000020004" pitchFamily="49" charset="0"/>
              </a:rPr>
              <a:t> kullanıcıyı yükleme işlemleri</a:t>
            </a:r>
            <a:endParaRPr lang="tr-TR" sz="1600" dirty="0">
              <a:solidFill>
                <a:srgbClr val="000000"/>
              </a:solidFill>
              <a:latin typeface="Cascadia Mono" panose="020B0609020000020004" pitchFamily="49" charset="0"/>
            </a:endParaRPr>
          </a:p>
          <a:p>
            <a:r>
              <a:rPr lang="tr-TR" sz="1600" dirty="0">
                <a:solidFill>
                  <a:srgbClr val="000000"/>
                </a:solidFill>
                <a:latin typeface="Cascadia Mono" panose="020B0609020000020004" pitchFamily="49" charset="0"/>
              </a:rPr>
              <a:t>        }</a:t>
            </a:r>
          </a:p>
          <a:p>
            <a:endParaRPr lang="tr-TR" sz="1600" dirty="0">
              <a:solidFill>
                <a:srgbClr val="000000"/>
              </a:solidFill>
              <a:latin typeface="Cascadia Mono" panose="020B0609020000020004" pitchFamily="49" charset="0"/>
            </a:endParaRPr>
          </a:p>
          <a:p>
            <a:r>
              <a:rPr lang="tr-TR" sz="1600" dirty="0">
                <a:solidFill>
                  <a:srgbClr val="000000"/>
                </a:solidFill>
                <a:latin typeface="Cascadia Mono" panose="020B0609020000020004" pitchFamily="49" charset="0"/>
              </a:rPr>
              <a:t>        </a:t>
            </a:r>
            <a:r>
              <a:rPr lang="tr-TR" sz="1600" dirty="0" err="1">
                <a:solidFill>
                  <a:srgbClr val="0000FF"/>
                </a:solidFill>
                <a:latin typeface="Cascadia Mono" panose="020B0609020000020004" pitchFamily="49" charset="0"/>
              </a:rPr>
              <a:t>public</a:t>
            </a:r>
            <a:r>
              <a:rPr lang="tr-TR" sz="1600" dirty="0">
                <a:solidFill>
                  <a:srgbClr val="000000"/>
                </a:solidFill>
                <a:latin typeface="Cascadia Mono" panose="020B0609020000020004" pitchFamily="49" charset="0"/>
              </a:rPr>
              <a:t> </a:t>
            </a:r>
            <a:r>
              <a:rPr lang="tr-TR" sz="1600" dirty="0" err="1">
                <a:solidFill>
                  <a:srgbClr val="0000FF"/>
                </a:solidFill>
                <a:latin typeface="Cascadia Mono" panose="020B0609020000020004" pitchFamily="49" charset="0"/>
              </a:rPr>
              <a:t>void</a:t>
            </a:r>
            <a:r>
              <a:rPr lang="tr-TR" sz="1600" dirty="0">
                <a:solidFill>
                  <a:srgbClr val="000000"/>
                </a:solidFill>
                <a:latin typeface="Cascadia Mono" panose="020B0609020000020004" pitchFamily="49" charset="0"/>
              </a:rPr>
              <a:t> </a:t>
            </a:r>
            <a:r>
              <a:rPr lang="tr-TR" sz="1600" dirty="0" err="1">
                <a:solidFill>
                  <a:srgbClr val="000000"/>
                </a:solidFill>
                <a:latin typeface="Cascadia Mono" panose="020B0609020000020004" pitchFamily="49" charset="0"/>
              </a:rPr>
              <a:t>Delete</a:t>
            </a:r>
            <a:r>
              <a:rPr lang="tr-TR" sz="1600" dirty="0">
                <a:solidFill>
                  <a:srgbClr val="000000"/>
                </a:solidFill>
                <a:latin typeface="Cascadia Mono" panose="020B0609020000020004" pitchFamily="49" charset="0"/>
              </a:rPr>
              <a:t>()</a:t>
            </a:r>
          </a:p>
          <a:p>
            <a:r>
              <a:rPr lang="tr-TR" sz="1600" dirty="0">
                <a:solidFill>
                  <a:srgbClr val="000000"/>
                </a:solidFill>
                <a:latin typeface="Cascadia Mono" panose="020B0609020000020004" pitchFamily="49" charset="0"/>
              </a:rPr>
              <a:t>        {</a:t>
            </a:r>
          </a:p>
          <a:p>
            <a:r>
              <a:rPr lang="tr-TR" sz="1600" dirty="0">
                <a:solidFill>
                  <a:srgbClr val="000000"/>
                </a:solidFill>
                <a:latin typeface="Cascadia Mono" panose="020B0609020000020004" pitchFamily="49" charset="0"/>
              </a:rPr>
              <a:t>            </a:t>
            </a:r>
            <a:r>
              <a:rPr lang="tr-TR" sz="1600" dirty="0">
                <a:solidFill>
                  <a:srgbClr val="008000"/>
                </a:solidFill>
                <a:latin typeface="Cascadia Mono" panose="020B0609020000020004" pitchFamily="49" charset="0"/>
              </a:rPr>
              <a:t>// </a:t>
            </a:r>
            <a:r>
              <a:rPr lang="tr-TR" sz="1600" dirty="0" err="1">
                <a:solidFill>
                  <a:srgbClr val="008000"/>
                </a:solidFill>
                <a:latin typeface="Cascadia Mono" panose="020B0609020000020004" pitchFamily="49" charset="0"/>
              </a:rPr>
              <a:t>Veritabanından</a:t>
            </a:r>
            <a:r>
              <a:rPr lang="tr-TR" sz="1600" dirty="0">
                <a:solidFill>
                  <a:srgbClr val="008000"/>
                </a:solidFill>
                <a:latin typeface="Cascadia Mono" panose="020B0609020000020004" pitchFamily="49" charset="0"/>
              </a:rPr>
              <a:t> kullanıcıyı silme işlemleri</a:t>
            </a:r>
            <a:endParaRPr lang="tr-TR" sz="1600" dirty="0">
              <a:solidFill>
                <a:srgbClr val="000000"/>
              </a:solidFill>
              <a:latin typeface="Cascadia Mono" panose="020B0609020000020004" pitchFamily="49" charset="0"/>
            </a:endParaRPr>
          </a:p>
          <a:p>
            <a:r>
              <a:rPr lang="tr-TR" sz="1600" dirty="0">
                <a:solidFill>
                  <a:srgbClr val="000000"/>
                </a:solidFill>
                <a:latin typeface="Cascadia Mono" panose="020B0609020000020004" pitchFamily="49" charset="0"/>
              </a:rPr>
              <a:t>        }</a:t>
            </a:r>
          </a:p>
          <a:p>
            <a:endParaRPr lang="tr-TR" sz="1600" dirty="0">
              <a:solidFill>
                <a:srgbClr val="000000"/>
              </a:solidFill>
              <a:latin typeface="Cascadia Mono" panose="020B0609020000020004" pitchFamily="49" charset="0"/>
            </a:endParaRPr>
          </a:p>
          <a:p>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public</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void</a:t>
            </a:r>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SendEmail</a:t>
            </a:r>
            <a:r>
              <a:rPr lang="en-US" sz="1600" dirty="0">
                <a:solidFill>
                  <a:srgbClr val="000000"/>
                </a:solidFill>
                <a:latin typeface="Cascadia Mono" panose="020B0609020000020004" pitchFamily="49" charset="0"/>
              </a:rPr>
              <a:t>(</a:t>
            </a:r>
            <a:r>
              <a:rPr lang="en-US" sz="1600" dirty="0">
                <a:solidFill>
                  <a:srgbClr val="0000FF"/>
                </a:solidFill>
                <a:latin typeface="Cascadia Mono" panose="020B0609020000020004" pitchFamily="49" charset="0"/>
              </a:rPr>
              <a:t>string</a:t>
            </a:r>
            <a:r>
              <a:rPr lang="en-US" sz="1600" dirty="0">
                <a:solidFill>
                  <a:srgbClr val="000000"/>
                </a:solidFill>
                <a:latin typeface="Cascadia Mono" panose="020B0609020000020004" pitchFamily="49" charset="0"/>
              </a:rPr>
              <a:t> message)</a:t>
            </a:r>
          </a:p>
          <a:p>
            <a:r>
              <a:rPr lang="tr-TR" sz="1600" dirty="0">
                <a:solidFill>
                  <a:srgbClr val="000000"/>
                </a:solidFill>
                <a:latin typeface="Cascadia Mono" panose="020B0609020000020004" pitchFamily="49" charset="0"/>
              </a:rPr>
              <a:t>        {</a:t>
            </a:r>
          </a:p>
          <a:p>
            <a:r>
              <a:rPr lang="tr-TR" sz="1600" dirty="0">
                <a:solidFill>
                  <a:srgbClr val="000000"/>
                </a:solidFill>
                <a:latin typeface="Cascadia Mono" panose="020B0609020000020004" pitchFamily="49" charset="0"/>
              </a:rPr>
              <a:t>            </a:t>
            </a:r>
            <a:r>
              <a:rPr lang="tr-TR" sz="1600" dirty="0">
                <a:solidFill>
                  <a:srgbClr val="008000"/>
                </a:solidFill>
                <a:latin typeface="Cascadia Mono" panose="020B0609020000020004" pitchFamily="49" charset="0"/>
              </a:rPr>
              <a:t>// E-posta gönderme işlemleri</a:t>
            </a:r>
            <a:endParaRPr lang="tr-TR" sz="1600" dirty="0">
              <a:solidFill>
                <a:srgbClr val="000000"/>
              </a:solidFill>
              <a:latin typeface="Cascadia Mono" panose="020B0609020000020004" pitchFamily="49" charset="0"/>
            </a:endParaRPr>
          </a:p>
          <a:p>
            <a:r>
              <a:rPr lang="tr-TR" sz="1600" dirty="0">
                <a:solidFill>
                  <a:srgbClr val="000000"/>
                </a:solidFill>
                <a:latin typeface="Cascadia Mono" panose="020B0609020000020004" pitchFamily="49" charset="0"/>
              </a:rPr>
              <a:t>        }</a:t>
            </a:r>
          </a:p>
          <a:p>
            <a:r>
              <a:rPr lang="tr-TR" sz="1600" dirty="0">
                <a:solidFill>
                  <a:srgbClr val="000000"/>
                </a:solidFill>
                <a:latin typeface="Cascadia Mono" panose="020B0609020000020004" pitchFamily="49" charset="0"/>
              </a:rPr>
              <a:t>    }</a:t>
            </a:r>
            <a:endParaRPr lang="tr-TR" sz="160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b="1" dirty="0" err="1">
                <a:solidFill>
                  <a:srgbClr val="760A0A"/>
                </a:solidFill>
                <a:latin typeface="Arial" panose="020B0604020202020204" pitchFamily="34" charset="0"/>
                <a:cs typeface="Arial" panose="020B0604020202020204" pitchFamily="34" charset="0"/>
              </a:rPr>
              <a:t>Single</a:t>
            </a:r>
            <a:r>
              <a:rPr lang="tr-TR" sz="2000" b="1" dirty="0">
                <a:solidFill>
                  <a:srgbClr val="760A0A"/>
                </a:solidFill>
                <a:latin typeface="Arial" panose="020B0604020202020204" pitchFamily="34" charset="0"/>
                <a:cs typeface="Arial" panose="020B0604020202020204" pitchFamily="34" charset="0"/>
              </a:rPr>
              <a:t> </a:t>
            </a:r>
            <a:r>
              <a:rPr lang="tr-TR" sz="2000" b="1" dirty="0" err="1">
                <a:solidFill>
                  <a:srgbClr val="760A0A"/>
                </a:solidFill>
                <a:latin typeface="Arial" panose="020B0604020202020204" pitchFamily="34" charset="0"/>
                <a:cs typeface="Arial" panose="020B0604020202020204" pitchFamily="34" charset="0"/>
              </a:rPr>
              <a:t>Responsibility</a:t>
            </a:r>
            <a:r>
              <a:rPr lang="tr-TR" sz="2000" b="1" dirty="0">
                <a:solidFill>
                  <a:srgbClr val="760A0A"/>
                </a:solidFill>
                <a:latin typeface="Arial" panose="020B0604020202020204" pitchFamily="34" charset="0"/>
                <a:cs typeface="Arial" panose="020B0604020202020204" pitchFamily="34" charset="0"/>
              </a:rPr>
              <a:t> </a:t>
            </a:r>
            <a:r>
              <a:rPr lang="tr-TR" sz="2000" b="1" dirty="0" err="1">
                <a:solidFill>
                  <a:srgbClr val="760A0A"/>
                </a:solidFill>
                <a:latin typeface="Arial" panose="020B0604020202020204" pitchFamily="34" charset="0"/>
                <a:cs typeface="Arial" panose="020B0604020202020204" pitchFamily="34" charset="0"/>
              </a:rPr>
              <a:t>Principle</a:t>
            </a:r>
            <a:r>
              <a:rPr lang="tr-TR" sz="2000" b="1" dirty="0">
                <a:solidFill>
                  <a:srgbClr val="760A0A"/>
                </a:solidFill>
                <a:latin typeface="Arial" panose="020B0604020202020204" pitchFamily="34" charset="0"/>
                <a:cs typeface="Arial" panose="020B0604020202020204" pitchFamily="34" charset="0"/>
              </a:rPr>
              <a:t> Örnek</a:t>
            </a:r>
          </a:p>
        </p:txBody>
      </p:sp>
    </p:spTree>
    <p:extLst>
      <p:ext uri="{BB962C8B-B14F-4D97-AF65-F5344CB8AC3E}">
        <p14:creationId xmlns:p14="http://schemas.microsoft.com/office/powerpoint/2010/main" val="3695158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fontScale="85000"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smtClean="0">
                <a:solidFill>
                  <a:srgbClr val="760A0A"/>
                </a:solidFill>
                <a:latin typeface="Arial" panose="020B0604020202020204" pitchFamily="34" charset="0"/>
                <a:cs typeface="Arial" panose="020B0604020202020204" pitchFamily="34" charset="0"/>
              </a:rPr>
              <a:t>Behavioral</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Patterns</a:t>
            </a:r>
            <a:r>
              <a:rPr lang="tr-TR" sz="2000" dirty="0" smtClean="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Chain</a:t>
            </a:r>
            <a:r>
              <a:rPr lang="tr-TR" sz="2000" dirty="0" smtClean="0">
                <a:solidFill>
                  <a:srgbClr val="760A0A"/>
                </a:solidFill>
                <a:latin typeface="Arial" panose="020B0604020202020204" pitchFamily="34" charset="0"/>
                <a:cs typeface="Arial" panose="020B0604020202020204" pitchFamily="34" charset="0"/>
              </a:rPr>
              <a:t> Of </a:t>
            </a:r>
            <a:r>
              <a:rPr lang="tr-TR" sz="2000" dirty="0" err="1" smtClean="0">
                <a:solidFill>
                  <a:srgbClr val="760A0A"/>
                </a:solidFill>
                <a:latin typeface="Arial" panose="020B0604020202020204" pitchFamily="34" charset="0"/>
                <a:cs typeface="Arial" panose="020B0604020202020204" pitchFamily="34" charset="0"/>
              </a:rPr>
              <a:t>Responsibility</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5"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2592288"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tr-TR" sz="2000" dirty="0" err="1">
                <a:solidFill>
                  <a:srgbClr val="C00000"/>
                </a:solidFill>
                <a:latin typeface="Arial" panose="020B0604020202020204" pitchFamily="34" charset="0"/>
                <a:cs typeface="Arial" panose="020B0604020202020204" pitchFamily="34" charset="0"/>
              </a:rPr>
              <a:t>Chain</a:t>
            </a:r>
            <a:r>
              <a:rPr lang="tr-TR" sz="2000" dirty="0">
                <a:solidFill>
                  <a:srgbClr val="C00000"/>
                </a:solidFill>
                <a:latin typeface="Arial" panose="020B0604020202020204" pitchFamily="34" charset="0"/>
                <a:cs typeface="Arial" panose="020B0604020202020204" pitchFamily="34" charset="0"/>
              </a:rPr>
              <a:t> of </a:t>
            </a:r>
            <a:r>
              <a:rPr lang="tr-TR" sz="2000" dirty="0" err="1">
                <a:solidFill>
                  <a:srgbClr val="C00000"/>
                </a:solidFill>
                <a:latin typeface="Arial" panose="020B0604020202020204" pitchFamily="34" charset="0"/>
                <a:cs typeface="Arial" panose="020B0604020202020204" pitchFamily="34" charset="0"/>
              </a:rPr>
              <a:t>Responsibility</a:t>
            </a:r>
            <a:endParaRPr lang="tr-TR" sz="2000" dirty="0">
              <a:solidFill>
                <a:srgbClr val="C0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Command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Double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Dispatch</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Hook</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Classes</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Hook</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Method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a:latin typeface="Arial" panose="020B0604020202020204" pitchFamily="34" charset="0"/>
                <a:cs typeface="Arial" panose="020B0604020202020204" pitchFamily="34" charset="0"/>
              </a:rPr>
              <a:t>Interpreter</a:t>
            </a: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Iterator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Mediator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Memento</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Observer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State</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Strategy</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Template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Method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Visitor</a:t>
            </a:r>
            <a:endParaRPr lang="tr-TR" sz="2000" dirty="0">
              <a:latin typeface="Arial" panose="020B0604020202020204" pitchFamily="34" charset="0"/>
              <a:cs typeface="Arial" panose="020B0604020202020204" pitchFamily="34" charset="0"/>
            </a:endParaRPr>
          </a:p>
        </p:txBody>
      </p:sp>
      <p:sp>
        <p:nvSpPr>
          <p:cNvPr id="6" name="İçerik Yer Tutucusu 13">
            <a:extLst>
              <a:ext uri="{FF2B5EF4-FFF2-40B4-BE49-F238E27FC236}">
                <a16:creationId xmlns:a16="http://schemas.microsoft.com/office/drawing/2014/main" id="{3F4CC237-76B2-2402-F475-2185F7FABE09}"/>
              </a:ext>
            </a:extLst>
          </p:cNvPr>
          <p:cNvSpPr txBox="1">
            <a:spLocks/>
          </p:cNvSpPr>
          <p:nvPr/>
        </p:nvSpPr>
        <p:spPr>
          <a:xfrm>
            <a:off x="3718148" y="1556793"/>
            <a:ext cx="7056784" cy="502534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fontAlgn="base"/>
            <a:endParaRPr lang="tr-TR" sz="1800" dirty="0" smtClean="0">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3F4CC237-76B2-2402-F475-2185F7FABE09}"/>
              </a:ext>
            </a:extLst>
          </p:cNvPr>
          <p:cNvSpPr txBox="1">
            <a:spLocks/>
          </p:cNvSpPr>
          <p:nvPr/>
        </p:nvSpPr>
        <p:spPr>
          <a:xfrm>
            <a:off x="3870548" y="1709193"/>
            <a:ext cx="7056784" cy="502534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r>
              <a:rPr lang="tr-TR" sz="1800" b="1" dirty="0" err="1">
                <a:latin typeface="Arial" panose="020B0604020202020204" pitchFamily="34" charset="0"/>
                <a:cs typeface="Arial" panose="020B0604020202020204" pitchFamily="34" charset="0"/>
              </a:rPr>
              <a:t>Chain</a:t>
            </a:r>
            <a:r>
              <a:rPr lang="tr-TR" sz="1800" b="1" dirty="0">
                <a:latin typeface="Arial" panose="020B0604020202020204" pitchFamily="34" charset="0"/>
                <a:cs typeface="Arial" panose="020B0604020202020204" pitchFamily="34" charset="0"/>
              </a:rPr>
              <a:t> of </a:t>
            </a:r>
            <a:r>
              <a:rPr lang="tr-TR" sz="1800" b="1" dirty="0" err="1">
                <a:latin typeface="Arial" panose="020B0604020202020204" pitchFamily="34" charset="0"/>
                <a:cs typeface="Arial" panose="020B0604020202020204" pitchFamily="34" charset="0"/>
              </a:rPr>
              <a:t>Responsibility</a:t>
            </a:r>
            <a:r>
              <a:rPr lang="tr-TR" sz="1800" b="1" dirty="0">
                <a:latin typeface="Arial" panose="020B0604020202020204" pitchFamily="34" charset="0"/>
                <a:cs typeface="Arial" panose="020B0604020202020204" pitchFamily="34" charset="0"/>
              </a:rPr>
              <a:t> </a:t>
            </a:r>
            <a:r>
              <a:rPr lang="tr-TR" sz="1800" dirty="0">
                <a:latin typeface="Arial" panose="020B0604020202020204" pitchFamily="34" charset="0"/>
                <a:cs typeface="Arial" panose="020B0604020202020204" pitchFamily="34" charset="0"/>
              </a:rPr>
              <a:t>deseni, istemcinin hangi işlemcinin isteği işleyeceğini bilmesi gerekmeksizin isteği zincirdeki işlemcilere göndererek esneklik sağlar. Ayrıca, işlemcileri dinamik olarak eklenebilir veya çıkarılabilir hale getirir, böylece sistemin yapılanması kolaylaşır ve </a:t>
            </a:r>
            <a:r>
              <a:rPr lang="tr-TR" sz="1800" dirty="0" err="1">
                <a:latin typeface="Arial" panose="020B0604020202020204" pitchFamily="34" charset="0"/>
                <a:cs typeface="Arial" panose="020B0604020202020204" pitchFamily="34" charset="0"/>
              </a:rPr>
              <a:t>genişletilebilirlik</a:t>
            </a:r>
            <a:r>
              <a:rPr lang="tr-TR" sz="1800" dirty="0">
                <a:latin typeface="Arial" panose="020B0604020202020204" pitchFamily="34" charset="0"/>
                <a:cs typeface="Arial" panose="020B0604020202020204" pitchFamily="34" charset="0"/>
              </a:rPr>
              <a:t> artar.</a:t>
            </a:r>
          </a:p>
          <a:p>
            <a:endParaRPr lang="tr-TR" sz="1800" dirty="0" smtClean="0">
              <a:latin typeface="Arial" panose="020B0604020202020204" pitchFamily="34" charset="0"/>
              <a:cs typeface="Arial" panose="020B0604020202020204" pitchFamily="34" charset="0"/>
            </a:endParaRPr>
          </a:p>
          <a:p>
            <a:r>
              <a:rPr lang="tr-TR" sz="1800" dirty="0" smtClean="0">
                <a:latin typeface="Arial" panose="020B0604020202020204" pitchFamily="34" charset="0"/>
                <a:cs typeface="Arial" panose="020B0604020202020204" pitchFamily="34" charset="0"/>
              </a:rPr>
              <a:t>Bu </a:t>
            </a:r>
            <a:r>
              <a:rPr lang="tr-TR" sz="1800" dirty="0">
                <a:latin typeface="Arial" panose="020B0604020202020204" pitchFamily="34" charset="0"/>
                <a:cs typeface="Arial" panose="020B0604020202020204" pitchFamily="34" charset="0"/>
              </a:rPr>
              <a:t>desen, özellikle bir işlemin farklı aşamalarının veya durumlarının farklı işlemciler tarafından ele alınması gereken durumlarda kullanışlıdır. Örneğin, bir belge işleme sisteminde farklı dosya türlerinin dönüştürülmesi aşamaları, bir sorumluluk zinciri kullanılarak gerçekleştirilebilir.</a:t>
            </a:r>
          </a:p>
          <a:p>
            <a:endParaRPr lang="tr-TR" sz="1800" dirty="0" smtClean="0">
              <a:latin typeface="Arial" panose="020B0604020202020204" pitchFamily="34" charset="0"/>
              <a:cs typeface="Arial" panose="020B0604020202020204" pitchFamily="34" charset="0"/>
            </a:endParaRPr>
          </a:p>
          <a:p>
            <a:r>
              <a:rPr lang="tr-TR" sz="1800" dirty="0" smtClean="0">
                <a:latin typeface="Arial" panose="020B0604020202020204" pitchFamily="34" charset="0"/>
                <a:cs typeface="Arial" panose="020B0604020202020204" pitchFamily="34" charset="0"/>
              </a:rPr>
              <a:t>Özetlemek </a:t>
            </a:r>
            <a:r>
              <a:rPr lang="tr-TR" sz="1800" dirty="0">
                <a:latin typeface="Arial" panose="020B0604020202020204" pitchFamily="34" charset="0"/>
                <a:cs typeface="Arial" panose="020B0604020202020204" pitchFamily="34" charset="0"/>
              </a:rPr>
              <a:t>gerekirse, </a:t>
            </a:r>
            <a:r>
              <a:rPr lang="tr-TR" sz="1800" dirty="0" err="1">
                <a:latin typeface="Arial" panose="020B0604020202020204" pitchFamily="34" charset="0"/>
                <a:cs typeface="Arial" panose="020B0604020202020204" pitchFamily="34" charset="0"/>
              </a:rPr>
              <a:t>Chain</a:t>
            </a:r>
            <a:r>
              <a:rPr lang="tr-TR" sz="1800" dirty="0">
                <a:latin typeface="Arial" panose="020B0604020202020204" pitchFamily="34" charset="0"/>
                <a:cs typeface="Arial" panose="020B0604020202020204" pitchFamily="34" charset="0"/>
              </a:rPr>
              <a:t> of </a:t>
            </a:r>
            <a:r>
              <a:rPr lang="tr-TR" sz="1800" dirty="0" err="1">
                <a:latin typeface="Arial" panose="020B0604020202020204" pitchFamily="34" charset="0"/>
                <a:cs typeface="Arial" panose="020B0604020202020204" pitchFamily="34" charset="0"/>
              </a:rPr>
              <a:t>Responsibility</a:t>
            </a:r>
            <a:r>
              <a:rPr lang="tr-TR" sz="1800" dirty="0">
                <a:latin typeface="Arial" panose="020B0604020202020204" pitchFamily="34" charset="0"/>
                <a:cs typeface="Arial" panose="020B0604020202020204" pitchFamily="34" charset="0"/>
              </a:rPr>
              <a:t> tasarım deseni, bir isteği işleyebilecek nesneyi belirlemek için işlemciler arasında bir iletişim ve işbirliği sağlayan bir desendir. Bu desen, esneklik, kolay </a:t>
            </a:r>
            <a:r>
              <a:rPr lang="tr-TR" sz="1800" dirty="0" err="1">
                <a:latin typeface="Arial" panose="020B0604020202020204" pitchFamily="34" charset="0"/>
                <a:cs typeface="Arial" panose="020B0604020202020204" pitchFamily="34" charset="0"/>
              </a:rPr>
              <a:t>genişletilebilirlik</a:t>
            </a:r>
            <a:r>
              <a:rPr lang="tr-TR" sz="1800" dirty="0">
                <a:latin typeface="Arial" panose="020B0604020202020204" pitchFamily="34" charset="0"/>
                <a:cs typeface="Arial" panose="020B0604020202020204" pitchFamily="34" charset="0"/>
              </a:rPr>
              <a:t> ve istemcinin işlemci bilgisine sahip olmadan isteği işlemesine olanak sağlama gibi avantajlar sunar.</a:t>
            </a:r>
          </a:p>
          <a:p>
            <a:pPr fontAlgn="base"/>
            <a:endParaRPr lang="tr-TR" sz="18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86529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fontScale="85000"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smtClean="0">
                <a:solidFill>
                  <a:srgbClr val="760A0A"/>
                </a:solidFill>
                <a:latin typeface="Arial" panose="020B0604020202020204" pitchFamily="34" charset="0"/>
                <a:cs typeface="Arial" panose="020B0604020202020204" pitchFamily="34" charset="0"/>
              </a:rPr>
              <a:t>Behavioral</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Patterns</a:t>
            </a:r>
            <a:r>
              <a:rPr lang="tr-TR" sz="2000" dirty="0" smtClean="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Chain</a:t>
            </a:r>
            <a:r>
              <a:rPr lang="tr-TR" sz="2000" dirty="0" smtClean="0">
                <a:solidFill>
                  <a:srgbClr val="760A0A"/>
                </a:solidFill>
                <a:latin typeface="Arial" panose="020B0604020202020204" pitchFamily="34" charset="0"/>
                <a:cs typeface="Arial" panose="020B0604020202020204" pitchFamily="34" charset="0"/>
              </a:rPr>
              <a:t> Of </a:t>
            </a:r>
            <a:r>
              <a:rPr lang="tr-TR" sz="2000" dirty="0" err="1" smtClean="0">
                <a:solidFill>
                  <a:srgbClr val="760A0A"/>
                </a:solidFill>
                <a:latin typeface="Arial" panose="020B0604020202020204" pitchFamily="34" charset="0"/>
                <a:cs typeface="Arial" panose="020B0604020202020204" pitchFamily="34" charset="0"/>
              </a:rPr>
              <a:t>Responsibility</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pic>
        <p:nvPicPr>
          <p:cNvPr id="1026" name="Picture 2" descr="cha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5980" y="1484784"/>
            <a:ext cx="6768752" cy="4700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5105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fontScale="85000"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smtClean="0">
                <a:solidFill>
                  <a:srgbClr val="760A0A"/>
                </a:solidFill>
                <a:latin typeface="Arial" panose="020B0604020202020204" pitchFamily="34" charset="0"/>
                <a:cs typeface="Arial" panose="020B0604020202020204" pitchFamily="34" charset="0"/>
              </a:rPr>
              <a:t>Behavioral</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Patterns</a:t>
            </a:r>
            <a:r>
              <a:rPr lang="tr-TR" sz="2000" dirty="0" smtClean="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Chain</a:t>
            </a:r>
            <a:r>
              <a:rPr lang="tr-TR" sz="2000" dirty="0" smtClean="0">
                <a:solidFill>
                  <a:srgbClr val="760A0A"/>
                </a:solidFill>
                <a:latin typeface="Arial" panose="020B0604020202020204" pitchFamily="34" charset="0"/>
                <a:cs typeface="Arial" panose="020B0604020202020204" pitchFamily="34" charset="0"/>
              </a:rPr>
              <a:t> Of </a:t>
            </a:r>
            <a:r>
              <a:rPr lang="tr-TR" sz="2000" dirty="0" err="1" smtClean="0">
                <a:solidFill>
                  <a:srgbClr val="760A0A"/>
                </a:solidFill>
                <a:latin typeface="Arial" panose="020B0604020202020204" pitchFamily="34" charset="0"/>
                <a:cs typeface="Arial" panose="020B0604020202020204" pitchFamily="34" charset="0"/>
              </a:rPr>
              <a:t>Responsibility</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pic>
        <p:nvPicPr>
          <p:cNvPr id="5" name="Resim 4"/>
          <p:cNvPicPr>
            <a:picLocks noChangeAspect="1"/>
          </p:cNvPicPr>
          <p:nvPr/>
        </p:nvPicPr>
        <p:blipFill>
          <a:blip r:embed="rId3"/>
          <a:stretch>
            <a:fillRect/>
          </a:stretch>
        </p:blipFill>
        <p:spPr>
          <a:xfrm>
            <a:off x="981844" y="1556792"/>
            <a:ext cx="9937104" cy="4602058"/>
          </a:xfrm>
          <a:prstGeom prst="rect">
            <a:avLst/>
          </a:prstGeom>
        </p:spPr>
      </p:pic>
    </p:spTree>
    <p:extLst>
      <p:ext uri="{BB962C8B-B14F-4D97-AF65-F5344CB8AC3E}">
        <p14:creationId xmlns:p14="http://schemas.microsoft.com/office/powerpoint/2010/main" val="3502831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fontScale="85000"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smtClean="0">
                <a:solidFill>
                  <a:srgbClr val="760A0A"/>
                </a:solidFill>
                <a:latin typeface="Arial" panose="020B0604020202020204" pitchFamily="34" charset="0"/>
                <a:cs typeface="Arial" panose="020B0604020202020204" pitchFamily="34" charset="0"/>
              </a:rPr>
              <a:t>Behavioral</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Patterns</a:t>
            </a:r>
            <a:r>
              <a:rPr lang="tr-TR" sz="2000" dirty="0" smtClean="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Chain</a:t>
            </a:r>
            <a:r>
              <a:rPr lang="tr-TR" sz="2000" dirty="0" smtClean="0">
                <a:solidFill>
                  <a:srgbClr val="760A0A"/>
                </a:solidFill>
                <a:latin typeface="Arial" panose="020B0604020202020204" pitchFamily="34" charset="0"/>
                <a:cs typeface="Arial" panose="020B0604020202020204" pitchFamily="34" charset="0"/>
              </a:rPr>
              <a:t> Of </a:t>
            </a:r>
            <a:r>
              <a:rPr lang="tr-TR" sz="2000" dirty="0" err="1" smtClean="0">
                <a:solidFill>
                  <a:srgbClr val="760A0A"/>
                </a:solidFill>
                <a:latin typeface="Arial" panose="020B0604020202020204" pitchFamily="34" charset="0"/>
                <a:cs typeface="Arial" panose="020B0604020202020204" pitchFamily="34" charset="0"/>
              </a:rPr>
              <a:t>Responsibility</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6"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2592288"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tr-TR" sz="2000" dirty="0" err="1">
                <a:solidFill>
                  <a:srgbClr val="C00000"/>
                </a:solidFill>
                <a:latin typeface="Arial" panose="020B0604020202020204" pitchFamily="34" charset="0"/>
                <a:cs typeface="Arial" panose="020B0604020202020204" pitchFamily="34" charset="0"/>
              </a:rPr>
              <a:t>Chain</a:t>
            </a:r>
            <a:r>
              <a:rPr lang="tr-TR" sz="2000" dirty="0">
                <a:solidFill>
                  <a:srgbClr val="C00000"/>
                </a:solidFill>
                <a:latin typeface="Arial" panose="020B0604020202020204" pitchFamily="34" charset="0"/>
                <a:cs typeface="Arial" panose="020B0604020202020204" pitchFamily="34" charset="0"/>
              </a:rPr>
              <a:t> of </a:t>
            </a:r>
            <a:r>
              <a:rPr lang="tr-TR" sz="2000" dirty="0" err="1">
                <a:solidFill>
                  <a:srgbClr val="C00000"/>
                </a:solidFill>
                <a:latin typeface="Arial" panose="020B0604020202020204" pitchFamily="34" charset="0"/>
                <a:cs typeface="Arial" panose="020B0604020202020204" pitchFamily="34" charset="0"/>
              </a:rPr>
              <a:t>Responsibility</a:t>
            </a:r>
            <a:endParaRPr lang="tr-TR" sz="2000" dirty="0">
              <a:solidFill>
                <a:srgbClr val="C0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Command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Double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Dispatch</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Hook</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Classes</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Hook</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Method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a:latin typeface="Arial" panose="020B0604020202020204" pitchFamily="34" charset="0"/>
                <a:cs typeface="Arial" panose="020B0604020202020204" pitchFamily="34" charset="0"/>
              </a:rPr>
              <a:t>Interpreter</a:t>
            </a: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Iterator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Mediator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Memento</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Observer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State</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Strategy</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Template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Method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Visitor</a:t>
            </a:r>
            <a:endParaRPr lang="tr-TR" sz="2000" dirty="0">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3F4CC237-76B2-2402-F475-2185F7FABE09}"/>
              </a:ext>
            </a:extLst>
          </p:cNvPr>
          <p:cNvSpPr txBox="1">
            <a:spLocks/>
          </p:cNvSpPr>
          <p:nvPr/>
        </p:nvSpPr>
        <p:spPr>
          <a:xfrm>
            <a:off x="3870548" y="1709193"/>
            <a:ext cx="7056784" cy="502534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r>
              <a:rPr lang="tr-TR" sz="1800" b="1" dirty="0" smtClean="0">
                <a:latin typeface="Arial" panose="020B0604020202020204" pitchFamily="34" charset="0"/>
                <a:cs typeface="Arial" panose="020B0604020202020204" pitchFamily="34" charset="0"/>
              </a:rPr>
              <a:t>Problem</a:t>
            </a:r>
          </a:p>
          <a:p>
            <a:endParaRPr lang="tr-TR" sz="1800" b="1" dirty="0">
              <a:latin typeface="Arial" panose="020B0604020202020204" pitchFamily="34" charset="0"/>
              <a:cs typeface="Arial" panose="020B0604020202020204" pitchFamily="34" charset="0"/>
            </a:endParaRPr>
          </a:p>
          <a:p>
            <a:r>
              <a:rPr lang="tr-TR" sz="1800" dirty="0">
                <a:latin typeface="Arial" panose="020B0604020202020204" pitchFamily="34" charset="0"/>
                <a:cs typeface="Arial" panose="020B0604020202020204" pitchFamily="34" charset="0"/>
              </a:rPr>
              <a:t>Problemi anlamak için, doğrudan bir senaryo ile başlayalım. Bir Pazartesi günü masanızın başına oturmuş kahvenizi yudumlarken, yeni almış olduğunuz projenin analizine devam ediyorsunuz. Bu proje, tüm dünyada faaliyet gösteren büyük bir sanal ofis firmasının toplantı salonu kiralama uygulamasını geliştirmek. Halihazırda var olan sistem, firmanın çalıştığı ülkelere göre birçok sunucuya ayrılmış durumda. </a:t>
            </a:r>
            <a:r>
              <a:rPr lang="tr-TR" sz="1800" dirty="0" smtClean="0">
                <a:latin typeface="Arial" panose="020B0604020202020204" pitchFamily="34" charset="0"/>
                <a:cs typeface="Arial" panose="020B0604020202020204" pitchFamily="34" charset="0"/>
              </a:rPr>
              <a:t>Toplantı salonu kiralayacağınız ülkeye göre bağlanılması gereken </a:t>
            </a:r>
            <a:r>
              <a:rPr lang="tr-TR" sz="1800" dirty="0" err="1" smtClean="0">
                <a:latin typeface="Arial" panose="020B0604020202020204" pitchFamily="34" charset="0"/>
                <a:cs typeface="Arial" panose="020B0604020202020204" pitchFamily="34" charset="0"/>
              </a:rPr>
              <a:t>veritabanı</a:t>
            </a:r>
            <a:r>
              <a:rPr lang="tr-TR" sz="1800" dirty="0" smtClean="0">
                <a:latin typeface="Arial" panose="020B0604020202020204" pitchFamily="34" charset="0"/>
                <a:cs typeface="Arial" panose="020B0604020202020204" pitchFamily="34" charset="0"/>
              </a:rPr>
              <a:t> IP adresi değişiklik gösterdiğini farz edelim.</a:t>
            </a:r>
          </a:p>
          <a:p>
            <a:endParaRPr lang="tr-TR" sz="1800" dirty="0" smtClean="0">
              <a:latin typeface="Arial" panose="020B0604020202020204" pitchFamily="34" charset="0"/>
              <a:cs typeface="Arial" panose="020B0604020202020204" pitchFamily="34" charset="0"/>
            </a:endParaRPr>
          </a:p>
          <a:p>
            <a:r>
              <a:rPr lang="tr-TR" sz="1800" dirty="0" smtClean="0">
                <a:latin typeface="Arial" panose="020B0604020202020204" pitchFamily="34" charset="0"/>
                <a:cs typeface="Arial" panose="020B0604020202020204" pitchFamily="34" charset="0"/>
              </a:rPr>
              <a:t>Türkiye için: 150.143.253.114 </a:t>
            </a:r>
          </a:p>
          <a:p>
            <a:r>
              <a:rPr lang="tr-TR" sz="1800" dirty="0" smtClean="0">
                <a:latin typeface="Arial" panose="020B0604020202020204" pitchFamily="34" charset="0"/>
                <a:cs typeface="Arial" panose="020B0604020202020204" pitchFamily="34" charset="0"/>
              </a:rPr>
              <a:t>Almanya için</a:t>
            </a:r>
            <a:r>
              <a:rPr lang="tr-TR" sz="1800" dirty="0">
                <a:latin typeface="Arial" panose="020B0604020202020204" pitchFamily="34" charset="0"/>
                <a:cs typeface="Arial" panose="020B0604020202020204" pitchFamily="34" charset="0"/>
              </a:rPr>
              <a:t>: </a:t>
            </a:r>
            <a:r>
              <a:rPr lang="tr-TR" sz="1800" dirty="0" smtClean="0">
                <a:latin typeface="Arial" panose="020B0604020202020204" pitchFamily="34" charset="0"/>
                <a:cs typeface="Arial" panose="020B0604020202020204" pitchFamily="34" charset="0"/>
              </a:rPr>
              <a:t>28.158.96.108</a:t>
            </a:r>
          </a:p>
          <a:p>
            <a:r>
              <a:rPr lang="tr-TR" sz="1800" dirty="0">
                <a:latin typeface="Arial" panose="020B0604020202020204" pitchFamily="34" charset="0"/>
                <a:cs typeface="Arial" panose="020B0604020202020204" pitchFamily="34" charset="0"/>
              </a:rPr>
              <a:t>Belçika için: 107.181.170.186</a:t>
            </a:r>
            <a:endParaRPr lang="tr-TR" sz="1800" dirty="0" smtClean="0">
              <a:latin typeface="Arial" panose="020B0604020202020204" pitchFamily="34" charset="0"/>
              <a:cs typeface="Arial" panose="020B0604020202020204" pitchFamily="34" charset="0"/>
            </a:endParaRPr>
          </a:p>
          <a:p>
            <a:endParaRPr lang="tr-TR" sz="1800" dirty="0">
              <a:latin typeface="Arial" panose="020B0604020202020204" pitchFamily="34" charset="0"/>
              <a:cs typeface="Arial" panose="020B0604020202020204" pitchFamily="34" charset="0"/>
            </a:endParaRPr>
          </a:p>
          <a:p>
            <a:r>
              <a:rPr lang="tr-TR" sz="1800" dirty="0" smtClean="0">
                <a:latin typeface="Arial" panose="020B0604020202020204" pitchFamily="34" charset="0"/>
                <a:cs typeface="Arial" panose="020B0604020202020204" pitchFamily="34" charset="0"/>
              </a:rPr>
              <a:t>Sizden </a:t>
            </a:r>
            <a:r>
              <a:rPr lang="tr-TR" sz="1800" dirty="0">
                <a:latin typeface="Arial" panose="020B0604020202020204" pitchFamily="34" charset="0"/>
                <a:cs typeface="Arial" panose="020B0604020202020204" pitchFamily="34" charset="0"/>
              </a:rPr>
              <a:t>istenen, müşteri tarafından belirtilen şehir ve katılımcı sayısına göre gerekli salonların filtrelenerek kullanıcıya sunulması.</a:t>
            </a:r>
          </a:p>
        </p:txBody>
      </p:sp>
    </p:spTree>
    <p:extLst>
      <p:ext uri="{BB962C8B-B14F-4D97-AF65-F5344CB8AC3E}">
        <p14:creationId xmlns:p14="http://schemas.microsoft.com/office/powerpoint/2010/main" val="2665338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p:cNvPicPr>
            <a:picLocks noChangeAspect="1"/>
          </p:cNvPicPr>
          <p:nvPr/>
        </p:nvPicPr>
        <p:blipFill>
          <a:blip r:embed="rId2"/>
          <a:stretch>
            <a:fillRect/>
          </a:stretch>
        </p:blipFill>
        <p:spPr>
          <a:xfrm>
            <a:off x="1009489" y="1412776"/>
            <a:ext cx="9837451" cy="5240437"/>
          </a:xfrm>
          <a:prstGeom prst="rect">
            <a:avLst/>
          </a:prstGeom>
        </p:spPr>
      </p:pic>
      <p:pic>
        <p:nvPicPr>
          <p:cNvPr id="4" name="Resim 3">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5"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6"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fontScale="85000"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smtClean="0">
                <a:solidFill>
                  <a:srgbClr val="760A0A"/>
                </a:solidFill>
                <a:latin typeface="Arial" panose="020B0604020202020204" pitchFamily="34" charset="0"/>
                <a:cs typeface="Arial" panose="020B0604020202020204" pitchFamily="34" charset="0"/>
              </a:rPr>
              <a:t>Behavioral</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Patterns</a:t>
            </a:r>
            <a:r>
              <a:rPr lang="tr-TR" sz="2000" dirty="0" smtClean="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Chain</a:t>
            </a:r>
            <a:r>
              <a:rPr lang="tr-TR" sz="2000" dirty="0" smtClean="0">
                <a:solidFill>
                  <a:srgbClr val="760A0A"/>
                </a:solidFill>
                <a:latin typeface="Arial" panose="020B0604020202020204" pitchFamily="34" charset="0"/>
                <a:cs typeface="Arial" panose="020B0604020202020204" pitchFamily="34" charset="0"/>
              </a:rPr>
              <a:t> Of </a:t>
            </a:r>
            <a:r>
              <a:rPr lang="tr-TR" sz="2000" dirty="0" err="1" smtClean="0">
                <a:solidFill>
                  <a:srgbClr val="760A0A"/>
                </a:solidFill>
                <a:latin typeface="Arial" panose="020B0604020202020204" pitchFamily="34" charset="0"/>
                <a:cs typeface="Arial" panose="020B0604020202020204" pitchFamily="34" charset="0"/>
              </a:rPr>
              <a:t>Responsibility</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66974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fontScale="85000"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smtClean="0">
                <a:solidFill>
                  <a:srgbClr val="760A0A"/>
                </a:solidFill>
                <a:latin typeface="Arial" panose="020B0604020202020204" pitchFamily="34" charset="0"/>
                <a:cs typeface="Arial" panose="020B0604020202020204" pitchFamily="34" charset="0"/>
              </a:rPr>
              <a:t>Behavioral</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Patterns</a:t>
            </a:r>
            <a:r>
              <a:rPr lang="tr-TR" sz="2000" dirty="0" smtClean="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Chain</a:t>
            </a:r>
            <a:r>
              <a:rPr lang="tr-TR" sz="2000" dirty="0" smtClean="0">
                <a:solidFill>
                  <a:srgbClr val="760A0A"/>
                </a:solidFill>
                <a:latin typeface="Arial" panose="020B0604020202020204" pitchFamily="34" charset="0"/>
                <a:cs typeface="Arial" panose="020B0604020202020204" pitchFamily="34" charset="0"/>
              </a:rPr>
              <a:t> Of </a:t>
            </a:r>
            <a:r>
              <a:rPr lang="tr-TR" sz="2000" dirty="0" err="1" smtClean="0">
                <a:solidFill>
                  <a:srgbClr val="760A0A"/>
                </a:solidFill>
                <a:latin typeface="Arial" panose="020B0604020202020204" pitchFamily="34" charset="0"/>
                <a:cs typeface="Arial" panose="020B0604020202020204" pitchFamily="34" charset="0"/>
              </a:rPr>
              <a:t>Responsibility</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5"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2592288"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tr-TR" sz="2000" dirty="0" err="1">
                <a:solidFill>
                  <a:srgbClr val="C00000"/>
                </a:solidFill>
                <a:latin typeface="Arial" panose="020B0604020202020204" pitchFamily="34" charset="0"/>
                <a:cs typeface="Arial" panose="020B0604020202020204" pitchFamily="34" charset="0"/>
              </a:rPr>
              <a:t>Chain</a:t>
            </a:r>
            <a:r>
              <a:rPr lang="tr-TR" sz="2000" dirty="0">
                <a:solidFill>
                  <a:srgbClr val="C00000"/>
                </a:solidFill>
                <a:latin typeface="Arial" panose="020B0604020202020204" pitchFamily="34" charset="0"/>
                <a:cs typeface="Arial" panose="020B0604020202020204" pitchFamily="34" charset="0"/>
              </a:rPr>
              <a:t> of </a:t>
            </a:r>
            <a:r>
              <a:rPr lang="tr-TR" sz="2000" dirty="0" err="1">
                <a:solidFill>
                  <a:srgbClr val="C00000"/>
                </a:solidFill>
                <a:latin typeface="Arial" panose="020B0604020202020204" pitchFamily="34" charset="0"/>
                <a:cs typeface="Arial" panose="020B0604020202020204" pitchFamily="34" charset="0"/>
              </a:rPr>
              <a:t>Responsibility</a:t>
            </a:r>
            <a:endParaRPr lang="tr-TR" sz="2000" dirty="0">
              <a:solidFill>
                <a:srgbClr val="C0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Command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Double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Dispatch</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Hook</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Classes</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Hook</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Method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a:latin typeface="Arial" panose="020B0604020202020204" pitchFamily="34" charset="0"/>
                <a:cs typeface="Arial" panose="020B0604020202020204" pitchFamily="34" charset="0"/>
              </a:rPr>
              <a:t>Interpreter</a:t>
            </a: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Iterator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Mediator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Memento</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Observer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State</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Strategy</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Template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Method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Visitor</a:t>
            </a:r>
            <a:endParaRPr lang="tr-TR" sz="2000" dirty="0">
              <a:latin typeface="Arial" panose="020B0604020202020204" pitchFamily="34" charset="0"/>
              <a:cs typeface="Arial" panose="020B0604020202020204" pitchFamily="34" charset="0"/>
            </a:endParaRPr>
          </a:p>
        </p:txBody>
      </p:sp>
      <p:sp>
        <p:nvSpPr>
          <p:cNvPr id="6" name="İçerik Yer Tutucusu 13">
            <a:extLst>
              <a:ext uri="{FF2B5EF4-FFF2-40B4-BE49-F238E27FC236}">
                <a16:creationId xmlns:a16="http://schemas.microsoft.com/office/drawing/2014/main" id="{3F4CC237-76B2-2402-F475-2185F7FABE09}"/>
              </a:ext>
            </a:extLst>
          </p:cNvPr>
          <p:cNvSpPr txBox="1">
            <a:spLocks/>
          </p:cNvSpPr>
          <p:nvPr/>
        </p:nvSpPr>
        <p:spPr>
          <a:xfrm>
            <a:off x="3870548" y="1709193"/>
            <a:ext cx="7056784" cy="502534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r>
              <a:rPr lang="tr-TR" sz="1200" dirty="0" smtClean="0">
                <a:latin typeface="Arial" panose="020B0604020202020204" pitchFamily="34" charset="0"/>
                <a:cs typeface="Arial" panose="020B0604020202020204" pitchFamily="34" charset="0"/>
              </a:rPr>
              <a:t>Senaryo</a:t>
            </a:r>
            <a:r>
              <a:rPr lang="tr-TR" sz="1200" dirty="0">
                <a:latin typeface="Arial" panose="020B0604020202020204" pitchFamily="34" charset="0"/>
                <a:cs typeface="Arial" panose="020B0604020202020204" pitchFamily="34" charset="0"/>
              </a:rPr>
              <a:t>: Haber Paylaşım Sistemi</a:t>
            </a:r>
          </a:p>
          <a:p>
            <a:endParaRPr lang="tr-TR" sz="1200" dirty="0">
              <a:latin typeface="Arial" panose="020B0604020202020204" pitchFamily="34" charset="0"/>
              <a:cs typeface="Arial" panose="020B0604020202020204" pitchFamily="34" charset="0"/>
            </a:endParaRPr>
          </a:p>
          <a:p>
            <a:r>
              <a:rPr lang="tr-TR" sz="1200" dirty="0">
                <a:latin typeface="Arial" panose="020B0604020202020204" pitchFamily="34" charset="0"/>
                <a:cs typeface="Arial" panose="020B0604020202020204" pitchFamily="34" charset="0"/>
              </a:rPr>
              <a:t>1. Sistemde üç farklı kullanıcı tipi bulunmaktadır: Kullanıcılar, Editörler ve Yöneticiler.</a:t>
            </a:r>
          </a:p>
          <a:p>
            <a:endParaRPr lang="tr-TR" sz="1200" dirty="0">
              <a:latin typeface="Arial" panose="020B0604020202020204" pitchFamily="34" charset="0"/>
              <a:cs typeface="Arial" panose="020B0604020202020204" pitchFamily="34" charset="0"/>
            </a:endParaRPr>
          </a:p>
          <a:p>
            <a:r>
              <a:rPr lang="tr-TR" sz="1200" dirty="0">
                <a:latin typeface="Arial" panose="020B0604020202020204" pitchFamily="34" charset="0"/>
                <a:cs typeface="Arial" panose="020B0604020202020204" pitchFamily="34" charset="0"/>
              </a:rPr>
              <a:t>2. Bir kullanıcı, bir haber paylaşmak istiyor. Haberi paylaşabilmek için belirli kontrollerden geçmesi gerekiyor.</a:t>
            </a:r>
          </a:p>
          <a:p>
            <a:endParaRPr lang="tr-TR" sz="1200" dirty="0">
              <a:latin typeface="Arial" panose="020B0604020202020204" pitchFamily="34" charset="0"/>
              <a:cs typeface="Arial" panose="020B0604020202020204" pitchFamily="34" charset="0"/>
            </a:endParaRPr>
          </a:p>
          <a:p>
            <a:r>
              <a:rPr lang="tr-TR" sz="1200" dirty="0">
                <a:latin typeface="Arial" panose="020B0604020202020204" pitchFamily="34" charset="0"/>
                <a:cs typeface="Arial" panose="020B0604020202020204" pitchFamily="34" charset="0"/>
              </a:rPr>
              <a:t>3. Kullanıcı, haber paylaşma talebini sisteme iletiyor.</a:t>
            </a:r>
          </a:p>
          <a:p>
            <a:endParaRPr lang="tr-TR" sz="1200" dirty="0">
              <a:latin typeface="Arial" panose="020B0604020202020204" pitchFamily="34" charset="0"/>
              <a:cs typeface="Arial" panose="020B0604020202020204" pitchFamily="34" charset="0"/>
            </a:endParaRPr>
          </a:p>
          <a:p>
            <a:r>
              <a:rPr lang="tr-TR" sz="1200" dirty="0">
                <a:latin typeface="Arial" panose="020B0604020202020204" pitchFamily="34" charset="0"/>
                <a:cs typeface="Arial" panose="020B0604020202020204" pitchFamily="34" charset="0"/>
              </a:rPr>
              <a:t>4. İlk olarak, talep Kullanıcı </a:t>
            </a:r>
            <a:r>
              <a:rPr lang="tr-TR" sz="1200" dirty="0" err="1">
                <a:latin typeface="Arial" panose="020B0604020202020204" pitchFamily="34" charset="0"/>
                <a:cs typeface="Arial" panose="020B0604020202020204" pitchFamily="34" charset="0"/>
              </a:rPr>
              <a:t>Handler'ına</a:t>
            </a:r>
            <a:r>
              <a:rPr lang="tr-TR" sz="1200" dirty="0">
                <a:latin typeface="Arial" panose="020B0604020202020204" pitchFamily="34" charset="0"/>
                <a:cs typeface="Arial" panose="020B0604020202020204" pitchFamily="34" charset="0"/>
              </a:rPr>
              <a:t> iletildiğinde, kullanıcının giriş yapmış olması kontrol ediliyor. Kullanıcı giriş yapmamışsa, haber paylaşma işlemi reddediliyor ve kullanıcıya bir hata mesajı gönderiliyor.</a:t>
            </a:r>
          </a:p>
          <a:p>
            <a:endParaRPr lang="tr-TR" sz="1200" dirty="0">
              <a:latin typeface="Arial" panose="020B0604020202020204" pitchFamily="34" charset="0"/>
              <a:cs typeface="Arial" panose="020B0604020202020204" pitchFamily="34" charset="0"/>
            </a:endParaRPr>
          </a:p>
          <a:p>
            <a:r>
              <a:rPr lang="tr-TR" sz="1200" dirty="0">
                <a:latin typeface="Arial" panose="020B0604020202020204" pitchFamily="34" charset="0"/>
                <a:cs typeface="Arial" panose="020B0604020202020204" pitchFamily="34" charset="0"/>
              </a:rPr>
              <a:t>5. Kullanıcı giriş yapmışsa, talep Editör </a:t>
            </a:r>
            <a:r>
              <a:rPr lang="tr-TR" sz="1200" dirty="0" err="1">
                <a:latin typeface="Arial" panose="020B0604020202020204" pitchFamily="34" charset="0"/>
                <a:cs typeface="Arial" panose="020B0604020202020204" pitchFamily="34" charset="0"/>
              </a:rPr>
              <a:t>Handler'ına</a:t>
            </a:r>
            <a:r>
              <a:rPr lang="tr-TR" sz="1200" dirty="0">
                <a:latin typeface="Arial" panose="020B0604020202020204" pitchFamily="34" charset="0"/>
                <a:cs typeface="Arial" panose="020B0604020202020204" pitchFamily="34" charset="0"/>
              </a:rPr>
              <a:t> yönlendiriliyor.</a:t>
            </a:r>
          </a:p>
          <a:p>
            <a:endParaRPr lang="tr-TR" sz="1200" dirty="0">
              <a:latin typeface="Arial" panose="020B0604020202020204" pitchFamily="34" charset="0"/>
              <a:cs typeface="Arial" panose="020B0604020202020204" pitchFamily="34" charset="0"/>
            </a:endParaRPr>
          </a:p>
          <a:p>
            <a:r>
              <a:rPr lang="tr-TR" sz="1200" dirty="0">
                <a:latin typeface="Arial" panose="020B0604020202020204" pitchFamily="34" charset="0"/>
                <a:cs typeface="Arial" panose="020B0604020202020204" pitchFamily="34" charset="0"/>
              </a:rPr>
              <a:t>6. Editör </a:t>
            </a:r>
            <a:r>
              <a:rPr lang="tr-TR" sz="1200" dirty="0" err="1">
                <a:latin typeface="Arial" panose="020B0604020202020204" pitchFamily="34" charset="0"/>
                <a:cs typeface="Arial" panose="020B0604020202020204" pitchFamily="34" charset="0"/>
              </a:rPr>
              <a:t>Handler'ı</a:t>
            </a:r>
            <a:r>
              <a:rPr lang="tr-TR" sz="1200" dirty="0">
                <a:latin typeface="Arial" panose="020B0604020202020204" pitchFamily="34" charset="0"/>
                <a:cs typeface="Arial" panose="020B0604020202020204" pitchFamily="34" charset="0"/>
              </a:rPr>
              <a:t>, haberin geçerli bir başlık ve içeriğe sahip olup olmadığını kontrol ediyor. Eğer haber eksik bir başlığa veya içeriğe sahipse, haber paylaşma işlemi reddediliyor ve kullanıcıya bir hata mesajı gönderiliyor.</a:t>
            </a:r>
          </a:p>
          <a:p>
            <a:endParaRPr lang="tr-TR" sz="1200" dirty="0">
              <a:latin typeface="Arial" panose="020B0604020202020204" pitchFamily="34" charset="0"/>
              <a:cs typeface="Arial" panose="020B0604020202020204" pitchFamily="34" charset="0"/>
            </a:endParaRPr>
          </a:p>
          <a:p>
            <a:r>
              <a:rPr lang="tr-TR" sz="1200" dirty="0">
                <a:latin typeface="Arial" panose="020B0604020202020204" pitchFamily="34" charset="0"/>
                <a:cs typeface="Arial" panose="020B0604020202020204" pitchFamily="34" charset="0"/>
              </a:rPr>
              <a:t>7. Haber başlık ve içeriği geçerliyse, talep Yönetici </a:t>
            </a:r>
            <a:r>
              <a:rPr lang="tr-TR" sz="1200" dirty="0" err="1">
                <a:latin typeface="Arial" panose="020B0604020202020204" pitchFamily="34" charset="0"/>
                <a:cs typeface="Arial" panose="020B0604020202020204" pitchFamily="34" charset="0"/>
              </a:rPr>
              <a:t>Handler'ına</a:t>
            </a:r>
            <a:r>
              <a:rPr lang="tr-TR" sz="1200" dirty="0">
                <a:latin typeface="Arial" panose="020B0604020202020204" pitchFamily="34" charset="0"/>
                <a:cs typeface="Arial" panose="020B0604020202020204" pitchFamily="34" charset="0"/>
              </a:rPr>
              <a:t> yönlendiriliyor.</a:t>
            </a:r>
          </a:p>
          <a:p>
            <a:endParaRPr lang="tr-TR" sz="1200" dirty="0">
              <a:latin typeface="Arial" panose="020B0604020202020204" pitchFamily="34" charset="0"/>
              <a:cs typeface="Arial" panose="020B0604020202020204" pitchFamily="34" charset="0"/>
            </a:endParaRPr>
          </a:p>
          <a:p>
            <a:r>
              <a:rPr lang="tr-TR" sz="1200" dirty="0">
                <a:latin typeface="Arial" panose="020B0604020202020204" pitchFamily="34" charset="0"/>
                <a:cs typeface="Arial" panose="020B0604020202020204" pitchFamily="34" charset="0"/>
              </a:rPr>
              <a:t>8. Yönetici </a:t>
            </a:r>
            <a:r>
              <a:rPr lang="tr-TR" sz="1200" dirty="0" err="1">
                <a:latin typeface="Arial" panose="020B0604020202020204" pitchFamily="34" charset="0"/>
                <a:cs typeface="Arial" panose="020B0604020202020204" pitchFamily="34" charset="0"/>
              </a:rPr>
              <a:t>Handler'ı</a:t>
            </a:r>
            <a:r>
              <a:rPr lang="tr-TR" sz="1200" dirty="0">
                <a:latin typeface="Arial" panose="020B0604020202020204" pitchFamily="34" charset="0"/>
                <a:cs typeface="Arial" panose="020B0604020202020204" pitchFamily="34" charset="0"/>
              </a:rPr>
              <a:t>, haberin uygunsuz içerik barındırıp barındırmadığını kontrol ediyor. Eğer haber uygunsuz içerik barındırıyorsa, haber paylaşma işlemi reddediliyor ve kullanıcıya bir hata mesajı gönderiliyor.</a:t>
            </a:r>
          </a:p>
          <a:p>
            <a:endParaRPr lang="tr-TR" sz="1200" dirty="0">
              <a:latin typeface="Arial" panose="020B0604020202020204" pitchFamily="34" charset="0"/>
              <a:cs typeface="Arial" panose="020B0604020202020204" pitchFamily="34" charset="0"/>
            </a:endParaRPr>
          </a:p>
          <a:p>
            <a:r>
              <a:rPr lang="tr-TR" sz="1200" dirty="0">
                <a:latin typeface="Arial" panose="020B0604020202020204" pitchFamily="34" charset="0"/>
                <a:cs typeface="Arial" panose="020B0604020202020204" pitchFamily="34" charset="0"/>
              </a:rPr>
              <a:t>9. Haber uygunsuz içerik barındırmıyorsa, haber başarıyla yayınlanıyor ve kullanıcıya bir onay mesajı gönderiliyor</a:t>
            </a:r>
            <a:r>
              <a:rPr lang="tr-TR" sz="1200" dirty="0" smtClean="0">
                <a:latin typeface="Arial" panose="020B0604020202020204" pitchFamily="34" charset="0"/>
                <a:cs typeface="Arial" panose="020B0604020202020204" pitchFamily="34" charset="0"/>
              </a:rPr>
              <a:t>.</a:t>
            </a:r>
            <a:endParaRPr lang="tr-TR"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87426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1197868" y="1169210"/>
            <a:ext cx="9505056" cy="5511129"/>
          </a:xfrm>
          <a:prstGeom prst="rect">
            <a:avLst/>
          </a:prstGeom>
        </p:spPr>
      </p:pic>
      <p:pic>
        <p:nvPicPr>
          <p:cNvPr id="3" name="Resim 2">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4"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fontScale="85000"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smtClean="0">
                <a:solidFill>
                  <a:srgbClr val="760A0A"/>
                </a:solidFill>
                <a:latin typeface="Arial" panose="020B0604020202020204" pitchFamily="34" charset="0"/>
                <a:cs typeface="Arial" panose="020B0604020202020204" pitchFamily="34" charset="0"/>
              </a:rPr>
              <a:t>Behavioral</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Patterns</a:t>
            </a:r>
            <a:r>
              <a:rPr lang="tr-TR" sz="2000" dirty="0" smtClean="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Chain</a:t>
            </a:r>
            <a:r>
              <a:rPr lang="tr-TR" sz="2000" dirty="0" smtClean="0">
                <a:solidFill>
                  <a:srgbClr val="760A0A"/>
                </a:solidFill>
                <a:latin typeface="Arial" panose="020B0604020202020204" pitchFamily="34" charset="0"/>
                <a:cs typeface="Arial" panose="020B0604020202020204" pitchFamily="34" charset="0"/>
              </a:rPr>
              <a:t> Of </a:t>
            </a:r>
            <a:r>
              <a:rPr lang="tr-TR" sz="2000" dirty="0" err="1" smtClean="0">
                <a:solidFill>
                  <a:srgbClr val="760A0A"/>
                </a:solidFill>
                <a:latin typeface="Arial" panose="020B0604020202020204" pitchFamily="34" charset="0"/>
                <a:cs typeface="Arial" panose="020B0604020202020204" pitchFamily="34" charset="0"/>
              </a:rPr>
              <a:t>Responsibility</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9129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smtClean="0">
                <a:solidFill>
                  <a:srgbClr val="760A0A"/>
                </a:solidFill>
                <a:latin typeface="Arial" panose="020B0604020202020204" pitchFamily="34" charset="0"/>
                <a:cs typeface="Arial" panose="020B0604020202020204" pitchFamily="34" charset="0"/>
              </a:rPr>
              <a:t>Behavioral</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Patterns</a:t>
            </a:r>
            <a:r>
              <a:rPr lang="tr-TR" sz="2000" dirty="0" smtClean="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Command</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5"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2592288"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Chain</a:t>
            </a:r>
            <a:r>
              <a:rPr lang="tr-TR" sz="2000" dirty="0">
                <a:latin typeface="Arial" panose="020B0604020202020204" pitchFamily="34" charset="0"/>
                <a:cs typeface="Arial" panose="020B0604020202020204" pitchFamily="34" charset="0"/>
              </a:rPr>
              <a:t> of </a:t>
            </a:r>
            <a:r>
              <a:rPr lang="tr-TR" sz="2000" dirty="0" err="1">
                <a:latin typeface="Arial" panose="020B0604020202020204" pitchFamily="34" charset="0"/>
                <a:cs typeface="Arial" panose="020B0604020202020204" pitchFamily="34" charset="0"/>
              </a:rPr>
              <a:t>Responsibility</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solidFill>
                  <a:srgbClr val="C00000"/>
                </a:solidFill>
                <a:latin typeface="Arial" panose="020B0604020202020204" pitchFamily="34" charset="0"/>
                <a:cs typeface="Arial" panose="020B0604020202020204" pitchFamily="34" charset="0"/>
              </a:rPr>
              <a:t>Command</a:t>
            </a:r>
            <a:endParaRPr lang="tr-TR" sz="2000" dirty="0">
              <a:solidFill>
                <a:srgbClr val="C0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Double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Dispatch</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Hook</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Classes</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Hook</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Method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a:latin typeface="Arial" panose="020B0604020202020204" pitchFamily="34" charset="0"/>
                <a:cs typeface="Arial" panose="020B0604020202020204" pitchFamily="34" charset="0"/>
              </a:rPr>
              <a:t>Interpreter</a:t>
            </a: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Iterator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Mediator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Memento</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Observer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State</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Strategy</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Template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Method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Visitor</a:t>
            </a:r>
            <a:endParaRPr lang="tr-TR" sz="2000" dirty="0">
              <a:latin typeface="Arial" panose="020B0604020202020204" pitchFamily="34" charset="0"/>
              <a:cs typeface="Arial" panose="020B0604020202020204" pitchFamily="34" charset="0"/>
            </a:endParaRPr>
          </a:p>
        </p:txBody>
      </p:sp>
      <p:sp>
        <p:nvSpPr>
          <p:cNvPr id="6" name="İçerik Yer Tutucusu 13">
            <a:extLst>
              <a:ext uri="{FF2B5EF4-FFF2-40B4-BE49-F238E27FC236}">
                <a16:creationId xmlns:a16="http://schemas.microsoft.com/office/drawing/2014/main" id="{3F4CC237-76B2-2402-F475-2185F7FABE09}"/>
              </a:ext>
            </a:extLst>
          </p:cNvPr>
          <p:cNvSpPr txBox="1">
            <a:spLocks/>
          </p:cNvSpPr>
          <p:nvPr/>
        </p:nvSpPr>
        <p:spPr>
          <a:xfrm>
            <a:off x="3870548" y="1709193"/>
            <a:ext cx="7056784" cy="502534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r>
              <a:rPr lang="tr-TR" sz="1800" b="1" dirty="0" err="1">
                <a:latin typeface="Arial" panose="020B0604020202020204" pitchFamily="34" charset="0"/>
                <a:cs typeface="Arial" panose="020B0604020202020204" pitchFamily="34" charset="0"/>
              </a:rPr>
              <a:t>Command</a:t>
            </a:r>
            <a:r>
              <a:rPr lang="tr-TR" sz="1800" dirty="0">
                <a:latin typeface="Arial" panose="020B0604020202020204" pitchFamily="34" charset="0"/>
                <a:cs typeface="Arial" panose="020B0604020202020204" pitchFamily="34" charset="0"/>
              </a:rPr>
              <a:t> tasarım deseni, bir işlemi bir nesneye kapsüller ve bu işlemi sonradan geri almak veya yeniden yapmak için bir yol sağlar. Bu desen, bir işlemi nesne şeklinde temsil etmek ve işlemi gerçekleştiren nesneyi ayırmak için kullanılır. Bu sayede işlemi yürüten nesne, gerçekleştirilecek işlem hakkında bilgi sahibi olmadan, yalnızca komut nesnesini çalıştırarak işlemi gerçekleştirebilir</a:t>
            </a:r>
            <a:r>
              <a:rPr lang="tr-TR" sz="1800" dirty="0" smtClean="0">
                <a:latin typeface="Arial" panose="020B0604020202020204" pitchFamily="34" charset="0"/>
                <a:cs typeface="Arial" panose="020B0604020202020204" pitchFamily="34" charset="0"/>
              </a:rPr>
              <a:t>.</a:t>
            </a:r>
          </a:p>
          <a:p>
            <a:endParaRPr lang="tr-TR" sz="1800" dirty="0" smtClean="0">
              <a:latin typeface="Arial" panose="020B0604020202020204" pitchFamily="34" charset="0"/>
              <a:cs typeface="Arial" panose="020B0604020202020204" pitchFamily="34" charset="0"/>
            </a:endParaRPr>
          </a:p>
          <a:p>
            <a:r>
              <a:rPr lang="tr-TR" sz="1800" dirty="0" err="1">
                <a:latin typeface="Arial" panose="020B0604020202020204" pitchFamily="34" charset="0"/>
                <a:cs typeface="Arial" panose="020B0604020202020204" pitchFamily="34" charset="0"/>
              </a:rPr>
              <a:t>Command</a:t>
            </a:r>
            <a:r>
              <a:rPr lang="tr-TR" sz="1800" dirty="0">
                <a:latin typeface="Arial" panose="020B0604020202020204" pitchFamily="34" charset="0"/>
                <a:cs typeface="Arial" panose="020B0604020202020204" pitchFamily="34" charset="0"/>
              </a:rPr>
              <a:t> tasarım deseni, sistemdeki nesneler arasında bağımlılıkları azaltır ve bir işlemi farklı zamanlarda geri almak veya tekrar etmek gibi ihtiyaçları ele alır. Ayrıca, komutların sıralanmasını ve istenilen sırayla gerçekleştirilmesini kolaylaştırır</a:t>
            </a:r>
            <a:r>
              <a:rPr lang="tr-TR" sz="1800" dirty="0" smtClean="0">
                <a:latin typeface="Arial" panose="020B0604020202020204" pitchFamily="34" charset="0"/>
                <a:cs typeface="Arial" panose="020B0604020202020204" pitchFamily="34" charset="0"/>
              </a:rPr>
              <a:t>.</a:t>
            </a:r>
          </a:p>
          <a:p>
            <a:endParaRPr lang="tr-TR" sz="1800" dirty="0">
              <a:latin typeface="Arial" panose="020B0604020202020204" pitchFamily="34" charset="0"/>
              <a:cs typeface="Arial" panose="020B0604020202020204" pitchFamily="34" charset="0"/>
            </a:endParaRPr>
          </a:p>
          <a:p>
            <a:r>
              <a:rPr lang="tr-TR" sz="1800" dirty="0">
                <a:latin typeface="Arial" panose="020B0604020202020204" pitchFamily="34" charset="0"/>
                <a:cs typeface="Arial" panose="020B0604020202020204" pitchFamily="34" charset="0"/>
              </a:rPr>
              <a:t>Bu desen, özellikle uygulama işlem geçmişinin tutulması veya </a:t>
            </a:r>
            <a:r>
              <a:rPr lang="tr-TR" sz="1800" dirty="0" err="1">
                <a:latin typeface="Arial" panose="020B0604020202020204" pitchFamily="34" charset="0"/>
                <a:cs typeface="Arial" panose="020B0604020202020204" pitchFamily="34" charset="0"/>
              </a:rPr>
              <a:t>kuyruklama</a:t>
            </a:r>
            <a:r>
              <a:rPr lang="tr-TR" sz="1800" dirty="0">
                <a:latin typeface="Arial" panose="020B0604020202020204" pitchFamily="34" charset="0"/>
                <a:cs typeface="Arial" panose="020B0604020202020204" pitchFamily="34" charset="0"/>
              </a:rPr>
              <a:t> gibi durumlarda kullanışlıdır. Ayrıca, kullanıcı etkileşimlerini nesne şeklinde temsil etmek veya asenkron işlemleri yönetmek için de kullanılabilir</a:t>
            </a:r>
            <a:r>
              <a:rPr lang="tr-TR" sz="1800" dirty="0" smtClean="0">
                <a:latin typeface="Arial" panose="020B0604020202020204" pitchFamily="34" charset="0"/>
                <a:cs typeface="Arial" panose="020B0604020202020204" pitchFamily="34" charset="0"/>
              </a:rPr>
              <a:t>.</a:t>
            </a:r>
            <a:endParaRPr lang="tr-TR" sz="1800" dirty="0">
              <a:latin typeface="Arial" panose="020B0604020202020204" pitchFamily="34" charset="0"/>
              <a:cs typeface="Arial" panose="020B0604020202020204" pitchFamily="34" charset="0"/>
            </a:endParaRPr>
          </a:p>
          <a:p>
            <a:r>
              <a:rPr lang="tr-TR" sz="1800" dirty="0">
                <a:latin typeface="Arial" panose="020B0604020202020204" pitchFamily="34" charset="0"/>
                <a:cs typeface="Arial" panose="020B0604020202020204" pitchFamily="34" charset="0"/>
              </a:rPr>
              <a:t>Özetle, </a:t>
            </a:r>
            <a:r>
              <a:rPr lang="tr-TR" sz="1800" dirty="0" err="1">
                <a:latin typeface="Arial" panose="020B0604020202020204" pitchFamily="34" charset="0"/>
                <a:cs typeface="Arial" panose="020B0604020202020204" pitchFamily="34" charset="0"/>
              </a:rPr>
              <a:t>Command</a:t>
            </a:r>
            <a:r>
              <a:rPr lang="tr-TR" sz="1800" dirty="0">
                <a:latin typeface="Arial" panose="020B0604020202020204" pitchFamily="34" charset="0"/>
                <a:cs typeface="Arial" panose="020B0604020202020204" pitchFamily="34" charset="0"/>
              </a:rPr>
              <a:t> tasarım deseni, işlemleri nesne şeklinde temsil ederek işlemi yürüten nesneyi ve gerçekleştirilen işlemi birbirinden ayırarak esneklik ve </a:t>
            </a:r>
            <a:r>
              <a:rPr lang="tr-TR" sz="1800" dirty="0" err="1">
                <a:latin typeface="Arial" panose="020B0604020202020204" pitchFamily="34" charset="0"/>
                <a:cs typeface="Arial" panose="020B0604020202020204" pitchFamily="34" charset="0"/>
              </a:rPr>
              <a:t>genişletilebilirlik</a:t>
            </a:r>
            <a:r>
              <a:rPr lang="tr-TR" sz="1800" dirty="0">
                <a:latin typeface="Arial" panose="020B0604020202020204" pitchFamily="34" charset="0"/>
                <a:cs typeface="Arial" panose="020B0604020202020204" pitchFamily="34" charset="0"/>
              </a:rPr>
              <a:t> sağlar.</a:t>
            </a:r>
          </a:p>
          <a:p>
            <a:endParaRPr lang="tr-TR" sz="1800" dirty="0">
              <a:latin typeface="Arial" panose="020B0604020202020204" pitchFamily="34" charset="0"/>
              <a:cs typeface="Arial" panose="020B0604020202020204" pitchFamily="34" charset="0"/>
            </a:endParaRPr>
          </a:p>
          <a:p>
            <a:endParaRPr lang="tr-TR"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4700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smtClean="0">
                <a:solidFill>
                  <a:srgbClr val="760A0A"/>
                </a:solidFill>
                <a:latin typeface="Arial" panose="020B0604020202020204" pitchFamily="34" charset="0"/>
                <a:cs typeface="Arial" panose="020B0604020202020204" pitchFamily="34" charset="0"/>
              </a:rPr>
              <a:t>Behavioral</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Patterns</a:t>
            </a:r>
            <a:r>
              <a:rPr lang="tr-TR" sz="2000" dirty="0" smtClean="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Command</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5"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2592288"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Chain</a:t>
            </a:r>
            <a:r>
              <a:rPr lang="tr-TR" sz="2000" dirty="0">
                <a:latin typeface="Arial" panose="020B0604020202020204" pitchFamily="34" charset="0"/>
                <a:cs typeface="Arial" panose="020B0604020202020204" pitchFamily="34" charset="0"/>
              </a:rPr>
              <a:t> of </a:t>
            </a:r>
            <a:r>
              <a:rPr lang="tr-TR" sz="2000" dirty="0" err="1">
                <a:latin typeface="Arial" panose="020B0604020202020204" pitchFamily="34" charset="0"/>
                <a:cs typeface="Arial" panose="020B0604020202020204" pitchFamily="34" charset="0"/>
              </a:rPr>
              <a:t>Responsibility</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solidFill>
                  <a:srgbClr val="C00000"/>
                </a:solidFill>
                <a:latin typeface="Arial" panose="020B0604020202020204" pitchFamily="34" charset="0"/>
                <a:cs typeface="Arial" panose="020B0604020202020204" pitchFamily="34" charset="0"/>
              </a:rPr>
              <a:t>Command</a:t>
            </a:r>
            <a:endParaRPr lang="tr-TR" sz="2000" dirty="0">
              <a:solidFill>
                <a:srgbClr val="C0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Double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Dispatch</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Hook</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Classes</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Hook</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Method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a:latin typeface="Arial" panose="020B0604020202020204" pitchFamily="34" charset="0"/>
                <a:cs typeface="Arial" panose="020B0604020202020204" pitchFamily="34" charset="0"/>
              </a:rPr>
              <a:t>Interpreter</a:t>
            </a: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Iterator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Mediator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Memento</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Observer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State</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Strategy</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Template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Method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Visitor</a:t>
            </a:r>
            <a:endParaRPr lang="tr-TR" sz="2000" dirty="0">
              <a:latin typeface="Arial" panose="020B0604020202020204" pitchFamily="34" charset="0"/>
              <a:cs typeface="Arial" panose="020B0604020202020204" pitchFamily="34" charset="0"/>
            </a:endParaRPr>
          </a:p>
        </p:txBody>
      </p:sp>
      <p:sp>
        <p:nvSpPr>
          <p:cNvPr id="6" name="İçerik Yer Tutucusu 13">
            <a:extLst>
              <a:ext uri="{FF2B5EF4-FFF2-40B4-BE49-F238E27FC236}">
                <a16:creationId xmlns:a16="http://schemas.microsoft.com/office/drawing/2014/main" id="{3F4CC237-76B2-2402-F475-2185F7FABE09}"/>
              </a:ext>
            </a:extLst>
          </p:cNvPr>
          <p:cNvSpPr txBox="1">
            <a:spLocks/>
          </p:cNvSpPr>
          <p:nvPr/>
        </p:nvSpPr>
        <p:spPr>
          <a:xfrm>
            <a:off x="3870548" y="1709193"/>
            <a:ext cx="7056784" cy="502534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r>
              <a:rPr lang="tr-TR" sz="1800" dirty="0" err="1">
                <a:latin typeface="Arial" panose="020B0604020202020204" pitchFamily="34" charset="0"/>
                <a:cs typeface="Arial" panose="020B0604020202020204" pitchFamily="34" charset="0"/>
              </a:rPr>
              <a:t>Command</a:t>
            </a:r>
            <a:r>
              <a:rPr lang="tr-TR" sz="1800" dirty="0">
                <a:latin typeface="Arial" panose="020B0604020202020204" pitchFamily="34" charset="0"/>
                <a:cs typeface="Arial" panose="020B0604020202020204" pitchFamily="34" charset="0"/>
              </a:rPr>
              <a:t> tasarım deseni genellikle aşağıdaki bileşenlerden oluşur</a:t>
            </a:r>
            <a:r>
              <a:rPr lang="tr-TR" sz="1800" dirty="0" smtClean="0">
                <a:latin typeface="Arial" panose="020B0604020202020204" pitchFamily="34" charset="0"/>
                <a:cs typeface="Arial" panose="020B0604020202020204" pitchFamily="34" charset="0"/>
              </a:rPr>
              <a:t>:</a:t>
            </a:r>
          </a:p>
          <a:p>
            <a:endParaRPr lang="tr-TR" sz="1800" dirty="0">
              <a:latin typeface="Arial" panose="020B0604020202020204" pitchFamily="34" charset="0"/>
              <a:cs typeface="Arial" panose="020B0604020202020204" pitchFamily="34" charset="0"/>
            </a:endParaRPr>
          </a:p>
          <a:p>
            <a:pPr marL="342900" indent="-342900">
              <a:buFont typeface="+mj-lt"/>
              <a:buAutoNum type="arabicPeriod"/>
            </a:pPr>
            <a:r>
              <a:rPr lang="tr-TR" sz="1800" dirty="0" err="1">
                <a:latin typeface="Arial" panose="020B0604020202020204" pitchFamily="34" charset="0"/>
                <a:cs typeface="Arial" panose="020B0604020202020204" pitchFamily="34" charset="0"/>
              </a:rPr>
              <a:t>Command</a:t>
            </a:r>
            <a:r>
              <a:rPr lang="tr-TR" sz="1800" dirty="0">
                <a:latin typeface="Arial" panose="020B0604020202020204" pitchFamily="34" charset="0"/>
                <a:cs typeface="Arial" panose="020B0604020202020204" pitchFamily="34" charset="0"/>
              </a:rPr>
              <a:t>: Bir </a:t>
            </a:r>
            <a:r>
              <a:rPr lang="tr-TR" sz="1800" dirty="0" err="1">
                <a:latin typeface="Arial" panose="020B0604020202020204" pitchFamily="34" charset="0"/>
                <a:cs typeface="Arial" panose="020B0604020202020204" pitchFamily="34" charset="0"/>
              </a:rPr>
              <a:t>arayüz</a:t>
            </a:r>
            <a:r>
              <a:rPr lang="tr-TR" sz="1800" dirty="0">
                <a:latin typeface="Arial" panose="020B0604020202020204" pitchFamily="34" charset="0"/>
                <a:cs typeface="Arial" panose="020B0604020202020204" pitchFamily="34" charset="0"/>
              </a:rPr>
              <a:t> veya soyut sınıf olarak temsil edilen, gerçekleştirilecek işlemi temsil eden bir komutu tanımlar. Genellikle "</a:t>
            </a:r>
            <a:r>
              <a:rPr lang="tr-TR" sz="1800" dirty="0" err="1">
                <a:latin typeface="Arial" panose="020B0604020202020204" pitchFamily="34" charset="0"/>
                <a:cs typeface="Arial" panose="020B0604020202020204" pitchFamily="34" charset="0"/>
              </a:rPr>
              <a:t>execute</a:t>
            </a:r>
            <a:r>
              <a:rPr lang="tr-TR" sz="1800" dirty="0">
                <a:latin typeface="Arial" panose="020B0604020202020204" pitchFamily="34" charset="0"/>
                <a:cs typeface="Arial" panose="020B0604020202020204" pitchFamily="34" charset="0"/>
              </a:rPr>
              <a:t>" adında bir </a:t>
            </a:r>
            <a:r>
              <a:rPr lang="tr-TR" sz="1800" dirty="0" err="1">
                <a:latin typeface="Arial" panose="020B0604020202020204" pitchFamily="34" charset="0"/>
                <a:cs typeface="Arial" panose="020B0604020202020204" pitchFamily="34" charset="0"/>
              </a:rPr>
              <a:t>metod</a:t>
            </a:r>
            <a:r>
              <a:rPr lang="tr-TR" sz="1800" dirty="0">
                <a:latin typeface="Arial" panose="020B0604020202020204" pitchFamily="34" charset="0"/>
                <a:cs typeface="Arial" panose="020B0604020202020204" pitchFamily="34" charset="0"/>
              </a:rPr>
              <a:t> </a:t>
            </a:r>
            <a:r>
              <a:rPr lang="tr-TR" sz="1800" dirty="0" smtClean="0">
                <a:latin typeface="Arial" panose="020B0604020202020204" pitchFamily="34" charset="0"/>
                <a:cs typeface="Arial" panose="020B0604020202020204" pitchFamily="34" charset="0"/>
              </a:rPr>
              <a:t>içerir.</a:t>
            </a:r>
          </a:p>
          <a:p>
            <a:pPr marL="342900" indent="-342900">
              <a:buFont typeface="+mj-lt"/>
              <a:buAutoNum type="arabicPeriod"/>
            </a:pPr>
            <a:endParaRPr lang="tr-TR" sz="1800" dirty="0" smtClean="0">
              <a:latin typeface="Arial" panose="020B0604020202020204" pitchFamily="34" charset="0"/>
              <a:cs typeface="Arial" panose="020B0604020202020204" pitchFamily="34" charset="0"/>
            </a:endParaRPr>
          </a:p>
          <a:p>
            <a:pPr marL="342900" indent="-342900">
              <a:buFont typeface="+mj-lt"/>
              <a:buAutoNum type="arabicPeriod"/>
            </a:pPr>
            <a:r>
              <a:rPr lang="tr-TR" sz="1800" dirty="0" err="1" smtClean="0">
                <a:latin typeface="Arial" panose="020B0604020202020204" pitchFamily="34" charset="0"/>
                <a:cs typeface="Arial" panose="020B0604020202020204" pitchFamily="34" charset="0"/>
              </a:rPr>
              <a:t>Concrete</a:t>
            </a:r>
            <a:r>
              <a:rPr lang="tr-TR" sz="1800" dirty="0" smtClean="0">
                <a:latin typeface="Arial" panose="020B0604020202020204" pitchFamily="34" charset="0"/>
                <a:cs typeface="Arial" panose="020B0604020202020204" pitchFamily="34" charset="0"/>
              </a:rPr>
              <a:t> </a:t>
            </a:r>
            <a:r>
              <a:rPr lang="tr-TR" sz="1800" dirty="0" err="1">
                <a:latin typeface="Arial" panose="020B0604020202020204" pitchFamily="34" charset="0"/>
                <a:cs typeface="Arial" panose="020B0604020202020204" pitchFamily="34" charset="0"/>
              </a:rPr>
              <a:t>Command</a:t>
            </a:r>
            <a:r>
              <a:rPr lang="tr-TR" sz="1800" dirty="0">
                <a:latin typeface="Arial" panose="020B0604020202020204" pitchFamily="34" charset="0"/>
                <a:cs typeface="Arial" panose="020B0604020202020204" pitchFamily="34" charset="0"/>
              </a:rPr>
              <a:t>: </a:t>
            </a:r>
            <a:r>
              <a:rPr lang="tr-TR" sz="1800" dirty="0" err="1">
                <a:latin typeface="Arial" panose="020B0604020202020204" pitchFamily="34" charset="0"/>
                <a:cs typeface="Arial" panose="020B0604020202020204" pitchFamily="34" charset="0"/>
              </a:rPr>
              <a:t>Command</a:t>
            </a:r>
            <a:r>
              <a:rPr lang="tr-TR" sz="1800" dirty="0">
                <a:latin typeface="Arial" panose="020B0604020202020204" pitchFamily="34" charset="0"/>
                <a:cs typeface="Arial" panose="020B0604020202020204" pitchFamily="34" charset="0"/>
              </a:rPr>
              <a:t> </a:t>
            </a:r>
            <a:r>
              <a:rPr lang="tr-TR" sz="1800" dirty="0" err="1">
                <a:latin typeface="Arial" panose="020B0604020202020204" pitchFamily="34" charset="0"/>
                <a:cs typeface="Arial" panose="020B0604020202020204" pitchFamily="34" charset="0"/>
              </a:rPr>
              <a:t>arayüzünden</a:t>
            </a:r>
            <a:r>
              <a:rPr lang="tr-TR" sz="1800" dirty="0">
                <a:latin typeface="Arial" panose="020B0604020202020204" pitchFamily="34" charset="0"/>
                <a:cs typeface="Arial" panose="020B0604020202020204" pitchFamily="34" charset="0"/>
              </a:rPr>
              <a:t> türeyen ve gerçek bir işlemi gerçekleştiren bir komut sınıfını temsil eder. Bu sınıf, işlemi gerçekleştirmek için gerekli olan diğer nesneleri </a:t>
            </a:r>
            <a:r>
              <a:rPr lang="tr-TR" sz="1800" dirty="0" smtClean="0">
                <a:latin typeface="Arial" panose="020B0604020202020204" pitchFamily="34" charset="0"/>
                <a:cs typeface="Arial" panose="020B0604020202020204" pitchFamily="34" charset="0"/>
              </a:rPr>
              <a:t>içerir.</a:t>
            </a:r>
          </a:p>
          <a:p>
            <a:pPr marL="342900" indent="-342900">
              <a:buFont typeface="+mj-lt"/>
              <a:buAutoNum type="arabicPeriod"/>
            </a:pPr>
            <a:endParaRPr lang="tr-TR" sz="1800" dirty="0" smtClean="0">
              <a:latin typeface="Arial" panose="020B0604020202020204" pitchFamily="34" charset="0"/>
              <a:cs typeface="Arial" panose="020B0604020202020204" pitchFamily="34" charset="0"/>
            </a:endParaRPr>
          </a:p>
          <a:p>
            <a:pPr marL="342900" indent="-342900">
              <a:buFont typeface="+mj-lt"/>
              <a:buAutoNum type="arabicPeriod"/>
            </a:pPr>
            <a:r>
              <a:rPr lang="tr-TR" sz="1800" dirty="0" err="1" smtClean="0">
                <a:latin typeface="Arial" panose="020B0604020202020204" pitchFamily="34" charset="0"/>
                <a:cs typeface="Arial" panose="020B0604020202020204" pitchFamily="34" charset="0"/>
              </a:rPr>
              <a:t>Receiver</a:t>
            </a:r>
            <a:r>
              <a:rPr lang="tr-TR" sz="1800" dirty="0">
                <a:latin typeface="Arial" panose="020B0604020202020204" pitchFamily="34" charset="0"/>
                <a:cs typeface="Arial" panose="020B0604020202020204" pitchFamily="34" charset="0"/>
              </a:rPr>
              <a:t>: Bir işlemi gerçekleştiren nesneyi temsil eder. Komut, bu alıcı nesneyi kullanarak gerçekleştirilecek işlemi </a:t>
            </a:r>
            <a:r>
              <a:rPr lang="tr-TR" sz="1800" dirty="0" smtClean="0">
                <a:latin typeface="Arial" panose="020B0604020202020204" pitchFamily="34" charset="0"/>
                <a:cs typeface="Arial" panose="020B0604020202020204" pitchFamily="34" charset="0"/>
              </a:rPr>
              <a:t>yürütür.</a:t>
            </a:r>
          </a:p>
          <a:p>
            <a:pPr marL="342900" indent="-342900">
              <a:buFont typeface="+mj-lt"/>
              <a:buAutoNum type="arabicPeriod"/>
            </a:pPr>
            <a:endParaRPr lang="tr-TR" sz="1800" dirty="0" smtClean="0">
              <a:latin typeface="Arial" panose="020B0604020202020204" pitchFamily="34" charset="0"/>
              <a:cs typeface="Arial" panose="020B0604020202020204" pitchFamily="34" charset="0"/>
            </a:endParaRPr>
          </a:p>
          <a:p>
            <a:pPr marL="342900" indent="-342900">
              <a:buFont typeface="+mj-lt"/>
              <a:buAutoNum type="arabicPeriod"/>
            </a:pPr>
            <a:r>
              <a:rPr lang="tr-TR" sz="1800" dirty="0" err="1" smtClean="0">
                <a:latin typeface="Arial" panose="020B0604020202020204" pitchFamily="34" charset="0"/>
                <a:cs typeface="Arial" panose="020B0604020202020204" pitchFamily="34" charset="0"/>
              </a:rPr>
              <a:t>Invoker</a:t>
            </a:r>
            <a:r>
              <a:rPr lang="tr-TR" sz="1800" dirty="0">
                <a:latin typeface="Arial" panose="020B0604020202020204" pitchFamily="34" charset="0"/>
                <a:cs typeface="Arial" panose="020B0604020202020204" pitchFamily="34" charset="0"/>
              </a:rPr>
              <a:t>: Komutu yürüten nesneyi temsil eder. Bu nesne, komutu çağırarak işlemi gerçekleştirir.</a:t>
            </a:r>
          </a:p>
        </p:txBody>
      </p:sp>
    </p:spTree>
    <p:extLst>
      <p:ext uri="{BB962C8B-B14F-4D97-AF65-F5344CB8AC3E}">
        <p14:creationId xmlns:p14="http://schemas.microsoft.com/office/powerpoint/2010/main" val="1381841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smtClean="0">
                <a:solidFill>
                  <a:srgbClr val="760A0A"/>
                </a:solidFill>
                <a:latin typeface="Arial" panose="020B0604020202020204" pitchFamily="34" charset="0"/>
                <a:cs typeface="Arial" panose="020B0604020202020204" pitchFamily="34" charset="0"/>
              </a:rPr>
              <a:t>Behavioral</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Patterns</a:t>
            </a:r>
            <a:r>
              <a:rPr lang="tr-TR" sz="2000" dirty="0" smtClean="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Command</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5"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2592288"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Chain</a:t>
            </a:r>
            <a:r>
              <a:rPr lang="tr-TR" sz="2000" dirty="0">
                <a:latin typeface="Arial" panose="020B0604020202020204" pitchFamily="34" charset="0"/>
                <a:cs typeface="Arial" panose="020B0604020202020204" pitchFamily="34" charset="0"/>
              </a:rPr>
              <a:t> of </a:t>
            </a:r>
            <a:r>
              <a:rPr lang="tr-TR" sz="2000" dirty="0" err="1">
                <a:latin typeface="Arial" panose="020B0604020202020204" pitchFamily="34" charset="0"/>
                <a:cs typeface="Arial" panose="020B0604020202020204" pitchFamily="34" charset="0"/>
              </a:rPr>
              <a:t>Responsibility</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solidFill>
                  <a:srgbClr val="C00000"/>
                </a:solidFill>
                <a:latin typeface="Arial" panose="020B0604020202020204" pitchFamily="34" charset="0"/>
                <a:cs typeface="Arial" panose="020B0604020202020204" pitchFamily="34" charset="0"/>
              </a:rPr>
              <a:t>Command</a:t>
            </a:r>
            <a:endParaRPr lang="tr-TR" sz="2000" dirty="0">
              <a:solidFill>
                <a:srgbClr val="C0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Double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Dispatch</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Hook</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Classes</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Hook</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Method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a:latin typeface="Arial" panose="020B0604020202020204" pitchFamily="34" charset="0"/>
                <a:cs typeface="Arial" panose="020B0604020202020204" pitchFamily="34" charset="0"/>
              </a:rPr>
              <a:t>Interpreter</a:t>
            </a: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Iterator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Mediator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Memento</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Observer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State</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Strategy</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Template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Method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Visitor</a:t>
            </a:r>
            <a:endParaRPr lang="tr-TR" sz="2000" dirty="0">
              <a:latin typeface="Arial" panose="020B0604020202020204" pitchFamily="34" charset="0"/>
              <a:cs typeface="Arial" panose="020B0604020202020204" pitchFamily="34" charset="0"/>
            </a:endParaRPr>
          </a:p>
        </p:txBody>
      </p:sp>
      <p:sp>
        <p:nvSpPr>
          <p:cNvPr id="6" name="İçerik Yer Tutucusu 13">
            <a:extLst>
              <a:ext uri="{FF2B5EF4-FFF2-40B4-BE49-F238E27FC236}">
                <a16:creationId xmlns:a16="http://schemas.microsoft.com/office/drawing/2014/main" id="{3F4CC237-76B2-2402-F475-2185F7FABE09}"/>
              </a:ext>
            </a:extLst>
          </p:cNvPr>
          <p:cNvSpPr txBox="1">
            <a:spLocks/>
          </p:cNvSpPr>
          <p:nvPr/>
        </p:nvSpPr>
        <p:spPr>
          <a:xfrm>
            <a:off x="3870548" y="1709193"/>
            <a:ext cx="7056784" cy="502534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r>
              <a:rPr lang="tr-TR" sz="1800" dirty="0">
                <a:latin typeface="Arial" panose="020B0604020202020204" pitchFamily="34" charset="0"/>
                <a:cs typeface="Arial" panose="020B0604020202020204" pitchFamily="34" charset="0"/>
              </a:rPr>
              <a:t>Senaryo: Ev Otomasyonu </a:t>
            </a:r>
            <a:r>
              <a:rPr lang="tr-TR" sz="1800" dirty="0" smtClean="0">
                <a:latin typeface="Arial" panose="020B0604020202020204" pitchFamily="34" charset="0"/>
                <a:cs typeface="Arial" panose="020B0604020202020204" pitchFamily="34" charset="0"/>
              </a:rPr>
              <a:t>Sistemi</a:t>
            </a:r>
          </a:p>
          <a:p>
            <a:endParaRPr lang="tr-TR"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tr-TR" sz="1800" dirty="0" smtClean="0">
                <a:latin typeface="Arial" panose="020B0604020202020204" pitchFamily="34" charset="0"/>
                <a:cs typeface="Arial" panose="020B0604020202020204" pitchFamily="34" charset="0"/>
              </a:rPr>
              <a:t>Bir ev </a:t>
            </a:r>
            <a:r>
              <a:rPr lang="tr-TR" sz="1800" dirty="0">
                <a:latin typeface="Arial" panose="020B0604020202020204" pitchFamily="34" charset="0"/>
                <a:cs typeface="Arial" panose="020B0604020202020204" pitchFamily="34" charset="0"/>
              </a:rPr>
              <a:t>otomasyonu sistemi geliştiriliyor. Sistem, bir dizi akıllı ev cihazını kontrol etmeyi sağlar</a:t>
            </a:r>
            <a:r>
              <a:rPr lang="tr-TR" sz="1800" dirty="0" smtClean="0">
                <a:latin typeface="Arial" panose="020B0604020202020204" pitchFamily="34" charset="0"/>
                <a:cs typeface="Arial" panose="020B0604020202020204" pitchFamily="34" charset="0"/>
              </a:rPr>
              <a:t>.</a:t>
            </a:r>
            <a:endParaRPr lang="tr-TR"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tr-TR" sz="1800" dirty="0">
                <a:latin typeface="Arial" panose="020B0604020202020204" pitchFamily="34" charset="0"/>
                <a:cs typeface="Arial" panose="020B0604020202020204" pitchFamily="34" charset="0"/>
              </a:rPr>
              <a:t>Sistemde farklı cihazları kontrol etmek için birçok komut bulunmaktadır: ışıkları açma/kapama, termostat ayarlarını değiştirme, güvenlik kameralarını etkinleştirme vb.</a:t>
            </a:r>
          </a:p>
          <a:p>
            <a:pPr marL="285750" indent="-285750">
              <a:buFont typeface="Arial" panose="020B0604020202020204" pitchFamily="34" charset="0"/>
              <a:buChar char="•"/>
            </a:pPr>
            <a:r>
              <a:rPr lang="tr-TR" sz="1800" dirty="0">
                <a:latin typeface="Arial" panose="020B0604020202020204" pitchFamily="34" charset="0"/>
                <a:cs typeface="Arial" panose="020B0604020202020204" pitchFamily="34" charset="0"/>
              </a:rPr>
              <a:t>Kullanıcı, mobil uygulama üzerinden bir komut göndermek istiyor</a:t>
            </a:r>
            <a:r>
              <a:rPr lang="tr-TR"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tr-TR" sz="1800" dirty="0">
              <a:latin typeface="Arial" panose="020B0604020202020204" pitchFamily="34" charset="0"/>
              <a:cs typeface="Arial" panose="020B0604020202020204" pitchFamily="34" charset="0"/>
            </a:endParaRPr>
          </a:p>
          <a:p>
            <a:r>
              <a:rPr lang="tr-TR" sz="1800" dirty="0" err="1">
                <a:latin typeface="Arial" panose="020B0604020202020204" pitchFamily="34" charset="0"/>
                <a:cs typeface="Arial" panose="020B0604020202020204" pitchFamily="34" charset="0"/>
              </a:rPr>
              <a:t>Command</a:t>
            </a:r>
            <a:r>
              <a:rPr lang="tr-TR" sz="1800" dirty="0">
                <a:latin typeface="Arial" panose="020B0604020202020204" pitchFamily="34" charset="0"/>
                <a:cs typeface="Arial" panose="020B0604020202020204" pitchFamily="34" charset="0"/>
              </a:rPr>
              <a:t> tasarım deseni kullanılarak, kullanıcının komutunu nesne şeklinde temsil edebiliriz.</a:t>
            </a:r>
          </a:p>
          <a:p>
            <a:endParaRPr lang="tr-TR" sz="1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69992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Nesne Tabanlı Programlama (OOP)</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268760"/>
            <a:ext cx="9916528" cy="5589240"/>
          </a:xfrm>
          <a:prstGeom prst="rect">
            <a:avLst/>
          </a:prstGeom>
        </p:spPr>
        <p:txBody>
          <a:bodyPr vert="horz" lIns="91440" tIns="45720" rIns="91440" bIns="45720" numCol="2"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r>
              <a:rPr lang="tr-TR" sz="1600" dirty="0" err="1">
                <a:solidFill>
                  <a:srgbClr val="0000FF"/>
                </a:solidFill>
                <a:latin typeface="Cascadia Mono" panose="020B0609020000020004" pitchFamily="49" charset="0"/>
              </a:rPr>
              <a:t>public</a:t>
            </a:r>
            <a:r>
              <a:rPr lang="tr-TR" sz="1600" dirty="0">
                <a:solidFill>
                  <a:srgbClr val="000000"/>
                </a:solidFill>
                <a:latin typeface="Cascadia Mono" panose="020B0609020000020004" pitchFamily="49" charset="0"/>
              </a:rPr>
              <a:t> </a:t>
            </a:r>
            <a:r>
              <a:rPr lang="tr-TR" sz="1600" dirty="0" err="1">
                <a:solidFill>
                  <a:srgbClr val="0000FF"/>
                </a:solidFill>
                <a:latin typeface="Cascadia Mono" panose="020B0609020000020004" pitchFamily="49" charset="0"/>
              </a:rPr>
              <a:t>class</a:t>
            </a:r>
            <a:r>
              <a:rPr lang="tr-TR" sz="1600" dirty="0">
                <a:solidFill>
                  <a:srgbClr val="000000"/>
                </a:solidFill>
                <a:latin typeface="Cascadia Mono" panose="020B0609020000020004" pitchFamily="49" charset="0"/>
              </a:rPr>
              <a:t> </a:t>
            </a:r>
            <a:r>
              <a:rPr lang="tr-TR" sz="1600" dirty="0">
                <a:solidFill>
                  <a:srgbClr val="2B91AF"/>
                </a:solidFill>
                <a:latin typeface="Cascadia Mono" panose="020B0609020000020004" pitchFamily="49" charset="0"/>
              </a:rPr>
              <a:t>User</a:t>
            </a:r>
            <a:r>
              <a:rPr lang="tr-TR" sz="1600" dirty="0">
                <a:solidFill>
                  <a:srgbClr val="000000"/>
                </a:solidFill>
                <a:latin typeface="Cascadia Mono" panose="020B0609020000020004" pitchFamily="49" charset="0"/>
              </a:rPr>
              <a:t> </a:t>
            </a:r>
          </a:p>
          <a:p>
            <a:r>
              <a:rPr lang="tr-TR" sz="1600" dirty="0">
                <a:solidFill>
                  <a:srgbClr val="000000"/>
                </a:solidFill>
                <a:latin typeface="Cascadia Mono" panose="020B0609020000020004" pitchFamily="49" charset="0"/>
              </a:rPr>
              <a:t>{</a:t>
            </a:r>
          </a:p>
          <a:p>
            <a:r>
              <a:rPr lang="en-US" sz="1600" dirty="0">
                <a:solidFill>
                  <a:srgbClr val="000000"/>
                </a:solidFill>
                <a:latin typeface="Cascadia Mono" panose="020B0609020000020004" pitchFamily="49" charset="0"/>
              </a:rPr>
              <a:t>   </a:t>
            </a:r>
            <a:r>
              <a:rPr lang="tr-TR"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public</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string</a:t>
            </a:r>
            <a:r>
              <a:rPr lang="en-US" sz="1600" dirty="0">
                <a:solidFill>
                  <a:srgbClr val="000000"/>
                </a:solidFill>
                <a:latin typeface="Cascadia Mono" panose="020B0609020000020004" pitchFamily="49" charset="0"/>
              </a:rPr>
              <a:t> Name { </a:t>
            </a:r>
            <a:r>
              <a:rPr lang="en-US" sz="1600" dirty="0">
                <a:solidFill>
                  <a:srgbClr val="0000FF"/>
                </a:solidFill>
                <a:latin typeface="Cascadia Mono" panose="020B0609020000020004" pitchFamily="49" charset="0"/>
              </a:rPr>
              <a:t>get</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set</a:t>
            </a:r>
            <a:r>
              <a:rPr lang="en-US" sz="1600" dirty="0">
                <a:solidFill>
                  <a:srgbClr val="000000"/>
                </a:solidFill>
                <a:latin typeface="Cascadia Mono" panose="020B0609020000020004" pitchFamily="49" charset="0"/>
              </a:rPr>
              <a:t>; }</a:t>
            </a:r>
          </a:p>
          <a:p>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public</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int</a:t>
            </a:r>
            <a:r>
              <a:rPr lang="en-US" sz="1600" dirty="0">
                <a:solidFill>
                  <a:srgbClr val="000000"/>
                </a:solidFill>
                <a:latin typeface="Cascadia Mono" panose="020B0609020000020004" pitchFamily="49" charset="0"/>
              </a:rPr>
              <a:t> Id { </a:t>
            </a:r>
            <a:r>
              <a:rPr lang="en-US" sz="1600" dirty="0">
                <a:solidFill>
                  <a:srgbClr val="0000FF"/>
                </a:solidFill>
                <a:latin typeface="Cascadia Mono" panose="020B0609020000020004" pitchFamily="49" charset="0"/>
              </a:rPr>
              <a:t>get</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set</a:t>
            </a:r>
            <a:r>
              <a:rPr lang="en-US" sz="1600" dirty="0">
                <a:solidFill>
                  <a:srgbClr val="000000"/>
                </a:solidFill>
                <a:latin typeface="Cascadia Mono" panose="020B0609020000020004" pitchFamily="49" charset="0"/>
              </a:rPr>
              <a:t>; }</a:t>
            </a:r>
          </a:p>
          <a:p>
            <a:r>
              <a:rPr lang="tr-TR" sz="1600" dirty="0">
                <a:solidFill>
                  <a:srgbClr val="000000"/>
                </a:solidFill>
                <a:latin typeface="Cascadia Mono" panose="020B0609020000020004" pitchFamily="49" charset="0"/>
              </a:rPr>
              <a:t> }</a:t>
            </a:r>
          </a:p>
          <a:p>
            <a:endParaRPr lang="tr-TR" sz="1600" dirty="0">
              <a:solidFill>
                <a:srgbClr val="000000"/>
              </a:solidFill>
              <a:latin typeface="Cascadia Mono" panose="020B0609020000020004" pitchFamily="49" charset="0"/>
              <a:cs typeface="Arial" panose="020B0604020202020204" pitchFamily="34" charset="0"/>
            </a:endParaRPr>
          </a:p>
          <a:p>
            <a:endParaRPr lang="tr-TR" sz="1600" dirty="0">
              <a:solidFill>
                <a:srgbClr val="000000"/>
              </a:solidFill>
              <a:latin typeface="Cascadia Mono" panose="020B0609020000020004" pitchFamily="49" charset="0"/>
              <a:cs typeface="Arial" panose="020B0604020202020204" pitchFamily="34" charset="0"/>
            </a:endParaRPr>
          </a:p>
          <a:p>
            <a:r>
              <a:rPr lang="tr-TR" sz="1600" dirty="0" err="1">
                <a:solidFill>
                  <a:srgbClr val="0000FF"/>
                </a:solidFill>
                <a:latin typeface="Cascadia Mono" panose="020B0609020000020004" pitchFamily="49" charset="0"/>
              </a:rPr>
              <a:t>public</a:t>
            </a:r>
            <a:r>
              <a:rPr lang="tr-TR" sz="1600" dirty="0">
                <a:solidFill>
                  <a:srgbClr val="000000"/>
                </a:solidFill>
                <a:latin typeface="Cascadia Mono" panose="020B0609020000020004" pitchFamily="49" charset="0"/>
              </a:rPr>
              <a:t> </a:t>
            </a:r>
            <a:r>
              <a:rPr lang="tr-TR" sz="1600" dirty="0" err="1">
                <a:solidFill>
                  <a:srgbClr val="0000FF"/>
                </a:solidFill>
                <a:latin typeface="Cascadia Mono" panose="020B0609020000020004" pitchFamily="49" charset="0"/>
              </a:rPr>
              <a:t>class</a:t>
            </a:r>
            <a:r>
              <a:rPr lang="tr-TR" sz="1600" dirty="0">
                <a:solidFill>
                  <a:srgbClr val="000000"/>
                </a:solidFill>
                <a:latin typeface="Cascadia Mono" panose="020B0609020000020004" pitchFamily="49" charset="0"/>
              </a:rPr>
              <a:t> </a:t>
            </a:r>
            <a:r>
              <a:rPr lang="tr-TR" sz="1600" dirty="0" err="1">
                <a:solidFill>
                  <a:srgbClr val="2B91AF"/>
                </a:solidFill>
                <a:latin typeface="Cascadia Mono" panose="020B0609020000020004" pitchFamily="49" charset="0"/>
              </a:rPr>
              <a:t>EmailService</a:t>
            </a:r>
            <a:r>
              <a:rPr lang="tr-TR" sz="1600" dirty="0">
                <a:solidFill>
                  <a:srgbClr val="000000"/>
                </a:solidFill>
                <a:latin typeface="Cascadia Mono" panose="020B0609020000020004" pitchFamily="49" charset="0"/>
              </a:rPr>
              <a:t> </a:t>
            </a:r>
          </a:p>
          <a:p>
            <a:r>
              <a:rPr lang="tr-TR" sz="1600" dirty="0">
                <a:solidFill>
                  <a:srgbClr val="000000"/>
                </a:solidFill>
                <a:latin typeface="Cascadia Mono" panose="020B0609020000020004" pitchFamily="49" charset="0"/>
              </a:rPr>
              <a:t>{</a:t>
            </a:r>
          </a:p>
          <a:p>
            <a:r>
              <a:rPr lang="tr-TR" sz="1600" dirty="0">
                <a:solidFill>
                  <a:srgbClr val="0000FF"/>
                </a:solidFill>
                <a:latin typeface="Cascadia Mono" panose="020B0609020000020004" pitchFamily="49" charset="0"/>
              </a:rPr>
              <a:t>  </a:t>
            </a:r>
            <a:r>
              <a:rPr lang="tr-TR" sz="1600" dirty="0" err="1">
                <a:solidFill>
                  <a:srgbClr val="0000FF"/>
                </a:solidFill>
                <a:latin typeface="Cascadia Mono" panose="020B0609020000020004" pitchFamily="49" charset="0"/>
              </a:rPr>
              <a:t>public</a:t>
            </a:r>
            <a:r>
              <a:rPr lang="tr-TR" sz="1600" dirty="0">
                <a:solidFill>
                  <a:srgbClr val="000000"/>
                </a:solidFill>
                <a:latin typeface="Cascadia Mono" panose="020B0609020000020004" pitchFamily="49" charset="0"/>
              </a:rPr>
              <a:t> </a:t>
            </a:r>
            <a:r>
              <a:rPr lang="tr-TR" sz="1600" dirty="0" err="1">
                <a:solidFill>
                  <a:srgbClr val="0000FF"/>
                </a:solidFill>
                <a:latin typeface="Cascadia Mono" panose="020B0609020000020004" pitchFamily="49" charset="0"/>
              </a:rPr>
              <a:t>void</a:t>
            </a:r>
            <a:r>
              <a:rPr lang="tr-TR" sz="1600" dirty="0">
                <a:solidFill>
                  <a:srgbClr val="000000"/>
                </a:solidFill>
                <a:latin typeface="Cascadia Mono" panose="020B0609020000020004" pitchFamily="49" charset="0"/>
              </a:rPr>
              <a:t> </a:t>
            </a:r>
            <a:r>
              <a:rPr lang="tr-TR" sz="1600" dirty="0" err="1">
                <a:solidFill>
                  <a:srgbClr val="000000"/>
                </a:solidFill>
                <a:latin typeface="Cascadia Mono" panose="020B0609020000020004" pitchFamily="49" charset="0"/>
              </a:rPr>
              <a:t>SendEmail</a:t>
            </a:r>
            <a:r>
              <a:rPr lang="tr-TR" sz="1600" dirty="0">
                <a:solidFill>
                  <a:srgbClr val="000000"/>
                </a:solidFill>
                <a:latin typeface="Cascadia Mono" panose="020B0609020000020004" pitchFamily="49" charset="0"/>
              </a:rPr>
              <a:t>(User </a:t>
            </a:r>
            <a:r>
              <a:rPr lang="tr-TR" sz="1600" dirty="0" err="1">
                <a:solidFill>
                  <a:srgbClr val="000000"/>
                </a:solidFill>
                <a:latin typeface="Cascadia Mono" panose="020B0609020000020004" pitchFamily="49" charset="0"/>
              </a:rPr>
              <a:t>user</a:t>
            </a:r>
            <a:r>
              <a:rPr lang="tr-TR" sz="1600" dirty="0">
                <a:solidFill>
                  <a:srgbClr val="000000"/>
                </a:solidFill>
                <a:latin typeface="Cascadia Mono" panose="020B0609020000020004" pitchFamily="49" charset="0"/>
              </a:rPr>
              <a:t>,          	      </a:t>
            </a:r>
            <a:r>
              <a:rPr lang="tr-TR" sz="1600" dirty="0" err="1">
                <a:solidFill>
                  <a:srgbClr val="0000FF"/>
                </a:solidFill>
                <a:latin typeface="Cascadia Mono" panose="020B0609020000020004" pitchFamily="49" charset="0"/>
              </a:rPr>
              <a:t>string</a:t>
            </a:r>
            <a:r>
              <a:rPr lang="tr-TR" sz="1600" dirty="0">
                <a:solidFill>
                  <a:srgbClr val="000000"/>
                </a:solidFill>
                <a:latin typeface="Cascadia Mono" panose="020B0609020000020004" pitchFamily="49" charset="0"/>
              </a:rPr>
              <a:t> </a:t>
            </a:r>
            <a:r>
              <a:rPr lang="tr-TR" sz="1600" dirty="0" err="1">
                <a:solidFill>
                  <a:srgbClr val="000000"/>
                </a:solidFill>
                <a:latin typeface="Cascadia Mono" panose="020B0609020000020004" pitchFamily="49" charset="0"/>
              </a:rPr>
              <a:t>message</a:t>
            </a:r>
            <a:r>
              <a:rPr lang="tr-TR" sz="1600" dirty="0">
                <a:solidFill>
                  <a:srgbClr val="000000"/>
                </a:solidFill>
                <a:latin typeface="Cascadia Mono" panose="020B0609020000020004" pitchFamily="49" charset="0"/>
              </a:rPr>
              <a:t>) </a:t>
            </a:r>
          </a:p>
          <a:p>
            <a:r>
              <a:rPr lang="tr-TR" sz="1600" dirty="0">
                <a:solidFill>
                  <a:srgbClr val="000000"/>
                </a:solidFill>
                <a:latin typeface="Cascadia Mono" panose="020B0609020000020004" pitchFamily="49" charset="0"/>
              </a:rPr>
              <a:t>  {</a:t>
            </a:r>
          </a:p>
          <a:p>
            <a:r>
              <a:rPr lang="tr-TR" sz="1600" dirty="0">
                <a:solidFill>
                  <a:srgbClr val="008000"/>
                </a:solidFill>
                <a:latin typeface="Cascadia Mono" panose="020B0609020000020004" pitchFamily="49" charset="0"/>
              </a:rPr>
              <a:t>   // E-posta gönderme işlemleri</a:t>
            </a:r>
          </a:p>
          <a:p>
            <a:r>
              <a:rPr lang="tr-TR" sz="1600" dirty="0">
                <a:solidFill>
                  <a:srgbClr val="000000"/>
                </a:solidFill>
                <a:latin typeface="Cascadia Mono" panose="020B0609020000020004" pitchFamily="49" charset="0"/>
              </a:rPr>
              <a:t>  }</a:t>
            </a:r>
          </a:p>
          <a:p>
            <a:r>
              <a:rPr lang="tr-TR" sz="1600" dirty="0">
                <a:solidFill>
                  <a:srgbClr val="000000"/>
                </a:solidFill>
                <a:latin typeface="Cascadia Mono" panose="020B0609020000020004" pitchFamily="49" charset="0"/>
              </a:rPr>
              <a:t>}</a:t>
            </a:r>
          </a:p>
          <a:p>
            <a:endParaRPr lang="tr-TR" sz="1600" dirty="0">
              <a:solidFill>
                <a:srgbClr val="000000"/>
              </a:solidFill>
              <a:latin typeface="Cascadia Mono" panose="020B0609020000020004" pitchFamily="49" charset="0"/>
            </a:endParaRPr>
          </a:p>
          <a:p>
            <a:r>
              <a:rPr lang="tr-TR" sz="1600" dirty="0">
                <a:solidFill>
                  <a:srgbClr val="000000"/>
                </a:solidFill>
                <a:latin typeface="Cascadia Mono" panose="020B0609020000020004" pitchFamily="49" charset="0"/>
              </a:rPr>
              <a:t>  </a:t>
            </a:r>
          </a:p>
          <a:p>
            <a:endParaRPr lang="tr-TR" sz="1600" dirty="0">
              <a:solidFill>
                <a:srgbClr val="000000"/>
              </a:solidFill>
              <a:latin typeface="Cascadia Mono" panose="020B0609020000020004" pitchFamily="49" charset="0"/>
            </a:endParaRPr>
          </a:p>
          <a:p>
            <a:endParaRPr lang="tr-TR" sz="1600" dirty="0">
              <a:solidFill>
                <a:srgbClr val="000000"/>
              </a:solidFill>
              <a:latin typeface="Cascadia Mono" panose="020B0609020000020004" pitchFamily="49" charset="0"/>
            </a:endParaRPr>
          </a:p>
          <a:p>
            <a:endParaRPr lang="tr-TR" sz="1600" dirty="0">
              <a:solidFill>
                <a:srgbClr val="000000"/>
              </a:solidFill>
              <a:latin typeface="Cascadia Mono" panose="020B0609020000020004" pitchFamily="49" charset="0"/>
            </a:endParaRPr>
          </a:p>
          <a:p>
            <a:endParaRPr lang="tr-TR" sz="1600" dirty="0">
              <a:solidFill>
                <a:srgbClr val="000000"/>
              </a:solidFill>
              <a:latin typeface="Cascadia Mono" panose="020B0609020000020004" pitchFamily="49" charset="0"/>
            </a:endParaRPr>
          </a:p>
          <a:p>
            <a:endParaRPr lang="tr-TR" sz="1600" dirty="0">
              <a:solidFill>
                <a:srgbClr val="000000"/>
              </a:solidFill>
              <a:latin typeface="Cascadia Mono" panose="020B0609020000020004" pitchFamily="49" charset="0"/>
            </a:endParaRPr>
          </a:p>
          <a:p>
            <a:endParaRPr lang="tr-TR" sz="1600" dirty="0">
              <a:solidFill>
                <a:srgbClr val="000000"/>
              </a:solidFill>
              <a:latin typeface="Cascadia Mono" panose="020B0609020000020004" pitchFamily="49" charset="0"/>
            </a:endParaRPr>
          </a:p>
          <a:p>
            <a:endParaRPr lang="tr-TR" sz="1600" dirty="0">
              <a:solidFill>
                <a:srgbClr val="000000"/>
              </a:solidFill>
              <a:latin typeface="Cascadia Mono" panose="020B0609020000020004" pitchFamily="49" charset="0"/>
            </a:endParaRPr>
          </a:p>
          <a:p>
            <a:endParaRPr lang="tr-TR" sz="1600" dirty="0">
              <a:solidFill>
                <a:srgbClr val="000000"/>
              </a:solidFill>
              <a:latin typeface="Cascadia Mono" panose="020B0609020000020004" pitchFamily="49" charset="0"/>
            </a:endParaRPr>
          </a:p>
          <a:p>
            <a:endParaRPr lang="tr-TR" sz="1600" dirty="0">
              <a:solidFill>
                <a:srgbClr val="000000"/>
              </a:solidFill>
              <a:latin typeface="Cascadia Mono" panose="020B0609020000020004" pitchFamily="49" charset="0"/>
            </a:endParaRPr>
          </a:p>
          <a:p>
            <a:r>
              <a:rPr lang="tr-TR" sz="1600" dirty="0" err="1">
                <a:solidFill>
                  <a:srgbClr val="0000FF"/>
                </a:solidFill>
                <a:latin typeface="Cascadia Mono" panose="020B0609020000020004" pitchFamily="49" charset="0"/>
              </a:rPr>
              <a:t>public</a:t>
            </a:r>
            <a:r>
              <a:rPr lang="tr-TR" sz="1600" dirty="0">
                <a:solidFill>
                  <a:srgbClr val="000000"/>
                </a:solidFill>
                <a:latin typeface="Cascadia Mono" panose="020B0609020000020004" pitchFamily="49" charset="0"/>
              </a:rPr>
              <a:t> </a:t>
            </a:r>
            <a:r>
              <a:rPr lang="tr-TR" sz="1600" dirty="0" err="1">
                <a:solidFill>
                  <a:srgbClr val="0000FF"/>
                </a:solidFill>
                <a:latin typeface="Cascadia Mono" panose="020B0609020000020004" pitchFamily="49" charset="0"/>
              </a:rPr>
              <a:t>class</a:t>
            </a:r>
            <a:r>
              <a:rPr lang="tr-TR" sz="1600" dirty="0">
                <a:solidFill>
                  <a:srgbClr val="000000"/>
                </a:solidFill>
                <a:latin typeface="Cascadia Mono" panose="020B0609020000020004" pitchFamily="49" charset="0"/>
              </a:rPr>
              <a:t> </a:t>
            </a:r>
            <a:r>
              <a:rPr lang="tr-TR" sz="1600" dirty="0" err="1">
                <a:solidFill>
                  <a:srgbClr val="2B91AF"/>
                </a:solidFill>
                <a:latin typeface="Cascadia Mono" panose="020B0609020000020004" pitchFamily="49" charset="0"/>
              </a:rPr>
              <a:t>UserRepository</a:t>
            </a:r>
            <a:r>
              <a:rPr lang="tr-TR" sz="1600" dirty="0">
                <a:solidFill>
                  <a:srgbClr val="000000"/>
                </a:solidFill>
                <a:latin typeface="Cascadia Mono" panose="020B0609020000020004" pitchFamily="49" charset="0"/>
              </a:rPr>
              <a:t> </a:t>
            </a:r>
          </a:p>
          <a:p>
            <a:r>
              <a:rPr lang="tr-TR" sz="1600" dirty="0">
                <a:solidFill>
                  <a:srgbClr val="000000"/>
                </a:solidFill>
                <a:latin typeface="Cascadia Mono" panose="020B0609020000020004" pitchFamily="49" charset="0"/>
              </a:rPr>
              <a:t>{</a:t>
            </a:r>
          </a:p>
          <a:p>
            <a:r>
              <a:rPr lang="tr-TR" sz="1600" dirty="0">
                <a:solidFill>
                  <a:srgbClr val="000000"/>
                </a:solidFill>
                <a:latin typeface="Cascadia Mono" panose="020B0609020000020004" pitchFamily="49" charset="0"/>
              </a:rPr>
              <a:t>  </a:t>
            </a:r>
            <a:r>
              <a:rPr lang="tr-TR" sz="1600" dirty="0" err="1">
                <a:solidFill>
                  <a:srgbClr val="0000FF"/>
                </a:solidFill>
                <a:latin typeface="Cascadia Mono" panose="020B0609020000020004" pitchFamily="49" charset="0"/>
              </a:rPr>
              <a:t>public</a:t>
            </a:r>
            <a:r>
              <a:rPr lang="tr-TR" sz="1600" dirty="0">
                <a:solidFill>
                  <a:srgbClr val="000000"/>
                </a:solidFill>
                <a:latin typeface="Cascadia Mono" panose="020B0609020000020004" pitchFamily="49" charset="0"/>
              </a:rPr>
              <a:t> </a:t>
            </a:r>
            <a:r>
              <a:rPr lang="tr-TR" sz="1600" dirty="0" err="1">
                <a:solidFill>
                  <a:srgbClr val="0000FF"/>
                </a:solidFill>
                <a:latin typeface="Cascadia Mono" panose="020B0609020000020004" pitchFamily="49" charset="0"/>
              </a:rPr>
              <a:t>void</a:t>
            </a:r>
            <a:r>
              <a:rPr lang="tr-TR" sz="1600" dirty="0">
                <a:solidFill>
                  <a:srgbClr val="000000"/>
                </a:solidFill>
                <a:latin typeface="Cascadia Mono" panose="020B0609020000020004" pitchFamily="49" charset="0"/>
              </a:rPr>
              <a:t> </a:t>
            </a:r>
            <a:r>
              <a:rPr lang="tr-TR" sz="1600" dirty="0" err="1">
                <a:solidFill>
                  <a:srgbClr val="000000"/>
                </a:solidFill>
                <a:latin typeface="Cascadia Mono" panose="020B0609020000020004" pitchFamily="49" charset="0"/>
              </a:rPr>
              <a:t>Save</a:t>
            </a:r>
            <a:r>
              <a:rPr lang="tr-TR" sz="1600" dirty="0">
                <a:solidFill>
                  <a:srgbClr val="000000"/>
                </a:solidFill>
                <a:latin typeface="Cascadia Mono" panose="020B0609020000020004" pitchFamily="49" charset="0"/>
              </a:rPr>
              <a:t>(User </a:t>
            </a:r>
            <a:r>
              <a:rPr lang="tr-TR" sz="1600" dirty="0" err="1">
                <a:solidFill>
                  <a:srgbClr val="000000"/>
                </a:solidFill>
                <a:latin typeface="Cascadia Mono" panose="020B0609020000020004" pitchFamily="49" charset="0"/>
              </a:rPr>
              <a:t>user</a:t>
            </a:r>
            <a:r>
              <a:rPr lang="tr-TR" sz="1600" dirty="0">
                <a:solidFill>
                  <a:srgbClr val="000000"/>
                </a:solidFill>
                <a:latin typeface="Cascadia Mono" panose="020B0609020000020004" pitchFamily="49" charset="0"/>
              </a:rPr>
              <a:t>) </a:t>
            </a:r>
          </a:p>
          <a:p>
            <a:r>
              <a:rPr lang="tr-TR" sz="1600" dirty="0">
                <a:solidFill>
                  <a:srgbClr val="000000"/>
                </a:solidFill>
                <a:latin typeface="Cascadia Mono" panose="020B0609020000020004" pitchFamily="49" charset="0"/>
              </a:rPr>
              <a:t>   {</a:t>
            </a:r>
          </a:p>
          <a:p>
            <a:r>
              <a:rPr lang="tr-TR" sz="1600" dirty="0">
                <a:solidFill>
                  <a:srgbClr val="000000"/>
                </a:solidFill>
                <a:latin typeface="Cascadia Mono" panose="020B0609020000020004" pitchFamily="49" charset="0"/>
              </a:rPr>
              <a:t>    </a:t>
            </a:r>
            <a:r>
              <a:rPr lang="tr-TR" sz="1600" dirty="0">
                <a:solidFill>
                  <a:srgbClr val="008000"/>
                </a:solidFill>
                <a:latin typeface="Cascadia Mono" panose="020B0609020000020004" pitchFamily="49" charset="0"/>
              </a:rPr>
              <a:t>//DB kullanıcıyı kaydetme işlemleri</a:t>
            </a:r>
            <a:r>
              <a:rPr lang="tr-TR" sz="1600" dirty="0">
                <a:solidFill>
                  <a:srgbClr val="000000"/>
                </a:solidFill>
                <a:latin typeface="Cascadia Mono" panose="020B0609020000020004" pitchFamily="49" charset="0"/>
              </a:rPr>
              <a:t>        </a:t>
            </a:r>
          </a:p>
          <a:p>
            <a:r>
              <a:rPr lang="tr-TR" sz="1600" dirty="0">
                <a:solidFill>
                  <a:srgbClr val="000000"/>
                </a:solidFill>
                <a:latin typeface="Cascadia Mono" panose="020B0609020000020004" pitchFamily="49" charset="0"/>
              </a:rPr>
              <a:t>   }</a:t>
            </a:r>
          </a:p>
          <a:p>
            <a:endParaRPr lang="tr-TR" sz="1600" dirty="0">
              <a:solidFill>
                <a:srgbClr val="000000"/>
              </a:solidFill>
              <a:latin typeface="Cascadia Mono" panose="020B0609020000020004" pitchFamily="49" charset="0"/>
            </a:endParaRPr>
          </a:p>
          <a:p>
            <a:r>
              <a:rPr lang="tr-TR" sz="1600" dirty="0">
                <a:solidFill>
                  <a:srgbClr val="0000FF"/>
                </a:solidFill>
                <a:latin typeface="Cascadia Mono" panose="020B0609020000020004" pitchFamily="49" charset="0"/>
              </a:rPr>
              <a:t>  </a:t>
            </a:r>
            <a:r>
              <a:rPr lang="en-US" sz="1600" dirty="0">
                <a:solidFill>
                  <a:srgbClr val="0000FF"/>
                </a:solidFill>
                <a:latin typeface="Cascadia Mono" panose="020B0609020000020004" pitchFamily="49" charset="0"/>
              </a:rPr>
              <a:t>public</a:t>
            </a:r>
            <a:r>
              <a:rPr lang="en-US" sz="1600" dirty="0">
                <a:solidFill>
                  <a:srgbClr val="000000"/>
                </a:solidFill>
                <a:latin typeface="Cascadia Mono" panose="020B0609020000020004" pitchFamily="49" charset="0"/>
              </a:rPr>
              <a:t> User Load(</a:t>
            </a:r>
            <a:r>
              <a:rPr lang="en-US" sz="1600" dirty="0">
                <a:solidFill>
                  <a:srgbClr val="0000FF"/>
                </a:solidFill>
                <a:latin typeface="Cascadia Mono" panose="020B0609020000020004" pitchFamily="49" charset="0"/>
              </a:rPr>
              <a:t>int</a:t>
            </a:r>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userId</a:t>
            </a:r>
            <a:r>
              <a:rPr lang="en-US" sz="1600" dirty="0">
                <a:solidFill>
                  <a:srgbClr val="000000"/>
                </a:solidFill>
                <a:latin typeface="Cascadia Mono" panose="020B0609020000020004" pitchFamily="49" charset="0"/>
              </a:rPr>
              <a:t>) </a:t>
            </a:r>
            <a:endParaRPr lang="tr-TR" sz="1600" dirty="0">
              <a:solidFill>
                <a:srgbClr val="000000"/>
              </a:solidFill>
              <a:latin typeface="Cascadia Mono" panose="020B0609020000020004" pitchFamily="49" charset="0"/>
            </a:endParaRPr>
          </a:p>
          <a:p>
            <a:r>
              <a:rPr lang="tr-TR" sz="1600" dirty="0">
                <a:solidFill>
                  <a:srgbClr val="000000"/>
                </a:solidFill>
                <a:latin typeface="Cascadia Mono" panose="020B0609020000020004" pitchFamily="49" charset="0"/>
              </a:rPr>
              <a:t>   {</a:t>
            </a:r>
          </a:p>
          <a:p>
            <a:r>
              <a:rPr lang="tr-TR" sz="1600" dirty="0">
                <a:solidFill>
                  <a:srgbClr val="008000"/>
                </a:solidFill>
                <a:latin typeface="Cascadia Mono" panose="020B0609020000020004" pitchFamily="49" charset="0"/>
              </a:rPr>
              <a:t>    //DB kullanıcıyı yükleme işlemleri</a:t>
            </a:r>
            <a:r>
              <a:rPr lang="tr-TR" sz="1600" dirty="0">
                <a:solidFill>
                  <a:srgbClr val="000000"/>
                </a:solidFill>
                <a:latin typeface="Cascadia Mono" panose="020B0609020000020004" pitchFamily="49" charset="0"/>
              </a:rPr>
              <a:t>        </a:t>
            </a:r>
          </a:p>
          <a:p>
            <a:r>
              <a:rPr lang="tr-TR" sz="1600" dirty="0">
                <a:solidFill>
                  <a:srgbClr val="000000"/>
                </a:solidFill>
                <a:latin typeface="Cascadia Mono" panose="020B0609020000020004" pitchFamily="49" charset="0"/>
              </a:rPr>
              <a:t>   } </a:t>
            </a:r>
          </a:p>
          <a:p>
            <a:endParaRPr lang="tr-TR" sz="1600" dirty="0">
              <a:solidFill>
                <a:srgbClr val="000000"/>
              </a:solidFill>
              <a:latin typeface="Cascadia Mono" panose="020B0609020000020004" pitchFamily="49" charset="0"/>
            </a:endParaRPr>
          </a:p>
          <a:p>
            <a:r>
              <a:rPr lang="tr-TR" sz="1600" dirty="0">
                <a:solidFill>
                  <a:srgbClr val="000000"/>
                </a:solidFill>
                <a:latin typeface="Cascadia Mono" panose="020B0609020000020004" pitchFamily="49" charset="0"/>
              </a:rPr>
              <a:t>  </a:t>
            </a:r>
            <a:r>
              <a:rPr lang="tr-TR" sz="1600" dirty="0" err="1">
                <a:solidFill>
                  <a:srgbClr val="0000FF"/>
                </a:solidFill>
                <a:latin typeface="Cascadia Mono" panose="020B0609020000020004" pitchFamily="49" charset="0"/>
              </a:rPr>
              <a:t>public</a:t>
            </a:r>
            <a:r>
              <a:rPr lang="tr-TR" sz="1600" dirty="0">
                <a:solidFill>
                  <a:srgbClr val="000000"/>
                </a:solidFill>
                <a:latin typeface="Cascadia Mono" panose="020B0609020000020004" pitchFamily="49" charset="0"/>
              </a:rPr>
              <a:t> </a:t>
            </a:r>
            <a:r>
              <a:rPr lang="tr-TR" sz="1600" dirty="0" err="1">
                <a:solidFill>
                  <a:srgbClr val="0000FF"/>
                </a:solidFill>
                <a:latin typeface="Cascadia Mono" panose="020B0609020000020004" pitchFamily="49" charset="0"/>
              </a:rPr>
              <a:t>void</a:t>
            </a:r>
            <a:r>
              <a:rPr lang="tr-TR" sz="1600" dirty="0">
                <a:solidFill>
                  <a:srgbClr val="000000"/>
                </a:solidFill>
                <a:latin typeface="Cascadia Mono" panose="020B0609020000020004" pitchFamily="49" charset="0"/>
              </a:rPr>
              <a:t> </a:t>
            </a:r>
            <a:r>
              <a:rPr lang="tr-TR" sz="1600" dirty="0" err="1">
                <a:solidFill>
                  <a:srgbClr val="000000"/>
                </a:solidFill>
                <a:latin typeface="Cascadia Mono" panose="020B0609020000020004" pitchFamily="49" charset="0"/>
              </a:rPr>
              <a:t>Delete</a:t>
            </a:r>
            <a:r>
              <a:rPr lang="tr-TR" sz="1600" dirty="0">
                <a:solidFill>
                  <a:srgbClr val="000000"/>
                </a:solidFill>
                <a:latin typeface="Cascadia Mono" panose="020B0609020000020004" pitchFamily="49" charset="0"/>
              </a:rPr>
              <a:t>(User </a:t>
            </a:r>
            <a:r>
              <a:rPr lang="tr-TR" sz="1600" dirty="0" err="1">
                <a:solidFill>
                  <a:srgbClr val="000000"/>
                </a:solidFill>
                <a:latin typeface="Cascadia Mono" panose="020B0609020000020004" pitchFamily="49" charset="0"/>
              </a:rPr>
              <a:t>user</a:t>
            </a:r>
            <a:r>
              <a:rPr lang="tr-TR" sz="1600" dirty="0">
                <a:solidFill>
                  <a:srgbClr val="000000"/>
                </a:solidFill>
                <a:latin typeface="Cascadia Mono" panose="020B0609020000020004" pitchFamily="49" charset="0"/>
              </a:rPr>
              <a:t>) </a:t>
            </a:r>
          </a:p>
          <a:p>
            <a:r>
              <a:rPr lang="tr-TR" sz="1600" dirty="0">
                <a:solidFill>
                  <a:srgbClr val="000000"/>
                </a:solidFill>
                <a:latin typeface="Cascadia Mono" panose="020B0609020000020004" pitchFamily="49" charset="0"/>
              </a:rPr>
              <a:t>   {</a:t>
            </a:r>
          </a:p>
          <a:p>
            <a:r>
              <a:rPr lang="tr-TR" sz="1600" dirty="0">
                <a:solidFill>
                  <a:srgbClr val="008000"/>
                </a:solidFill>
                <a:latin typeface="Cascadia Mono" panose="020B0609020000020004" pitchFamily="49" charset="0"/>
              </a:rPr>
              <a:t>    //DB kullanıcıyı silme işlemleri</a:t>
            </a:r>
          </a:p>
          <a:p>
            <a:r>
              <a:rPr lang="tr-TR" sz="1600" dirty="0">
                <a:solidFill>
                  <a:srgbClr val="008000"/>
                </a:solidFill>
                <a:latin typeface="Cascadia Mono" panose="020B0609020000020004" pitchFamily="49" charset="0"/>
              </a:rPr>
              <a:t>   </a:t>
            </a:r>
            <a:r>
              <a:rPr lang="tr-TR" sz="1600" dirty="0">
                <a:solidFill>
                  <a:srgbClr val="000000"/>
                </a:solidFill>
                <a:latin typeface="Cascadia Mono" panose="020B0609020000020004" pitchFamily="49" charset="0"/>
              </a:rPr>
              <a:t>}</a:t>
            </a:r>
          </a:p>
          <a:p>
            <a:r>
              <a:rPr lang="tr-TR" sz="1600" dirty="0">
                <a:solidFill>
                  <a:srgbClr val="000000"/>
                </a:solidFill>
                <a:latin typeface="Cascadia Mono" panose="020B0609020000020004" pitchFamily="49" charset="0"/>
              </a:rPr>
              <a:t>}</a:t>
            </a:r>
          </a:p>
          <a:p>
            <a:endParaRPr lang="tr-TR" sz="160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b="1" dirty="0" err="1">
                <a:solidFill>
                  <a:srgbClr val="760A0A"/>
                </a:solidFill>
                <a:latin typeface="Arial" panose="020B0604020202020204" pitchFamily="34" charset="0"/>
                <a:cs typeface="Arial" panose="020B0604020202020204" pitchFamily="34" charset="0"/>
              </a:rPr>
              <a:t>Single</a:t>
            </a:r>
            <a:r>
              <a:rPr lang="tr-TR" sz="2000" b="1" dirty="0">
                <a:solidFill>
                  <a:srgbClr val="760A0A"/>
                </a:solidFill>
                <a:latin typeface="Arial" panose="020B0604020202020204" pitchFamily="34" charset="0"/>
                <a:cs typeface="Arial" panose="020B0604020202020204" pitchFamily="34" charset="0"/>
              </a:rPr>
              <a:t> </a:t>
            </a:r>
            <a:r>
              <a:rPr lang="tr-TR" sz="2000" b="1" dirty="0" err="1">
                <a:solidFill>
                  <a:srgbClr val="760A0A"/>
                </a:solidFill>
                <a:latin typeface="Arial" panose="020B0604020202020204" pitchFamily="34" charset="0"/>
                <a:cs typeface="Arial" panose="020B0604020202020204" pitchFamily="34" charset="0"/>
              </a:rPr>
              <a:t>Responsibility</a:t>
            </a:r>
            <a:r>
              <a:rPr lang="tr-TR" sz="2000" b="1" dirty="0">
                <a:solidFill>
                  <a:srgbClr val="760A0A"/>
                </a:solidFill>
                <a:latin typeface="Arial" panose="020B0604020202020204" pitchFamily="34" charset="0"/>
                <a:cs typeface="Arial" panose="020B0604020202020204" pitchFamily="34" charset="0"/>
              </a:rPr>
              <a:t> </a:t>
            </a:r>
            <a:r>
              <a:rPr lang="tr-TR" sz="2000" b="1" dirty="0" err="1">
                <a:solidFill>
                  <a:srgbClr val="760A0A"/>
                </a:solidFill>
                <a:latin typeface="Arial" panose="020B0604020202020204" pitchFamily="34" charset="0"/>
                <a:cs typeface="Arial" panose="020B0604020202020204" pitchFamily="34" charset="0"/>
              </a:rPr>
              <a:t>Principle</a:t>
            </a:r>
            <a:r>
              <a:rPr lang="tr-TR" sz="2000" b="1" dirty="0">
                <a:solidFill>
                  <a:srgbClr val="760A0A"/>
                </a:solidFill>
                <a:latin typeface="Arial" panose="020B0604020202020204" pitchFamily="34" charset="0"/>
                <a:cs typeface="Arial" panose="020B0604020202020204" pitchFamily="34" charset="0"/>
              </a:rPr>
              <a:t> Örnek</a:t>
            </a:r>
          </a:p>
        </p:txBody>
      </p:sp>
    </p:spTree>
    <p:extLst>
      <p:ext uri="{BB962C8B-B14F-4D97-AF65-F5344CB8AC3E}">
        <p14:creationId xmlns:p14="http://schemas.microsoft.com/office/powerpoint/2010/main" val="232047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2349996" y="1268760"/>
            <a:ext cx="6840760" cy="5221491"/>
          </a:xfrm>
          <a:prstGeom prst="rect">
            <a:avLst/>
          </a:prstGeom>
        </p:spPr>
      </p:pic>
      <p:pic>
        <p:nvPicPr>
          <p:cNvPr id="3" name="Resim 2">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4"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smtClean="0">
                <a:solidFill>
                  <a:srgbClr val="760A0A"/>
                </a:solidFill>
                <a:latin typeface="Arial" panose="020B0604020202020204" pitchFamily="34" charset="0"/>
                <a:cs typeface="Arial" panose="020B0604020202020204" pitchFamily="34" charset="0"/>
              </a:rPr>
              <a:t>Behavioral</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Patterns</a:t>
            </a:r>
            <a:r>
              <a:rPr lang="tr-TR" sz="2000" dirty="0" smtClean="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Command</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837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smtClean="0">
                <a:solidFill>
                  <a:srgbClr val="760A0A"/>
                </a:solidFill>
                <a:latin typeface="Arial" panose="020B0604020202020204" pitchFamily="34" charset="0"/>
                <a:cs typeface="Arial" panose="020B0604020202020204" pitchFamily="34" charset="0"/>
              </a:rPr>
              <a:t>Behavioral</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Patterns</a:t>
            </a:r>
            <a:r>
              <a:rPr lang="tr-TR" sz="2000" dirty="0" smtClean="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Command</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5"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2592288"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Chain</a:t>
            </a:r>
            <a:r>
              <a:rPr lang="tr-TR" sz="2000" dirty="0">
                <a:latin typeface="Arial" panose="020B0604020202020204" pitchFamily="34" charset="0"/>
                <a:cs typeface="Arial" panose="020B0604020202020204" pitchFamily="34" charset="0"/>
              </a:rPr>
              <a:t> of </a:t>
            </a:r>
            <a:r>
              <a:rPr lang="tr-TR" sz="2000" dirty="0" err="1">
                <a:latin typeface="Arial" panose="020B0604020202020204" pitchFamily="34" charset="0"/>
                <a:cs typeface="Arial" panose="020B0604020202020204" pitchFamily="34" charset="0"/>
              </a:rPr>
              <a:t>Responsibility</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solidFill>
                  <a:srgbClr val="C00000"/>
                </a:solidFill>
                <a:latin typeface="Arial" panose="020B0604020202020204" pitchFamily="34" charset="0"/>
                <a:cs typeface="Arial" panose="020B0604020202020204" pitchFamily="34" charset="0"/>
              </a:rPr>
              <a:t>Command</a:t>
            </a:r>
            <a:endParaRPr lang="tr-TR" sz="2000" dirty="0">
              <a:solidFill>
                <a:srgbClr val="C0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Double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Dispatch</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Hook</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Classes</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Hook</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Method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a:latin typeface="Arial" panose="020B0604020202020204" pitchFamily="34" charset="0"/>
                <a:cs typeface="Arial" panose="020B0604020202020204" pitchFamily="34" charset="0"/>
              </a:rPr>
              <a:t>Interpreter</a:t>
            </a: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Iterator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Mediator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Memento</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Observer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State</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Strategy</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Template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Method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Visitor</a:t>
            </a:r>
            <a:endParaRPr lang="tr-TR" sz="2000" dirty="0">
              <a:latin typeface="Arial" panose="020B0604020202020204" pitchFamily="34" charset="0"/>
              <a:cs typeface="Arial" panose="020B0604020202020204" pitchFamily="34" charset="0"/>
            </a:endParaRPr>
          </a:p>
        </p:txBody>
      </p:sp>
      <p:sp>
        <p:nvSpPr>
          <p:cNvPr id="6" name="İçerik Yer Tutucusu 13">
            <a:extLst>
              <a:ext uri="{FF2B5EF4-FFF2-40B4-BE49-F238E27FC236}">
                <a16:creationId xmlns:a16="http://schemas.microsoft.com/office/drawing/2014/main" id="{3F4CC237-76B2-2402-F475-2185F7FABE09}"/>
              </a:ext>
            </a:extLst>
          </p:cNvPr>
          <p:cNvSpPr txBox="1">
            <a:spLocks/>
          </p:cNvSpPr>
          <p:nvPr/>
        </p:nvSpPr>
        <p:spPr>
          <a:xfrm>
            <a:off x="3870548" y="1709193"/>
            <a:ext cx="7056784" cy="502534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r>
              <a:rPr lang="tr-TR" sz="1800" dirty="0">
                <a:latin typeface="Arial" panose="020B0604020202020204" pitchFamily="34" charset="0"/>
                <a:cs typeface="Arial" panose="020B0604020202020204" pitchFamily="34" charset="0"/>
              </a:rPr>
              <a:t>Senaryo: Banka </a:t>
            </a:r>
            <a:r>
              <a:rPr lang="tr-TR" sz="1800" dirty="0" smtClean="0">
                <a:latin typeface="Arial" panose="020B0604020202020204" pitchFamily="34" charset="0"/>
                <a:cs typeface="Arial" panose="020B0604020202020204" pitchFamily="34" charset="0"/>
              </a:rPr>
              <a:t>İşlemleri</a:t>
            </a:r>
          </a:p>
          <a:p>
            <a:endParaRPr lang="tr-TR" sz="1800" dirty="0">
              <a:latin typeface="Arial" panose="020B0604020202020204" pitchFamily="34" charset="0"/>
              <a:cs typeface="Arial" panose="020B0604020202020204" pitchFamily="34" charset="0"/>
            </a:endParaRPr>
          </a:p>
          <a:p>
            <a:pPr marL="342900" indent="-342900">
              <a:buFont typeface="+mj-lt"/>
              <a:buAutoNum type="arabicPeriod"/>
            </a:pPr>
            <a:r>
              <a:rPr lang="tr-TR" sz="1800" dirty="0">
                <a:latin typeface="Arial" panose="020B0604020202020204" pitchFamily="34" charset="0"/>
                <a:cs typeface="Arial" panose="020B0604020202020204" pitchFamily="34" charset="0"/>
              </a:rPr>
              <a:t>Bir banka, müşterilerin farklı işlemlerini gerçekleştirebilmelerini sağlayan bir sistem </a:t>
            </a:r>
            <a:r>
              <a:rPr lang="tr-TR" sz="1800" dirty="0" smtClean="0">
                <a:latin typeface="Arial" panose="020B0604020202020204" pitchFamily="34" charset="0"/>
                <a:cs typeface="Arial" panose="020B0604020202020204" pitchFamily="34" charset="0"/>
              </a:rPr>
              <a:t>geliştiriyor.</a:t>
            </a:r>
          </a:p>
          <a:p>
            <a:pPr marL="342900" indent="-342900">
              <a:buFont typeface="+mj-lt"/>
              <a:buAutoNum type="arabicPeriod"/>
            </a:pPr>
            <a:endParaRPr lang="tr-TR" sz="1800" dirty="0" smtClean="0">
              <a:latin typeface="Arial" panose="020B0604020202020204" pitchFamily="34" charset="0"/>
              <a:cs typeface="Arial" panose="020B0604020202020204" pitchFamily="34" charset="0"/>
            </a:endParaRPr>
          </a:p>
          <a:p>
            <a:pPr marL="342900" indent="-342900">
              <a:buFont typeface="+mj-lt"/>
              <a:buAutoNum type="arabicPeriod"/>
            </a:pPr>
            <a:r>
              <a:rPr lang="tr-TR" sz="1800" dirty="0" smtClean="0">
                <a:latin typeface="Arial" panose="020B0604020202020204" pitchFamily="34" charset="0"/>
                <a:cs typeface="Arial" panose="020B0604020202020204" pitchFamily="34" charset="0"/>
              </a:rPr>
              <a:t>Sistemde </a:t>
            </a:r>
            <a:r>
              <a:rPr lang="tr-TR" sz="1800" dirty="0">
                <a:latin typeface="Arial" panose="020B0604020202020204" pitchFamily="34" charset="0"/>
                <a:cs typeface="Arial" panose="020B0604020202020204" pitchFamily="34" charset="0"/>
              </a:rPr>
              <a:t>farklı işlemler bulunuyor: para çekme, para yatırma, hesap özeti alma </a:t>
            </a:r>
            <a:r>
              <a:rPr lang="tr-TR" sz="1800" dirty="0" smtClean="0">
                <a:latin typeface="Arial" panose="020B0604020202020204" pitchFamily="34" charset="0"/>
                <a:cs typeface="Arial" panose="020B0604020202020204" pitchFamily="34" charset="0"/>
              </a:rPr>
              <a:t>vb.</a:t>
            </a:r>
          </a:p>
          <a:p>
            <a:pPr marL="342900" indent="-342900">
              <a:buFont typeface="+mj-lt"/>
              <a:buAutoNum type="arabicPeriod"/>
            </a:pPr>
            <a:endParaRPr lang="tr-TR" sz="1800" dirty="0" smtClean="0">
              <a:latin typeface="Arial" panose="020B0604020202020204" pitchFamily="34" charset="0"/>
              <a:cs typeface="Arial" panose="020B0604020202020204" pitchFamily="34" charset="0"/>
            </a:endParaRPr>
          </a:p>
          <a:p>
            <a:pPr marL="342900" indent="-342900">
              <a:buFont typeface="+mj-lt"/>
              <a:buAutoNum type="arabicPeriod"/>
            </a:pPr>
            <a:r>
              <a:rPr lang="tr-TR" sz="1800" dirty="0" smtClean="0">
                <a:latin typeface="Arial" panose="020B0604020202020204" pitchFamily="34" charset="0"/>
                <a:cs typeface="Arial" panose="020B0604020202020204" pitchFamily="34" charset="0"/>
              </a:rPr>
              <a:t>Her </a:t>
            </a:r>
            <a:r>
              <a:rPr lang="tr-TR" sz="1800" dirty="0">
                <a:latin typeface="Arial" panose="020B0604020202020204" pitchFamily="34" charset="0"/>
                <a:cs typeface="Arial" panose="020B0604020202020204" pitchFamily="34" charset="0"/>
              </a:rPr>
              <a:t>işlem, gerçekleştirilecek operasyonu temsil eden bir komut olarak kabul </a:t>
            </a:r>
            <a:r>
              <a:rPr lang="tr-TR" sz="1800" dirty="0" smtClean="0">
                <a:latin typeface="Arial" panose="020B0604020202020204" pitchFamily="34" charset="0"/>
                <a:cs typeface="Arial" panose="020B0604020202020204" pitchFamily="34" charset="0"/>
              </a:rPr>
              <a:t>edilecek.</a:t>
            </a:r>
          </a:p>
          <a:p>
            <a:pPr marL="342900" indent="-342900">
              <a:buFont typeface="+mj-lt"/>
              <a:buAutoNum type="arabicPeriod"/>
            </a:pPr>
            <a:endParaRPr lang="tr-TR" sz="1800" dirty="0" smtClean="0">
              <a:latin typeface="Arial" panose="020B0604020202020204" pitchFamily="34" charset="0"/>
              <a:cs typeface="Arial" panose="020B0604020202020204" pitchFamily="34" charset="0"/>
            </a:endParaRPr>
          </a:p>
          <a:p>
            <a:pPr marL="342900" indent="-342900">
              <a:buFont typeface="+mj-lt"/>
              <a:buAutoNum type="arabicPeriod"/>
            </a:pPr>
            <a:r>
              <a:rPr lang="tr-TR" sz="1800" dirty="0" smtClean="0">
                <a:latin typeface="Arial" panose="020B0604020202020204" pitchFamily="34" charset="0"/>
                <a:cs typeface="Arial" panose="020B0604020202020204" pitchFamily="34" charset="0"/>
              </a:rPr>
              <a:t>Kullanıcı</a:t>
            </a:r>
            <a:r>
              <a:rPr lang="tr-TR" sz="1800" dirty="0">
                <a:latin typeface="Arial" panose="020B0604020202020204" pitchFamily="34" charset="0"/>
                <a:cs typeface="Arial" panose="020B0604020202020204" pitchFamily="34" charset="0"/>
              </a:rPr>
              <a:t>, ATM üzerinden bir işlem seçiyor.</a:t>
            </a:r>
          </a:p>
          <a:p>
            <a:pPr marL="285750" indent="-285750">
              <a:buFont typeface="Arial" panose="020B0604020202020204" pitchFamily="34" charset="0"/>
              <a:buChar char="•"/>
            </a:pPr>
            <a:endParaRPr lang="tr-TR" sz="1800" dirty="0">
              <a:latin typeface="Arial" panose="020B0604020202020204" pitchFamily="34" charset="0"/>
              <a:cs typeface="Arial" panose="020B0604020202020204" pitchFamily="34" charset="0"/>
            </a:endParaRPr>
          </a:p>
          <a:p>
            <a:r>
              <a:rPr lang="tr-TR" sz="1800" dirty="0" err="1">
                <a:latin typeface="Arial" panose="020B0604020202020204" pitchFamily="34" charset="0"/>
                <a:cs typeface="Arial" panose="020B0604020202020204" pitchFamily="34" charset="0"/>
              </a:rPr>
              <a:t>Command</a:t>
            </a:r>
            <a:r>
              <a:rPr lang="tr-TR" sz="1800" dirty="0">
                <a:latin typeface="Arial" panose="020B0604020202020204" pitchFamily="34" charset="0"/>
                <a:cs typeface="Arial" panose="020B0604020202020204" pitchFamily="34" charset="0"/>
              </a:rPr>
              <a:t> tasarım deseni kullanılarak, kullanıcının seçtiği işlemi nesne şeklinde temsil edebiliriz.</a:t>
            </a:r>
          </a:p>
        </p:txBody>
      </p:sp>
    </p:spTree>
    <p:extLst>
      <p:ext uri="{BB962C8B-B14F-4D97-AF65-F5344CB8AC3E}">
        <p14:creationId xmlns:p14="http://schemas.microsoft.com/office/powerpoint/2010/main" val="2076451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p:cNvPicPr>
            <a:picLocks noChangeAspect="1"/>
          </p:cNvPicPr>
          <p:nvPr/>
        </p:nvPicPr>
        <p:blipFill>
          <a:blip r:embed="rId2"/>
          <a:stretch>
            <a:fillRect/>
          </a:stretch>
        </p:blipFill>
        <p:spPr>
          <a:xfrm>
            <a:off x="2782044" y="1484784"/>
            <a:ext cx="6553200" cy="5153025"/>
          </a:xfrm>
          <a:prstGeom prst="rect">
            <a:avLst/>
          </a:prstGeom>
        </p:spPr>
      </p:pic>
      <p:pic>
        <p:nvPicPr>
          <p:cNvPr id="4" name="Resim 3">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5"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6"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smtClean="0">
                <a:solidFill>
                  <a:srgbClr val="760A0A"/>
                </a:solidFill>
                <a:latin typeface="Arial" panose="020B0604020202020204" pitchFamily="34" charset="0"/>
                <a:cs typeface="Arial" panose="020B0604020202020204" pitchFamily="34" charset="0"/>
              </a:rPr>
              <a:t>Behavioral</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Patterns</a:t>
            </a:r>
            <a:r>
              <a:rPr lang="tr-TR" sz="2000" dirty="0" smtClean="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Command</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953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Nesne Tabanlı Programlama (OOP)</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2204864"/>
            <a:ext cx="9916528" cy="280831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265113" indent="-265113" algn="l">
              <a:buFont typeface="Arial" panose="020B0604020202020204" pitchFamily="34" charset="0"/>
              <a:buChar char="•"/>
            </a:pPr>
            <a:r>
              <a:rPr lang="tr-TR" sz="2100" dirty="0">
                <a:solidFill>
                  <a:srgbClr val="465562"/>
                </a:solidFill>
                <a:latin typeface="Arial" panose="020B0604020202020204" pitchFamily="34" charset="0"/>
                <a:cs typeface="Arial" panose="020B0604020202020204" pitchFamily="34" charset="0"/>
              </a:rPr>
              <a:t>Bu prensip, yazılım bileşenlerinin (sınıflar, modüller, fonksiyonlar, vs.) değiştirilmeye kapalı, ancak genişletilmeye açık olması gerektiğini ifade eder.</a:t>
            </a:r>
          </a:p>
          <a:p>
            <a:pPr marL="265113" indent="-265113" algn="l">
              <a:buFont typeface="Arial" panose="020B0604020202020204" pitchFamily="34" charset="0"/>
              <a:buChar char="•"/>
            </a:pPr>
            <a:endParaRPr lang="tr-TR" sz="2100" dirty="0">
              <a:solidFill>
                <a:srgbClr val="465562"/>
              </a:solidFill>
              <a:latin typeface="Arial" panose="020B0604020202020204" pitchFamily="34" charset="0"/>
              <a:cs typeface="Arial" panose="020B0604020202020204" pitchFamily="34" charset="0"/>
            </a:endParaRPr>
          </a:p>
          <a:p>
            <a:pPr marL="265113" indent="-265113" algn="l">
              <a:buFont typeface="Arial" panose="020B0604020202020204" pitchFamily="34" charset="0"/>
              <a:buChar char="•"/>
            </a:pPr>
            <a:r>
              <a:rPr lang="tr-TR" sz="2100" dirty="0" err="1">
                <a:solidFill>
                  <a:srgbClr val="465562"/>
                </a:solidFill>
                <a:latin typeface="Arial" panose="020B0604020202020204" pitchFamily="34" charset="0"/>
                <a:cs typeface="Arial" panose="020B0604020202020204" pitchFamily="34" charset="0"/>
              </a:rPr>
              <a:t>OCP'nin</a:t>
            </a:r>
            <a:r>
              <a:rPr lang="tr-TR" sz="2100" dirty="0">
                <a:solidFill>
                  <a:srgbClr val="465562"/>
                </a:solidFill>
                <a:latin typeface="Arial" panose="020B0604020202020204" pitchFamily="34" charset="0"/>
                <a:cs typeface="Arial" panose="020B0604020202020204" pitchFamily="34" charset="0"/>
              </a:rPr>
              <a:t> temel fikri, var olan bir bileşeni değiştirmek yerine, yeni davranışlar eklemek için bileşenin genişletilebilir olmasıdır. Böylece, var olan kodda değişiklik yapmadan yeni özelliklerin eklenmesi mümkün olur.</a:t>
            </a:r>
          </a:p>
          <a:p>
            <a:pPr marL="265113" indent="-265113" algn="l">
              <a:buFont typeface="Arial" panose="020B0604020202020204" pitchFamily="34" charset="0"/>
              <a:buChar char="•"/>
            </a:pPr>
            <a:endParaRPr lang="tr-TR" sz="2100" dirty="0">
              <a:solidFill>
                <a:srgbClr val="465562"/>
              </a:solidFill>
              <a:latin typeface="Arial" panose="020B0604020202020204" pitchFamily="34" charset="0"/>
              <a:cs typeface="Arial" panose="020B0604020202020204" pitchFamily="34" charset="0"/>
            </a:endParaRPr>
          </a:p>
          <a:p>
            <a:pPr marL="265113" indent="-265113" algn="l">
              <a:buFont typeface="Arial" panose="020B0604020202020204" pitchFamily="34" charset="0"/>
              <a:buChar char="•"/>
            </a:pPr>
            <a:r>
              <a:rPr lang="tr-TR" sz="2100" dirty="0">
                <a:solidFill>
                  <a:srgbClr val="465562"/>
                </a:solidFill>
                <a:latin typeface="Arial" panose="020B0604020202020204" pitchFamily="34" charset="0"/>
                <a:cs typeface="Arial" panose="020B0604020202020204" pitchFamily="34" charset="0"/>
              </a:rPr>
              <a:t>Bu prensip, yazılım bileşenlerinin gelecekteki değişikliklere uyum sağlamasını ve yeni gereksinimlere kolayca adapte olmasını sağlar.</a:t>
            </a: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b="1" dirty="0">
                <a:solidFill>
                  <a:srgbClr val="760A0A"/>
                </a:solidFill>
                <a:latin typeface="Arial" panose="020B0604020202020204" pitchFamily="34" charset="0"/>
                <a:cs typeface="Arial" panose="020B0604020202020204" pitchFamily="34" charset="0"/>
              </a:rPr>
              <a:t>Open/</a:t>
            </a:r>
            <a:r>
              <a:rPr lang="tr-TR" sz="2000" b="1" dirty="0" err="1">
                <a:solidFill>
                  <a:srgbClr val="760A0A"/>
                </a:solidFill>
                <a:latin typeface="Arial" panose="020B0604020202020204" pitchFamily="34" charset="0"/>
                <a:cs typeface="Arial" panose="020B0604020202020204" pitchFamily="34" charset="0"/>
              </a:rPr>
              <a:t>Closed</a:t>
            </a:r>
            <a:r>
              <a:rPr lang="tr-TR" sz="2000" b="1" dirty="0">
                <a:solidFill>
                  <a:srgbClr val="760A0A"/>
                </a:solidFill>
                <a:latin typeface="Arial" panose="020B0604020202020204" pitchFamily="34" charset="0"/>
                <a:cs typeface="Arial" panose="020B0604020202020204" pitchFamily="34" charset="0"/>
              </a:rPr>
              <a:t>  </a:t>
            </a:r>
            <a:r>
              <a:rPr lang="tr-TR" sz="2000" b="1" dirty="0" err="1">
                <a:solidFill>
                  <a:srgbClr val="760A0A"/>
                </a:solidFill>
                <a:latin typeface="Arial" panose="020B0604020202020204" pitchFamily="34" charset="0"/>
                <a:cs typeface="Arial" panose="020B0604020202020204" pitchFamily="34" charset="0"/>
              </a:rPr>
              <a:t>Principle</a:t>
            </a:r>
            <a:endParaRPr lang="tr-TR" sz="2000" b="1" dirty="0">
              <a:solidFill>
                <a:srgbClr val="760A0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86289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Nesne Tabanlı Programlama (OOP)</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772816"/>
            <a:ext cx="9916528" cy="4824536"/>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algn="l"/>
            <a:r>
              <a:rPr lang="tr-TR" sz="2100" b="1" dirty="0" err="1">
                <a:solidFill>
                  <a:srgbClr val="465562"/>
                </a:solidFill>
                <a:latin typeface="Arial" panose="020B0604020202020204" pitchFamily="34" charset="0"/>
                <a:cs typeface="Arial" panose="020B0604020202020204" pitchFamily="34" charset="0"/>
              </a:rPr>
              <a:t>OCP'nin</a:t>
            </a:r>
            <a:r>
              <a:rPr lang="tr-TR" sz="2100" b="1" dirty="0">
                <a:solidFill>
                  <a:srgbClr val="465562"/>
                </a:solidFill>
                <a:latin typeface="Arial" panose="020B0604020202020204" pitchFamily="34" charset="0"/>
                <a:cs typeface="Arial" panose="020B0604020202020204" pitchFamily="34" charset="0"/>
              </a:rPr>
              <a:t> avantajları şunlardır:</a:t>
            </a:r>
          </a:p>
          <a:p>
            <a:pPr algn="l"/>
            <a:endParaRPr lang="tr-TR" sz="2100" dirty="0">
              <a:solidFill>
                <a:srgbClr val="465562"/>
              </a:solidFill>
              <a:latin typeface="Arial" panose="020B0604020202020204" pitchFamily="34" charset="0"/>
              <a:cs typeface="Arial" panose="020B0604020202020204" pitchFamily="34" charset="0"/>
            </a:endParaRPr>
          </a:p>
          <a:p>
            <a:pPr marL="358775" indent="-358775" algn="l">
              <a:buFont typeface="+mj-lt"/>
              <a:buAutoNum type="arabicPeriod"/>
            </a:pPr>
            <a:r>
              <a:rPr lang="tr-TR" sz="2100" dirty="0">
                <a:solidFill>
                  <a:srgbClr val="465562"/>
                </a:solidFill>
                <a:latin typeface="Arial" panose="020B0604020202020204" pitchFamily="34" charset="0"/>
                <a:cs typeface="Arial" panose="020B0604020202020204" pitchFamily="34" charset="0"/>
              </a:rPr>
              <a:t>Kırılganlığın azalması: Var olan kodu değiştirmeden yeni özellikler eklemek, var olan kodun kırılganlığını azaltır. Böylece, bir bileşende yapılan değişikliklerin diğer bileşenleri etkileme olasılığı azalır.</a:t>
            </a:r>
          </a:p>
          <a:p>
            <a:pPr marL="358775" indent="-358775" algn="l">
              <a:buFont typeface="+mj-lt"/>
              <a:buAutoNum type="arabicPeriod"/>
            </a:pPr>
            <a:endParaRPr lang="tr-TR" sz="2100" dirty="0">
              <a:solidFill>
                <a:srgbClr val="465562"/>
              </a:solidFill>
              <a:latin typeface="Arial" panose="020B0604020202020204" pitchFamily="34" charset="0"/>
              <a:cs typeface="Arial" panose="020B0604020202020204" pitchFamily="34" charset="0"/>
            </a:endParaRPr>
          </a:p>
          <a:p>
            <a:pPr marL="358775" indent="-358775" algn="l">
              <a:buFont typeface="+mj-lt"/>
              <a:buAutoNum type="arabicPeriod"/>
            </a:pPr>
            <a:r>
              <a:rPr lang="tr-TR" sz="2100" dirty="0">
                <a:solidFill>
                  <a:srgbClr val="465562"/>
                </a:solidFill>
                <a:latin typeface="Arial" panose="020B0604020202020204" pitchFamily="34" charset="0"/>
                <a:cs typeface="Arial" panose="020B0604020202020204" pitchFamily="34" charset="0"/>
              </a:rPr>
              <a:t>Yeniden kullanılabilirlik: Var olan bileşenleri değiştirmeden yeni özellikler eklemek, bu bileşenlerin yeniden kullanılabilirliğini artırır. Bileşenler, farklı senaryolara veya projelere uyum sağlayabilen genişletilebilir yapılar haline gelir.</a:t>
            </a:r>
          </a:p>
          <a:p>
            <a:pPr marL="358775" indent="-358775" algn="l">
              <a:buFont typeface="+mj-lt"/>
              <a:buAutoNum type="arabicPeriod"/>
            </a:pPr>
            <a:endParaRPr lang="tr-TR" sz="2100" dirty="0">
              <a:solidFill>
                <a:srgbClr val="465562"/>
              </a:solidFill>
              <a:latin typeface="Arial" panose="020B0604020202020204" pitchFamily="34" charset="0"/>
              <a:cs typeface="Arial" panose="020B0604020202020204" pitchFamily="34" charset="0"/>
            </a:endParaRPr>
          </a:p>
          <a:p>
            <a:pPr marL="358775" indent="-358775" algn="l">
              <a:buFont typeface="+mj-lt"/>
              <a:buAutoNum type="arabicPeriod"/>
            </a:pPr>
            <a:r>
              <a:rPr lang="tr-TR" sz="2100" dirty="0">
                <a:solidFill>
                  <a:srgbClr val="465562"/>
                </a:solidFill>
                <a:latin typeface="Arial" panose="020B0604020202020204" pitchFamily="34" charset="0"/>
                <a:cs typeface="Arial" panose="020B0604020202020204" pitchFamily="34" charset="0"/>
              </a:rPr>
              <a:t>Paralel Geliştirme: OCP, yazılım geliştirme sürecinde paralel çalışmaya olanak tanır. Var olan bir bileşen üzerinde çalışan bir ekip, bileşenin kaynak kodunu değiştirmeden yeni özellikler ekleyen başka bir ekip tarafından engellenmez.</a:t>
            </a: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b="1" dirty="0">
                <a:solidFill>
                  <a:srgbClr val="760A0A"/>
                </a:solidFill>
                <a:latin typeface="Arial" panose="020B0604020202020204" pitchFamily="34" charset="0"/>
                <a:cs typeface="Arial" panose="020B0604020202020204" pitchFamily="34" charset="0"/>
              </a:rPr>
              <a:t>Open/</a:t>
            </a:r>
            <a:r>
              <a:rPr lang="tr-TR" sz="2000" b="1" dirty="0" err="1">
                <a:solidFill>
                  <a:srgbClr val="760A0A"/>
                </a:solidFill>
                <a:latin typeface="Arial" panose="020B0604020202020204" pitchFamily="34" charset="0"/>
                <a:cs typeface="Arial" panose="020B0604020202020204" pitchFamily="34" charset="0"/>
              </a:rPr>
              <a:t>Closed</a:t>
            </a:r>
            <a:r>
              <a:rPr lang="tr-TR" sz="2000" b="1" dirty="0">
                <a:solidFill>
                  <a:srgbClr val="760A0A"/>
                </a:solidFill>
                <a:latin typeface="Arial" panose="020B0604020202020204" pitchFamily="34" charset="0"/>
                <a:cs typeface="Arial" panose="020B0604020202020204" pitchFamily="34" charset="0"/>
              </a:rPr>
              <a:t>  </a:t>
            </a:r>
            <a:r>
              <a:rPr lang="tr-TR" sz="2000" b="1" dirty="0" err="1">
                <a:solidFill>
                  <a:srgbClr val="760A0A"/>
                </a:solidFill>
                <a:latin typeface="Arial" panose="020B0604020202020204" pitchFamily="34" charset="0"/>
                <a:cs typeface="Arial" panose="020B0604020202020204" pitchFamily="34" charset="0"/>
              </a:rPr>
              <a:t>Principle</a:t>
            </a:r>
            <a:r>
              <a:rPr lang="tr-TR" sz="2000" b="1" dirty="0">
                <a:solidFill>
                  <a:srgbClr val="760A0A"/>
                </a:solidFill>
                <a:latin typeface="Arial" panose="020B0604020202020204" pitchFamily="34" charset="0"/>
                <a:cs typeface="Arial" panose="020B0604020202020204" pitchFamily="34" charset="0"/>
              </a:rPr>
              <a:t> Avantajları</a:t>
            </a:r>
          </a:p>
        </p:txBody>
      </p:sp>
    </p:spTree>
    <p:extLst>
      <p:ext uri="{BB962C8B-B14F-4D97-AF65-F5344CB8AC3E}">
        <p14:creationId xmlns:p14="http://schemas.microsoft.com/office/powerpoint/2010/main" val="763325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Nesne Tabanlı Programlama (OOP)</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364596"/>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algn="l"/>
            <a:r>
              <a:rPr lang="tr-TR" sz="2100" dirty="0">
                <a:solidFill>
                  <a:srgbClr val="465562"/>
                </a:solidFill>
                <a:latin typeface="Arial" panose="020B0604020202020204" pitchFamily="34" charset="0"/>
                <a:cs typeface="Arial" panose="020B0604020202020204" pitchFamily="34" charset="0"/>
              </a:rPr>
              <a:t>Yerine geçme prensibi, alt sınıfların, temel sınıfların yerine kullanıldıklarında beklenen davranışları değiştirmeden kullanılabilmesi gerektiğini ifade eder.</a:t>
            </a:r>
          </a:p>
          <a:p>
            <a:pPr algn="l"/>
            <a:endParaRPr lang="tr-TR" sz="2100" dirty="0">
              <a:solidFill>
                <a:srgbClr val="465562"/>
              </a:solidFill>
              <a:latin typeface="Arial" panose="020B0604020202020204" pitchFamily="34" charset="0"/>
              <a:cs typeface="Arial" panose="020B0604020202020204" pitchFamily="34" charset="0"/>
            </a:endParaRPr>
          </a:p>
          <a:p>
            <a:pPr algn="l"/>
            <a:r>
              <a:rPr lang="tr-TR" sz="2100" dirty="0" err="1">
                <a:solidFill>
                  <a:srgbClr val="465562"/>
                </a:solidFill>
                <a:latin typeface="Arial" panose="020B0604020202020204" pitchFamily="34" charset="0"/>
                <a:cs typeface="Arial" panose="020B0604020202020204" pitchFamily="34" charset="0"/>
              </a:rPr>
              <a:t>LSP'nin</a:t>
            </a:r>
            <a:r>
              <a:rPr lang="tr-TR" sz="2100" dirty="0">
                <a:solidFill>
                  <a:srgbClr val="465562"/>
                </a:solidFill>
                <a:latin typeface="Arial" panose="020B0604020202020204" pitchFamily="34" charset="0"/>
                <a:cs typeface="Arial" panose="020B0604020202020204" pitchFamily="34" charset="0"/>
              </a:rPr>
              <a:t> temel fikri, bir üst sınıfın nesneleriyle, bu üst sınıfı temel alan alt sınıfların nesnelerinin yer değiştirilebilir olmasıdır. Yani, bir üst sınıfın tüm davranışlarını yerine getiren alt sınıflar, aynı şekilde kullanılabilir olmalıdır. Bu sayede kodun başka bir yerinde üst sınıfın nesneleri kullanıldığında, alt sınıfların beklenen davranışı sergilemesi sağlanır.</a:t>
            </a:r>
          </a:p>
          <a:p>
            <a:pPr algn="l"/>
            <a:endParaRPr lang="tr-TR" sz="2100" dirty="0">
              <a:solidFill>
                <a:srgbClr val="465562"/>
              </a:solidFill>
              <a:latin typeface="Arial" panose="020B0604020202020204" pitchFamily="34" charset="0"/>
              <a:cs typeface="Arial" panose="020B0604020202020204" pitchFamily="34" charset="0"/>
            </a:endParaRPr>
          </a:p>
          <a:p>
            <a:pPr algn="l"/>
            <a:r>
              <a:rPr lang="tr-TR" sz="2100" b="1" dirty="0" err="1">
                <a:solidFill>
                  <a:srgbClr val="465562"/>
                </a:solidFill>
                <a:latin typeface="Arial" panose="020B0604020202020204" pitchFamily="34" charset="0"/>
                <a:cs typeface="Arial" panose="020B0604020202020204" pitchFamily="34" charset="0"/>
              </a:rPr>
              <a:t>LSP'nin</a:t>
            </a:r>
            <a:r>
              <a:rPr lang="tr-TR" sz="2100" b="1" dirty="0">
                <a:solidFill>
                  <a:srgbClr val="465562"/>
                </a:solidFill>
                <a:latin typeface="Arial" panose="020B0604020202020204" pitchFamily="34" charset="0"/>
                <a:cs typeface="Arial" panose="020B0604020202020204" pitchFamily="34" charset="0"/>
              </a:rPr>
              <a:t> önemli noktaları şunlardır:</a:t>
            </a:r>
          </a:p>
          <a:p>
            <a:pPr algn="l"/>
            <a:endParaRPr lang="tr-TR" sz="2100" dirty="0">
              <a:solidFill>
                <a:srgbClr val="465562"/>
              </a:solidFill>
              <a:latin typeface="Arial" panose="020B0604020202020204" pitchFamily="34" charset="0"/>
              <a:cs typeface="Arial" panose="020B0604020202020204" pitchFamily="34" charset="0"/>
            </a:endParaRPr>
          </a:p>
          <a:p>
            <a:pPr marL="358775" indent="-358775" algn="l">
              <a:buFont typeface="+mj-lt"/>
              <a:buAutoNum type="arabicPeriod"/>
            </a:pPr>
            <a:r>
              <a:rPr lang="tr-TR" sz="2100" dirty="0">
                <a:solidFill>
                  <a:srgbClr val="465562"/>
                </a:solidFill>
                <a:latin typeface="Arial" panose="020B0604020202020204" pitchFamily="34" charset="0"/>
                <a:cs typeface="Arial" panose="020B0604020202020204" pitchFamily="34" charset="0"/>
              </a:rPr>
              <a:t>Alt sınıflar, üst sınıfların yerine geçebilmeli ve aynı davranışları sergileyebilmelidir. Bu, alt sınıfların üst sınıfın tanımladığı </a:t>
            </a:r>
            <a:r>
              <a:rPr lang="tr-TR" sz="2100" dirty="0" err="1">
                <a:solidFill>
                  <a:srgbClr val="465562"/>
                </a:solidFill>
                <a:latin typeface="Arial" panose="020B0604020202020204" pitchFamily="34" charset="0"/>
                <a:cs typeface="Arial" panose="020B0604020202020204" pitchFamily="34" charset="0"/>
              </a:rPr>
              <a:t>metodları</a:t>
            </a:r>
            <a:r>
              <a:rPr lang="tr-TR" sz="2100" dirty="0">
                <a:solidFill>
                  <a:srgbClr val="465562"/>
                </a:solidFill>
                <a:latin typeface="Arial" panose="020B0604020202020204" pitchFamily="34" charset="0"/>
                <a:cs typeface="Arial" panose="020B0604020202020204" pitchFamily="34" charset="0"/>
              </a:rPr>
              <a:t> aynı imzalarla uygulamasını gerektirir.</a:t>
            </a:r>
          </a:p>
          <a:p>
            <a:pPr marL="358775" indent="-358775" algn="l">
              <a:buFont typeface="+mj-lt"/>
              <a:buAutoNum type="arabicPeriod"/>
            </a:pPr>
            <a:endParaRPr lang="tr-TR" sz="2100" dirty="0">
              <a:solidFill>
                <a:srgbClr val="465562"/>
              </a:solidFill>
              <a:latin typeface="Arial" panose="020B0604020202020204" pitchFamily="34" charset="0"/>
              <a:cs typeface="Arial" panose="020B0604020202020204" pitchFamily="34" charset="0"/>
            </a:endParaRPr>
          </a:p>
          <a:p>
            <a:pPr marL="358775" indent="-358775" algn="l">
              <a:buFont typeface="+mj-lt"/>
              <a:buAutoNum type="arabicPeriod"/>
            </a:pPr>
            <a:r>
              <a:rPr lang="tr-TR" sz="2100" dirty="0">
                <a:solidFill>
                  <a:srgbClr val="465562"/>
                </a:solidFill>
                <a:latin typeface="Arial" panose="020B0604020202020204" pitchFamily="34" charset="0"/>
                <a:cs typeface="Arial" panose="020B0604020202020204" pitchFamily="34" charset="0"/>
              </a:rPr>
              <a:t>Alt sınıflar, üst sınıfın davranışlarını değiştirecek veya kısıtlayacak şekilde değişiklik yapmamalıdır. Yani, alt sınıfların üst sınıfın belirlediği davranışları geçersiz kılması veya yok sayması uygun değildir.</a:t>
            </a:r>
          </a:p>
          <a:p>
            <a:pPr marL="358775" indent="-358775" algn="l">
              <a:buFont typeface="+mj-lt"/>
              <a:buAutoNum type="arabicPeriod"/>
            </a:pPr>
            <a:endParaRPr lang="tr-TR" sz="210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b="1" dirty="0" err="1">
                <a:solidFill>
                  <a:srgbClr val="760A0A"/>
                </a:solidFill>
                <a:latin typeface="Arial" panose="020B0604020202020204" pitchFamily="34" charset="0"/>
                <a:cs typeface="Arial" panose="020B0604020202020204" pitchFamily="34" charset="0"/>
              </a:rPr>
              <a:t>Liskov</a:t>
            </a:r>
            <a:r>
              <a:rPr lang="tr-TR" sz="2000" b="1" dirty="0">
                <a:solidFill>
                  <a:srgbClr val="760A0A"/>
                </a:solidFill>
                <a:latin typeface="Arial" panose="020B0604020202020204" pitchFamily="34" charset="0"/>
                <a:cs typeface="Arial" panose="020B0604020202020204" pitchFamily="34" charset="0"/>
              </a:rPr>
              <a:t> </a:t>
            </a:r>
            <a:r>
              <a:rPr lang="tr-TR" sz="2000" b="1" dirty="0" err="1">
                <a:solidFill>
                  <a:srgbClr val="760A0A"/>
                </a:solidFill>
                <a:latin typeface="Arial" panose="020B0604020202020204" pitchFamily="34" charset="0"/>
                <a:cs typeface="Arial" panose="020B0604020202020204" pitchFamily="34" charset="0"/>
              </a:rPr>
              <a:t>Substitution</a:t>
            </a:r>
            <a:r>
              <a:rPr lang="tr-TR" sz="2000" b="1" dirty="0">
                <a:solidFill>
                  <a:srgbClr val="760A0A"/>
                </a:solidFill>
                <a:latin typeface="Arial" panose="020B0604020202020204" pitchFamily="34" charset="0"/>
                <a:cs typeface="Arial" panose="020B0604020202020204" pitchFamily="34" charset="0"/>
              </a:rPr>
              <a:t> </a:t>
            </a:r>
            <a:r>
              <a:rPr lang="tr-TR" sz="2000" b="1" dirty="0" err="1">
                <a:solidFill>
                  <a:srgbClr val="760A0A"/>
                </a:solidFill>
                <a:latin typeface="Arial" panose="020B0604020202020204" pitchFamily="34" charset="0"/>
                <a:cs typeface="Arial" panose="020B0604020202020204" pitchFamily="34" charset="0"/>
              </a:rPr>
              <a:t>Principle</a:t>
            </a:r>
            <a:endParaRPr lang="tr-TR" sz="2000" b="1" dirty="0">
              <a:solidFill>
                <a:srgbClr val="760A0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6097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Nesne Tabanlı Programlama (OOP)</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400600"/>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265113" indent="-265113" algn="l">
              <a:buFont typeface="Arial" panose="020B0604020202020204" pitchFamily="34" charset="0"/>
              <a:buChar char="•"/>
            </a:pPr>
            <a:r>
              <a:rPr lang="tr-TR" sz="2000" dirty="0">
                <a:solidFill>
                  <a:srgbClr val="465562"/>
                </a:solidFill>
                <a:latin typeface="Arial" panose="020B0604020202020204" pitchFamily="34" charset="0"/>
                <a:cs typeface="Arial" panose="020B0604020202020204" pitchFamily="34" charset="0"/>
              </a:rPr>
              <a:t>Arayüz ayırma prensibi, bir sınıfın, kullandığı arayüzlerin tüm </a:t>
            </a:r>
            <a:r>
              <a:rPr lang="tr-TR" sz="2000" dirty="0" err="1">
                <a:solidFill>
                  <a:srgbClr val="465562"/>
                </a:solidFill>
                <a:latin typeface="Arial" panose="020B0604020202020204" pitchFamily="34" charset="0"/>
                <a:cs typeface="Arial" panose="020B0604020202020204" pitchFamily="34" charset="0"/>
              </a:rPr>
              <a:t>metodlarını</a:t>
            </a:r>
            <a:r>
              <a:rPr lang="tr-TR" sz="2000" dirty="0">
                <a:solidFill>
                  <a:srgbClr val="465562"/>
                </a:solidFill>
                <a:latin typeface="Arial" panose="020B0604020202020204" pitchFamily="34" charset="0"/>
                <a:cs typeface="Arial" panose="020B0604020202020204" pitchFamily="34" charset="0"/>
              </a:rPr>
              <a:t> zorunlu olarak uygulaması yerine, yalnızca ihtiyaç duyduğu </a:t>
            </a:r>
            <a:r>
              <a:rPr lang="tr-TR" sz="2000" dirty="0" err="1">
                <a:solidFill>
                  <a:srgbClr val="465562"/>
                </a:solidFill>
                <a:latin typeface="Arial" panose="020B0604020202020204" pitchFamily="34" charset="0"/>
                <a:cs typeface="Arial" panose="020B0604020202020204" pitchFamily="34" charset="0"/>
              </a:rPr>
              <a:t>metodları</a:t>
            </a:r>
            <a:r>
              <a:rPr lang="tr-TR" sz="2000" dirty="0">
                <a:solidFill>
                  <a:srgbClr val="465562"/>
                </a:solidFill>
                <a:latin typeface="Arial" panose="020B0604020202020204" pitchFamily="34" charset="0"/>
                <a:cs typeface="Arial" panose="020B0604020202020204" pitchFamily="34" charset="0"/>
              </a:rPr>
              <a:t> uygulamasını önerir.</a:t>
            </a:r>
          </a:p>
          <a:p>
            <a:pPr marL="265113" indent="-265113" algn="l">
              <a:buFont typeface="Arial" panose="020B0604020202020204" pitchFamily="34" charset="0"/>
              <a:buChar char="•"/>
            </a:pPr>
            <a:endParaRPr lang="tr-TR" sz="2000" dirty="0">
              <a:solidFill>
                <a:srgbClr val="465562"/>
              </a:solidFill>
              <a:latin typeface="Arial" panose="020B0604020202020204" pitchFamily="34" charset="0"/>
              <a:cs typeface="Arial" panose="020B0604020202020204" pitchFamily="34" charset="0"/>
            </a:endParaRPr>
          </a:p>
          <a:p>
            <a:pPr marL="265113" indent="-265113" algn="l">
              <a:buFont typeface="Arial" panose="020B0604020202020204" pitchFamily="34" charset="0"/>
              <a:buChar char="•"/>
            </a:pPr>
            <a:r>
              <a:rPr lang="tr-TR" sz="2000" dirty="0">
                <a:solidFill>
                  <a:srgbClr val="465562"/>
                </a:solidFill>
                <a:latin typeface="Arial" panose="020B0604020202020204" pitchFamily="34" charset="0"/>
                <a:cs typeface="Arial" panose="020B0604020202020204" pitchFamily="34" charset="0"/>
              </a:rPr>
              <a:t>ISP'nin temel fikri, bir sınıfın kullanmadığı veya ihtiyaç duymadığı </a:t>
            </a:r>
            <a:r>
              <a:rPr lang="tr-TR" sz="2000" dirty="0" err="1">
                <a:solidFill>
                  <a:srgbClr val="465562"/>
                </a:solidFill>
                <a:latin typeface="Arial" panose="020B0604020202020204" pitchFamily="34" charset="0"/>
                <a:cs typeface="Arial" panose="020B0604020202020204" pitchFamily="34" charset="0"/>
              </a:rPr>
              <a:t>metodları</a:t>
            </a:r>
            <a:r>
              <a:rPr lang="tr-TR" sz="2000" dirty="0">
                <a:solidFill>
                  <a:srgbClr val="465562"/>
                </a:solidFill>
                <a:latin typeface="Arial" panose="020B0604020202020204" pitchFamily="34" charset="0"/>
                <a:cs typeface="Arial" panose="020B0604020202020204" pitchFamily="34" charset="0"/>
              </a:rPr>
              <a:t> uygulamaktan kaçınmasıdır.</a:t>
            </a:r>
          </a:p>
          <a:p>
            <a:pPr marL="265113" indent="-265113" algn="l">
              <a:buFont typeface="Arial" panose="020B0604020202020204" pitchFamily="34" charset="0"/>
              <a:buChar char="•"/>
            </a:pPr>
            <a:endParaRPr lang="tr-TR" sz="2000" dirty="0">
              <a:solidFill>
                <a:srgbClr val="465562"/>
              </a:solidFill>
              <a:latin typeface="Arial" panose="020B0604020202020204" pitchFamily="34" charset="0"/>
              <a:cs typeface="Arial" panose="020B0604020202020204" pitchFamily="34" charset="0"/>
            </a:endParaRPr>
          </a:p>
          <a:p>
            <a:pPr marL="265113" indent="-265113" algn="l">
              <a:buFont typeface="Arial" panose="020B0604020202020204" pitchFamily="34" charset="0"/>
              <a:buChar char="•"/>
            </a:pPr>
            <a:r>
              <a:rPr lang="tr-TR" sz="2000" dirty="0">
                <a:solidFill>
                  <a:srgbClr val="465562"/>
                </a:solidFill>
                <a:latin typeface="Arial" panose="020B0604020202020204" pitchFamily="34" charset="0"/>
                <a:cs typeface="Arial" panose="020B0604020202020204" pitchFamily="34" charset="0"/>
              </a:rPr>
              <a:t>Bir sınıf, kendi ihtiyaçlarına göre özelleştirilmiş arayüzler kullanmalı ve yalnızca ilgili metotları uygulamalıdır.</a:t>
            </a:r>
          </a:p>
          <a:p>
            <a:pPr marL="265113" indent="-265113" algn="l">
              <a:buFont typeface="Arial" panose="020B0604020202020204" pitchFamily="34" charset="0"/>
              <a:buChar char="•"/>
            </a:pPr>
            <a:endParaRPr lang="tr-TR" sz="2000" dirty="0">
              <a:solidFill>
                <a:srgbClr val="465562"/>
              </a:solidFill>
              <a:latin typeface="Arial" panose="020B0604020202020204" pitchFamily="34" charset="0"/>
              <a:cs typeface="Arial" panose="020B0604020202020204" pitchFamily="34" charset="0"/>
            </a:endParaRPr>
          </a:p>
          <a:p>
            <a:pPr marL="265113" indent="-265113" algn="l">
              <a:buFont typeface="Arial" panose="020B0604020202020204" pitchFamily="34" charset="0"/>
              <a:buChar char="•"/>
            </a:pPr>
            <a:r>
              <a:rPr lang="tr-TR" sz="2000" dirty="0">
                <a:solidFill>
                  <a:srgbClr val="465562"/>
                </a:solidFill>
                <a:latin typeface="Arial" panose="020B0604020202020204" pitchFamily="34" charset="0"/>
                <a:cs typeface="Arial" panose="020B0604020202020204" pitchFamily="34" charset="0"/>
              </a:rPr>
              <a:t>Böylece sınıflar, gereksiz bağımlılıklardan kaçınır ve daha bağımsız bir şekilde geliştirilebilir hale gelir.</a:t>
            </a:r>
          </a:p>
          <a:p>
            <a:pPr algn="l"/>
            <a:endParaRPr lang="tr-TR" sz="2000" dirty="0">
              <a:solidFill>
                <a:srgbClr val="465562"/>
              </a:solidFill>
              <a:latin typeface="Arial" panose="020B0604020202020204" pitchFamily="34" charset="0"/>
              <a:cs typeface="Arial" panose="020B0604020202020204" pitchFamily="34" charset="0"/>
            </a:endParaRPr>
          </a:p>
          <a:p>
            <a:pPr algn="l"/>
            <a:r>
              <a:rPr lang="tr-TR" sz="2000" b="1" dirty="0">
                <a:solidFill>
                  <a:srgbClr val="465562"/>
                </a:solidFill>
                <a:latin typeface="Arial" panose="020B0604020202020204" pitchFamily="34" charset="0"/>
                <a:cs typeface="Arial" panose="020B0604020202020204" pitchFamily="34" charset="0"/>
              </a:rPr>
              <a:t>ISP'nin önemli noktaları şunlardır:</a:t>
            </a:r>
          </a:p>
          <a:p>
            <a:pPr algn="l"/>
            <a:endParaRPr lang="tr-TR" sz="2000" dirty="0">
              <a:solidFill>
                <a:srgbClr val="465562"/>
              </a:solidFill>
              <a:latin typeface="Arial" panose="020B0604020202020204" pitchFamily="34" charset="0"/>
              <a:cs typeface="Arial" panose="020B0604020202020204" pitchFamily="34" charset="0"/>
            </a:endParaRPr>
          </a:p>
          <a:p>
            <a:pPr marL="358775" indent="-358775" algn="l">
              <a:buFont typeface="+mj-lt"/>
              <a:buAutoNum type="arabicPeriod"/>
            </a:pPr>
            <a:r>
              <a:rPr lang="tr-TR" sz="2000" dirty="0">
                <a:solidFill>
                  <a:srgbClr val="465562"/>
                </a:solidFill>
                <a:latin typeface="Arial" panose="020B0604020202020204" pitchFamily="34" charset="0"/>
                <a:cs typeface="Arial" panose="020B0604020202020204" pitchFamily="34" charset="0"/>
              </a:rPr>
              <a:t>Arayüzler, sınıfların ihtiyaçlarına göre bölünmelidir. Bir sınıf, ihtiyaç duymadığı metotları uygulamak zorunda olmamalıdır.</a:t>
            </a:r>
          </a:p>
          <a:p>
            <a:pPr marL="358775" indent="-358775" algn="l">
              <a:buFont typeface="+mj-lt"/>
              <a:buAutoNum type="arabicPeriod"/>
            </a:pPr>
            <a:endParaRPr lang="tr-TR" sz="2000" dirty="0">
              <a:solidFill>
                <a:srgbClr val="465562"/>
              </a:solidFill>
              <a:latin typeface="Arial" panose="020B0604020202020204" pitchFamily="34" charset="0"/>
              <a:cs typeface="Arial" panose="020B0604020202020204" pitchFamily="34" charset="0"/>
            </a:endParaRPr>
          </a:p>
          <a:p>
            <a:pPr marL="358775" indent="-358775" algn="l">
              <a:buFont typeface="+mj-lt"/>
              <a:buAutoNum type="arabicPeriod"/>
            </a:pPr>
            <a:r>
              <a:rPr lang="tr-TR" sz="2000" dirty="0">
                <a:solidFill>
                  <a:srgbClr val="465562"/>
                </a:solidFill>
                <a:latin typeface="Arial" panose="020B0604020202020204" pitchFamily="34" charset="0"/>
                <a:cs typeface="Arial" panose="020B0604020202020204" pitchFamily="34" charset="0"/>
              </a:rPr>
              <a:t>Bir arayüzdeki </a:t>
            </a:r>
            <a:r>
              <a:rPr lang="tr-TR" sz="2000" dirty="0" err="1">
                <a:solidFill>
                  <a:srgbClr val="465562"/>
                </a:solidFill>
                <a:latin typeface="Arial" panose="020B0604020202020204" pitchFamily="34" charset="0"/>
                <a:cs typeface="Arial" panose="020B0604020202020204" pitchFamily="34" charset="0"/>
              </a:rPr>
              <a:t>metodlar</a:t>
            </a:r>
            <a:r>
              <a:rPr lang="tr-TR" sz="2000" dirty="0">
                <a:solidFill>
                  <a:srgbClr val="465562"/>
                </a:solidFill>
                <a:latin typeface="Arial" panose="020B0604020202020204" pitchFamily="34" charset="0"/>
                <a:cs typeface="Arial" panose="020B0604020202020204" pitchFamily="34" charset="0"/>
              </a:rPr>
              <a:t>, birbirleriyle bağlantılı veya sıkı bir şekilde ilişkili değilse, bu </a:t>
            </a:r>
            <a:r>
              <a:rPr lang="tr-TR" sz="2000" dirty="0" err="1">
                <a:solidFill>
                  <a:srgbClr val="465562"/>
                </a:solidFill>
                <a:latin typeface="Arial" panose="020B0604020202020204" pitchFamily="34" charset="0"/>
                <a:cs typeface="Arial" panose="020B0604020202020204" pitchFamily="34" charset="0"/>
              </a:rPr>
              <a:t>metodları</a:t>
            </a:r>
            <a:r>
              <a:rPr lang="tr-TR" sz="2000" dirty="0">
                <a:solidFill>
                  <a:srgbClr val="465562"/>
                </a:solidFill>
                <a:latin typeface="Arial" panose="020B0604020202020204" pitchFamily="34" charset="0"/>
                <a:cs typeface="Arial" panose="020B0604020202020204" pitchFamily="34" charset="0"/>
              </a:rPr>
              <a:t> ayrı arayüzler halinde gruplandırmak daha uygundur.</a:t>
            </a:r>
          </a:p>
          <a:p>
            <a:pPr marL="358775" indent="-358775" algn="l">
              <a:buFont typeface="+mj-lt"/>
              <a:buAutoNum type="arabicPeriod"/>
            </a:pPr>
            <a:endParaRPr lang="tr-TR" sz="200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b="1" dirty="0" err="1">
                <a:solidFill>
                  <a:srgbClr val="760A0A"/>
                </a:solidFill>
                <a:latin typeface="Arial" panose="020B0604020202020204" pitchFamily="34" charset="0"/>
                <a:cs typeface="Arial" panose="020B0604020202020204" pitchFamily="34" charset="0"/>
              </a:rPr>
              <a:t>Interface</a:t>
            </a:r>
            <a:r>
              <a:rPr lang="tr-TR" sz="2000" b="1" dirty="0">
                <a:solidFill>
                  <a:srgbClr val="760A0A"/>
                </a:solidFill>
                <a:latin typeface="Arial" panose="020B0604020202020204" pitchFamily="34" charset="0"/>
                <a:cs typeface="Arial" panose="020B0604020202020204" pitchFamily="34" charset="0"/>
              </a:rPr>
              <a:t> </a:t>
            </a:r>
            <a:r>
              <a:rPr lang="tr-TR" sz="2000" b="1" dirty="0" err="1">
                <a:solidFill>
                  <a:srgbClr val="760A0A"/>
                </a:solidFill>
                <a:latin typeface="Arial" panose="020B0604020202020204" pitchFamily="34" charset="0"/>
                <a:cs typeface="Arial" panose="020B0604020202020204" pitchFamily="34" charset="0"/>
              </a:rPr>
              <a:t>Segregation</a:t>
            </a:r>
            <a:r>
              <a:rPr lang="tr-TR" sz="2000" b="1" dirty="0">
                <a:solidFill>
                  <a:srgbClr val="760A0A"/>
                </a:solidFill>
                <a:latin typeface="Arial" panose="020B0604020202020204" pitchFamily="34" charset="0"/>
                <a:cs typeface="Arial" panose="020B0604020202020204" pitchFamily="34" charset="0"/>
              </a:rPr>
              <a:t> </a:t>
            </a:r>
            <a:r>
              <a:rPr lang="tr-TR" sz="2000" b="1" dirty="0" err="1">
                <a:solidFill>
                  <a:srgbClr val="760A0A"/>
                </a:solidFill>
                <a:latin typeface="Arial" panose="020B0604020202020204" pitchFamily="34" charset="0"/>
                <a:cs typeface="Arial" panose="020B0604020202020204" pitchFamily="34" charset="0"/>
              </a:rPr>
              <a:t>Principle</a:t>
            </a:r>
            <a:endParaRPr lang="tr-TR" sz="2000" b="1" dirty="0">
              <a:solidFill>
                <a:srgbClr val="760A0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1338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Nesne Tabanlı Programlama (OOP)</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algn="l"/>
            <a:r>
              <a:rPr lang="tr-TR" sz="1900" dirty="0">
                <a:solidFill>
                  <a:srgbClr val="465562"/>
                </a:solidFill>
                <a:latin typeface="Arial" panose="020B0604020202020204" pitchFamily="34" charset="0"/>
                <a:cs typeface="Arial" panose="020B0604020202020204" pitchFamily="34" charset="0"/>
              </a:rPr>
              <a:t>Bağımlılık tersine çevirme prensibi, yüksek seviyeli modüllerin düşük seviyeli modüllere doğrudan bağımlı olmamasını ve soyutlamalara (</a:t>
            </a:r>
            <a:r>
              <a:rPr lang="tr-TR" sz="1900" b="1" dirty="0" err="1">
                <a:solidFill>
                  <a:srgbClr val="465562"/>
                </a:solidFill>
                <a:latin typeface="Arial" panose="020B0604020202020204" pitchFamily="34" charset="0"/>
                <a:cs typeface="Arial" panose="020B0604020202020204" pitchFamily="34" charset="0"/>
              </a:rPr>
              <a:t>abstractions</a:t>
            </a:r>
            <a:r>
              <a:rPr lang="tr-TR" sz="1900" dirty="0">
                <a:solidFill>
                  <a:srgbClr val="465562"/>
                </a:solidFill>
                <a:latin typeface="Arial" panose="020B0604020202020204" pitchFamily="34" charset="0"/>
                <a:cs typeface="Arial" panose="020B0604020202020204" pitchFamily="34" charset="0"/>
              </a:rPr>
              <a:t>) bağımlı olmasını önerir.</a:t>
            </a:r>
          </a:p>
          <a:p>
            <a:pPr algn="l"/>
            <a:endParaRPr lang="tr-TR" sz="1900" dirty="0">
              <a:solidFill>
                <a:srgbClr val="465562"/>
              </a:solidFill>
              <a:latin typeface="Arial" panose="020B0604020202020204" pitchFamily="34" charset="0"/>
              <a:cs typeface="Arial" panose="020B0604020202020204" pitchFamily="34" charset="0"/>
            </a:endParaRPr>
          </a:p>
          <a:p>
            <a:pPr algn="l"/>
            <a:r>
              <a:rPr lang="tr-TR" sz="1900" dirty="0">
                <a:solidFill>
                  <a:srgbClr val="465562"/>
                </a:solidFill>
                <a:latin typeface="Arial" panose="020B0604020202020204" pitchFamily="34" charset="0"/>
                <a:cs typeface="Arial" panose="020B0604020202020204" pitchFamily="34" charset="0"/>
              </a:rPr>
              <a:t>Yazılım bileşenlerinin birbirine bağlılığını azaltmayı hedefler. Geleneksel olarak, düşük seviyeli modüller, yüksek seviyeli modüllere doğrudan bağımlıdır. </a:t>
            </a:r>
          </a:p>
          <a:p>
            <a:pPr algn="l"/>
            <a:endParaRPr lang="tr-TR" sz="1900" dirty="0">
              <a:solidFill>
                <a:srgbClr val="465562"/>
              </a:solidFill>
              <a:latin typeface="Arial" panose="020B0604020202020204" pitchFamily="34" charset="0"/>
              <a:cs typeface="Arial" panose="020B0604020202020204" pitchFamily="34" charset="0"/>
            </a:endParaRPr>
          </a:p>
          <a:p>
            <a:pPr algn="l"/>
            <a:r>
              <a:rPr lang="tr-TR" sz="1900" dirty="0">
                <a:solidFill>
                  <a:srgbClr val="465562"/>
                </a:solidFill>
                <a:latin typeface="Arial" panose="020B0604020202020204" pitchFamily="34" charset="0"/>
                <a:cs typeface="Arial" panose="020B0604020202020204" pitchFamily="34" charset="0"/>
              </a:rPr>
              <a:t>Ancak DIP, bu bağımlılığı tersine çevirir ve yüksek seviyeli modüllerin düşük seviyeli modüllere bağımlı olmamasını sağlar. Bunu yaparken, soyutlamalar (</a:t>
            </a:r>
            <a:r>
              <a:rPr lang="tr-TR" sz="1900" b="1" dirty="0" err="1">
                <a:solidFill>
                  <a:srgbClr val="465562"/>
                </a:solidFill>
                <a:latin typeface="Arial" panose="020B0604020202020204" pitchFamily="34" charset="0"/>
                <a:cs typeface="Arial" panose="020B0604020202020204" pitchFamily="34" charset="0"/>
              </a:rPr>
              <a:t>abstractions</a:t>
            </a:r>
            <a:r>
              <a:rPr lang="tr-TR" sz="1900" dirty="0">
                <a:solidFill>
                  <a:srgbClr val="465562"/>
                </a:solidFill>
                <a:latin typeface="Arial" panose="020B0604020202020204" pitchFamily="34" charset="0"/>
                <a:cs typeface="Arial" panose="020B0604020202020204" pitchFamily="34" charset="0"/>
              </a:rPr>
              <a:t>) ve arayüzler (</a:t>
            </a:r>
            <a:r>
              <a:rPr lang="tr-TR" sz="1900" b="1" dirty="0" err="1">
                <a:solidFill>
                  <a:srgbClr val="465562"/>
                </a:solidFill>
                <a:latin typeface="Arial" panose="020B0604020202020204" pitchFamily="34" charset="0"/>
                <a:cs typeface="Arial" panose="020B0604020202020204" pitchFamily="34" charset="0"/>
              </a:rPr>
              <a:t>interfaces</a:t>
            </a:r>
            <a:r>
              <a:rPr lang="tr-TR" sz="1900" dirty="0">
                <a:solidFill>
                  <a:srgbClr val="465562"/>
                </a:solidFill>
                <a:latin typeface="Arial" panose="020B0604020202020204" pitchFamily="34" charset="0"/>
                <a:cs typeface="Arial" panose="020B0604020202020204" pitchFamily="34" charset="0"/>
              </a:rPr>
              <a:t>) kullanır.</a:t>
            </a:r>
          </a:p>
          <a:p>
            <a:pPr algn="l"/>
            <a:endParaRPr lang="tr-TR" sz="1900" dirty="0">
              <a:solidFill>
                <a:srgbClr val="465562"/>
              </a:solidFill>
              <a:latin typeface="Arial" panose="020B0604020202020204" pitchFamily="34" charset="0"/>
              <a:cs typeface="Arial" panose="020B0604020202020204" pitchFamily="34" charset="0"/>
            </a:endParaRPr>
          </a:p>
          <a:p>
            <a:pPr algn="l"/>
            <a:r>
              <a:rPr lang="tr-TR" sz="1900" b="1" dirty="0" err="1">
                <a:solidFill>
                  <a:srgbClr val="465562"/>
                </a:solidFill>
                <a:latin typeface="Arial" panose="020B0604020202020204" pitchFamily="34" charset="0"/>
                <a:cs typeface="Arial" panose="020B0604020202020204" pitchFamily="34" charset="0"/>
              </a:rPr>
              <a:t>DIP'nin</a:t>
            </a:r>
            <a:r>
              <a:rPr lang="tr-TR" sz="1900" b="1" dirty="0">
                <a:solidFill>
                  <a:srgbClr val="465562"/>
                </a:solidFill>
                <a:latin typeface="Arial" panose="020B0604020202020204" pitchFamily="34" charset="0"/>
                <a:cs typeface="Arial" panose="020B0604020202020204" pitchFamily="34" charset="0"/>
              </a:rPr>
              <a:t> temel prensipleri şunlardır:</a:t>
            </a:r>
          </a:p>
          <a:p>
            <a:pPr marL="457200" indent="-457200" algn="l">
              <a:buFont typeface="+mj-lt"/>
              <a:buAutoNum type="arabicPeriod"/>
            </a:pPr>
            <a:r>
              <a:rPr lang="tr-TR" sz="1900" dirty="0">
                <a:solidFill>
                  <a:srgbClr val="465562"/>
                </a:solidFill>
                <a:latin typeface="Arial" panose="020B0604020202020204" pitchFamily="34" charset="0"/>
                <a:cs typeface="Arial" panose="020B0604020202020204" pitchFamily="34" charset="0"/>
              </a:rPr>
              <a:t>Üst seviye modüller, alt seviye modüllere doğrudan bağımlı olmamalıdır. Her ikisi de soyutlamalara (</a:t>
            </a:r>
            <a:r>
              <a:rPr lang="tr-TR" sz="1900" b="1" dirty="0" err="1">
                <a:solidFill>
                  <a:srgbClr val="465562"/>
                </a:solidFill>
                <a:latin typeface="Arial" panose="020B0604020202020204" pitchFamily="34" charset="0"/>
                <a:cs typeface="Arial" panose="020B0604020202020204" pitchFamily="34" charset="0"/>
              </a:rPr>
              <a:t>abstractions</a:t>
            </a:r>
            <a:r>
              <a:rPr lang="tr-TR" sz="1900" dirty="0">
                <a:solidFill>
                  <a:srgbClr val="465562"/>
                </a:solidFill>
                <a:latin typeface="Arial" panose="020B0604020202020204" pitchFamily="34" charset="0"/>
                <a:cs typeface="Arial" panose="020B0604020202020204" pitchFamily="34" charset="0"/>
              </a:rPr>
              <a:t>) bağımlı olmalıdır.</a:t>
            </a:r>
          </a:p>
          <a:p>
            <a:pPr marL="457200" indent="-457200" algn="l">
              <a:buFont typeface="+mj-lt"/>
              <a:buAutoNum type="arabicPeriod"/>
            </a:pPr>
            <a:endParaRPr lang="tr-TR" sz="1900" dirty="0">
              <a:solidFill>
                <a:srgbClr val="465562"/>
              </a:solidFill>
              <a:latin typeface="Arial" panose="020B0604020202020204" pitchFamily="34" charset="0"/>
              <a:cs typeface="Arial" panose="020B0604020202020204" pitchFamily="34" charset="0"/>
            </a:endParaRPr>
          </a:p>
          <a:p>
            <a:pPr marL="457200" indent="-457200" algn="l">
              <a:buFont typeface="+mj-lt"/>
              <a:buAutoNum type="arabicPeriod"/>
            </a:pPr>
            <a:r>
              <a:rPr lang="tr-TR" sz="1900" dirty="0">
                <a:solidFill>
                  <a:srgbClr val="465562"/>
                </a:solidFill>
                <a:latin typeface="Arial" panose="020B0604020202020204" pitchFamily="34" charset="0"/>
                <a:cs typeface="Arial" panose="020B0604020202020204" pitchFamily="34" charset="0"/>
              </a:rPr>
              <a:t>Soyutlamalar (</a:t>
            </a:r>
            <a:r>
              <a:rPr lang="tr-TR" sz="1900" b="1" dirty="0" err="1">
                <a:solidFill>
                  <a:srgbClr val="465562"/>
                </a:solidFill>
                <a:latin typeface="Arial" panose="020B0604020202020204" pitchFamily="34" charset="0"/>
                <a:cs typeface="Arial" panose="020B0604020202020204" pitchFamily="34" charset="0"/>
              </a:rPr>
              <a:t>abstractions</a:t>
            </a:r>
            <a:r>
              <a:rPr lang="tr-TR" sz="1900" dirty="0">
                <a:solidFill>
                  <a:srgbClr val="465562"/>
                </a:solidFill>
                <a:latin typeface="Arial" panose="020B0604020202020204" pitchFamily="34" charset="0"/>
                <a:cs typeface="Arial" panose="020B0604020202020204" pitchFamily="34" charset="0"/>
              </a:rPr>
              <a:t>), detaylara bağımlı olmamalıdır. Detaylar, soyutlamalara uyum sağlamalıdır.</a:t>
            </a:r>
          </a:p>
          <a:p>
            <a:pPr algn="l">
              <a:buFont typeface="+mj-lt"/>
              <a:buAutoNum type="arabicPeriod"/>
            </a:pPr>
            <a:endParaRPr lang="tr-TR" sz="1900" dirty="0">
              <a:solidFill>
                <a:srgbClr val="465562"/>
              </a:solidFill>
              <a:latin typeface="Arial" panose="020B0604020202020204" pitchFamily="34" charset="0"/>
              <a:cs typeface="Arial" panose="020B0604020202020204" pitchFamily="34" charset="0"/>
            </a:endParaRPr>
          </a:p>
          <a:p>
            <a:pPr algn="l"/>
            <a:r>
              <a:rPr lang="tr-TR" sz="1900" dirty="0" err="1">
                <a:solidFill>
                  <a:srgbClr val="465562"/>
                </a:solidFill>
                <a:latin typeface="Arial" panose="020B0604020202020204" pitchFamily="34" charset="0"/>
                <a:cs typeface="Arial" panose="020B0604020202020204" pitchFamily="34" charset="0"/>
              </a:rPr>
              <a:t>DIP'nin</a:t>
            </a:r>
            <a:r>
              <a:rPr lang="tr-TR" sz="1900" dirty="0">
                <a:solidFill>
                  <a:srgbClr val="465562"/>
                </a:solidFill>
                <a:latin typeface="Arial" panose="020B0604020202020204" pitchFamily="34" charset="0"/>
                <a:cs typeface="Arial" panose="020B0604020202020204" pitchFamily="34" charset="0"/>
              </a:rPr>
              <a:t> amacı, kodun daha esnek, sürdürülebilir ve test edilebilir olmasını sağlamaktır. Ayrıca, bağımlılıkların tersine çevrilmesi, bileşenlerin daha kolay yeniden kullanılmasını da sağlar.</a:t>
            </a:r>
          </a:p>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b="1" dirty="0" err="1">
                <a:solidFill>
                  <a:srgbClr val="760A0A"/>
                </a:solidFill>
                <a:latin typeface="Arial" panose="020B0604020202020204" pitchFamily="34" charset="0"/>
                <a:cs typeface="Arial" panose="020B0604020202020204" pitchFamily="34" charset="0"/>
              </a:rPr>
              <a:t>Dependency</a:t>
            </a:r>
            <a:r>
              <a:rPr lang="tr-TR" sz="2000" b="1" dirty="0">
                <a:solidFill>
                  <a:srgbClr val="760A0A"/>
                </a:solidFill>
                <a:latin typeface="Arial" panose="020B0604020202020204" pitchFamily="34" charset="0"/>
                <a:cs typeface="Arial" panose="020B0604020202020204" pitchFamily="34" charset="0"/>
              </a:rPr>
              <a:t> </a:t>
            </a:r>
            <a:r>
              <a:rPr lang="tr-TR" sz="2000" b="1" dirty="0" err="1">
                <a:solidFill>
                  <a:srgbClr val="760A0A"/>
                </a:solidFill>
                <a:latin typeface="Arial" panose="020B0604020202020204" pitchFamily="34" charset="0"/>
                <a:cs typeface="Arial" panose="020B0604020202020204" pitchFamily="34" charset="0"/>
              </a:rPr>
              <a:t>Inversion</a:t>
            </a:r>
            <a:r>
              <a:rPr lang="tr-TR" sz="2000" b="1" dirty="0">
                <a:solidFill>
                  <a:srgbClr val="760A0A"/>
                </a:solidFill>
                <a:latin typeface="Arial" panose="020B0604020202020204" pitchFamily="34" charset="0"/>
                <a:cs typeface="Arial" panose="020B0604020202020204" pitchFamily="34" charset="0"/>
              </a:rPr>
              <a:t> </a:t>
            </a:r>
            <a:r>
              <a:rPr lang="tr-TR" sz="2000" b="1" dirty="0" err="1">
                <a:solidFill>
                  <a:srgbClr val="760A0A"/>
                </a:solidFill>
                <a:latin typeface="Arial" panose="020B0604020202020204" pitchFamily="34" charset="0"/>
                <a:cs typeface="Arial" panose="020B0604020202020204" pitchFamily="34" charset="0"/>
              </a:rPr>
              <a:t>Principle</a:t>
            </a:r>
            <a:endParaRPr lang="tr-TR" sz="2000" b="1" dirty="0">
              <a:solidFill>
                <a:srgbClr val="760A0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56807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646140" y="421554"/>
            <a:ext cx="5616624" cy="434272"/>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b="1" dirty="0">
                <a:solidFill>
                  <a:srgbClr val="760A0A"/>
                </a:solidFill>
                <a:latin typeface="Arial" panose="020B0604020202020204" pitchFamily="34" charset="0"/>
                <a:cs typeface="Arial" panose="020B0604020202020204" pitchFamily="34" charset="0"/>
              </a:rPr>
              <a:t>OOP ve Design </a:t>
            </a:r>
            <a:r>
              <a:rPr lang="tr-TR" sz="2000" b="1" dirty="0" err="1">
                <a:solidFill>
                  <a:srgbClr val="760A0A"/>
                </a:solidFill>
                <a:latin typeface="Arial" panose="020B0604020202020204" pitchFamily="34" charset="0"/>
                <a:cs typeface="Arial" panose="020B0604020202020204" pitchFamily="34" charset="0"/>
              </a:rPr>
              <a:t>Patterns</a:t>
            </a:r>
            <a:r>
              <a:rPr lang="tr-TR" sz="2000" b="1"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400600"/>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algn="l"/>
            <a:r>
              <a:rPr lang="tr-TR" sz="1900" b="1" dirty="0">
                <a:solidFill>
                  <a:srgbClr val="465562"/>
                </a:solidFill>
                <a:latin typeface="Arial" panose="020B0604020202020204" pitchFamily="34" charset="0"/>
                <a:cs typeface="Arial" panose="020B0604020202020204" pitchFamily="34" charset="0"/>
              </a:rPr>
              <a:t>OOP (Object-</a:t>
            </a:r>
            <a:r>
              <a:rPr lang="tr-TR" sz="1900" b="1" dirty="0" err="1">
                <a:solidFill>
                  <a:srgbClr val="465562"/>
                </a:solidFill>
                <a:latin typeface="Arial" panose="020B0604020202020204" pitchFamily="34" charset="0"/>
                <a:cs typeface="Arial" panose="020B0604020202020204" pitchFamily="34" charset="0"/>
              </a:rPr>
              <a:t>Oriented</a:t>
            </a:r>
            <a:r>
              <a:rPr lang="tr-TR" sz="1900" b="1" dirty="0">
                <a:solidFill>
                  <a:srgbClr val="465562"/>
                </a:solidFill>
                <a:latin typeface="Arial" panose="020B0604020202020204" pitchFamily="34" charset="0"/>
                <a:cs typeface="Arial" panose="020B0604020202020204" pitchFamily="34" charset="0"/>
              </a:rPr>
              <a:t> Programming) </a:t>
            </a:r>
            <a:r>
              <a:rPr lang="tr-TR" sz="1900" dirty="0">
                <a:solidFill>
                  <a:srgbClr val="465562"/>
                </a:solidFill>
                <a:latin typeface="Arial" panose="020B0604020202020204" pitchFamily="34" charset="0"/>
                <a:cs typeface="Arial" panose="020B0604020202020204" pitchFamily="34" charset="0"/>
              </a:rPr>
              <a:t>ve Design </a:t>
            </a:r>
            <a:r>
              <a:rPr lang="tr-TR" sz="1900" dirty="0" err="1">
                <a:solidFill>
                  <a:srgbClr val="465562"/>
                </a:solidFill>
                <a:latin typeface="Arial" panose="020B0604020202020204" pitchFamily="34" charset="0"/>
                <a:cs typeface="Arial" panose="020B0604020202020204" pitchFamily="34" charset="0"/>
              </a:rPr>
              <a:t>Patterns</a:t>
            </a:r>
            <a:r>
              <a:rPr lang="tr-TR" sz="1900" dirty="0">
                <a:solidFill>
                  <a:srgbClr val="465562"/>
                </a:solidFill>
                <a:latin typeface="Arial" panose="020B0604020202020204" pitchFamily="34" charset="0"/>
                <a:cs typeface="Arial" panose="020B0604020202020204" pitchFamily="34" charset="0"/>
              </a:rPr>
              <a:t> (Tasarım Desenleri), yazılım geliştirme sürecinde birlikte kullanılan iki kavramdır ve birbiriyle yakından ilişkilidir.</a:t>
            </a:r>
          </a:p>
          <a:p>
            <a:pPr algn="l"/>
            <a:endParaRPr lang="tr-TR" sz="1900" dirty="0">
              <a:solidFill>
                <a:srgbClr val="465562"/>
              </a:solidFill>
              <a:latin typeface="Arial" panose="020B0604020202020204" pitchFamily="34" charset="0"/>
              <a:cs typeface="Arial" panose="020B0604020202020204" pitchFamily="34" charset="0"/>
            </a:endParaRPr>
          </a:p>
          <a:p>
            <a:pPr algn="l"/>
            <a:r>
              <a:rPr lang="tr-TR" sz="1900" dirty="0">
                <a:solidFill>
                  <a:srgbClr val="465562"/>
                </a:solidFill>
                <a:latin typeface="Arial" panose="020B0604020202020204" pitchFamily="34" charset="0"/>
                <a:cs typeface="Arial" panose="020B0604020202020204" pitchFamily="34" charset="0"/>
              </a:rPr>
              <a:t>OOP, bir programlama paradigmadır ve yazılımın nesne tabanlı bir şekilde tasarlanmasını sağlar. </a:t>
            </a:r>
          </a:p>
          <a:p>
            <a:pPr algn="l"/>
            <a:endParaRPr lang="tr-TR" sz="1900" dirty="0">
              <a:solidFill>
                <a:srgbClr val="465562"/>
              </a:solidFill>
              <a:latin typeface="Arial" panose="020B0604020202020204" pitchFamily="34" charset="0"/>
              <a:cs typeface="Arial" panose="020B0604020202020204" pitchFamily="34" charset="0"/>
            </a:endParaRPr>
          </a:p>
          <a:p>
            <a:pPr algn="l"/>
            <a:r>
              <a:rPr lang="tr-TR" sz="1900" dirty="0">
                <a:solidFill>
                  <a:srgbClr val="465562"/>
                </a:solidFill>
                <a:latin typeface="Arial" panose="020B0604020202020204" pitchFamily="34" charset="0"/>
                <a:cs typeface="Arial" panose="020B0604020202020204" pitchFamily="34" charset="0"/>
              </a:rPr>
              <a:t>OOP, nesnelerin durumunu (</a:t>
            </a:r>
            <a:r>
              <a:rPr lang="tr-TR" sz="1900" dirty="0" err="1">
                <a:solidFill>
                  <a:srgbClr val="465562"/>
                </a:solidFill>
                <a:latin typeface="Arial" panose="020B0604020202020204" pitchFamily="34" charset="0"/>
                <a:cs typeface="Arial" panose="020B0604020202020204" pitchFamily="34" charset="0"/>
              </a:rPr>
              <a:t>state</a:t>
            </a:r>
            <a:r>
              <a:rPr lang="tr-TR" sz="1900" dirty="0">
                <a:solidFill>
                  <a:srgbClr val="465562"/>
                </a:solidFill>
                <a:latin typeface="Arial" panose="020B0604020202020204" pitchFamily="34" charset="0"/>
                <a:cs typeface="Arial" panose="020B0604020202020204" pitchFamily="34" charset="0"/>
              </a:rPr>
              <a:t>) ve davranışını (</a:t>
            </a:r>
            <a:r>
              <a:rPr lang="tr-TR" sz="1900" dirty="0" err="1">
                <a:solidFill>
                  <a:srgbClr val="465562"/>
                </a:solidFill>
                <a:latin typeface="Arial" panose="020B0604020202020204" pitchFamily="34" charset="0"/>
                <a:cs typeface="Arial" panose="020B0604020202020204" pitchFamily="34" charset="0"/>
              </a:rPr>
              <a:t>behavior</a:t>
            </a:r>
            <a:r>
              <a:rPr lang="tr-TR" sz="1900" dirty="0">
                <a:solidFill>
                  <a:srgbClr val="465562"/>
                </a:solidFill>
                <a:latin typeface="Arial" panose="020B0604020202020204" pitchFamily="34" charset="0"/>
                <a:cs typeface="Arial" panose="020B0604020202020204" pitchFamily="34" charset="0"/>
              </a:rPr>
              <a:t>) bir araya getirir ve bu nesneler arasındaki etkileşimi yönetir. </a:t>
            </a:r>
          </a:p>
          <a:p>
            <a:pPr algn="l"/>
            <a:endParaRPr lang="tr-TR" sz="1900" dirty="0">
              <a:solidFill>
                <a:srgbClr val="465562"/>
              </a:solidFill>
              <a:latin typeface="Arial" panose="020B0604020202020204" pitchFamily="34" charset="0"/>
              <a:cs typeface="Arial" panose="020B0604020202020204" pitchFamily="34" charset="0"/>
            </a:endParaRPr>
          </a:p>
          <a:p>
            <a:pPr algn="l"/>
            <a:r>
              <a:rPr lang="tr-TR" sz="1900" dirty="0">
                <a:solidFill>
                  <a:srgbClr val="465562"/>
                </a:solidFill>
                <a:latin typeface="Arial" panose="020B0604020202020204" pitchFamily="34" charset="0"/>
                <a:cs typeface="Arial" panose="020B0604020202020204" pitchFamily="34" charset="0"/>
              </a:rPr>
              <a:t>OOP, modülerlik, yeniden kullanılabilirlik, sürdürülebilirlik ve kodun anlaşılabilirliği gibi avantajlar sunar.</a:t>
            </a:r>
          </a:p>
          <a:p>
            <a:pPr algn="l"/>
            <a:endParaRPr lang="tr-TR" sz="1900" dirty="0">
              <a:solidFill>
                <a:srgbClr val="465562"/>
              </a:solidFill>
              <a:latin typeface="Arial" panose="020B0604020202020204" pitchFamily="34" charset="0"/>
              <a:cs typeface="Arial" panose="020B0604020202020204" pitchFamily="34" charset="0"/>
            </a:endParaRPr>
          </a:p>
          <a:p>
            <a:pPr algn="l"/>
            <a:r>
              <a:rPr lang="tr-TR" sz="1900" b="1" dirty="0">
                <a:solidFill>
                  <a:srgbClr val="465562"/>
                </a:solidFill>
                <a:latin typeface="Arial" panose="020B0604020202020204" pitchFamily="34" charset="0"/>
                <a:cs typeface="Arial" panose="020B0604020202020204" pitchFamily="34" charset="0"/>
              </a:rPr>
              <a:t>Design </a:t>
            </a:r>
            <a:r>
              <a:rPr lang="tr-TR" sz="1900" b="1" dirty="0" err="1">
                <a:solidFill>
                  <a:srgbClr val="465562"/>
                </a:solidFill>
                <a:latin typeface="Arial" panose="020B0604020202020204" pitchFamily="34" charset="0"/>
                <a:cs typeface="Arial" panose="020B0604020202020204" pitchFamily="34" charset="0"/>
              </a:rPr>
              <a:t>Patterns</a:t>
            </a:r>
            <a:r>
              <a:rPr lang="tr-TR" sz="1900" dirty="0">
                <a:solidFill>
                  <a:srgbClr val="465562"/>
                </a:solidFill>
                <a:latin typeface="Arial" panose="020B0604020202020204" pitchFamily="34" charset="0"/>
                <a:cs typeface="Arial" panose="020B0604020202020204" pitchFamily="34" charset="0"/>
              </a:rPr>
              <a:t> ise genel kabul görmüş çözümlerdir ve tekrarlanan yazılım tasarım sorunlarına yönelik rehberlik sağlar.</a:t>
            </a:r>
          </a:p>
          <a:p>
            <a:pPr algn="l"/>
            <a:endParaRPr lang="tr-TR" sz="1900" dirty="0">
              <a:solidFill>
                <a:srgbClr val="465562"/>
              </a:solidFill>
              <a:latin typeface="Arial" panose="020B0604020202020204" pitchFamily="34" charset="0"/>
              <a:cs typeface="Arial" panose="020B0604020202020204" pitchFamily="34" charset="0"/>
            </a:endParaRPr>
          </a:p>
          <a:p>
            <a:pPr algn="l"/>
            <a:r>
              <a:rPr lang="tr-TR" sz="1900" dirty="0">
                <a:solidFill>
                  <a:srgbClr val="465562"/>
                </a:solidFill>
                <a:latin typeface="Arial" panose="020B0604020202020204" pitchFamily="34" charset="0"/>
                <a:cs typeface="Arial" panose="020B0604020202020204" pitchFamily="34" charset="0"/>
              </a:rPr>
              <a:t>Design </a:t>
            </a:r>
            <a:r>
              <a:rPr lang="tr-TR" sz="1900" dirty="0" err="1">
                <a:solidFill>
                  <a:srgbClr val="465562"/>
                </a:solidFill>
                <a:latin typeface="Arial" panose="020B0604020202020204" pitchFamily="34" charset="0"/>
                <a:cs typeface="Arial" panose="020B0604020202020204" pitchFamily="34" charset="0"/>
              </a:rPr>
              <a:t>Patterns</a:t>
            </a:r>
            <a:r>
              <a:rPr lang="tr-TR" sz="1900" dirty="0">
                <a:solidFill>
                  <a:srgbClr val="465562"/>
                </a:solidFill>
                <a:latin typeface="Arial" panose="020B0604020202020204" pitchFamily="34" charset="0"/>
                <a:cs typeface="Arial" panose="020B0604020202020204" pitchFamily="34" charset="0"/>
              </a:rPr>
              <a:t>, OOP prensiplerine dayanarak, belirli bir probleme yönelik çözüm şablonları sunar. </a:t>
            </a:r>
          </a:p>
          <a:p>
            <a:pPr algn="l"/>
            <a:endParaRPr lang="tr-TR" sz="1900" dirty="0">
              <a:solidFill>
                <a:srgbClr val="465562"/>
              </a:solidFill>
              <a:latin typeface="Arial" panose="020B0604020202020204" pitchFamily="34" charset="0"/>
              <a:cs typeface="Arial" panose="020B0604020202020204" pitchFamily="34" charset="0"/>
            </a:endParaRPr>
          </a:p>
          <a:p>
            <a:pPr algn="l"/>
            <a:r>
              <a:rPr lang="tr-TR" sz="1900" dirty="0">
                <a:solidFill>
                  <a:srgbClr val="465562"/>
                </a:solidFill>
                <a:latin typeface="Arial" panose="020B0604020202020204" pitchFamily="34" charset="0"/>
                <a:cs typeface="Arial" panose="020B0604020202020204" pitchFamily="34" charset="0"/>
              </a:rPr>
              <a:t>Bu desenler, yazılımın daha esnek, sürdürülebilir, okunabilir ve yeniden kullanılabilir olmasını hedefler.</a:t>
            </a:r>
          </a:p>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cxnSp>
        <p:nvCxnSpPr>
          <p:cNvPr id="7" name="Düz Bağlayıcı 6">
            <a:extLst>
              <a:ext uri="{FF2B5EF4-FFF2-40B4-BE49-F238E27FC236}">
                <a16:creationId xmlns:a16="http://schemas.microsoft.com/office/drawing/2014/main" id="{A647625E-E062-E328-D852-770D51592024}"/>
              </a:ext>
            </a:extLst>
          </p:cNvPr>
          <p:cNvCxnSpPr>
            <a:cxnSpLocks/>
          </p:cNvCxnSpPr>
          <p:nvPr/>
        </p:nvCxnSpPr>
        <p:spPr>
          <a:xfrm>
            <a:off x="1125860" y="4365096"/>
            <a:ext cx="9433048" cy="0"/>
          </a:xfrm>
          <a:prstGeom prst="line">
            <a:avLst/>
          </a:prstGeom>
          <a:ln w="12700">
            <a:solidFill>
              <a:schemeClr val="tx1"/>
            </a:solidFill>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50021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54461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2689460" y="2060848"/>
            <a:ext cx="6501296" cy="3456384"/>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42900" indent="-342900" rtl="0">
              <a:buFont typeface="Wingdings" panose="05000000000000000000" pitchFamily="2" charset="2"/>
              <a:buChar char="Ø"/>
            </a:pPr>
            <a:r>
              <a:rPr lang="tr-TR" sz="2800" dirty="0"/>
              <a:t>Problemlere çözüm sağlamak.</a:t>
            </a:r>
            <a:br>
              <a:rPr lang="tr-TR" sz="2800" dirty="0"/>
            </a:br>
            <a:endParaRPr lang="tr-TR" sz="2800" dirty="0"/>
          </a:p>
          <a:p>
            <a:pPr marL="342900" indent="-342900" rtl="0">
              <a:buFont typeface="Wingdings" panose="05000000000000000000" pitchFamily="2" charset="2"/>
              <a:buChar char="Ø"/>
            </a:pPr>
            <a:r>
              <a:rPr lang="tr-TR" sz="2800" dirty="0"/>
              <a:t>İyi tasarım prensiplerini uygulamak.</a:t>
            </a:r>
            <a:br>
              <a:rPr lang="tr-TR" sz="2800" dirty="0"/>
            </a:br>
            <a:endParaRPr lang="tr-TR" sz="2800" dirty="0"/>
          </a:p>
          <a:p>
            <a:pPr marL="342900" indent="-342900" rtl="0">
              <a:buFont typeface="Wingdings" panose="05000000000000000000" pitchFamily="2" charset="2"/>
              <a:buChar char="Ø"/>
            </a:pPr>
            <a:r>
              <a:rPr lang="tr-TR" sz="2800" dirty="0"/>
              <a:t>Kod tekrarını azaltmak.</a:t>
            </a:r>
            <a:br>
              <a:rPr lang="tr-TR" sz="2800" dirty="0"/>
            </a:br>
            <a:endParaRPr lang="tr-TR" sz="2800" dirty="0"/>
          </a:p>
          <a:p>
            <a:pPr marL="342900" indent="-342900" rtl="0">
              <a:buFont typeface="Wingdings" panose="05000000000000000000" pitchFamily="2" charset="2"/>
              <a:buChar char="Ø"/>
            </a:pPr>
            <a:r>
              <a:rPr lang="tr-TR" sz="2800" dirty="0"/>
              <a:t>İletişim ve anlaşılabilirliğini arttırmak.</a:t>
            </a:r>
            <a:endParaRPr lang="tr-TR" sz="280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b="1" dirty="0">
                <a:solidFill>
                  <a:srgbClr val="760A0A"/>
                </a:solidFill>
                <a:latin typeface="Arial" panose="020B0604020202020204" pitchFamily="34" charset="0"/>
                <a:cs typeface="Arial" panose="020B0604020202020204" pitchFamily="34" charset="0"/>
              </a:rPr>
              <a:t>Temel Amacı</a:t>
            </a:r>
          </a:p>
        </p:txBody>
      </p:sp>
    </p:spTree>
    <p:extLst>
      <p:ext uri="{BB962C8B-B14F-4D97-AF65-F5344CB8AC3E}">
        <p14:creationId xmlns:p14="http://schemas.microsoft.com/office/powerpoint/2010/main" val="1085899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2996479" y="1023583"/>
            <a:ext cx="5680825" cy="604663"/>
          </a:xfrm>
        </p:spPr>
        <p:txBody>
          <a:bodyPr rtlCol="0">
            <a:normAutofit/>
          </a:bodyPr>
          <a:lstStyle/>
          <a:p>
            <a:pPr rtl="0"/>
            <a:r>
              <a:rPr lang="tr-TR" sz="3600" dirty="0">
                <a:solidFill>
                  <a:srgbClr val="760A0A"/>
                </a:solidFill>
              </a:rPr>
              <a:t>Problemlere çözüm sağlar</a:t>
            </a:r>
          </a:p>
        </p:txBody>
      </p:sp>
      <p:pic>
        <p:nvPicPr>
          <p:cNvPr id="3" name="Resim 2">
            <a:extLst>
              <a:ext uri="{FF2B5EF4-FFF2-40B4-BE49-F238E27FC236}">
                <a16:creationId xmlns:a16="http://schemas.microsoft.com/office/drawing/2014/main" id="{3706B92A-FF62-CAA3-0268-777CAA962337}"/>
              </a:ext>
            </a:extLst>
          </p:cNvPr>
          <p:cNvPicPr>
            <a:picLocks noChangeAspect="1"/>
          </p:cNvPicPr>
          <p:nvPr/>
        </p:nvPicPr>
        <p:blipFill>
          <a:blip r:embed="rId3"/>
          <a:stretch>
            <a:fillRect/>
          </a:stretch>
        </p:blipFill>
        <p:spPr>
          <a:xfrm>
            <a:off x="189756" y="802057"/>
            <a:ext cx="1995648" cy="1047716"/>
          </a:xfrm>
          <a:prstGeom prst="rect">
            <a:avLst/>
          </a:prstGeom>
        </p:spPr>
      </p:pic>
      <p:sp>
        <p:nvSpPr>
          <p:cNvPr id="6" name="İçerik Yer Tutucusu 13">
            <a:extLst>
              <a:ext uri="{FF2B5EF4-FFF2-40B4-BE49-F238E27FC236}">
                <a16:creationId xmlns:a16="http://schemas.microsoft.com/office/drawing/2014/main" id="{9538763D-27F2-C951-317A-B6DE4F6D09C0}"/>
              </a:ext>
            </a:extLst>
          </p:cNvPr>
          <p:cNvSpPr txBox="1">
            <a:spLocks/>
          </p:cNvSpPr>
          <p:nvPr/>
        </p:nvSpPr>
        <p:spPr>
          <a:xfrm>
            <a:off x="333772" y="2132856"/>
            <a:ext cx="11006241" cy="3384376"/>
          </a:xfrm>
          <a:prstGeom prst="rect">
            <a:avLst/>
          </a:prstGeom>
        </p:spPr>
        <p:txBody>
          <a:bodyPr vert="horz" lIns="91440" tIns="45720" rIns="91440" bIns="45720" rtlCol="0" anchor="t">
            <a:normAutofit fontScale="77500" lnSpcReduction="20000"/>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r>
              <a:rPr lang="tr-TR" dirty="0"/>
              <a:t>Yazılım geliştirme sürecinde karşılaşılan yaygın sorunlara çözüm sunar. </a:t>
            </a:r>
          </a:p>
          <a:p>
            <a:endParaRPr lang="tr-TR" dirty="0"/>
          </a:p>
          <a:p>
            <a:pPr marL="914400" lvl="1" indent="-457200">
              <a:buFont typeface="Arial" panose="020B0604020202020204" pitchFamily="34" charset="0"/>
              <a:buChar char="•"/>
            </a:pPr>
            <a:r>
              <a:rPr lang="tr-TR" sz="3100" dirty="0">
                <a:solidFill>
                  <a:srgbClr val="465562"/>
                </a:solidFill>
              </a:rPr>
              <a:t>Nesnelerin oluşturulması, </a:t>
            </a:r>
          </a:p>
          <a:p>
            <a:pPr marL="914400" lvl="1" indent="-457200">
              <a:buFont typeface="Arial" panose="020B0604020202020204" pitchFamily="34" charset="0"/>
              <a:buChar char="•"/>
            </a:pPr>
            <a:endParaRPr lang="tr-TR" sz="3100" dirty="0">
              <a:solidFill>
                <a:srgbClr val="465562"/>
              </a:solidFill>
            </a:endParaRPr>
          </a:p>
          <a:p>
            <a:pPr marL="914400" lvl="1" indent="-457200">
              <a:buFont typeface="Arial" panose="020B0604020202020204" pitchFamily="34" charset="0"/>
              <a:buChar char="•"/>
            </a:pPr>
            <a:r>
              <a:rPr lang="tr-TR" sz="3100" dirty="0">
                <a:solidFill>
                  <a:srgbClr val="465562"/>
                </a:solidFill>
              </a:rPr>
              <a:t>Sınıflar arasındaki ilişkilerin yönetimi, </a:t>
            </a:r>
          </a:p>
          <a:p>
            <a:pPr marL="914400" lvl="1" indent="-457200">
              <a:buFont typeface="Arial" panose="020B0604020202020204" pitchFamily="34" charset="0"/>
              <a:buChar char="•"/>
            </a:pPr>
            <a:endParaRPr lang="tr-TR" sz="3100" dirty="0">
              <a:solidFill>
                <a:srgbClr val="465562"/>
              </a:solidFill>
            </a:endParaRPr>
          </a:p>
          <a:p>
            <a:pPr marL="914400" lvl="1" indent="-457200">
              <a:buFont typeface="Arial" panose="020B0604020202020204" pitchFamily="34" charset="0"/>
              <a:buChar char="•"/>
            </a:pPr>
            <a:r>
              <a:rPr lang="tr-TR" sz="3100" dirty="0">
                <a:solidFill>
                  <a:srgbClr val="465562"/>
                </a:solidFill>
              </a:rPr>
              <a:t>Nesneler arasındaki iletişim, </a:t>
            </a:r>
          </a:p>
          <a:p>
            <a:pPr marL="914400" lvl="1" indent="-457200">
              <a:buFont typeface="Arial" panose="020B0604020202020204" pitchFamily="34" charset="0"/>
              <a:buChar char="•"/>
            </a:pPr>
            <a:endParaRPr lang="tr-TR" sz="3100" dirty="0">
              <a:solidFill>
                <a:srgbClr val="465562"/>
              </a:solidFill>
            </a:endParaRPr>
          </a:p>
          <a:p>
            <a:pPr marL="914400" lvl="1" indent="-457200">
              <a:buFont typeface="Arial" panose="020B0604020202020204" pitchFamily="34" charset="0"/>
              <a:buChar char="•"/>
            </a:pPr>
            <a:r>
              <a:rPr lang="tr-TR" sz="3100" dirty="0">
                <a:solidFill>
                  <a:srgbClr val="465562"/>
                </a:solidFill>
              </a:rPr>
              <a:t>Sistem yapılandırması gibi farklı alanlarda olabilir.</a:t>
            </a:r>
          </a:p>
        </p:txBody>
      </p:sp>
    </p:spTree>
    <p:extLst>
      <p:ext uri="{BB962C8B-B14F-4D97-AF65-F5344CB8AC3E}">
        <p14:creationId xmlns:p14="http://schemas.microsoft.com/office/powerpoint/2010/main" val="352090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30412" y="221044"/>
            <a:ext cx="1995648" cy="1047716"/>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947573" y="442570"/>
            <a:ext cx="4026225" cy="604663"/>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dirty="0">
                <a:solidFill>
                  <a:srgbClr val="760A0A"/>
                </a:solidFill>
                <a:latin typeface="Arial" panose="020B0604020202020204" pitchFamily="34" charset="0"/>
                <a:cs typeface="Arial" panose="020B0604020202020204" pitchFamily="34" charset="0"/>
              </a:rPr>
              <a:t>Neler Öğreneceğiz</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1216152" y="1988840"/>
            <a:ext cx="9452498" cy="4176464"/>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dirty="0">
                <a:solidFill>
                  <a:srgbClr val="465562"/>
                </a:solidFill>
                <a:latin typeface="Arial" panose="020B0604020202020204" pitchFamily="34" charset="0"/>
                <a:cs typeface="Arial" panose="020B0604020202020204" pitchFamily="34" charset="0"/>
              </a:rPr>
              <a:t>Nesne tabanlı programlama tanımını (OOP) ve avantajlarını,</a:t>
            </a:r>
          </a:p>
          <a:p>
            <a:pPr marL="457200" indent="-457200">
              <a:buFont typeface="Arial" panose="020B0604020202020204" pitchFamily="34" charset="0"/>
              <a:buChar char="•"/>
            </a:pPr>
            <a:endParaRPr lang="tr-TR" sz="2400" dirty="0">
              <a:solidFill>
                <a:srgbClr val="465562"/>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dirty="0">
                <a:solidFill>
                  <a:srgbClr val="465562"/>
                </a:solidFill>
                <a:latin typeface="Arial" panose="020B0604020202020204" pitchFamily="34" charset="0"/>
                <a:cs typeface="Arial" panose="020B0604020202020204" pitchFamily="34" charset="0"/>
              </a:rPr>
              <a:t>OOP ana kavramlarını,</a:t>
            </a:r>
          </a:p>
          <a:p>
            <a:pPr marL="457200" indent="-457200">
              <a:buFont typeface="Arial" panose="020B0604020202020204" pitchFamily="34" charset="0"/>
              <a:buChar char="•"/>
            </a:pPr>
            <a:endParaRPr lang="tr-TR" sz="2400" dirty="0">
              <a:solidFill>
                <a:srgbClr val="465562"/>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dirty="0">
                <a:solidFill>
                  <a:srgbClr val="465562"/>
                </a:solidFill>
                <a:latin typeface="Arial" panose="020B0604020202020204" pitchFamily="34" charset="0"/>
                <a:cs typeface="Arial" panose="020B0604020202020204" pitchFamily="34" charset="0"/>
              </a:rPr>
              <a:t>Design </a:t>
            </a:r>
            <a:r>
              <a:rPr lang="tr-TR" sz="2400" dirty="0" err="1">
                <a:solidFill>
                  <a:srgbClr val="465562"/>
                </a:solidFill>
                <a:latin typeface="Arial" panose="020B0604020202020204" pitchFamily="34" charset="0"/>
                <a:cs typeface="Arial" panose="020B0604020202020204" pitchFamily="34" charset="0"/>
              </a:rPr>
              <a:t>Patterns</a:t>
            </a:r>
            <a:r>
              <a:rPr lang="tr-TR" sz="2400" dirty="0">
                <a:solidFill>
                  <a:srgbClr val="465562"/>
                </a:solidFill>
                <a:latin typeface="Arial" panose="020B0604020202020204" pitchFamily="34" charset="0"/>
                <a:cs typeface="Arial" panose="020B0604020202020204" pitchFamily="34" charset="0"/>
              </a:rPr>
              <a:t> kısa tanımı ve OOP ile arasındaki ilişkileri,</a:t>
            </a:r>
          </a:p>
          <a:p>
            <a:pPr marL="457200" indent="-457200">
              <a:buFont typeface="Arial" panose="020B0604020202020204" pitchFamily="34" charset="0"/>
              <a:buChar char="•"/>
            </a:pPr>
            <a:endParaRPr lang="tr-TR" sz="2400" dirty="0">
              <a:solidFill>
                <a:srgbClr val="465562"/>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dirty="0">
                <a:solidFill>
                  <a:srgbClr val="465562"/>
                </a:solidFill>
                <a:latin typeface="Arial" panose="020B0604020202020204" pitchFamily="34" charset="0"/>
                <a:cs typeface="Arial" panose="020B0604020202020204" pitchFamily="34" charset="0"/>
              </a:rPr>
              <a:t>OOP temel prensiplerini (S.O.L.I.D),</a:t>
            </a:r>
          </a:p>
          <a:p>
            <a:pPr marL="457200" indent="-457200">
              <a:buFont typeface="Arial" panose="020B0604020202020204" pitchFamily="34" charset="0"/>
              <a:buChar char="•"/>
            </a:pPr>
            <a:endParaRPr lang="tr-TR" sz="2400" dirty="0">
              <a:solidFill>
                <a:srgbClr val="465562"/>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dirty="0">
                <a:solidFill>
                  <a:srgbClr val="465562"/>
                </a:solidFill>
                <a:latin typeface="Arial" panose="020B0604020202020204" pitchFamily="34" charset="0"/>
                <a:cs typeface="Arial" panose="020B0604020202020204" pitchFamily="34" charset="0"/>
              </a:rPr>
              <a:t>Design </a:t>
            </a:r>
            <a:r>
              <a:rPr lang="tr-TR" sz="2400" dirty="0" err="1">
                <a:solidFill>
                  <a:srgbClr val="465562"/>
                </a:solidFill>
                <a:latin typeface="Arial" panose="020B0604020202020204" pitchFamily="34" charset="0"/>
                <a:cs typeface="Arial" panose="020B0604020202020204" pitchFamily="34" charset="0"/>
              </a:rPr>
              <a:t>Patterns</a:t>
            </a:r>
            <a:r>
              <a:rPr lang="tr-TR" sz="2400" dirty="0">
                <a:solidFill>
                  <a:srgbClr val="465562"/>
                </a:solidFill>
                <a:latin typeface="Arial" panose="020B0604020202020204" pitchFamily="34" charset="0"/>
                <a:cs typeface="Arial" panose="020B0604020202020204" pitchFamily="34" charset="0"/>
              </a:rPr>
              <a:t> temel amaçlarını,</a:t>
            </a:r>
          </a:p>
          <a:p>
            <a:pPr marL="457200" indent="-457200">
              <a:buFont typeface="Arial" panose="020B0604020202020204" pitchFamily="34" charset="0"/>
              <a:buChar char="•"/>
            </a:pPr>
            <a:endParaRPr lang="tr-TR" sz="2400" dirty="0">
              <a:solidFill>
                <a:srgbClr val="465562"/>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dirty="0">
                <a:solidFill>
                  <a:srgbClr val="465562"/>
                </a:solidFill>
                <a:latin typeface="Arial" panose="020B0604020202020204" pitchFamily="34" charset="0"/>
                <a:cs typeface="Arial" panose="020B0604020202020204" pitchFamily="34" charset="0"/>
              </a:rPr>
              <a:t>Design </a:t>
            </a:r>
            <a:r>
              <a:rPr lang="tr-TR" sz="2400" dirty="0" err="1">
                <a:solidFill>
                  <a:srgbClr val="465562"/>
                </a:solidFill>
                <a:latin typeface="Arial" panose="020B0604020202020204" pitchFamily="34" charset="0"/>
                <a:cs typeface="Arial" panose="020B0604020202020204" pitchFamily="34" charset="0"/>
              </a:rPr>
              <a:t>Patterns</a:t>
            </a:r>
            <a:r>
              <a:rPr lang="tr-TR" sz="2400" dirty="0">
                <a:solidFill>
                  <a:srgbClr val="465562"/>
                </a:solidFill>
                <a:latin typeface="Arial" panose="020B0604020202020204" pitchFamily="34" charset="0"/>
                <a:cs typeface="Arial" panose="020B0604020202020204" pitchFamily="34" charset="0"/>
              </a:rPr>
              <a:t> gruplarını ve tasarım desenleri çeşitlerini birlikte öğreneceğiz.</a:t>
            </a:r>
          </a:p>
          <a:p>
            <a:pPr marL="457200" indent="-457200">
              <a:buFont typeface="Arial" panose="020B0604020202020204" pitchFamily="34" charset="0"/>
              <a:buChar char="•"/>
            </a:pPr>
            <a:endParaRPr lang="tr-TR" sz="2700" dirty="0">
              <a:solidFill>
                <a:srgbClr val="465562"/>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700" dirty="0">
              <a:solidFill>
                <a:srgbClr val="465562"/>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700" dirty="0">
              <a:solidFill>
                <a:srgbClr val="465562"/>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700" dirty="0">
              <a:solidFill>
                <a:srgbClr val="465562"/>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700" dirty="0">
              <a:solidFill>
                <a:srgbClr val="46556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2862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2746040" y="1023583"/>
            <a:ext cx="6696744" cy="604663"/>
          </a:xfrm>
        </p:spPr>
        <p:txBody>
          <a:bodyPr rtlCol="0">
            <a:normAutofit/>
          </a:bodyPr>
          <a:lstStyle/>
          <a:p>
            <a:pPr rtl="0"/>
            <a:r>
              <a:rPr lang="tr-TR" sz="3600" dirty="0">
                <a:solidFill>
                  <a:srgbClr val="760A0A"/>
                </a:solidFill>
              </a:rPr>
              <a:t>İyi tasarım prensiplerini uygular</a:t>
            </a:r>
          </a:p>
        </p:txBody>
      </p:sp>
      <p:pic>
        <p:nvPicPr>
          <p:cNvPr id="3" name="Resim 2">
            <a:extLst>
              <a:ext uri="{FF2B5EF4-FFF2-40B4-BE49-F238E27FC236}">
                <a16:creationId xmlns:a16="http://schemas.microsoft.com/office/drawing/2014/main" id="{3706B92A-FF62-CAA3-0268-777CAA962337}"/>
              </a:ext>
            </a:extLst>
          </p:cNvPr>
          <p:cNvPicPr>
            <a:picLocks noChangeAspect="1"/>
          </p:cNvPicPr>
          <p:nvPr/>
        </p:nvPicPr>
        <p:blipFill>
          <a:blip r:embed="rId3"/>
          <a:stretch>
            <a:fillRect/>
          </a:stretch>
        </p:blipFill>
        <p:spPr>
          <a:xfrm>
            <a:off x="189756" y="802057"/>
            <a:ext cx="1995648" cy="1047716"/>
          </a:xfrm>
          <a:prstGeom prst="rect">
            <a:avLst/>
          </a:prstGeom>
        </p:spPr>
      </p:pic>
      <p:sp>
        <p:nvSpPr>
          <p:cNvPr id="6" name="İçerik Yer Tutucusu 13">
            <a:extLst>
              <a:ext uri="{FF2B5EF4-FFF2-40B4-BE49-F238E27FC236}">
                <a16:creationId xmlns:a16="http://schemas.microsoft.com/office/drawing/2014/main" id="{9538763D-27F2-C951-317A-B6DE4F6D09C0}"/>
              </a:ext>
            </a:extLst>
          </p:cNvPr>
          <p:cNvSpPr txBox="1">
            <a:spLocks/>
          </p:cNvSpPr>
          <p:nvPr/>
        </p:nvSpPr>
        <p:spPr>
          <a:xfrm>
            <a:off x="333772" y="2132856"/>
            <a:ext cx="11593288" cy="309634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r>
              <a:rPr lang="tr-TR" sz="2400" dirty="0"/>
              <a:t>Yazılım tasarım desenleri, iyi tasarım prensiplerini uygulamak için bir rehber sağlar. </a:t>
            </a:r>
            <a:br>
              <a:rPr lang="tr-TR" sz="2400" dirty="0"/>
            </a:br>
            <a:endParaRPr lang="tr-TR" sz="2400" dirty="0"/>
          </a:p>
          <a:p>
            <a:pPr marL="914400" lvl="1" indent="-457200">
              <a:buFont typeface="Arial" panose="020B0604020202020204" pitchFamily="34" charset="0"/>
              <a:buChar char="•"/>
            </a:pPr>
            <a:r>
              <a:rPr lang="tr-TR" sz="2400" dirty="0">
                <a:solidFill>
                  <a:srgbClr val="465562"/>
                </a:solidFill>
              </a:rPr>
              <a:t>Kodun okunabilirliğini, </a:t>
            </a:r>
            <a:br>
              <a:rPr lang="tr-TR" sz="2400" dirty="0">
                <a:solidFill>
                  <a:srgbClr val="465562"/>
                </a:solidFill>
              </a:rPr>
            </a:br>
            <a:endParaRPr lang="tr-TR" sz="2400" dirty="0">
              <a:solidFill>
                <a:srgbClr val="465562"/>
              </a:solidFill>
            </a:endParaRPr>
          </a:p>
          <a:p>
            <a:pPr marL="914400" lvl="1" indent="-457200">
              <a:buFont typeface="Arial" panose="020B0604020202020204" pitchFamily="34" charset="0"/>
              <a:buChar char="•"/>
            </a:pPr>
            <a:r>
              <a:rPr lang="tr-TR" sz="2400" dirty="0">
                <a:solidFill>
                  <a:srgbClr val="465562"/>
                </a:solidFill>
              </a:rPr>
              <a:t>Sürdürülebilirliğini, </a:t>
            </a:r>
            <a:br>
              <a:rPr lang="tr-TR" sz="2400" dirty="0">
                <a:solidFill>
                  <a:srgbClr val="465562"/>
                </a:solidFill>
              </a:rPr>
            </a:br>
            <a:endParaRPr lang="tr-TR" sz="2400" dirty="0">
              <a:solidFill>
                <a:srgbClr val="465562"/>
              </a:solidFill>
            </a:endParaRPr>
          </a:p>
          <a:p>
            <a:pPr marL="914400" lvl="1" indent="-457200">
              <a:buFont typeface="Arial" panose="020B0604020202020204" pitchFamily="34" charset="0"/>
              <a:buChar char="•"/>
            </a:pPr>
            <a:r>
              <a:rPr lang="tr-TR" sz="2400" dirty="0">
                <a:solidFill>
                  <a:srgbClr val="465562"/>
                </a:solidFill>
              </a:rPr>
              <a:t>Esnekliğini ve yeniden kullanılabilirliğini arttırmaya yöneliktir. </a:t>
            </a:r>
          </a:p>
          <a:p>
            <a:pPr marL="914400" lvl="1" indent="-457200">
              <a:buFont typeface="Arial" panose="020B0604020202020204" pitchFamily="34" charset="0"/>
              <a:buChar char="•"/>
            </a:pPr>
            <a:endParaRPr lang="tr-TR" sz="2400" dirty="0">
              <a:solidFill>
                <a:srgbClr val="465562"/>
              </a:solidFill>
            </a:endParaRPr>
          </a:p>
          <a:p>
            <a:pPr lvl="1"/>
            <a:endParaRPr lang="tr-TR" sz="2400" dirty="0">
              <a:solidFill>
                <a:srgbClr val="465562"/>
              </a:solidFill>
            </a:endParaRPr>
          </a:p>
        </p:txBody>
      </p:sp>
    </p:spTree>
    <p:extLst>
      <p:ext uri="{BB962C8B-B14F-4D97-AF65-F5344CB8AC3E}">
        <p14:creationId xmlns:p14="http://schemas.microsoft.com/office/powerpoint/2010/main" val="958127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3862164" y="1023583"/>
            <a:ext cx="4464496" cy="604663"/>
          </a:xfrm>
        </p:spPr>
        <p:txBody>
          <a:bodyPr rtlCol="0">
            <a:normAutofit/>
          </a:bodyPr>
          <a:lstStyle/>
          <a:p>
            <a:pPr algn="ctr" rtl="0"/>
            <a:r>
              <a:rPr lang="tr-TR" sz="3600" dirty="0">
                <a:solidFill>
                  <a:srgbClr val="760A0A"/>
                </a:solidFill>
              </a:rPr>
              <a:t>Kod tekrarını azaltır</a:t>
            </a:r>
          </a:p>
        </p:txBody>
      </p:sp>
      <p:pic>
        <p:nvPicPr>
          <p:cNvPr id="3" name="Resim 2">
            <a:extLst>
              <a:ext uri="{FF2B5EF4-FFF2-40B4-BE49-F238E27FC236}">
                <a16:creationId xmlns:a16="http://schemas.microsoft.com/office/drawing/2014/main" id="{3706B92A-FF62-CAA3-0268-777CAA962337}"/>
              </a:ext>
            </a:extLst>
          </p:cNvPr>
          <p:cNvPicPr>
            <a:picLocks noChangeAspect="1"/>
          </p:cNvPicPr>
          <p:nvPr/>
        </p:nvPicPr>
        <p:blipFill>
          <a:blip r:embed="rId3"/>
          <a:stretch>
            <a:fillRect/>
          </a:stretch>
        </p:blipFill>
        <p:spPr>
          <a:xfrm>
            <a:off x="189756" y="802057"/>
            <a:ext cx="1995648" cy="1047716"/>
          </a:xfrm>
          <a:prstGeom prst="rect">
            <a:avLst/>
          </a:prstGeom>
        </p:spPr>
      </p:pic>
      <p:sp>
        <p:nvSpPr>
          <p:cNvPr id="6" name="İçerik Yer Tutucusu 13">
            <a:extLst>
              <a:ext uri="{FF2B5EF4-FFF2-40B4-BE49-F238E27FC236}">
                <a16:creationId xmlns:a16="http://schemas.microsoft.com/office/drawing/2014/main" id="{9538763D-27F2-C951-317A-B6DE4F6D09C0}"/>
              </a:ext>
            </a:extLst>
          </p:cNvPr>
          <p:cNvSpPr txBox="1">
            <a:spLocks/>
          </p:cNvSpPr>
          <p:nvPr/>
        </p:nvSpPr>
        <p:spPr>
          <a:xfrm>
            <a:off x="981844" y="2492896"/>
            <a:ext cx="10283713" cy="1944216"/>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algn="just"/>
            <a:r>
              <a:rPr lang="tr-TR" sz="2400" dirty="0">
                <a:solidFill>
                  <a:srgbClr val="465562"/>
                </a:solidFill>
              </a:rPr>
              <a:t>Desenler, genel sorunlara spesifik çözümler sunar ve bu sayede yazılım geliştiricilerin aynı sorunlarla sürekli olarak uğraşmasını önler.</a:t>
            </a:r>
          </a:p>
          <a:p>
            <a:pPr algn="just"/>
            <a:endParaRPr lang="tr-TR" sz="2400" dirty="0">
              <a:solidFill>
                <a:srgbClr val="465562"/>
              </a:solidFill>
            </a:endParaRPr>
          </a:p>
          <a:p>
            <a:pPr algn="just"/>
            <a:r>
              <a:rPr lang="tr-TR" sz="2400" dirty="0">
                <a:solidFill>
                  <a:srgbClr val="465562"/>
                </a:solidFill>
              </a:rPr>
              <a:t>Desenler, yazılımın farklı bölümlerinde tekrar kullanılabilen ve test edilmiş bileşenler sağlar, böylece kod tekrarını azaltır.</a:t>
            </a:r>
          </a:p>
        </p:txBody>
      </p:sp>
    </p:spTree>
    <p:extLst>
      <p:ext uri="{BB962C8B-B14F-4D97-AF65-F5344CB8AC3E}">
        <p14:creationId xmlns:p14="http://schemas.microsoft.com/office/powerpoint/2010/main" val="3941242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3070076" y="1023583"/>
            <a:ext cx="6048672" cy="604663"/>
          </a:xfrm>
        </p:spPr>
        <p:txBody>
          <a:bodyPr rtlCol="0">
            <a:normAutofit fontScale="90000"/>
          </a:bodyPr>
          <a:lstStyle/>
          <a:p>
            <a:pPr algn="ctr" rtl="0"/>
            <a:r>
              <a:rPr lang="tr-TR" sz="3600" dirty="0">
                <a:solidFill>
                  <a:srgbClr val="760A0A"/>
                </a:solidFill>
              </a:rPr>
              <a:t>İletişim ve anlaşılabilirliği arttırır</a:t>
            </a:r>
          </a:p>
        </p:txBody>
      </p:sp>
      <p:pic>
        <p:nvPicPr>
          <p:cNvPr id="3" name="Resim 2">
            <a:extLst>
              <a:ext uri="{FF2B5EF4-FFF2-40B4-BE49-F238E27FC236}">
                <a16:creationId xmlns:a16="http://schemas.microsoft.com/office/drawing/2014/main" id="{3706B92A-FF62-CAA3-0268-777CAA962337}"/>
              </a:ext>
            </a:extLst>
          </p:cNvPr>
          <p:cNvPicPr>
            <a:picLocks noChangeAspect="1"/>
          </p:cNvPicPr>
          <p:nvPr/>
        </p:nvPicPr>
        <p:blipFill>
          <a:blip r:embed="rId3"/>
          <a:stretch>
            <a:fillRect/>
          </a:stretch>
        </p:blipFill>
        <p:spPr>
          <a:xfrm>
            <a:off x="189756" y="802057"/>
            <a:ext cx="1995648" cy="1047716"/>
          </a:xfrm>
          <a:prstGeom prst="rect">
            <a:avLst/>
          </a:prstGeom>
        </p:spPr>
      </p:pic>
      <p:sp>
        <p:nvSpPr>
          <p:cNvPr id="6" name="İçerik Yer Tutucusu 13">
            <a:extLst>
              <a:ext uri="{FF2B5EF4-FFF2-40B4-BE49-F238E27FC236}">
                <a16:creationId xmlns:a16="http://schemas.microsoft.com/office/drawing/2014/main" id="{9538763D-27F2-C951-317A-B6DE4F6D09C0}"/>
              </a:ext>
            </a:extLst>
          </p:cNvPr>
          <p:cNvSpPr txBox="1">
            <a:spLocks/>
          </p:cNvSpPr>
          <p:nvPr/>
        </p:nvSpPr>
        <p:spPr>
          <a:xfrm>
            <a:off x="549796" y="2703972"/>
            <a:ext cx="11449272" cy="2304256"/>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42900" indent="-342900" algn="just">
              <a:buFont typeface="Arial" panose="020B0604020202020204" pitchFamily="34" charset="0"/>
              <a:buChar char="•"/>
            </a:pPr>
            <a:r>
              <a:rPr lang="tr-TR" sz="2400" dirty="0">
                <a:solidFill>
                  <a:srgbClr val="465562"/>
                </a:solidFill>
              </a:rPr>
              <a:t>Yazılım geliştiriciler ve takım üyeleri arasında ortak bir dil ve anlayış sağlar.</a:t>
            </a:r>
          </a:p>
          <a:p>
            <a:pPr marL="342900" indent="-342900" algn="just">
              <a:buFont typeface="Arial" panose="020B0604020202020204" pitchFamily="34" charset="0"/>
              <a:buChar char="•"/>
            </a:pPr>
            <a:endParaRPr lang="tr-TR" sz="2400" dirty="0">
              <a:solidFill>
                <a:srgbClr val="465562"/>
              </a:solidFill>
            </a:endParaRPr>
          </a:p>
          <a:p>
            <a:pPr marL="342900" indent="-342900" algn="just">
              <a:buFont typeface="Arial" panose="020B0604020202020204" pitchFamily="34" charset="0"/>
              <a:buChar char="•"/>
            </a:pPr>
            <a:r>
              <a:rPr lang="tr-TR" sz="2400" dirty="0">
                <a:solidFill>
                  <a:srgbClr val="465562"/>
                </a:solidFill>
              </a:rPr>
              <a:t>Belirli bir sorunu çözmek için adlandırılmış ve belgelenmiş çözümler sunar.</a:t>
            </a:r>
          </a:p>
          <a:p>
            <a:pPr marL="342900" indent="-342900" algn="just">
              <a:buFont typeface="Arial" panose="020B0604020202020204" pitchFamily="34" charset="0"/>
              <a:buChar char="•"/>
            </a:pPr>
            <a:endParaRPr lang="tr-TR" sz="2400" dirty="0">
              <a:solidFill>
                <a:srgbClr val="465562"/>
              </a:solidFill>
            </a:endParaRPr>
          </a:p>
          <a:p>
            <a:pPr marL="342900" indent="-342900" algn="just">
              <a:buFont typeface="Arial" panose="020B0604020202020204" pitchFamily="34" charset="0"/>
              <a:buChar char="•"/>
            </a:pPr>
            <a:r>
              <a:rPr lang="tr-TR" sz="2400" dirty="0">
                <a:solidFill>
                  <a:srgbClr val="465562"/>
                </a:solidFill>
              </a:rPr>
              <a:t>Takım içinde iletişimi artırır kodun anlaşılabilirliğini ve bakımını kolaylaştırır.</a:t>
            </a:r>
          </a:p>
        </p:txBody>
      </p:sp>
    </p:spTree>
    <p:extLst>
      <p:ext uri="{BB962C8B-B14F-4D97-AF65-F5344CB8AC3E}">
        <p14:creationId xmlns:p14="http://schemas.microsoft.com/office/powerpoint/2010/main" val="2304982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909836" y="2123985"/>
            <a:ext cx="5472608" cy="455698"/>
          </a:xfrm>
        </p:spPr>
        <p:txBody>
          <a:bodyPr rtlCol="0">
            <a:noAutofit/>
          </a:bodyPr>
          <a:lstStyle/>
          <a:p>
            <a:pPr rtl="0"/>
            <a:r>
              <a:rPr lang="tr-TR" sz="2500" dirty="0">
                <a:solidFill>
                  <a:schemeClr val="tx1"/>
                </a:solidFill>
              </a:rPr>
              <a:t>Desenler dört ana gruba ayrılır.</a:t>
            </a:r>
          </a:p>
        </p:txBody>
      </p:sp>
      <p:pic>
        <p:nvPicPr>
          <p:cNvPr id="3" name="Resim 2">
            <a:extLst>
              <a:ext uri="{FF2B5EF4-FFF2-40B4-BE49-F238E27FC236}">
                <a16:creationId xmlns:a16="http://schemas.microsoft.com/office/drawing/2014/main" id="{3706B92A-FF62-CAA3-0268-777CAA962337}"/>
              </a:ext>
            </a:extLst>
          </p:cNvPr>
          <p:cNvPicPr>
            <a:picLocks noChangeAspect="1"/>
          </p:cNvPicPr>
          <p:nvPr/>
        </p:nvPicPr>
        <p:blipFill>
          <a:blip r:embed="rId3"/>
          <a:stretch>
            <a:fillRect/>
          </a:stretch>
        </p:blipFill>
        <p:spPr>
          <a:xfrm>
            <a:off x="189756" y="802057"/>
            <a:ext cx="1995648" cy="1047716"/>
          </a:xfrm>
          <a:prstGeom prst="rect">
            <a:avLst/>
          </a:prstGeom>
        </p:spPr>
      </p:pic>
      <p:sp>
        <p:nvSpPr>
          <p:cNvPr id="6" name="İçerik Yer Tutucusu 13">
            <a:extLst>
              <a:ext uri="{FF2B5EF4-FFF2-40B4-BE49-F238E27FC236}">
                <a16:creationId xmlns:a16="http://schemas.microsoft.com/office/drawing/2014/main" id="{9538763D-27F2-C951-317A-B6DE4F6D09C0}"/>
              </a:ext>
            </a:extLst>
          </p:cNvPr>
          <p:cNvSpPr txBox="1">
            <a:spLocks/>
          </p:cNvSpPr>
          <p:nvPr/>
        </p:nvSpPr>
        <p:spPr>
          <a:xfrm>
            <a:off x="549796" y="2852936"/>
            <a:ext cx="11449272" cy="2371316"/>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42900" indent="-342900" algn="just">
              <a:buFont typeface="Arial" panose="020B0604020202020204" pitchFamily="34" charset="0"/>
              <a:buChar char="•"/>
            </a:pPr>
            <a:r>
              <a:rPr lang="tr-TR" sz="2400" dirty="0" err="1">
                <a:solidFill>
                  <a:srgbClr val="465562"/>
                </a:solidFill>
              </a:rPr>
              <a:t>Creational</a:t>
            </a:r>
            <a:r>
              <a:rPr lang="tr-TR" sz="2400" dirty="0">
                <a:solidFill>
                  <a:srgbClr val="465562"/>
                </a:solidFill>
              </a:rPr>
              <a:t> </a:t>
            </a:r>
            <a:r>
              <a:rPr lang="tr-TR" sz="2400" dirty="0" err="1">
                <a:solidFill>
                  <a:srgbClr val="465562"/>
                </a:solidFill>
              </a:rPr>
              <a:t>Patterns</a:t>
            </a:r>
            <a:r>
              <a:rPr lang="tr-TR" sz="2400" dirty="0">
                <a:solidFill>
                  <a:srgbClr val="465562"/>
                </a:solidFill>
              </a:rPr>
              <a:t> (</a:t>
            </a:r>
            <a:r>
              <a:rPr lang="tr-TR" sz="2400" dirty="0" err="1">
                <a:solidFill>
                  <a:srgbClr val="465562"/>
                </a:solidFill>
              </a:rPr>
              <a:t>Yaratımsal</a:t>
            </a:r>
            <a:r>
              <a:rPr lang="tr-TR" sz="2400" dirty="0">
                <a:solidFill>
                  <a:srgbClr val="465562"/>
                </a:solidFill>
              </a:rPr>
              <a:t> Desenler)</a:t>
            </a:r>
          </a:p>
          <a:p>
            <a:pPr marL="342900" indent="-342900" algn="just">
              <a:buFont typeface="Arial" panose="020B0604020202020204" pitchFamily="34" charset="0"/>
              <a:buChar char="•"/>
            </a:pPr>
            <a:endParaRPr lang="tr-TR" sz="2400" dirty="0">
              <a:solidFill>
                <a:srgbClr val="465562"/>
              </a:solidFill>
            </a:endParaRPr>
          </a:p>
          <a:p>
            <a:pPr marL="342900" indent="-342900" algn="just">
              <a:buFont typeface="Arial" panose="020B0604020202020204" pitchFamily="34" charset="0"/>
              <a:buChar char="•"/>
            </a:pPr>
            <a:r>
              <a:rPr lang="tr-TR" sz="2400" dirty="0" err="1">
                <a:solidFill>
                  <a:srgbClr val="465562"/>
                </a:solidFill>
              </a:rPr>
              <a:t>Structural</a:t>
            </a:r>
            <a:r>
              <a:rPr lang="tr-TR" sz="2400" dirty="0">
                <a:solidFill>
                  <a:srgbClr val="465562"/>
                </a:solidFill>
              </a:rPr>
              <a:t> </a:t>
            </a:r>
            <a:r>
              <a:rPr lang="tr-TR" sz="2400" dirty="0" err="1">
                <a:solidFill>
                  <a:srgbClr val="465562"/>
                </a:solidFill>
              </a:rPr>
              <a:t>Patterns</a:t>
            </a:r>
            <a:r>
              <a:rPr lang="tr-TR" sz="2400" dirty="0">
                <a:solidFill>
                  <a:srgbClr val="465562"/>
                </a:solidFill>
              </a:rPr>
              <a:t> (Yapısal Desenler)</a:t>
            </a:r>
          </a:p>
          <a:p>
            <a:pPr marL="342900" indent="-342900" algn="just">
              <a:buFont typeface="Arial" panose="020B0604020202020204" pitchFamily="34" charset="0"/>
              <a:buChar char="•"/>
            </a:pPr>
            <a:endParaRPr lang="tr-TR" sz="2400" dirty="0">
              <a:solidFill>
                <a:srgbClr val="465562"/>
              </a:solidFill>
            </a:endParaRPr>
          </a:p>
          <a:p>
            <a:pPr marL="342900" indent="-342900">
              <a:buFont typeface="Arial" panose="020B0604020202020204" pitchFamily="34" charset="0"/>
              <a:buChar char="•"/>
            </a:pPr>
            <a:r>
              <a:rPr lang="tr-TR" sz="2400" dirty="0" err="1">
                <a:solidFill>
                  <a:srgbClr val="465562"/>
                </a:solidFill>
              </a:rPr>
              <a:t>Behavioral</a:t>
            </a:r>
            <a:r>
              <a:rPr lang="tr-TR" sz="2400" dirty="0">
                <a:solidFill>
                  <a:srgbClr val="465562"/>
                </a:solidFill>
              </a:rPr>
              <a:t> </a:t>
            </a:r>
            <a:r>
              <a:rPr lang="tr-TR" sz="2400" dirty="0" err="1">
                <a:solidFill>
                  <a:srgbClr val="465562"/>
                </a:solidFill>
              </a:rPr>
              <a:t>Patterns</a:t>
            </a:r>
            <a:r>
              <a:rPr lang="tr-TR" sz="2400" dirty="0">
                <a:solidFill>
                  <a:srgbClr val="465562"/>
                </a:solidFill>
              </a:rPr>
              <a:t> (Davranışsal Desenler)</a:t>
            </a:r>
            <a:br>
              <a:rPr lang="tr-TR" sz="2400" dirty="0">
                <a:solidFill>
                  <a:srgbClr val="465562"/>
                </a:solidFill>
              </a:rPr>
            </a:br>
            <a:endParaRPr lang="tr-TR" sz="2400" dirty="0">
              <a:solidFill>
                <a:srgbClr val="465562"/>
              </a:solidFill>
            </a:endParaRPr>
          </a:p>
          <a:p>
            <a:pPr marL="342900" indent="-342900" algn="just">
              <a:buFont typeface="Arial" panose="020B0604020202020204" pitchFamily="34" charset="0"/>
              <a:buChar char="•"/>
            </a:pPr>
            <a:r>
              <a:rPr lang="tr-TR" sz="2400" dirty="0" err="1">
                <a:solidFill>
                  <a:srgbClr val="465562"/>
                </a:solidFill>
              </a:rPr>
              <a:t>Architectural</a:t>
            </a:r>
            <a:r>
              <a:rPr lang="tr-TR" sz="2400" dirty="0">
                <a:solidFill>
                  <a:srgbClr val="465562"/>
                </a:solidFill>
              </a:rPr>
              <a:t> </a:t>
            </a:r>
            <a:r>
              <a:rPr lang="tr-TR" sz="2400" dirty="0" err="1">
                <a:solidFill>
                  <a:srgbClr val="465562"/>
                </a:solidFill>
              </a:rPr>
              <a:t>Patterns</a:t>
            </a:r>
            <a:r>
              <a:rPr lang="tr-TR" sz="2400" dirty="0">
                <a:solidFill>
                  <a:srgbClr val="465562"/>
                </a:solidFill>
              </a:rPr>
              <a:t> (Mimari Desenler)</a:t>
            </a:r>
          </a:p>
        </p:txBody>
      </p:sp>
    </p:spTree>
    <p:extLst>
      <p:ext uri="{BB962C8B-B14F-4D97-AF65-F5344CB8AC3E}">
        <p14:creationId xmlns:p14="http://schemas.microsoft.com/office/powerpoint/2010/main" val="1232467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2710036" y="1023583"/>
            <a:ext cx="7992888" cy="604663"/>
          </a:xfrm>
        </p:spPr>
        <p:txBody>
          <a:bodyPr rtlCol="0">
            <a:normAutofit fontScale="90000"/>
          </a:bodyPr>
          <a:lstStyle/>
          <a:p>
            <a:pPr algn="ctr" rtl="0"/>
            <a:r>
              <a:rPr lang="tr-TR" sz="3600" dirty="0" err="1">
                <a:solidFill>
                  <a:srgbClr val="760A0A"/>
                </a:solidFill>
                <a:latin typeface="Arial" panose="020B0604020202020204" pitchFamily="34" charset="0"/>
                <a:cs typeface="Arial" panose="020B0604020202020204" pitchFamily="34" charset="0"/>
              </a:rPr>
              <a:t>Creational</a:t>
            </a:r>
            <a:r>
              <a:rPr lang="tr-TR" sz="3600" dirty="0">
                <a:solidFill>
                  <a:srgbClr val="760A0A"/>
                </a:solidFill>
                <a:latin typeface="Arial" panose="020B0604020202020204" pitchFamily="34" charset="0"/>
                <a:cs typeface="Arial" panose="020B0604020202020204" pitchFamily="34" charset="0"/>
              </a:rPr>
              <a:t> </a:t>
            </a:r>
            <a:r>
              <a:rPr lang="tr-TR" sz="3600" dirty="0" err="1">
                <a:solidFill>
                  <a:srgbClr val="760A0A"/>
                </a:solidFill>
                <a:latin typeface="Arial" panose="020B0604020202020204" pitchFamily="34" charset="0"/>
                <a:cs typeface="Arial" panose="020B0604020202020204" pitchFamily="34" charset="0"/>
              </a:rPr>
              <a:t>Patterns</a:t>
            </a:r>
            <a:r>
              <a:rPr lang="tr-TR" sz="3600" dirty="0">
                <a:solidFill>
                  <a:srgbClr val="760A0A"/>
                </a:solidFill>
                <a:latin typeface="Arial" panose="020B0604020202020204" pitchFamily="34" charset="0"/>
                <a:cs typeface="Arial" panose="020B0604020202020204" pitchFamily="34" charset="0"/>
              </a:rPr>
              <a:t> (</a:t>
            </a:r>
            <a:r>
              <a:rPr lang="tr-TR" sz="3600" dirty="0" err="1">
                <a:solidFill>
                  <a:srgbClr val="760A0A"/>
                </a:solidFill>
                <a:latin typeface="Arial" panose="020B0604020202020204" pitchFamily="34" charset="0"/>
                <a:cs typeface="Arial" panose="020B0604020202020204" pitchFamily="34" charset="0"/>
              </a:rPr>
              <a:t>Yaratımsal</a:t>
            </a:r>
            <a:r>
              <a:rPr lang="tr-TR" sz="3600" dirty="0">
                <a:solidFill>
                  <a:srgbClr val="760A0A"/>
                </a:solidFill>
                <a:latin typeface="Arial" panose="020B0604020202020204" pitchFamily="34" charset="0"/>
                <a:cs typeface="Arial" panose="020B0604020202020204" pitchFamily="34" charset="0"/>
              </a:rPr>
              <a:t> Desenler)</a:t>
            </a:r>
          </a:p>
        </p:txBody>
      </p:sp>
      <p:pic>
        <p:nvPicPr>
          <p:cNvPr id="3" name="Resim 2">
            <a:extLst>
              <a:ext uri="{FF2B5EF4-FFF2-40B4-BE49-F238E27FC236}">
                <a16:creationId xmlns:a16="http://schemas.microsoft.com/office/drawing/2014/main" id="{3706B92A-FF62-CAA3-0268-777CAA962337}"/>
              </a:ext>
            </a:extLst>
          </p:cNvPr>
          <p:cNvPicPr>
            <a:picLocks noChangeAspect="1"/>
          </p:cNvPicPr>
          <p:nvPr/>
        </p:nvPicPr>
        <p:blipFill>
          <a:blip r:embed="rId3"/>
          <a:stretch>
            <a:fillRect/>
          </a:stretch>
        </p:blipFill>
        <p:spPr>
          <a:xfrm>
            <a:off x="189756" y="802057"/>
            <a:ext cx="1995648" cy="1047716"/>
          </a:xfrm>
          <a:prstGeom prst="rect">
            <a:avLst/>
          </a:prstGeom>
        </p:spPr>
      </p:pic>
      <p:sp>
        <p:nvSpPr>
          <p:cNvPr id="6" name="İçerik Yer Tutucusu 13">
            <a:extLst>
              <a:ext uri="{FF2B5EF4-FFF2-40B4-BE49-F238E27FC236}">
                <a16:creationId xmlns:a16="http://schemas.microsoft.com/office/drawing/2014/main" id="{9538763D-27F2-C951-317A-B6DE4F6D09C0}"/>
              </a:ext>
            </a:extLst>
          </p:cNvPr>
          <p:cNvSpPr txBox="1">
            <a:spLocks/>
          </p:cNvSpPr>
          <p:nvPr/>
        </p:nvSpPr>
        <p:spPr>
          <a:xfrm>
            <a:off x="549796" y="2132856"/>
            <a:ext cx="6840760" cy="3024336"/>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Wingdings" panose="05000000000000000000" pitchFamily="2" charset="2"/>
              <a:buChar char="Ø"/>
            </a:pPr>
            <a:r>
              <a:rPr lang="tr-TR" sz="2400" b="0" i="0" dirty="0">
                <a:effectLst/>
                <a:latin typeface="Arial" panose="020B0604020202020204" pitchFamily="34" charset="0"/>
                <a:cs typeface="Arial" panose="020B0604020202020204" pitchFamily="34" charset="0"/>
              </a:rPr>
              <a:t>Bu desenler, nesnelerin nasıl oluşturulacağı ve örneklendirileceği konusunda rehberlik eder. </a:t>
            </a:r>
          </a:p>
          <a:p>
            <a:pPr marL="457200" indent="-457200">
              <a:buFont typeface="Wingdings" panose="05000000000000000000" pitchFamily="2" charset="2"/>
              <a:buChar char="Ø"/>
            </a:pPr>
            <a:endParaRPr lang="tr-TR" sz="2400" dirty="0">
              <a:latin typeface="Arial" panose="020B0604020202020204" pitchFamily="34" charset="0"/>
              <a:cs typeface="Arial" panose="020B0604020202020204" pitchFamily="34" charset="0"/>
            </a:endParaRPr>
          </a:p>
          <a:p>
            <a:pPr marL="457200" indent="-457200">
              <a:buFont typeface="Wingdings" panose="05000000000000000000" pitchFamily="2" charset="2"/>
              <a:buChar char="Ø"/>
            </a:pPr>
            <a:r>
              <a:rPr lang="tr-TR" sz="2400" b="0" i="0" dirty="0">
                <a:effectLst/>
                <a:latin typeface="Arial" panose="020B0604020202020204" pitchFamily="34" charset="0"/>
                <a:cs typeface="Arial" panose="020B0604020202020204" pitchFamily="34" charset="0"/>
              </a:rPr>
              <a:t>Nesne oluşturma sürecini soyutlaştırarak ve istemci kodundan bağımsız hale getirerek esneklik sağlar </a:t>
            </a:r>
            <a:r>
              <a:rPr lang="tr-TR" sz="2400" dirty="0">
                <a:latin typeface="Arial" panose="020B0604020202020204" pitchFamily="34" charset="0"/>
                <a:cs typeface="Arial" panose="020B0604020202020204" pitchFamily="34" charset="0"/>
              </a:rPr>
              <a:t>ve karmaşık nesne örnekleme süreçlerini ortadan kaldırır.</a:t>
            </a:r>
          </a:p>
        </p:txBody>
      </p:sp>
      <p:sp>
        <p:nvSpPr>
          <p:cNvPr id="4" name="İçerik Yer Tutucusu 13">
            <a:extLst>
              <a:ext uri="{FF2B5EF4-FFF2-40B4-BE49-F238E27FC236}">
                <a16:creationId xmlns:a16="http://schemas.microsoft.com/office/drawing/2014/main" id="{051D64D0-908C-E9AF-DC5C-B00400AB6CDC}"/>
              </a:ext>
            </a:extLst>
          </p:cNvPr>
          <p:cNvSpPr txBox="1">
            <a:spLocks/>
          </p:cNvSpPr>
          <p:nvPr/>
        </p:nvSpPr>
        <p:spPr>
          <a:xfrm>
            <a:off x="8326660" y="1775290"/>
            <a:ext cx="3744416" cy="3739467"/>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000" b="1" i="0" dirty="0" err="1">
                <a:effectLst/>
                <a:latin typeface="Arial" panose="020B0604020202020204" pitchFamily="34" charset="0"/>
                <a:cs typeface="Arial" panose="020B0604020202020204" pitchFamily="34" charset="0"/>
              </a:rPr>
              <a:t>Singleton</a:t>
            </a:r>
            <a:r>
              <a:rPr lang="tr-TR" sz="2000" b="1" i="0" dirty="0">
                <a:effectLst/>
                <a:latin typeface="Arial" panose="020B0604020202020204" pitchFamily="34" charset="0"/>
                <a:cs typeface="Arial" panose="020B0604020202020204" pitchFamily="34" charset="0"/>
              </a:rPr>
              <a:t/>
            </a:r>
            <a:br>
              <a:rPr lang="tr-TR" sz="2000" b="1" i="0" dirty="0">
                <a:effectLst/>
                <a:latin typeface="Arial" panose="020B0604020202020204" pitchFamily="34" charset="0"/>
                <a:cs typeface="Arial" panose="020B0604020202020204" pitchFamily="34" charset="0"/>
              </a:rPr>
            </a:br>
            <a:endParaRPr lang="tr-TR" sz="20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000" b="1" i="0" dirty="0" err="1">
                <a:effectLst/>
                <a:latin typeface="Arial" panose="020B0604020202020204" pitchFamily="34" charset="0"/>
                <a:cs typeface="Arial" panose="020B0604020202020204" pitchFamily="34" charset="0"/>
              </a:rPr>
              <a:t>Factory</a:t>
            </a:r>
            <a:r>
              <a:rPr lang="tr-TR" sz="2000" b="1" i="0" dirty="0">
                <a:effectLst/>
                <a:latin typeface="Arial" panose="020B0604020202020204" pitchFamily="34" charset="0"/>
                <a:cs typeface="Arial" panose="020B0604020202020204" pitchFamily="34" charset="0"/>
              </a:rPr>
              <a:t> </a:t>
            </a:r>
            <a:r>
              <a:rPr lang="tr-TR" sz="2000" b="1" i="0" dirty="0" err="1">
                <a:effectLst/>
                <a:latin typeface="Arial" panose="020B0604020202020204" pitchFamily="34" charset="0"/>
                <a:cs typeface="Arial" panose="020B0604020202020204" pitchFamily="34" charset="0"/>
              </a:rPr>
              <a:t>Method</a:t>
            </a:r>
            <a:r>
              <a:rPr lang="tr-TR" sz="2000" b="1" i="0" dirty="0">
                <a:effectLst/>
                <a:latin typeface="Arial" panose="020B0604020202020204" pitchFamily="34" charset="0"/>
                <a:cs typeface="Arial" panose="020B0604020202020204" pitchFamily="34" charset="0"/>
              </a:rPr>
              <a:t/>
            </a:r>
            <a:br>
              <a:rPr lang="tr-TR" sz="2000" b="1" i="0" dirty="0">
                <a:effectLst/>
                <a:latin typeface="Arial" panose="020B0604020202020204" pitchFamily="34" charset="0"/>
                <a:cs typeface="Arial" panose="020B0604020202020204" pitchFamily="34" charset="0"/>
              </a:rPr>
            </a:br>
            <a:endParaRPr lang="tr-TR" sz="20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000" b="1" i="0" dirty="0" err="1">
                <a:effectLst/>
                <a:latin typeface="Arial" panose="020B0604020202020204" pitchFamily="34" charset="0"/>
                <a:cs typeface="Arial" panose="020B0604020202020204" pitchFamily="34" charset="0"/>
              </a:rPr>
              <a:t>Abstrac</a:t>
            </a:r>
            <a:r>
              <a:rPr lang="tr-TR" sz="2000" b="1" dirty="0" err="1">
                <a:latin typeface="Arial" panose="020B0604020202020204" pitchFamily="34" charset="0"/>
                <a:cs typeface="Arial" panose="020B0604020202020204" pitchFamily="34" charset="0"/>
              </a:rPr>
              <a:t>t</a:t>
            </a:r>
            <a:r>
              <a:rPr lang="tr-TR" sz="2000" b="1" dirty="0">
                <a:latin typeface="Arial" panose="020B0604020202020204" pitchFamily="34" charset="0"/>
                <a:cs typeface="Arial" panose="020B0604020202020204" pitchFamily="34" charset="0"/>
              </a:rPr>
              <a:t> </a:t>
            </a:r>
            <a:r>
              <a:rPr lang="tr-TR" sz="2000" b="1" dirty="0" err="1">
                <a:latin typeface="Arial" panose="020B0604020202020204" pitchFamily="34" charset="0"/>
                <a:cs typeface="Arial" panose="020B0604020202020204" pitchFamily="34" charset="0"/>
              </a:rPr>
              <a:t>Factory</a:t>
            </a:r>
            <a:r>
              <a:rPr lang="tr-TR" sz="2000" b="1" dirty="0">
                <a:latin typeface="Arial" panose="020B0604020202020204" pitchFamily="34" charset="0"/>
                <a:cs typeface="Arial" panose="020B0604020202020204" pitchFamily="34" charset="0"/>
              </a:rPr>
              <a:t/>
            </a:r>
            <a:br>
              <a:rPr lang="tr-TR" sz="2000" b="1" dirty="0">
                <a:latin typeface="Arial" panose="020B0604020202020204" pitchFamily="34" charset="0"/>
                <a:cs typeface="Arial" panose="020B0604020202020204" pitchFamily="34" charset="0"/>
              </a:rPr>
            </a:br>
            <a:endParaRPr lang="tr-TR" sz="20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000" b="1" i="0" dirty="0">
                <a:effectLst/>
                <a:latin typeface="Arial" panose="020B0604020202020204" pitchFamily="34" charset="0"/>
                <a:cs typeface="Arial" panose="020B0604020202020204" pitchFamily="34" charset="0"/>
              </a:rPr>
              <a:t>Builder</a:t>
            </a:r>
            <a:br>
              <a:rPr lang="tr-TR" sz="2000" b="1" i="0" dirty="0">
                <a:effectLst/>
                <a:latin typeface="Arial" panose="020B0604020202020204" pitchFamily="34" charset="0"/>
                <a:cs typeface="Arial" panose="020B0604020202020204" pitchFamily="34" charset="0"/>
              </a:rPr>
            </a:br>
            <a:endParaRPr lang="tr-TR" sz="20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000" b="1" i="0" dirty="0" err="1">
                <a:effectLst/>
                <a:latin typeface="Arial" panose="020B0604020202020204" pitchFamily="34" charset="0"/>
                <a:cs typeface="Arial" panose="020B0604020202020204" pitchFamily="34" charset="0"/>
              </a:rPr>
              <a:t>Prototype</a:t>
            </a:r>
            <a:r>
              <a:rPr lang="tr-TR" sz="2000" b="1" i="0" dirty="0">
                <a:effectLst/>
                <a:latin typeface="Arial" panose="020B0604020202020204" pitchFamily="34" charset="0"/>
                <a:cs typeface="Arial" panose="020B0604020202020204" pitchFamily="34" charset="0"/>
              </a:rPr>
              <a:t/>
            </a:r>
            <a:br>
              <a:rPr lang="tr-TR" sz="2000" b="1" i="0" dirty="0">
                <a:effectLst/>
                <a:latin typeface="Arial" panose="020B0604020202020204" pitchFamily="34" charset="0"/>
                <a:cs typeface="Arial" panose="020B0604020202020204" pitchFamily="34" charset="0"/>
              </a:rPr>
            </a:br>
            <a:endParaRPr lang="tr-TR" sz="20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000" b="1" dirty="0">
                <a:latin typeface="Arial" panose="020B0604020202020204" pitchFamily="34" charset="0"/>
                <a:cs typeface="Arial" panose="020B0604020202020204" pitchFamily="34" charset="0"/>
              </a:rPr>
              <a:t>Object </a:t>
            </a:r>
            <a:r>
              <a:rPr lang="tr-TR" sz="2000" b="1" dirty="0" err="1">
                <a:latin typeface="Arial" panose="020B0604020202020204" pitchFamily="34" charset="0"/>
                <a:cs typeface="Arial" panose="020B0604020202020204" pitchFamily="34" charset="0"/>
              </a:rPr>
              <a:t>Pool</a:t>
            </a:r>
            <a:r>
              <a:rPr lang="tr-TR" sz="2000" b="1" dirty="0">
                <a:latin typeface="Arial" panose="020B0604020202020204" pitchFamily="34" charset="0"/>
                <a:cs typeface="Arial" panose="020B0604020202020204" pitchFamily="34" charset="0"/>
              </a:rPr>
              <a:t/>
            </a:r>
            <a:br>
              <a:rPr lang="tr-TR" sz="2000" b="1" dirty="0">
                <a:latin typeface="Arial" panose="020B0604020202020204" pitchFamily="34" charset="0"/>
                <a:cs typeface="Arial" panose="020B0604020202020204" pitchFamily="34" charset="0"/>
              </a:rPr>
            </a:br>
            <a:endParaRPr lang="tr-TR" sz="20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000" b="1" dirty="0" err="1">
                <a:latin typeface="Arial" panose="020B0604020202020204" pitchFamily="34" charset="0"/>
                <a:cs typeface="Arial" panose="020B0604020202020204" pitchFamily="34" charset="0"/>
              </a:rPr>
              <a:t>Lazy</a:t>
            </a:r>
            <a:r>
              <a:rPr lang="tr-TR" sz="2000" b="1" dirty="0">
                <a:latin typeface="Arial" panose="020B0604020202020204" pitchFamily="34" charset="0"/>
                <a:cs typeface="Arial" panose="020B0604020202020204" pitchFamily="34" charset="0"/>
              </a:rPr>
              <a:t> </a:t>
            </a:r>
            <a:r>
              <a:rPr lang="tr-TR" sz="2000" b="1" dirty="0" err="1">
                <a:latin typeface="Arial" panose="020B0604020202020204" pitchFamily="34" charset="0"/>
                <a:cs typeface="Arial" panose="020B0604020202020204" pitchFamily="34" charset="0"/>
              </a:rPr>
              <a:t>Initialization</a:t>
            </a:r>
            <a:endParaRPr lang="tr-TR"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08766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2710036" y="1023583"/>
            <a:ext cx="7992888" cy="604663"/>
          </a:xfrm>
        </p:spPr>
        <p:txBody>
          <a:bodyPr rtlCol="0">
            <a:normAutofit/>
          </a:bodyPr>
          <a:lstStyle/>
          <a:p>
            <a:pPr algn="ctr" rtl="0"/>
            <a:r>
              <a:rPr lang="tr-TR" sz="3600" dirty="0" err="1">
                <a:solidFill>
                  <a:srgbClr val="760A0A"/>
                </a:solidFill>
                <a:latin typeface="Arial" panose="020B0604020202020204" pitchFamily="34" charset="0"/>
                <a:cs typeface="Arial" panose="020B0604020202020204" pitchFamily="34" charset="0"/>
              </a:rPr>
              <a:t>Structural</a:t>
            </a:r>
            <a:r>
              <a:rPr lang="tr-TR" sz="3600" dirty="0">
                <a:solidFill>
                  <a:srgbClr val="760A0A"/>
                </a:solidFill>
                <a:latin typeface="Arial" panose="020B0604020202020204" pitchFamily="34" charset="0"/>
                <a:cs typeface="Arial" panose="020B0604020202020204" pitchFamily="34" charset="0"/>
              </a:rPr>
              <a:t> </a:t>
            </a:r>
            <a:r>
              <a:rPr lang="tr-TR" sz="3600" dirty="0" err="1">
                <a:solidFill>
                  <a:srgbClr val="760A0A"/>
                </a:solidFill>
                <a:latin typeface="Arial" panose="020B0604020202020204" pitchFamily="34" charset="0"/>
                <a:cs typeface="Arial" panose="020B0604020202020204" pitchFamily="34" charset="0"/>
              </a:rPr>
              <a:t>Patterns</a:t>
            </a:r>
            <a:r>
              <a:rPr lang="tr-TR" sz="3600" dirty="0">
                <a:solidFill>
                  <a:srgbClr val="760A0A"/>
                </a:solidFill>
                <a:latin typeface="Arial" panose="020B0604020202020204" pitchFamily="34" charset="0"/>
                <a:cs typeface="Arial" panose="020B0604020202020204" pitchFamily="34" charset="0"/>
              </a:rPr>
              <a:t> (Yapısal Desenler)</a:t>
            </a:r>
          </a:p>
        </p:txBody>
      </p:sp>
      <p:pic>
        <p:nvPicPr>
          <p:cNvPr id="3" name="Resim 2">
            <a:extLst>
              <a:ext uri="{FF2B5EF4-FFF2-40B4-BE49-F238E27FC236}">
                <a16:creationId xmlns:a16="http://schemas.microsoft.com/office/drawing/2014/main" id="{3706B92A-FF62-CAA3-0268-777CAA962337}"/>
              </a:ext>
            </a:extLst>
          </p:cNvPr>
          <p:cNvPicPr>
            <a:picLocks noChangeAspect="1"/>
          </p:cNvPicPr>
          <p:nvPr/>
        </p:nvPicPr>
        <p:blipFill>
          <a:blip r:embed="rId3"/>
          <a:stretch>
            <a:fillRect/>
          </a:stretch>
        </p:blipFill>
        <p:spPr>
          <a:xfrm>
            <a:off x="189756" y="802057"/>
            <a:ext cx="1995648" cy="1047716"/>
          </a:xfrm>
          <a:prstGeom prst="rect">
            <a:avLst/>
          </a:prstGeom>
        </p:spPr>
      </p:pic>
      <p:sp>
        <p:nvSpPr>
          <p:cNvPr id="6" name="İçerik Yer Tutucusu 13">
            <a:extLst>
              <a:ext uri="{FF2B5EF4-FFF2-40B4-BE49-F238E27FC236}">
                <a16:creationId xmlns:a16="http://schemas.microsoft.com/office/drawing/2014/main" id="{9538763D-27F2-C951-317A-B6DE4F6D09C0}"/>
              </a:ext>
            </a:extLst>
          </p:cNvPr>
          <p:cNvSpPr txBox="1">
            <a:spLocks/>
          </p:cNvSpPr>
          <p:nvPr/>
        </p:nvSpPr>
        <p:spPr>
          <a:xfrm>
            <a:off x="549796" y="2132856"/>
            <a:ext cx="6768752" cy="3024336"/>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Wingdings" panose="05000000000000000000" pitchFamily="2" charset="2"/>
              <a:buChar char="Ø"/>
            </a:pPr>
            <a:r>
              <a:rPr lang="tr-TR" sz="2400" dirty="0">
                <a:latin typeface="Arial" panose="020B0604020202020204" pitchFamily="34" charset="0"/>
                <a:cs typeface="Arial" panose="020B0604020202020204" pitchFamily="34" charset="0"/>
              </a:rPr>
              <a:t>Bu desenler, sınıflar ve nesneler arasındaki ilişkileri düzenlemek ve oluşturmak için kullanılır. </a:t>
            </a:r>
            <a:br>
              <a:rPr lang="tr-TR" sz="2400" dirty="0">
                <a:latin typeface="Arial" panose="020B0604020202020204" pitchFamily="34" charset="0"/>
                <a:cs typeface="Arial" panose="020B0604020202020204" pitchFamily="34" charset="0"/>
              </a:rPr>
            </a:br>
            <a:endParaRPr lang="tr-TR" sz="2400" dirty="0">
              <a:latin typeface="Arial" panose="020B0604020202020204" pitchFamily="34" charset="0"/>
              <a:cs typeface="Arial" panose="020B0604020202020204" pitchFamily="34" charset="0"/>
            </a:endParaRPr>
          </a:p>
          <a:p>
            <a:pPr marL="457200" indent="-457200">
              <a:buFont typeface="Wingdings" panose="05000000000000000000" pitchFamily="2" charset="2"/>
              <a:buChar char="Ø"/>
            </a:pPr>
            <a:r>
              <a:rPr lang="tr-TR" sz="2400" dirty="0">
                <a:latin typeface="Arial" panose="020B0604020202020204" pitchFamily="34" charset="0"/>
                <a:cs typeface="Arial" panose="020B0604020202020204" pitchFamily="34" charset="0"/>
              </a:rPr>
              <a:t>Sistem bileşenlerini daha büyük yapılarla birleştirmek veya daha esnek bir yapı oluşturmak için kullanılabilir.</a:t>
            </a:r>
          </a:p>
        </p:txBody>
      </p:sp>
      <p:sp>
        <p:nvSpPr>
          <p:cNvPr id="4" name="İçerik Yer Tutucusu 13">
            <a:extLst>
              <a:ext uri="{FF2B5EF4-FFF2-40B4-BE49-F238E27FC236}">
                <a16:creationId xmlns:a16="http://schemas.microsoft.com/office/drawing/2014/main" id="{051D64D0-908C-E9AF-DC5C-B00400AB6CDC}"/>
              </a:ext>
            </a:extLst>
          </p:cNvPr>
          <p:cNvSpPr txBox="1">
            <a:spLocks/>
          </p:cNvSpPr>
          <p:nvPr/>
        </p:nvSpPr>
        <p:spPr>
          <a:xfrm>
            <a:off x="7606580" y="2132856"/>
            <a:ext cx="4109392" cy="2880320"/>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800" b="1" dirty="0" err="1">
                <a:latin typeface="Arial" panose="020B0604020202020204" pitchFamily="34" charset="0"/>
                <a:cs typeface="Arial" panose="020B0604020202020204" pitchFamily="34" charset="0"/>
              </a:rPr>
              <a:t>Adapter</a:t>
            </a:r>
            <a:endParaRPr lang="tr-TR" sz="28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800" b="1" dirty="0">
                <a:latin typeface="Arial" panose="020B0604020202020204" pitchFamily="34" charset="0"/>
                <a:cs typeface="Arial" panose="020B0604020202020204" pitchFamily="34" charset="0"/>
              </a:rPr>
              <a:t>Bridge</a:t>
            </a:r>
          </a:p>
          <a:p>
            <a:pPr marL="457200" indent="-457200">
              <a:buFont typeface="Arial" panose="020B0604020202020204" pitchFamily="34" charset="0"/>
              <a:buChar char="•"/>
            </a:pPr>
            <a:r>
              <a:rPr lang="tr-TR" sz="2800" b="1" dirty="0" err="1">
                <a:latin typeface="Arial" panose="020B0604020202020204" pitchFamily="34" charset="0"/>
                <a:cs typeface="Arial" panose="020B0604020202020204" pitchFamily="34" charset="0"/>
              </a:rPr>
              <a:t>Composite</a:t>
            </a:r>
            <a:endParaRPr lang="tr-TR" sz="28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800" b="1" dirty="0" err="1">
                <a:latin typeface="Arial" panose="020B0604020202020204" pitchFamily="34" charset="0"/>
                <a:cs typeface="Arial" panose="020B0604020202020204" pitchFamily="34" charset="0"/>
              </a:rPr>
              <a:t>Decorator</a:t>
            </a:r>
            <a:endParaRPr lang="tr-TR" sz="28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800" b="1" dirty="0" err="1">
                <a:latin typeface="Arial" panose="020B0604020202020204" pitchFamily="34" charset="0"/>
                <a:cs typeface="Arial" panose="020B0604020202020204" pitchFamily="34" charset="0"/>
              </a:rPr>
              <a:t>Facade</a:t>
            </a:r>
            <a:endParaRPr lang="tr-TR" sz="28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800" b="1" dirty="0" err="1">
                <a:latin typeface="Arial" panose="020B0604020202020204" pitchFamily="34" charset="0"/>
                <a:cs typeface="Arial" panose="020B0604020202020204" pitchFamily="34" charset="0"/>
              </a:rPr>
              <a:t>Flyweight</a:t>
            </a:r>
            <a:endParaRPr lang="tr-TR" sz="28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800" b="1" dirty="0">
                <a:latin typeface="Arial" panose="020B0604020202020204" pitchFamily="34" charset="0"/>
                <a:cs typeface="Arial" panose="020B0604020202020204" pitchFamily="34" charset="0"/>
              </a:rPr>
              <a:t>Proxy</a:t>
            </a:r>
          </a:p>
        </p:txBody>
      </p:sp>
      <p:pic>
        <p:nvPicPr>
          <p:cNvPr id="7" name="Resim 6">
            <a:extLst>
              <a:ext uri="{FF2B5EF4-FFF2-40B4-BE49-F238E27FC236}">
                <a16:creationId xmlns:a16="http://schemas.microsoft.com/office/drawing/2014/main" id="{2DDA84F5-4B9F-FA7E-40C2-5C028AB06771}"/>
              </a:ext>
            </a:extLst>
          </p:cNvPr>
          <p:cNvPicPr>
            <a:picLocks noChangeAspect="1"/>
          </p:cNvPicPr>
          <p:nvPr/>
        </p:nvPicPr>
        <p:blipFill>
          <a:blip r:embed="rId4"/>
          <a:stretch>
            <a:fillRect/>
          </a:stretch>
        </p:blipFill>
        <p:spPr>
          <a:xfrm>
            <a:off x="189756" y="3501008"/>
            <a:ext cx="793637" cy="360040"/>
          </a:xfrm>
          <a:prstGeom prst="rect">
            <a:avLst/>
          </a:prstGeom>
        </p:spPr>
      </p:pic>
    </p:spTree>
    <p:extLst>
      <p:ext uri="{BB962C8B-B14F-4D97-AF65-F5344CB8AC3E}">
        <p14:creationId xmlns:p14="http://schemas.microsoft.com/office/powerpoint/2010/main" val="1723168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2710036" y="1023583"/>
            <a:ext cx="8280920" cy="604663"/>
          </a:xfrm>
        </p:spPr>
        <p:txBody>
          <a:bodyPr rtlCol="0">
            <a:normAutofit fontScale="90000"/>
          </a:bodyPr>
          <a:lstStyle/>
          <a:p>
            <a:pPr algn="ctr" rtl="0"/>
            <a:r>
              <a:rPr lang="tr-TR" sz="3600" dirty="0" err="1">
                <a:solidFill>
                  <a:srgbClr val="760A0A"/>
                </a:solidFill>
                <a:latin typeface="Arial" panose="020B0604020202020204" pitchFamily="34" charset="0"/>
                <a:cs typeface="Arial" panose="020B0604020202020204" pitchFamily="34" charset="0"/>
              </a:rPr>
              <a:t>Behavioral</a:t>
            </a:r>
            <a:r>
              <a:rPr lang="tr-TR" sz="3600" dirty="0">
                <a:solidFill>
                  <a:srgbClr val="760A0A"/>
                </a:solidFill>
                <a:latin typeface="Arial" panose="020B0604020202020204" pitchFamily="34" charset="0"/>
                <a:cs typeface="Arial" panose="020B0604020202020204" pitchFamily="34" charset="0"/>
              </a:rPr>
              <a:t> </a:t>
            </a:r>
            <a:r>
              <a:rPr lang="tr-TR" sz="3600" dirty="0" err="1">
                <a:solidFill>
                  <a:srgbClr val="760A0A"/>
                </a:solidFill>
                <a:latin typeface="Arial" panose="020B0604020202020204" pitchFamily="34" charset="0"/>
                <a:cs typeface="Arial" panose="020B0604020202020204" pitchFamily="34" charset="0"/>
              </a:rPr>
              <a:t>Patterns</a:t>
            </a:r>
            <a:r>
              <a:rPr lang="tr-TR" sz="3600" dirty="0">
                <a:solidFill>
                  <a:srgbClr val="760A0A"/>
                </a:solidFill>
                <a:latin typeface="Arial" panose="020B0604020202020204" pitchFamily="34" charset="0"/>
                <a:cs typeface="Arial" panose="020B0604020202020204" pitchFamily="34" charset="0"/>
              </a:rPr>
              <a:t> (Davranışsal Desenler)</a:t>
            </a:r>
          </a:p>
        </p:txBody>
      </p:sp>
      <p:pic>
        <p:nvPicPr>
          <p:cNvPr id="3" name="Resim 2">
            <a:extLst>
              <a:ext uri="{FF2B5EF4-FFF2-40B4-BE49-F238E27FC236}">
                <a16:creationId xmlns:a16="http://schemas.microsoft.com/office/drawing/2014/main" id="{3706B92A-FF62-CAA3-0268-777CAA962337}"/>
              </a:ext>
            </a:extLst>
          </p:cNvPr>
          <p:cNvPicPr>
            <a:picLocks noChangeAspect="1"/>
          </p:cNvPicPr>
          <p:nvPr/>
        </p:nvPicPr>
        <p:blipFill>
          <a:blip r:embed="rId3"/>
          <a:stretch>
            <a:fillRect/>
          </a:stretch>
        </p:blipFill>
        <p:spPr>
          <a:xfrm>
            <a:off x="189756" y="802057"/>
            <a:ext cx="1995648" cy="1047716"/>
          </a:xfrm>
          <a:prstGeom prst="rect">
            <a:avLst/>
          </a:prstGeom>
        </p:spPr>
      </p:pic>
      <p:sp>
        <p:nvSpPr>
          <p:cNvPr id="6" name="İçerik Yer Tutucusu 13">
            <a:extLst>
              <a:ext uri="{FF2B5EF4-FFF2-40B4-BE49-F238E27FC236}">
                <a16:creationId xmlns:a16="http://schemas.microsoft.com/office/drawing/2014/main" id="{9538763D-27F2-C951-317A-B6DE4F6D09C0}"/>
              </a:ext>
            </a:extLst>
          </p:cNvPr>
          <p:cNvSpPr txBox="1">
            <a:spLocks/>
          </p:cNvSpPr>
          <p:nvPr/>
        </p:nvSpPr>
        <p:spPr>
          <a:xfrm>
            <a:off x="549796" y="2132856"/>
            <a:ext cx="7920880" cy="345638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Wingdings" panose="05000000000000000000" pitchFamily="2" charset="2"/>
              <a:buChar char="Ø"/>
            </a:pPr>
            <a:r>
              <a:rPr lang="tr-TR" sz="2000" dirty="0">
                <a:latin typeface="Arial" panose="020B0604020202020204" pitchFamily="34" charset="0"/>
                <a:cs typeface="Arial" panose="020B0604020202020204" pitchFamily="34" charset="0"/>
              </a:rPr>
              <a:t>Bu desenler, nesnelerin nasıl birbirleriyle iletişim kurduğunu ve davrandığını yönetmek için kullanılır. </a:t>
            </a:r>
          </a:p>
          <a:p>
            <a:endParaRPr lang="tr-TR" sz="2000" dirty="0">
              <a:latin typeface="Arial" panose="020B0604020202020204" pitchFamily="34" charset="0"/>
              <a:cs typeface="Arial" panose="020B0604020202020204" pitchFamily="34" charset="0"/>
            </a:endParaRPr>
          </a:p>
          <a:p>
            <a:pPr marL="457200" indent="-457200">
              <a:buFont typeface="Wingdings" panose="05000000000000000000" pitchFamily="2" charset="2"/>
              <a:buChar char="Ø"/>
            </a:pPr>
            <a:r>
              <a:rPr lang="tr-TR" sz="2000" dirty="0">
                <a:latin typeface="Arial" panose="020B0604020202020204" pitchFamily="34" charset="0"/>
                <a:cs typeface="Arial" panose="020B0604020202020204" pitchFamily="34" charset="0"/>
              </a:rPr>
              <a:t>Bu desenler, nesneler arasındaki etkileşimleri düzenler ve sistem davranışını organize eder.</a:t>
            </a:r>
            <a:br>
              <a:rPr lang="tr-TR" sz="2000" dirty="0">
                <a:latin typeface="Arial" panose="020B0604020202020204" pitchFamily="34" charset="0"/>
                <a:cs typeface="Arial" panose="020B0604020202020204" pitchFamily="34" charset="0"/>
              </a:rPr>
            </a:br>
            <a:endParaRPr lang="tr-TR" sz="2000" dirty="0">
              <a:latin typeface="Arial" panose="020B0604020202020204" pitchFamily="34" charset="0"/>
              <a:cs typeface="Arial" panose="020B0604020202020204" pitchFamily="34" charset="0"/>
            </a:endParaRPr>
          </a:p>
          <a:p>
            <a:pPr marL="457200" indent="-457200">
              <a:buFont typeface="Wingdings" panose="05000000000000000000" pitchFamily="2" charset="2"/>
              <a:buChar char="Ø"/>
            </a:pPr>
            <a:r>
              <a:rPr lang="tr-TR" sz="2000" dirty="0">
                <a:latin typeface="Arial" panose="020B0604020202020204" pitchFamily="34" charset="0"/>
                <a:cs typeface="Arial" panose="020B0604020202020204" pitchFamily="34" charset="0"/>
              </a:rPr>
              <a:t>Algoritmalara ve nesneler arasındaki sorumlulukların atanmasına odaklanır. Çalışma zamanında takip edilmesi zor olan karmaşık kontrol akışını karakterize ederler ve ardından, nesnelerin birbirleriyle iletişim kurma biçimine konsantre olmanızı sağlamak için odağınızı söz konusu akıştan başka bir yere kaydırırlar.</a:t>
            </a:r>
          </a:p>
        </p:txBody>
      </p:sp>
      <p:sp>
        <p:nvSpPr>
          <p:cNvPr id="4" name="İçerik Yer Tutucusu 13">
            <a:extLst>
              <a:ext uri="{FF2B5EF4-FFF2-40B4-BE49-F238E27FC236}">
                <a16:creationId xmlns:a16="http://schemas.microsoft.com/office/drawing/2014/main" id="{051D64D0-908C-E9AF-DC5C-B00400AB6CDC}"/>
              </a:ext>
            </a:extLst>
          </p:cNvPr>
          <p:cNvSpPr txBox="1">
            <a:spLocks/>
          </p:cNvSpPr>
          <p:nvPr/>
        </p:nvSpPr>
        <p:spPr>
          <a:xfrm>
            <a:off x="8686700" y="1849773"/>
            <a:ext cx="3168353" cy="381147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tr-TR" sz="1800" dirty="0" err="1">
                <a:latin typeface="Arial" panose="020B0604020202020204" pitchFamily="34" charset="0"/>
                <a:cs typeface="Arial" panose="020B0604020202020204" pitchFamily="34" charset="0"/>
              </a:rPr>
              <a:t>Chain</a:t>
            </a:r>
            <a:r>
              <a:rPr lang="tr-TR" sz="1800" dirty="0">
                <a:latin typeface="Arial" panose="020B0604020202020204" pitchFamily="34" charset="0"/>
                <a:cs typeface="Arial" panose="020B0604020202020204" pitchFamily="34" charset="0"/>
              </a:rPr>
              <a:t> of </a:t>
            </a:r>
            <a:r>
              <a:rPr lang="tr-TR" sz="1800" dirty="0" err="1" smtClean="0">
                <a:latin typeface="Arial" panose="020B0604020202020204" pitchFamily="34" charset="0"/>
                <a:cs typeface="Arial" panose="020B0604020202020204" pitchFamily="34" charset="0"/>
              </a:rPr>
              <a:t>Responsibility</a:t>
            </a:r>
            <a:endParaRPr lang="tr-TR" sz="18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tr-TR" sz="1800" dirty="0" err="1">
                <a:latin typeface="Arial" panose="020B0604020202020204" pitchFamily="34" charset="0"/>
                <a:cs typeface="Arial" panose="020B0604020202020204" pitchFamily="34" charset="0"/>
              </a:rPr>
              <a:t>Command</a:t>
            </a:r>
            <a:endParaRPr lang="tr-TR" sz="18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tr-TR" sz="1800" dirty="0" err="1">
                <a:latin typeface="Arial" panose="020B0604020202020204" pitchFamily="34" charset="0"/>
                <a:cs typeface="Arial" panose="020B0604020202020204" pitchFamily="34" charset="0"/>
              </a:rPr>
              <a:t>Double</a:t>
            </a:r>
            <a:r>
              <a:rPr lang="tr-TR" sz="1800" dirty="0">
                <a:latin typeface="Arial" panose="020B0604020202020204" pitchFamily="34" charset="0"/>
                <a:cs typeface="Arial" panose="020B0604020202020204" pitchFamily="34" charset="0"/>
              </a:rPr>
              <a:t> </a:t>
            </a:r>
            <a:r>
              <a:rPr lang="tr-TR" sz="1800" dirty="0" err="1">
                <a:latin typeface="Arial" panose="020B0604020202020204" pitchFamily="34" charset="0"/>
                <a:cs typeface="Arial" panose="020B0604020202020204" pitchFamily="34" charset="0"/>
              </a:rPr>
              <a:t>Dispatch</a:t>
            </a:r>
            <a:endParaRPr lang="tr-TR" sz="18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tr-TR" sz="1800" dirty="0" err="1">
                <a:latin typeface="Arial" panose="020B0604020202020204" pitchFamily="34" charset="0"/>
                <a:cs typeface="Arial" panose="020B0604020202020204" pitchFamily="34" charset="0"/>
              </a:rPr>
              <a:t>Hook</a:t>
            </a:r>
            <a:r>
              <a:rPr lang="tr-TR" sz="1800" dirty="0">
                <a:latin typeface="Arial" panose="020B0604020202020204" pitchFamily="34" charset="0"/>
                <a:cs typeface="Arial" panose="020B0604020202020204" pitchFamily="34" charset="0"/>
              </a:rPr>
              <a:t> </a:t>
            </a:r>
            <a:r>
              <a:rPr lang="tr-TR" sz="1800" dirty="0" err="1">
                <a:latin typeface="Arial" panose="020B0604020202020204" pitchFamily="34" charset="0"/>
                <a:cs typeface="Arial" panose="020B0604020202020204" pitchFamily="34" charset="0"/>
              </a:rPr>
              <a:t>Classes</a:t>
            </a:r>
            <a:endParaRPr lang="tr-TR" sz="18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tr-TR" sz="1800" dirty="0" err="1">
                <a:latin typeface="Arial" panose="020B0604020202020204" pitchFamily="34" charset="0"/>
                <a:cs typeface="Arial" panose="020B0604020202020204" pitchFamily="34" charset="0"/>
              </a:rPr>
              <a:t>Hook</a:t>
            </a:r>
            <a:r>
              <a:rPr lang="tr-TR" sz="1800" dirty="0">
                <a:latin typeface="Arial" panose="020B0604020202020204" pitchFamily="34" charset="0"/>
                <a:cs typeface="Arial" panose="020B0604020202020204" pitchFamily="34" charset="0"/>
              </a:rPr>
              <a:t> </a:t>
            </a:r>
            <a:r>
              <a:rPr lang="tr-TR" sz="1800" dirty="0" err="1">
                <a:latin typeface="Arial" panose="020B0604020202020204" pitchFamily="34" charset="0"/>
                <a:cs typeface="Arial" panose="020B0604020202020204" pitchFamily="34" charset="0"/>
              </a:rPr>
              <a:t>Method</a:t>
            </a:r>
            <a:endParaRPr lang="tr-TR" sz="18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tr-TR" sz="1800" dirty="0">
                <a:latin typeface="Arial" panose="020B0604020202020204" pitchFamily="34" charset="0"/>
                <a:cs typeface="Arial" panose="020B0604020202020204" pitchFamily="34" charset="0"/>
              </a:rPr>
              <a:t>Interpreter</a:t>
            </a:r>
          </a:p>
          <a:p>
            <a:pPr marL="342900" indent="-342900" algn="l">
              <a:buFont typeface="Arial" panose="020B0604020202020204" pitchFamily="34" charset="0"/>
              <a:buChar char="•"/>
            </a:pPr>
            <a:r>
              <a:rPr lang="tr-TR" sz="1800" dirty="0" err="1">
                <a:latin typeface="Arial" panose="020B0604020202020204" pitchFamily="34" charset="0"/>
                <a:cs typeface="Arial" panose="020B0604020202020204" pitchFamily="34" charset="0"/>
              </a:rPr>
              <a:t>Iterator</a:t>
            </a:r>
            <a:endParaRPr lang="tr-TR" sz="18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tr-TR" sz="1800" dirty="0" err="1">
                <a:latin typeface="Arial" panose="020B0604020202020204" pitchFamily="34" charset="0"/>
                <a:cs typeface="Arial" panose="020B0604020202020204" pitchFamily="34" charset="0"/>
              </a:rPr>
              <a:t>Mediator</a:t>
            </a:r>
            <a:endParaRPr lang="tr-TR" sz="18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tr-TR" sz="1800" dirty="0" err="1">
                <a:latin typeface="Arial" panose="020B0604020202020204" pitchFamily="34" charset="0"/>
                <a:cs typeface="Arial" panose="020B0604020202020204" pitchFamily="34" charset="0"/>
              </a:rPr>
              <a:t>Memento</a:t>
            </a:r>
            <a:endParaRPr lang="tr-TR" sz="18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tr-TR" sz="1800" dirty="0" err="1">
                <a:latin typeface="Arial" panose="020B0604020202020204" pitchFamily="34" charset="0"/>
                <a:cs typeface="Arial" panose="020B0604020202020204" pitchFamily="34" charset="0"/>
              </a:rPr>
              <a:t>Observer</a:t>
            </a:r>
            <a:endParaRPr lang="tr-TR" sz="18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tr-TR" sz="1800" dirty="0" err="1">
                <a:latin typeface="Arial" panose="020B0604020202020204" pitchFamily="34" charset="0"/>
                <a:cs typeface="Arial" panose="020B0604020202020204" pitchFamily="34" charset="0"/>
              </a:rPr>
              <a:t>State</a:t>
            </a:r>
            <a:endParaRPr lang="tr-TR" sz="18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tr-TR" sz="1800" dirty="0" err="1">
                <a:latin typeface="Arial" panose="020B0604020202020204" pitchFamily="34" charset="0"/>
                <a:cs typeface="Arial" panose="020B0604020202020204" pitchFamily="34" charset="0"/>
              </a:rPr>
              <a:t>Strategy</a:t>
            </a:r>
            <a:endParaRPr lang="tr-TR" sz="18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tr-TR" sz="1800" dirty="0" err="1">
                <a:latin typeface="Arial" panose="020B0604020202020204" pitchFamily="34" charset="0"/>
                <a:cs typeface="Arial" panose="020B0604020202020204" pitchFamily="34" charset="0"/>
              </a:rPr>
              <a:t>Template</a:t>
            </a:r>
            <a:r>
              <a:rPr lang="tr-TR" sz="1800" dirty="0">
                <a:latin typeface="Arial" panose="020B0604020202020204" pitchFamily="34" charset="0"/>
                <a:cs typeface="Arial" panose="020B0604020202020204" pitchFamily="34" charset="0"/>
              </a:rPr>
              <a:t> </a:t>
            </a:r>
            <a:r>
              <a:rPr lang="tr-TR" sz="1800" dirty="0" err="1">
                <a:latin typeface="Arial" panose="020B0604020202020204" pitchFamily="34" charset="0"/>
                <a:cs typeface="Arial" panose="020B0604020202020204" pitchFamily="34" charset="0"/>
              </a:rPr>
              <a:t>Method</a:t>
            </a:r>
            <a:endParaRPr lang="tr-TR" sz="18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tr-TR" sz="1800" dirty="0" err="1">
                <a:latin typeface="Arial" panose="020B0604020202020204" pitchFamily="34" charset="0"/>
                <a:cs typeface="Arial" panose="020B0604020202020204" pitchFamily="34" charset="0"/>
              </a:rPr>
              <a:t>Visitor</a:t>
            </a:r>
            <a:endParaRPr lang="tr-TR" sz="1800" dirty="0">
              <a:latin typeface="Arial" panose="020B0604020202020204" pitchFamily="34" charset="0"/>
              <a:cs typeface="Arial" panose="020B0604020202020204" pitchFamily="34" charset="0"/>
            </a:endParaRPr>
          </a:p>
        </p:txBody>
      </p:sp>
      <p:pic>
        <p:nvPicPr>
          <p:cNvPr id="7" name="Resim 6">
            <a:extLst>
              <a:ext uri="{FF2B5EF4-FFF2-40B4-BE49-F238E27FC236}">
                <a16:creationId xmlns:a16="http://schemas.microsoft.com/office/drawing/2014/main" id="{2DDA84F5-4B9F-FA7E-40C2-5C028AB06771}"/>
              </a:ext>
            </a:extLst>
          </p:cNvPr>
          <p:cNvPicPr>
            <a:picLocks noChangeAspect="1"/>
          </p:cNvPicPr>
          <p:nvPr/>
        </p:nvPicPr>
        <p:blipFill>
          <a:blip r:embed="rId4"/>
          <a:stretch>
            <a:fillRect/>
          </a:stretch>
        </p:blipFill>
        <p:spPr>
          <a:xfrm>
            <a:off x="196637" y="3789040"/>
            <a:ext cx="855154" cy="360040"/>
          </a:xfrm>
          <a:prstGeom prst="rect">
            <a:avLst/>
          </a:prstGeom>
        </p:spPr>
      </p:pic>
    </p:spTree>
    <p:extLst>
      <p:ext uri="{BB962C8B-B14F-4D97-AF65-F5344CB8AC3E}">
        <p14:creationId xmlns:p14="http://schemas.microsoft.com/office/powerpoint/2010/main" val="3499408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2710036" y="1023583"/>
            <a:ext cx="8280920" cy="604663"/>
          </a:xfrm>
        </p:spPr>
        <p:txBody>
          <a:bodyPr rtlCol="0">
            <a:normAutofit fontScale="90000"/>
          </a:bodyPr>
          <a:lstStyle/>
          <a:p>
            <a:pPr algn="ctr" rtl="0"/>
            <a:r>
              <a:rPr lang="tr-TR" sz="3600" dirty="0" err="1">
                <a:solidFill>
                  <a:srgbClr val="760A0A"/>
                </a:solidFill>
                <a:latin typeface="Arial" panose="020B0604020202020204" pitchFamily="34" charset="0"/>
                <a:cs typeface="Arial" panose="020B0604020202020204" pitchFamily="34" charset="0"/>
              </a:rPr>
              <a:t>Architectural</a:t>
            </a:r>
            <a:r>
              <a:rPr lang="tr-TR" sz="3600" dirty="0">
                <a:solidFill>
                  <a:srgbClr val="760A0A"/>
                </a:solidFill>
                <a:latin typeface="Arial" panose="020B0604020202020204" pitchFamily="34" charset="0"/>
                <a:cs typeface="Arial" panose="020B0604020202020204" pitchFamily="34" charset="0"/>
              </a:rPr>
              <a:t> </a:t>
            </a:r>
            <a:r>
              <a:rPr lang="tr-TR" sz="3600" dirty="0" err="1">
                <a:solidFill>
                  <a:srgbClr val="760A0A"/>
                </a:solidFill>
                <a:latin typeface="Arial" panose="020B0604020202020204" pitchFamily="34" charset="0"/>
                <a:cs typeface="Arial" panose="020B0604020202020204" pitchFamily="34" charset="0"/>
              </a:rPr>
              <a:t>Patterns</a:t>
            </a:r>
            <a:r>
              <a:rPr lang="tr-TR" sz="3600" dirty="0">
                <a:solidFill>
                  <a:srgbClr val="760A0A"/>
                </a:solidFill>
                <a:latin typeface="Arial" panose="020B0604020202020204" pitchFamily="34" charset="0"/>
                <a:cs typeface="Arial" panose="020B0604020202020204" pitchFamily="34" charset="0"/>
              </a:rPr>
              <a:t> (Mimari Desenler)</a:t>
            </a:r>
          </a:p>
        </p:txBody>
      </p:sp>
      <p:pic>
        <p:nvPicPr>
          <p:cNvPr id="3" name="Resim 2">
            <a:extLst>
              <a:ext uri="{FF2B5EF4-FFF2-40B4-BE49-F238E27FC236}">
                <a16:creationId xmlns:a16="http://schemas.microsoft.com/office/drawing/2014/main" id="{3706B92A-FF62-CAA3-0268-777CAA962337}"/>
              </a:ext>
            </a:extLst>
          </p:cNvPr>
          <p:cNvPicPr>
            <a:picLocks noChangeAspect="1"/>
          </p:cNvPicPr>
          <p:nvPr/>
        </p:nvPicPr>
        <p:blipFill>
          <a:blip r:embed="rId3"/>
          <a:stretch>
            <a:fillRect/>
          </a:stretch>
        </p:blipFill>
        <p:spPr>
          <a:xfrm>
            <a:off x="189756" y="802057"/>
            <a:ext cx="1995648" cy="1047716"/>
          </a:xfrm>
          <a:prstGeom prst="rect">
            <a:avLst/>
          </a:prstGeom>
        </p:spPr>
      </p:pic>
      <p:sp>
        <p:nvSpPr>
          <p:cNvPr id="6" name="İçerik Yer Tutucusu 13">
            <a:extLst>
              <a:ext uri="{FF2B5EF4-FFF2-40B4-BE49-F238E27FC236}">
                <a16:creationId xmlns:a16="http://schemas.microsoft.com/office/drawing/2014/main" id="{9538763D-27F2-C951-317A-B6DE4F6D09C0}"/>
              </a:ext>
            </a:extLst>
          </p:cNvPr>
          <p:cNvSpPr txBox="1">
            <a:spLocks/>
          </p:cNvSpPr>
          <p:nvPr/>
        </p:nvSpPr>
        <p:spPr>
          <a:xfrm>
            <a:off x="549796" y="2132856"/>
            <a:ext cx="6696744" cy="201622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Wingdings" panose="05000000000000000000" pitchFamily="2" charset="2"/>
              <a:buChar char="Ø"/>
            </a:pPr>
            <a:r>
              <a:rPr lang="tr-TR" sz="2400" dirty="0">
                <a:latin typeface="Arial" panose="020B0604020202020204" pitchFamily="34" charset="0"/>
                <a:cs typeface="Arial" panose="020B0604020202020204" pitchFamily="34" charset="0"/>
              </a:rPr>
              <a:t>Bu desenler,  geniş çaplı sistem yapılarını tasarlamak ve organize etmek için kullanılır. </a:t>
            </a:r>
            <a:br>
              <a:rPr lang="tr-TR" sz="2400" dirty="0">
                <a:latin typeface="Arial" panose="020B0604020202020204" pitchFamily="34" charset="0"/>
                <a:cs typeface="Arial" panose="020B0604020202020204" pitchFamily="34" charset="0"/>
              </a:rPr>
            </a:br>
            <a:endParaRPr lang="tr-TR" sz="2400" dirty="0">
              <a:latin typeface="Arial" panose="020B0604020202020204" pitchFamily="34" charset="0"/>
              <a:cs typeface="Arial" panose="020B0604020202020204" pitchFamily="34" charset="0"/>
            </a:endParaRPr>
          </a:p>
          <a:p>
            <a:pPr marL="457200" indent="-457200">
              <a:buFont typeface="Wingdings" panose="05000000000000000000" pitchFamily="2" charset="2"/>
              <a:buChar char="Ø"/>
            </a:pPr>
            <a:r>
              <a:rPr lang="tr-TR" sz="2400" dirty="0">
                <a:latin typeface="Arial" panose="020B0604020202020204" pitchFamily="34" charset="0"/>
                <a:cs typeface="Arial" panose="020B0604020202020204" pitchFamily="34" charset="0"/>
              </a:rPr>
              <a:t>Bir sistemin ana bileşenlerini, ilişkilerini ve işlevlerini belirlemek için kullanılır.</a:t>
            </a:r>
          </a:p>
        </p:txBody>
      </p:sp>
      <p:sp>
        <p:nvSpPr>
          <p:cNvPr id="4" name="İçerik Yer Tutucusu 13">
            <a:extLst>
              <a:ext uri="{FF2B5EF4-FFF2-40B4-BE49-F238E27FC236}">
                <a16:creationId xmlns:a16="http://schemas.microsoft.com/office/drawing/2014/main" id="{051D64D0-908C-E9AF-DC5C-B00400AB6CDC}"/>
              </a:ext>
            </a:extLst>
          </p:cNvPr>
          <p:cNvSpPr txBox="1">
            <a:spLocks/>
          </p:cNvSpPr>
          <p:nvPr/>
        </p:nvSpPr>
        <p:spPr>
          <a:xfrm>
            <a:off x="7174532" y="1849773"/>
            <a:ext cx="4680521" cy="2659347"/>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1800" b="1" dirty="0">
                <a:latin typeface="Arial" panose="020B0604020202020204" pitchFamily="34" charset="0"/>
                <a:cs typeface="Arial" panose="020B0604020202020204" pitchFamily="34" charset="0"/>
              </a:rPr>
              <a:t>MVC (Model-</a:t>
            </a:r>
            <a:r>
              <a:rPr lang="tr-TR" sz="1800" b="1" dirty="0" err="1">
                <a:latin typeface="Arial" panose="020B0604020202020204" pitchFamily="34" charset="0"/>
                <a:cs typeface="Arial" panose="020B0604020202020204" pitchFamily="34" charset="0"/>
              </a:rPr>
              <a:t>View</a:t>
            </a:r>
            <a:r>
              <a:rPr lang="tr-TR" sz="1800" b="1" dirty="0">
                <a:latin typeface="Arial" panose="020B0604020202020204" pitchFamily="34" charset="0"/>
                <a:cs typeface="Arial" panose="020B0604020202020204" pitchFamily="34" charset="0"/>
              </a:rPr>
              <a:t>-Controller)</a:t>
            </a:r>
            <a:br>
              <a:rPr lang="tr-TR" sz="1800" b="1" dirty="0">
                <a:latin typeface="Arial" panose="020B0604020202020204" pitchFamily="34" charset="0"/>
                <a:cs typeface="Arial" panose="020B0604020202020204" pitchFamily="34" charset="0"/>
              </a:rPr>
            </a:br>
            <a:endParaRPr lang="tr-TR" sz="18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1800" b="1" dirty="0">
                <a:latin typeface="Arial" panose="020B0604020202020204" pitchFamily="34" charset="0"/>
                <a:cs typeface="Arial" panose="020B0604020202020204" pitchFamily="34" charset="0"/>
              </a:rPr>
              <a:t>MVVM (Model-</a:t>
            </a:r>
            <a:r>
              <a:rPr lang="tr-TR" sz="1800" b="1" dirty="0" err="1">
                <a:latin typeface="Arial" panose="020B0604020202020204" pitchFamily="34" charset="0"/>
                <a:cs typeface="Arial" panose="020B0604020202020204" pitchFamily="34" charset="0"/>
              </a:rPr>
              <a:t>View</a:t>
            </a:r>
            <a:r>
              <a:rPr lang="tr-TR" sz="1800" b="1" dirty="0">
                <a:latin typeface="Arial" panose="020B0604020202020204" pitchFamily="34" charset="0"/>
                <a:cs typeface="Arial" panose="020B0604020202020204" pitchFamily="34" charset="0"/>
              </a:rPr>
              <a:t>-</a:t>
            </a:r>
            <a:r>
              <a:rPr lang="tr-TR" sz="1800" b="1" dirty="0" err="1">
                <a:latin typeface="Arial" panose="020B0604020202020204" pitchFamily="34" charset="0"/>
                <a:cs typeface="Arial" panose="020B0604020202020204" pitchFamily="34" charset="0"/>
              </a:rPr>
              <a:t>ViewModel</a:t>
            </a:r>
            <a:r>
              <a:rPr lang="tr-TR" sz="1800" b="1" dirty="0">
                <a:latin typeface="Arial" panose="020B0604020202020204" pitchFamily="34" charset="0"/>
                <a:cs typeface="Arial" panose="020B0604020202020204" pitchFamily="34" charset="0"/>
              </a:rPr>
              <a:t>)</a:t>
            </a:r>
            <a:br>
              <a:rPr lang="tr-TR" sz="1800" b="1" dirty="0">
                <a:latin typeface="Arial" panose="020B0604020202020204" pitchFamily="34" charset="0"/>
                <a:cs typeface="Arial" panose="020B0604020202020204" pitchFamily="34" charset="0"/>
              </a:rPr>
            </a:br>
            <a:endParaRPr lang="tr-TR" sz="18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1800" b="1" dirty="0" err="1">
                <a:latin typeface="Arial" panose="020B0604020202020204" pitchFamily="34" charset="0"/>
                <a:cs typeface="Arial" panose="020B0604020202020204" pitchFamily="34" charset="0"/>
              </a:rPr>
              <a:t>Layered</a:t>
            </a:r>
            <a:r>
              <a:rPr lang="tr-TR" sz="1800" b="1" dirty="0">
                <a:latin typeface="Arial" panose="020B0604020202020204" pitchFamily="34" charset="0"/>
                <a:cs typeface="Arial" panose="020B0604020202020204" pitchFamily="34" charset="0"/>
              </a:rPr>
              <a:t> Architecture (Katmanlı Mimari)</a:t>
            </a:r>
            <a:br>
              <a:rPr lang="tr-TR" sz="1800" b="1" dirty="0">
                <a:latin typeface="Arial" panose="020B0604020202020204" pitchFamily="34" charset="0"/>
                <a:cs typeface="Arial" panose="020B0604020202020204" pitchFamily="34" charset="0"/>
              </a:rPr>
            </a:br>
            <a:endParaRPr lang="tr-TR" sz="18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1800" b="1" dirty="0" err="1">
                <a:latin typeface="Arial" panose="020B0604020202020204" pitchFamily="34" charset="0"/>
                <a:cs typeface="Arial" panose="020B0604020202020204" pitchFamily="34" charset="0"/>
              </a:rPr>
              <a:t>Microservices</a:t>
            </a:r>
            <a:r>
              <a:rPr lang="tr-TR" sz="1800" b="1" dirty="0">
                <a:latin typeface="Arial" panose="020B0604020202020204" pitchFamily="34" charset="0"/>
                <a:cs typeface="Arial" panose="020B0604020202020204" pitchFamily="34" charset="0"/>
              </a:rPr>
              <a:t> (Mikro Hizmetler) </a:t>
            </a:r>
          </a:p>
        </p:txBody>
      </p:sp>
    </p:spTree>
    <p:extLst>
      <p:ext uri="{BB962C8B-B14F-4D97-AF65-F5344CB8AC3E}">
        <p14:creationId xmlns:p14="http://schemas.microsoft.com/office/powerpoint/2010/main" val="1310142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6249976"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b="1" dirty="0">
                <a:solidFill>
                  <a:srgbClr val="760A0A"/>
                </a:solidFill>
                <a:latin typeface="Arial" panose="020B0604020202020204" pitchFamily="34" charset="0"/>
                <a:cs typeface="Arial" panose="020B0604020202020204" pitchFamily="34" charset="0"/>
              </a:rPr>
              <a:t>Ekstra Bilgi – Temel Bilgiler Hakkında Konuşalım</a:t>
            </a:r>
          </a:p>
        </p:txBody>
      </p:sp>
      <p:sp>
        <p:nvSpPr>
          <p:cNvPr id="9" name="İçerik Yer Tutucusu 13">
            <a:extLst>
              <a:ext uri="{FF2B5EF4-FFF2-40B4-BE49-F238E27FC236}">
                <a16:creationId xmlns:a16="http://schemas.microsoft.com/office/drawing/2014/main" id="{3F4CC237-76B2-2402-F475-2185F7FABE09}"/>
              </a:ext>
            </a:extLst>
          </p:cNvPr>
          <p:cNvSpPr txBox="1">
            <a:spLocks/>
          </p:cNvSpPr>
          <p:nvPr/>
        </p:nvSpPr>
        <p:spPr>
          <a:xfrm>
            <a:off x="1557908" y="1988840"/>
            <a:ext cx="9145016" cy="3718706"/>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lgn="l">
              <a:buFont typeface="+mj-lt"/>
              <a:buAutoNum type="arabicPeriod"/>
            </a:pPr>
            <a:r>
              <a:rPr lang="tr-TR" sz="2400" dirty="0" err="1">
                <a:latin typeface="Arial" panose="020B0604020202020204" pitchFamily="34" charset="0"/>
                <a:cs typeface="Arial" panose="020B0604020202020204" pitchFamily="34" charset="0"/>
              </a:rPr>
              <a:t>Interface</a:t>
            </a:r>
            <a:r>
              <a:rPr lang="tr-TR" sz="2400" dirty="0">
                <a:latin typeface="Arial" panose="020B0604020202020204" pitchFamily="34" charset="0"/>
                <a:cs typeface="Arial" panose="020B0604020202020204" pitchFamily="34" charset="0"/>
              </a:rPr>
              <a:t>, </a:t>
            </a:r>
            <a:r>
              <a:rPr lang="tr-TR" sz="2400" dirty="0" err="1">
                <a:latin typeface="Arial" panose="020B0604020202020204" pitchFamily="34" charset="0"/>
                <a:cs typeface="Arial" panose="020B0604020202020204" pitchFamily="34" charset="0"/>
              </a:rPr>
              <a:t>abstract</a:t>
            </a:r>
            <a:r>
              <a:rPr lang="tr-TR" sz="2400" dirty="0">
                <a:latin typeface="Arial" panose="020B0604020202020204" pitchFamily="34" charset="0"/>
                <a:cs typeface="Arial" panose="020B0604020202020204" pitchFamily="34" charset="0"/>
              </a:rPr>
              <a:t> </a:t>
            </a:r>
            <a:r>
              <a:rPr lang="tr-TR" sz="2400" dirty="0" err="1">
                <a:latin typeface="Arial" panose="020B0604020202020204" pitchFamily="34" charset="0"/>
                <a:cs typeface="Arial" panose="020B0604020202020204" pitchFamily="34" charset="0"/>
              </a:rPr>
              <a:t>class</a:t>
            </a:r>
            <a:r>
              <a:rPr lang="tr-TR" sz="2400" dirty="0">
                <a:latin typeface="Arial" panose="020B0604020202020204" pitchFamily="34" charset="0"/>
                <a:cs typeface="Arial" panose="020B0604020202020204" pitchFamily="34" charset="0"/>
              </a:rPr>
              <a:t>, </a:t>
            </a:r>
            <a:r>
              <a:rPr lang="tr-TR" sz="2400" dirty="0" err="1">
                <a:latin typeface="Arial" panose="020B0604020202020204" pitchFamily="34" charset="0"/>
                <a:cs typeface="Arial" panose="020B0604020202020204" pitchFamily="34" charset="0"/>
              </a:rPr>
              <a:t>static</a:t>
            </a:r>
            <a:r>
              <a:rPr lang="tr-TR" sz="2400" dirty="0">
                <a:latin typeface="Arial" panose="020B0604020202020204" pitchFamily="34" charset="0"/>
                <a:cs typeface="Arial" panose="020B0604020202020204" pitchFamily="34" charset="0"/>
              </a:rPr>
              <a:t> </a:t>
            </a:r>
            <a:r>
              <a:rPr lang="tr-TR" sz="2400" dirty="0" err="1">
                <a:latin typeface="Arial" panose="020B0604020202020204" pitchFamily="34" charset="0"/>
                <a:cs typeface="Arial" panose="020B0604020202020204" pitchFamily="34" charset="0"/>
              </a:rPr>
              <a:t>type</a:t>
            </a:r>
            <a:r>
              <a:rPr lang="tr-TR" sz="2400" dirty="0">
                <a:latin typeface="Arial" panose="020B0604020202020204" pitchFamily="34" charset="0"/>
                <a:cs typeface="Arial" panose="020B0604020202020204" pitchFamily="34" charset="0"/>
              </a:rPr>
              <a:t>(</a:t>
            </a:r>
            <a:r>
              <a:rPr lang="tr-TR" sz="2400" dirty="0" err="1">
                <a:latin typeface="Arial" panose="020B0604020202020204" pitchFamily="34" charset="0"/>
                <a:cs typeface="Arial" panose="020B0604020202020204" pitchFamily="34" charset="0"/>
              </a:rPr>
              <a:t>class,field</a:t>
            </a:r>
            <a:r>
              <a:rPr lang="tr-TR" sz="2400" dirty="0">
                <a:latin typeface="Arial" panose="020B0604020202020204" pitchFamily="34" charset="0"/>
                <a:cs typeface="Arial" panose="020B0604020202020204" pitchFamily="34" charset="0"/>
              </a:rPr>
              <a:t>, </a:t>
            </a:r>
            <a:r>
              <a:rPr lang="tr-TR" sz="2400" dirty="0" err="1">
                <a:latin typeface="Arial" panose="020B0604020202020204" pitchFamily="34" charset="0"/>
                <a:cs typeface="Arial" panose="020B0604020202020204" pitchFamily="34" charset="0"/>
              </a:rPr>
              <a:t>property</a:t>
            </a:r>
            <a:r>
              <a:rPr lang="tr-TR" sz="2400" dirty="0">
                <a:latin typeface="Arial" panose="020B0604020202020204" pitchFamily="34" charset="0"/>
                <a:cs typeface="Arial" panose="020B0604020202020204" pitchFamily="34" charset="0"/>
              </a:rPr>
              <a:t>), </a:t>
            </a:r>
            <a:br>
              <a:rPr lang="tr-TR" sz="2400" dirty="0">
                <a:latin typeface="Arial" panose="020B0604020202020204" pitchFamily="34" charset="0"/>
                <a:cs typeface="Arial" panose="020B0604020202020204" pitchFamily="34" charset="0"/>
              </a:rPr>
            </a:br>
            <a:r>
              <a:rPr lang="tr-TR" sz="2400" dirty="0" err="1">
                <a:latin typeface="Arial" panose="020B0604020202020204" pitchFamily="34" charset="0"/>
                <a:cs typeface="Arial" panose="020B0604020202020204" pitchFamily="34" charset="0"/>
              </a:rPr>
              <a:t>struct</a:t>
            </a:r>
            <a:r>
              <a:rPr lang="tr-TR" sz="2400" dirty="0">
                <a:latin typeface="Arial" panose="020B0604020202020204" pitchFamily="34" charset="0"/>
                <a:cs typeface="Arial" panose="020B0604020202020204" pitchFamily="34" charset="0"/>
              </a:rPr>
              <a:t> hakkında konuşalım.</a:t>
            </a:r>
          </a:p>
          <a:p>
            <a:pPr marL="457200" indent="-457200" algn="l">
              <a:buFont typeface="+mj-lt"/>
              <a:buAutoNum type="arabicPeriod"/>
            </a:pPr>
            <a:endParaRPr lang="tr-TR" sz="2400" dirty="0">
              <a:latin typeface="Arial" panose="020B0604020202020204" pitchFamily="34" charset="0"/>
              <a:cs typeface="Arial" panose="020B0604020202020204" pitchFamily="34" charset="0"/>
            </a:endParaRPr>
          </a:p>
          <a:p>
            <a:pPr marL="457200" indent="-457200" algn="l">
              <a:buFont typeface="+mj-lt"/>
              <a:buAutoNum type="arabicPeriod"/>
            </a:pPr>
            <a:r>
              <a:rPr lang="tr-TR" sz="2400" dirty="0" err="1">
                <a:latin typeface="Arial" panose="020B0604020202020204" pitchFamily="34" charset="0"/>
                <a:cs typeface="Arial" panose="020B0604020202020204" pitchFamily="34" charset="0"/>
              </a:rPr>
              <a:t>Type</a:t>
            </a:r>
            <a:r>
              <a:rPr lang="tr-TR" sz="2400" dirty="0">
                <a:latin typeface="Arial" panose="020B0604020202020204" pitchFamily="34" charset="0"/>
                <a:cs typeface="Arial" panose="020B0604020202020204" pitchFamily="34" charset="0"/>
              </a:rPr>
              <a:t> referans, </a:t>
            </a:r>
            <a:r>
              <a:rPr lang="tr-TR" sz="2400" dirty="0" err="1">
                <a:latin typeface="Arial" panose="020B0604020202020204" pitchFamily="34" charset="0"/>
                <a:cs typeface="Arial" panose="020B0604020202020204" pitchFamily="34" charset="0"/>
              </a:rPr>
              <a:t>instance</a:t>
            </a:r>
            <a:r>
              <a:rPr lang="tr-TR" sz="2400" dirty="0">
                <a:latin typeface="Arial" panose="020B0604020202020204" pitchFamily="34" charset="0"/>
                <a:cs typeface="Arial" panose="020B0604020202020204" pitchFamily="34" charset="0"/>
              </a:rPr>
              <a:t>, </a:t>
            </a:r>
            <a:r>
              <a:rPr lang="tr-TR" sz="2400" dirty="0" err="1">
                <a:latin typeface="Arial" panose="020B0604020202020204" pitchFamily="34" charset="0"/>
                <a:cs typeface="Arial" panose="020B0604020202020204" pitchFamily="34" charset="0"/>
              </a:rPr>
              <a:t>collection'lar</a:t>
            </a:r>
            <a:r>
              <a:rPr lang="tr-TR" sz="2400" dirty="0">
                <a:latin typeface="Arial" panose="020B0604020202020204" pitchFamily="34" charset="0"/>
                <a:cs typeface="Arial" panose="020B0604020202020204" pitchFamily="34" charset="0"/>
              </a:rPr>
              <a:t> ve bellek ile ilişkileri hakkında konuşalım.</a:t>
            </a:r>
          </a:p>
          <a:p>
            <a:pPr marL="457200" indent="-457200" algn="l">
              <a:buFont typeface="+mj-lt"/>
              <a:buAutoNum type="arabicPeriod"/>
            </a:pPr>
            <a:endParaRPr lang="tr-TR" sz="2400" dirty="0">
              <a:latin typeface="Arial" panose="020B0604020202020204" pitchFamily="34" charset="0"/>
              <a:cs typeface="Arial" panose="020B0604020202020204" pitchFamily="34" charset="0"/>
            </a:endParaRPr>
          </a:p>
          <a:p>
            <a:pPr marL="457200" indent="-457200" algn="l">
              <a:buFont typeface="+mj-lt"/>
              <a:buAutoNum type="arabicPeriod"/>
            </a:pPr>
            <a:r>
              <a:rPr lang="tr-TR" sz="2400" dirty="0">
                <a:latin typeface="Arial" panose="020B0604020202020204" pitchFamily="34" charset="0"/>
                <a:cs typeface="Arial" panose="020B0604020202020204" pitchFamily="34" charset="0"/>
              </a:rPr>
              <a:t>Bir yazılım çalışma döngüsü hakkında konuşalım. </a:t>
            </a:r>
            <a:br>
              <a:rPr lang="tr-TR" sz="2400" dirty="0">
                <a:latin typeface="Arial" panose="020B0604020202020204" pitchFamily="34" charset="0"/>
                <a:cs typeface="Arial" panose="020B0604020202020204" pitchFamily="34" charset="0"/>
              </a:rPr>
            </a:br>
            <a:r>
              <a:rPr lang="tr-TR" sz="2400" dirty="0">
                <a:latin typeface="Arial" panose="020B0604020202020204" pitchFamily="34" charset="0"/>
                <a:cs typeface="Arial" panose="020B0604020202020204" pitchFamily="34" charset="0"/>
              </a:rPr>
              <a:t>(CPU, RAM, OS, HDD)</a:t>
            </a:r>
          </a:p>
          <a:p>
            <a:pPr marL="457200" indent="-457200" algn="l">
              <a:buFont typeface="+mj-lt"/>
              <a:buAutoNum type="arabicPeriod"/>
            </a:pPr>
            <a:endParaRPr lang="tr-TR" sz="2400" dirty="0">
              <a:latin typeface="Arial" panose="020B0604020202020204" pitchFamily="34" charset="0"/>
              <a:cs typeface="Arial" panose="020B0604020202020204" pitchFamily="34" charset="0"/>
            </a:endParaRPr>
          </a:p>
          <a:p>
            <a:pPr marL="457200" indent="-457200" algn="l">
              <a:buFont typeface="+mj-lt"/>
              <a:buAutoNum type="arabicPeriod"/>
            </a:pPr>
            <a:r>
              <a:rPr lang="tr-TR" sz="2400" dirty="0" err="1">
                <a:latin typeface="Arial" panose="020B0604020202020204" pitchFamily="34" charset="0"/>
                <a:cs typeface="Arial" panose="020B0604020202020204" pitchFamily="34" charset="0"/>
              </a:rPr>
              <a:t>Thread</a:t>
            </a:r>
            <a:r>
              <a:rPr lang="tr-TR" sz="2400" dirty="0">
                <a:latin typeface="Arial" panose="020B0604020202020204" pitchFamily="34" charset="0"/>
                <a:cs typeface="Arial" panose="020B0604020202020204" pitchFamily="34" charset="0"/>
              </a:rPr>
              <a:t> ve Multi </a:t>
            </a:r>
            <a:r>
              <a:rPr lang="tr-TR" sz="2400" dirty="0" err="1">
                <a:latin typeface="Arial" panose="020B0604020202020204" pitchFamily="34" charset="0"/>
                <a:cs typeface="Arial" panose="020B0604020202020204" pitchFamily="34" charset="0"/>
              </a:rPr>
              <a:t>Thread</a:t>
            </a:r>
            <a:r>
              <a:rPr lang="tr-TR" sz="2400" dirty="0">
                <a:latin typeface="Arial" panose="020B0604020202020204" pitchFamily="34" charset="0"/>
                <a:cs typeface="Arial" panose="020B0604020202020204" pitchFamily="34" charset="0"/>
              </a:rPr>
              <a:t> hakkında konuşalım.</a:t>
            </a:r>
          </a:p>
        </p:txBody>
      </p:sp>
    </p:spTree>
    <p:extLst>
      <p:ext uri="{BB962C8B-B14F-4D97-AF65-F5344CB8AC3E}">
        <p14:creationId xmlns:p14="http://schemas.microsoft.com/office/powerpoint/2010/main" val="1066682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b="1" dirty="0">
                <a:solidFill>
                  <a:srgbClr val="760A0A"/>
                </a:solidFill>
                <a:latin typeface="Arial" panose="020B0604020202020204" pitchFamily="34" charset="0"/>
                <a:cs typeface="Arial" panose="020B0604020202020204" pitchFamily="34" charset="0"/>
              </a:rPr>
              <a:t>Ekstra Bilgi – Class &amp; </a:t>
            </a:r>
            <a:r>
              <a:rPr lang="tr-TR" sz="2000" b="1" dirty="0" err="1">
                <a:solidFill>
                  <a:srgbClr val="760A0A"/>
                </a:solidFill>
                <a:latin typeface="Arial" panose="020B0604020202020204" pitchFamily="34" charset="0"/>
                <a:cs typeface="Arial" panose="020B0604020202020204" pitchFamily="34" charset="0"/>
              </a:rPr>
              <a:t>Struct</a:t>
            </a:r>
            <a:r>
              <a:rPr lang="tr-TR" sz="2000" b="1" dirty="0">
                <a:solidFill>
                  <a:srgbClr val="760A0A"/>
                </a:solidFill>
                <a:latin typeface="Arial" panose="020B0604020202020204" pitchFamily="34" charset="0"/>
                <a:cs typeface="Arial" panose="020B0604020202020204" pitchFamily="34" charset="0"/>
              </a:rPr>
              <a:t> Hakkında</a:t>
            </a:r>
          </a:p>
        </p:txBody>
      </p:sp>
      <p:sp>
        <p:nvSpPr>
          <p:cNvPr id="9" name="İçerik Yer Tutucusu 13">
            <a:extLst>
              <a:ext uri="{FF2B5EF4-FFF2-40B4-BE49-F238E27FC236}">
                <a16:creationId xmlns:a16="http://schemas.microsoft.com/office/drawing/2014/main" id="{3F4CC237-76B2-2402-F475-2185F7FABE09}"/>
              </a:ext>
            </a:extLst>
          </p:cNvPr>
          <p:cNvSpPr txBox="1">
            <a:spLocks/>
          </p:cNvSpPr>
          <p:nvPr/>
        </p:nvSpPr>
        <p:spPr>
          <a:xfrm>
            <a:off x="981844" y="1330475"/>
            <a:ext cx="9865096" cy="5374889"/>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266700" indent="-266700" algn="l">
              <a:buFont typeface="+mj-lt"/>
              <a:buAutoNum type="arabicPeriod"/>
            </a:pPr>
            <a:r>
              <a:rPr lang="tr-TR" sz="1650" dirty="0">
                <a:latin typeface="Arial" panose="020B0604020202020204" pitchFamily="34" charset="0"/>
                <a:cs typeface="Arial" panose="020B0604020202020204" pitchFamily="34" charset="0"/>
              </a:rPr>
              <a:t>C# dilinde, </a:t>
            </a:r>
            <a:r>
              <a:rPr lang="tr-TR" sz="1650" dirty="0" err="1">
                <a:latin typeface="Arial" panose="020B0604020202020204" pitchFamily="34" charset="0"/>
                <a:cs typeface="Arial" panose="020B0604020202020204" pitchFamily="34" charset="0"/>
              </a:rPr>
              <a:t>class</a:t>
            </a:r>
            <a:r>
              <a:rPr lang="tr-TR" sz="1650" dirty="0">
                <a:latin typeface="Arial" panose="020B0604020202020204" pitchFamily="34" charset="0"/>
                <a:cs typeface="Arial" panose="020B0604020202020204" pitchFamily="34" charset="0"/>
              </a:rPr>
              <a:t> ve </a:t>
            </a:r>
            <a:r>
              <a:rPr lang="tr-TR" sz="1650" dirty="0" err="1">
                <a:latin typeface="Arial" panose="020B0604020202020204" pitchFamily="34" charset="0"/>
                <a:cs typeface="Arial" panose="020B0604020202020204" pitchFamily="34" charset="0"/>
              </a:rPr>
              <a:t>struct</a:t>
            </a:r>
            <a:r>
              <a:rPr lang="tr-TR" sz="1650" dirty="0">
                <a:latin typeface="Arial" panose="020B0604020202020204" pitchFamily="34" charset="0"/>
                <a:cs typeface="Arial" panose="020B0604020202020204" pitchFamily="34" charset="0"/>
              </a:rPr>
              <a:t> anahtar kelimeleri ile hem referans türleri (</a:t>
            </a:r>
            <a:r>
              <a:rPr lang="tr-TR" sz="1650" dirty="0" err="1">
                <a:latin typeface="Arial" panose="020B0604020202020204" pitchFamily="34" charset="0"/>
                <a:cs typeface="Arial" panose="020B0604020202020204" pitchFamily="34" charset="0"/>
              </a:rPr>
              <a:t>class</a:t>
            </a:r>
            <a:r>
              <a:rPr lang="tr-TR" sz="1650" dirty="0">
                <a:latin typeface="Arial" panose="020B0604020202020204" pitchFamily="34" charset="0"/>
                <a:cs typeface="Arial" panose="020B0604020202020204" pitchFamily="34" charset="0"/>
              </a:rPr>
              <a:t>) hem de değer türleri (</a:t>
            </a:r>
            <a:r>
              <a:rPr lang="tr-TR" sz="1650" dirty="0" err="1">
                <a:latin typeface="Arial" panose="020B0604020202020204" pitchFamily="34" charset="0"/>
                <a:cs typeface="Arial" panose="020B0604020202020204" pitchFamily="34" charset="0"/>
              </a:rPr>
              <a:t>struct</a:t>
            </a:r>
            <a:r>
              <a:rPr lang="tr-TR" sz="1650" dirty="0">
                <a:latin typeface="Arial" panose="020B0604020202020204" pitchFamily="34" charset="0"/>
                <a:cs typeface="Arial" panose="020B0604020202020204" pitchFamily="34" charset="0"/>
              </a:rPr>
              <a:t>) oluşturulabilir. İki yapı arasında bazı temel farklılıklar vardır:</a:t>
            </a:r>
          </a:p>
          <a:p>
            <a:pPr marL="266700" indent="-266700" algn="l">
              <a:buFont typeface="+mj-lt"/>
              <a:buAutoNum type="arabicPeriod"/>
            </a:pPr>
            <a:endParaRPr lang="tr-TR" sz="1650" dirty="0">
              <a:latin typeface="Arial" panose="020B0604020202020204" pitchFamily="34" charset="0"/>
              <a:cs typeface="Arial" panose="020B0604020202020204" pitchFamily="34" charset="0"/>
            </a:endParaRPr>
          </a:p>
          <a:p>
            <a:pPr marL="266700" indent="-266700" algn="l">
              <a:buFont typeface="+mj-lt"/>
              <a:buAutoNum type="arabicPeriod"/>
            </a:pPr>
            <a:r>
              <a:rPr lang="tr-TR" sz="1650" b="1" dirty="0">
                <a:latin typeface="Arial" panose="020B0604020202020204" pitchFamily="34" charset="0"/>
                <a:cs typeface="Arial" panose="020B0604020202020204" pitchFamily="34" charset="0"/>
              </a:rPr>
              <a:t>Bellek Kullanımı: </a:t>
            </a:r>
            <a:r>
              <a:rPr lang="tr-TR" sz="1650" dirty="0" err="1">
                <a:latin typeface="Arial" panose="020B0604020202020204" pitchFamily="34" charset="0"/>
                <a:cs typeface="Arial" panose="020B0604020202020204" pitchFamily="34" charset="0"/>
              </a:rPr>
              <a:t>Class'lar</a:t>
            </a:r>
            <a:r>
              <a:rPr lang="tr-TR" sz="1650" dirty="0">
                <a:latin typeface="Arial" panose="020B0604020202020204" pitchFamily="34" charset="0"/>
                <a:cs typeface="Arial" panose="020B0604020202020204" pitchFamily="34" charset="0"/>
              </a:rPr>
              <a:t> referans türleridir ve </a:t>
            </a:r>
            <a:r>
              <a:rPr lang="tr-TR" sz="1650" dirty="0" err="1">
                <a:latin typeface="Arial" panose="020B0604020202020204" pitchFamily="34" charset="0"/>
                <a:cs typeface="Arial" panose="020B0604020202020204" pitchFamily="34" charset="0"/>
              </a:rPr>
              <a:t>heap</a:t>
            </a:r>
            <a:r>
              <a:rPr lang="tr-TR" sz="1650" dirty="0">
                <a:latin typeface="Arial" panose="020B0604020202020204" pitchFamily="34" charset="0"/>
                <a:cs typeface="Arial" panose="020B0604020202020204" pitchFamily="34" charset="0"/>
              </a:rPr>
              <a:t> bellekte depolanır. Bu nedenle, </a:t>
            </a:r>
            <a:r>
              <a:rPr lang="tr-TR" sz="1650" dirty="0" err="1">
                <a:latin typeface="Arial" panose="020B0604020202020204" pitchFamily="34" charset="0"/>
                <a:cs typeface="Arial" panose="020B0604020202020204" pitchFamily="34" charset="0"/>
              </a:rPr>
              <a:t>class'ların</a:t>
            </a:r>
            <a:r>
              <a:rPr lang="tr-TR" sz="1650" dirty="0">
                <a:latin typeface="Arial" panose="020B0604020202020204" pitchFamily="34" charset="0"/>
                <a:cs typeface="Arial" panose="020B0604020202020204" pitchFamily="34" charset="0"/>
              </a:rPr>
              <a:t> örnekleri, referanslarının tutulduğu bir bellek alanında oluşturulur. </a:t>
            </a:r>
            <a:r>
              <a:rPr lang="tr-TR" sz="1650" dirty="0" err="1">
                <a:latin typeface="Arial" panose="020B0604020202020204" pitchFamily="34" charset="0"/>
                <a:cs typeface="Arial" panose="020B0604020202020204" pitchFamily="34" charset="0"/>
              </a:rPr>
              <a:t>Struct'lar</a:t>
            </a:r>
            <a:r>
              <a:rPr lang="tr-TR" sz="1650" dirty="0">
                <a:latin typeface="Arial" panose="020B0604020202020204" pitchFamily="34" charset="0"/>
                <a:cs typeface="Arial" panose="020B0604020202020204" pitchFamily="34" charset="0"/>
              </a:rPr>
              <a:t> ise değer türleridir ve </a:t>
            </a:r>
            <a:r>
              <a:rPr lang="tr-TR" sz="1650" dirty="0" err="1">
                <a:latin typeface="Arial" panose="020B0604020202020204" pitchFamily="34" charset="0"/>
                <a:cs typeface="Arial" panose="020B0604020202020204" pitchFamily="34" charset="0"/>
              </a:rPr>
              <a:t>stack</a:t>
            </a:r>
            <a:r>
              <a:rPr lang="tr-TR" sz="1650" dirty="0">
                <a:latin typeface="Arial" panose="020B0604020202020204" pitchFamily="34" charset="0"/>
                <a:cs typeface="Arial" panose="020B0604020202020204" pitchFamily="34" charset="0"/>
              </a:rPr>
              <a:t> bellekte depolanır. Bu nedenle, </a:t>
            </a:r>
            <a:r>
              <a:rPr lang="tr-TR" sz="1650" dirty="0" err="1">
                <a:latin typeface="Arial" panose="020B0604020202020204" pitchFamily="34" charset="0"/>
                <a:cs typeface="Arial" panose="020B0604020202020204" pitchFamily="34" charset="0"/>
              </a:rPr>
              <a:t>struct'ların</a:t>
            </a:r>
            <a:r>
              <a:rPr lang="tr-TR" sz="1650" dirty="0">
                <a:latin typeface="Arial" panose="020B0604020202020204" pitchFamily="34" charset="0"/>
                <a:cs typeface="Arial" panose="020B0604020202020204" pitchFamily="34" charset="0"/>
              </a:rPr>
              <a:t> örnekleri, değerlerinin doğrudan belleğe yerleştirildiği bir bellek alanında oluşturulur.</a:t>
            </a:r>
          </a:p>
          <a:p>
            <a:pPr marL="266700" indent="-266700" algn="l">
              <a:buFont typeface="+mj-lt"/>
              <a:buAutoNum type="arabicPeriod"/>
            </a:pPr>
            <a:endParaRPr lang="tr-TR" sz="1650" dirty="0">
              <a:latin typeface="Arial" panose="020B0604020202020204" pitchFamily="34" charset="0"/>
              <a:cs typeface="Arial" panose="020B0604020202020204" pitchFamily="34" charset="0"/>
            </a:endParaRPr>
          </a:p>
          <a:p>
            <a:pPr marL="266700" indent="-266700" algn="l">
              <a:buFont typeface="+mj-lt"/>
              <a:buAutoNum type="arabicPeriod"/>
            </a:pPr>
            <a:r>
              <a:rPr lang="tr-TR" sz="1650" b="1" dirty="0">
                <a:latin typeface="Arial" panose="020B0604020202020204" pitchFamily="34" charset="0"/>
                <a:cs typeface="Arial" panose="020B0604020202020204" pitchFamily="34" charset="0"/>
              </a:rPr>
              <a:t>Miras:</a:t>
            </a:r>
            <a:r>
              <a:rPr lang="tr-TR" sz="1650" dirty="0">
                <a:latin typeface="Arial" panose="020B0604020202020204" pitchFamily="34" charset="0"/>
                <a:cs typeface="Arial" panose="020B0604020202020204" pitchFamily="34" charset="0"/>
              </a:rPr>
              <a:t> </a:t>
            </a:r>
            <a:r>
              <a:rPr lang="tr-TR" sz="1650" dirty="0" err="1">
                <a:latin typeface="Arial" panose="020B0604020202020204" pitchFamily="34" charset="0"/>
                <a:cs typeface="Arial" panose="020B0604020202020204" pitchFamily="34" charset="0"/>
              </a:rPr>
              <a:t>Class'lar</a:t>
            </a:r>
            <a:r>
              <a:rPr lang="tr-TR" sz="1650" dirty="0">
                <a:latin typeface="Arial" panose="020B0604020202020204" pitchFamily="34" charset="0"/>
                <a:cs typeface="Arial" panose="020B0604020202020204" pitchFamily="34" charset="0"/>
              </a:rPr>
              <a:t>, tek bir sınıftan miras alabilir (</a:t>
            </a:r>
            <a:r>
              <a:rPr lang="tr-TR" sz="1650" dirty="0" err="1">
                <a:latin typeface="Arial" panose="020B0604020202020204" pitchFamily="34" charset="0"/>
                <a:cs typeface="Arial" panose="020B0604020202020204" pitchFamily="34" charset="0"/>
              </a:rPr>
              <a:t>single</a:t>
            </a:r>
            <a:r>
              <a:rPr lang="tr-TR" sz="1650" dirty="0">
                <a:latin typeface="Arial" panose="020B0604020202020204" pitchFamily="34" charset="0"/>
                <a:cs typeface="Arial" panose="020B0604020202020204" pitchFamily="34" charset="0"/>
              </a:rPr>
              <a:t> </a:t>
            </a:r>
            <a:r>
              <a:rPr lang="tr-TR" sz="1650" dirty="0" err="1">
                <a:latin typeface="Arial" panose="020B0604020202020204" pitchFamily="34" charset="0"/>
                <a:cs typeface="Arial" panose="020B0604020202020204" pitchFamily="34" charset="0"/>
              </a:rPr>
              <a:t>inheritance</a:t>
            </a:r>
            <a:r>
              <a:rPr lang="tr-TR" sz="1650" dirty="0">
                <a:latin typeface="Arial" panose="020B0604020202020204" pitchFamily="34" charset="0"/>
                <a:cs typeface="Arial" panose="020B0604020202020204" pitchFamily="34" charset="0"/>
              </a:rPr>
              <a:t>) ancak birden çok arayüzü uygulayabilir (multiple </a:t>
            </a:r>
            <a:r>
              <a:rPr lang="tr-TR" sz="1650" dirty="0" err="1">
                <a:latin typeface="Arial" panose="020B0604020202020204" pitchFamily="34" charset="0"/>
                <a:cs typeface="Arial" panose="020B0604020202020204" pitchFamily="34" charset="0"/>
              </a:rPr>
              <a:t>interfaces</a:t>
            </a:r>
            <a:r>
              <a:rPr lang="tr-TR" sz="1650" dirty="0">
                <a:latin typeface="Arial" panose="020B0604020202020204" pitchFamily="34" charset="0"/>
                <a:cs typeface="Arial" panose="020B0604020202020204" pitchFamily="34" charset="0"/>
              </a:rPr>
              <a:t>). </a:t>
            </a:r>
            <a:r>
              <a:rPr lang="tr-TR" sz="1650" dirty="0" err="1">
                <a:latin typeface="Arial" panose="020B0604020202020204" pitchFamily="34" charset="0"/>
                <a:cs typeface="Arial" panose="020B0604020202020204" pitchFamily="34" charset="0"/>
              </a:rPr>
              <a:t>Struct'lar</a:t>
            </a:r>
            <a:r>
              <a:rPr lang="tr-TR" sz="1650" dirty="0">
                <a:latin typeface="Arial" panose="020B0604020202020204" pitchFamily="34" charset="0"/>
                <a:cs typeface="Arial" panose="020B0604020202020204" pitchFamily="34" charset="0"/>
              </a:rPr>
              <a:t> ise miras almayı desteklemez ve yalnızca arayüzleri uygulayabilir.</a:t>
            </a:r>
          </a:p>
          <a:p>
            <a:pPr marL="266700" indent="-266700" algn="l">
              <a:buFont typeface="+mj-lt"/>
              <a:buAutoNum type="arabicPeriod"/>
            </a:pPr>
            <a:endParaRPr lang="tr-TR" sz="1650" dirty="0">
              <a:latin typeface="Arial" panose="020B0604020202020204" pitchFamily="34" charset="0"/>
              <a:cs typeface="Arial" panose="020B0604020202020204" pitchFamily="34" charset="0"/>
            </a:endParaRPr>
          </a:p>
          <a:p>
            <a:pPr marL="266700" indent="-266700" algn="l">
              <a:buFont typeface="+mj-lt"/>
              <a:buAutoNum type="arabicPeriod"/>
            </a:pPr>
            <a:r>
              <a:rPr lang="tr-TR" sz="1650" b="1" dirty="0">
                <a:latin typeface="Arial" panose="020B0604020202020204" pitchFamily="34" charset="0"/>
                <a:cs typeface="Arial" panose="020B0604020202020204" pitchFamily="34" charset="0"/>
              </a:rPr>
              <a:t>Atama ve Kopyalama Davranışı: </a:t>
            </a:r>
            <a:r>
              <a:rPr lang="tr-TR" sz="1650" dirty="0" err="1">
                <a:latin typeface="Arial" panose="020B0604020202020204" pitchFamily="34" charset="0"/>
                <a:cs typeface="Arial" panose="020B0604020202020204" pitchFamily="34" charset="0"/>
              </a:rPr>
              <a:t>Class'lar</a:t>
            </a:r>
            <a:r>
              <a:rPr lang="tr-TR" sz="1650" dirty="0">
                <a:latin typeface="Arial" panose="020B0604020202020204" pitchFamily="34" charset="0"/>
                <a:cs typeface="Arial" panose="020B0604020202020204" pitchFamily="34" charset="0"/>
              </a:rPr>
              <a:t> referans türleri olduğu için bir </a:t>
            </a:r>
            <a:r>
              <a:rPr lang="tr-TR" sz="1650" dirty="0" err="1">
                <a:latin typeface="Arial" panose="020B0604020202020204" pitchFamily="34" charset="0"/>
                <a:cs typeface="Arial" panose="020B0604020202020204" pitchFamily="34" charset="0"/>
              </a:rPr>
              <a:t>class</a:t>
            </a:r>
            <a:r>
              <a:rPr lang="tr-TR" sz="1650" dirty="0">
                <a:latin typeface="Arial" panose="020B0604020202020204" pitchFamily="34" charset="0"/>
                <a:cs typeface="Arial" panose="020B0604020202020204" pitchFamily="34" charset="0"/>
              </a:rPr>
              <a:t> örneği bir </a:t>
            </a:r>
            <a:r>
              <a:rPr lang="tr-TR" sz="1650" dirty="0" err="1">
                <a:latin typeface="Arial" panose="020B0604020202020204" pitchFamily="34" charset="0"/>
                <a:cs typeface="Arial" panose="020B0604020202020204" pitchFamily="34" charset="0"/>
              </a:rPr>
              <a:t>referansdır</a:t>
            </a:r>
            <a:r>
              <a:rPr lang="tr-TR" sz="1650" dirty="0">
                <a:latin typeface="Arial" panose="020B0604020202020204" pitchFamily="34" charset="0"/>
                <a:cs typeface="Arial" panose="020B0604020202020204" pitchFamily="34" charset="0"/>
              </a:rPr>
              <a:t>. Bir </a:t>
            </a:r>
            <a:r>
              <a:rPr lang="tr-TR" sz="1650" dirty="0" err="1">
                <a:latin typeface="Arial" panose="020B0604020202020204" pitchFamily="34" charset="0"/>
                <a:cs typeface="Arial" panose="020B0604020202020204" pitchFamily="34" charset="0"/>
              </a:rPr>
              <a:t>class</a:t>
            </a:r>
            <a:r>
              <a:rPr lang="tr-TR" sz="1650" dirty="0">
                <a:latin typeface="Arial" panose="020B0604020202020204" pitchFamily="34" charset="0"/>
                <a:cs typeface="Arial" panose="020B0604020202020204" pitchFamily="34" charset="0"/>
              </a:rPr>
              <a:t> örneği bir değişkene atandığında, sadece referans değeri aktarılır ve aynı örneği işaret eden birden fazla referans olabilir. </a:t>
            </a:r>
            <a:r>
              <a:rPr lang="tr-TR" sz="1650" dirty="0" err="1">
                <a:latin typeface="Arial" panose="020B0604020202020204" pitchFamily="34" charset="0"/>
                <a:cs typeface="Arial" panose="020B0604020202020204" pitchFamily="34" charset="0"/>
              </a:rPr>
              <a:t>Struct'lar</a:t>
            </a:r>
            <a:r>
              <a:rPr lang="tr-TR" sz="1650" dirty="0">
                <a:latin typeface="Arial" panose="020B0604020202020204" pitchFamily="34" charset="0"/>
                <a:cs typeface="Arial" panose="020B0604020202020204" pitchFamily="34" charset="0"/>
              </a:rPr>
              <a:t> değer türleri olduğu için ise bir </a:t>
            </a:r>
            <a:r>
              <a:rPr lang="tr-TR" sz="1650" dirty="0" err="1">
                <a:latin typeface="Arial" panose="020B0604020202020204" pitchFamily="34" charset="0"/>
                <a:cs typeface="Arial" panose="020B0604020202020204" pitchFamily="34" charset="0"/>
              </a:rPr>
              <a:t>struct</a:t>
            </a:r>
            <a:r>
              <a:rPr lang="tr-TR" sz="1650" dirty="0">
                <a:latin typeface="Arial" panose="020B0604020202020204" pitchFamily="34" charset="0"/>
                <a:cs typeface="Arial" panose="020B0604020202020204" pitchFamily="34" charset="0"/>
              </a:rPr>
              <a:t> örneği bir değerdir. Bir </a:t>
            </a:r>
            <a:r>
              <a:rPr lang="tr-TR" sz="1650" dirty="0" err="1">
                <a:latin typeface="Arial" panose="020B0604020202020204" pitchFamily="34" charset="0"/>
                <a:cs typeface="Arial" panose="020B0604020202020204" pitchFamily="34" charset="0"/>
              </a:rPr>
              <a:t>struct</a:t>
            </a:r>
            <a:r>
              <a:rPr lang="tr-TR" sz="1650" dirty="0">
                <a:latin typeface="Arial" panose="020B0604020202020204" pitchFamily="34" charset="0"/>
                <a:cs typeface="Arial" panose="020B0604020202020204" pitchFamily="34" charset="0"/>
              </a:rPr>
              <a:t> örneği bir değişkene atandığında, bir kopyası oluşturulur ve değişkenler arasında bağımsızdır.</a:t>
            </a:r>
          </a:p>
          <a:p>
            <a:pPr marL="266700" indent="-266700" algn="l">
              <a:buFont typeface="+mj-lt"/>
              <a:buAutoNum type="arabicPeriod"/>
            </a:pPr>
            <a:endParaRPr lang="tr-TR" sz="1650" dirty="0">
              <a:latin typeface="Arial" panose="020B0604020202020204" pitchFamily="34" charset="0"/>
              <a:cs typeface="Arial" panose="020B0604020202020204" pitchFamily="34" charset="0"/>
            </a:endParaRPr>
          </a:p>
          <a:p>
            <a:pPr marL="266700" indent="-266700" algn="l">
              <a:buFont typeface="+mj-lt"/>
              <a:buAutoNum type="arabicPeriod"/>
            </a:pPr>
            <a:r>
              <a:rPr lang="tr-TR" sz="1650" b="1" dirty="0" err="1">
                <a:latin typeface="Arial" panose="020B0604020202020204" pitchFamily="34" charset="0"/>
                <a:cs typeface="Arial" panose="020B0604020202020204" pitchFamily="34" charset="0"/>
              </a:rPr>
              <a:t>Null</a:t>
            </a:r>
            <a:r>
              <a:rPr lang="tr-TR" sz="1650" b="1" dirty="0">
                <a:latin typeface="Arial" panose="020B0604020202020204" pitchFamily="34" charset="0"/>
                <a:cs typeface="Arial" panose="020B0604020202020204" pitchFamily="34" charset="0"/>
              </a:rPr>
              <a:t> Değer: </a:t>
            </a:r>
            <a:r>
              <a:rPr lang="tr-TR" sz="1650" dirty="0" err="1">
                <a:latin typeface="Arial" panose="020B0604020202020204" pitchFamily="34" charset="0"/>
                <a:cs typeface="Arial" panose="020B0604020202020204" pitchFamily="34" charset="0"/>
              </a:rPr>
              <a:t>Class'lar</a:t>
            </a:r>
            <a:r>
              <a:rPr lang="tr-TR" sz="1650" dirty="0">
                <a:latin typeface="Arial" panose="020B0604020202020204" pitchFamily="34" charset="0"/>
                <a:cs typeface="Arial" panose="020B0604020202020204" pitchFamily="34" charset="0"/>
              </a:rPr>
              <a:t> </a:t>
            </a:r>
            <a:r>
              <a:rPr lang="tr-TR" sz="1650" dirty="0" err="1">
                <a:latin typeface="Arial" panose="020B0604020202020204" pitchFamily="34" charset="0"/>
                <a:cs typeface="Arial" panose="020B0604020202020204" pitchFamily="34" charset="0"/>
              </a:rPr>
              <a:t>null</a:t>
            </a:r>
            <a:r>
              <a:rPr lang="tr-TR" sz="1650" dirty="0">
                <a:latin typeface="Arial" panose="020B0604020202020204" pitchFamily="34" charset="0"/>
                <a:cs typeface="Arial" panose="020B0604020202020204" pitchFamily="34" charset="0"/>
              </a:rPr>
              <a:t> değeri alabilirken, </a:t>
            </a:r>
            <a:r>
              <a:rPr lang="tr-TR" sz="1650" dirty="0" err="1">
                <a:latin typeface="Arial" panose="020B0604020202020204" pitchFamily="34" charset="0"/>
                <a:cs typeface="Arial" panose="020B0604020202020204" pitchFamily="34" charset="0"/>
              </a:rPr>
              <a:t>struct'lar</a:t>
            </a:r>
            <a:r>
              <a:rPr lang="tr-TR" sz="1650" dirty="0">
                <a:latin typeface="Arial" panose="020B0604020202020204" pitchFamily="34" charset="0"/>
                <a:cs typeface="Arial" panose="020B0604020202020204" pitchFamily="34" charset="0"/>
              </a:rPr>
              <a:t> </a:t>
            </a:r>
            <a:r>
              <a:rPr lang="tr-TR" sz="1650" dirty="0" err="1">
                <a:latin typeface="Arial" panose="020B0604020202020204" pitchFamily="34" charset="0"/>
                <a:cs typeface="Arial" panose="020B0604020202020204" pitchFamily="34" charset="0"/>
              </a:rPr>
              <a:t>null</a:t>
            </a:r>
            <a:r>
              <a:rPr lang="tr-TR" sz="1650" dirty="0">
                <a:latin typeface="Arial" panose="020B0604020202020204" pitchFamily="34" charset="0"/>
                <a:cs typeface="Arial" panose="020B0604020202020204" pitchFamily="34" charset="0"/>
              </a:rPr>
              <a:t> değeri alamaz. Yani, bir </a:t>
            </a:r>
            <a:r>
              <a:rPr lang="tr-TR" sz="1650" dirty="0" err="1">
                <a:latin typeface="Arial" panose="020B0604020202020204" pitchFamily="34" charset="0"/>
                <a:cs typeface="Arial" panose="020B0604020202020204" pitchFamily="34" charset="0"/>
              </a:rPr>
              <a:t>class</a:t>
            </a:r>
            <a:r>
              <a:rPr lang="tr-TR" sz="1650" dirty="0">
                <a:latin typeface="Arial" panose="020B0604020202020204" pitchFamily="34" charset="0"/>
                <a:cs typeface="Arial" panose="020B0604020202020204" pitchFamily="34" charset="0"/>
              </a:rPr>
              <a:t> örneği </a:t>
            </a:r>
            <a:r>
              <a:rPr lang="tr-TR" sz="1650" dirty="0" err="1">
                <a:latin typeface="Arial" panose="020B0604020202020204" pitchFamily="34" charset="0"/>
                <a:cs typeface="Arial" panose="020B0604020202020204" pitchFamily="34" charset="0"/>
              </a:rPr>
              <a:t>null</a:t>
            </a:r>
            <a:r>
              <a:rPr lang="tr-TR" sz="1650" dirty="0">
                <a:latin typeface="Arial" panose="020B0604020202020204" pitchFamily="34" charset="0"/>
                <a:cs typeface="Arial" panose="020B0604020202020204" pitchFamily="34" charset="0"/>
              </a:rPr>
              <a:t> olabilirken, bir </a:t>
            </a:r>
            <a:r>
              <a:rPr lang="tr-TR" sz="1650" dirty="0" err="1">
                <a:latin typeface="Arial" panose="020B0604020202020204" pitchFamily="34" charset="0"/>
                <a:cs typeface="Arial" panose="020B0604020202020204" pitchFamily="34" charset="0"/>
              </a:rPr>
              <a:t>struct</a:t>
            </a:r>
            <a:r>
              <a:rPr lang="tr-TR" sz="1650" dirty="0">
                <a:latin typeface="Arial" panose="020B0604020202020204" pitchFamily="34" charset="0"/>
                <a:cs typeface="Arial" panose="020B0604020202020204" pitchFamily="34" charset="0"/>
              </a:rPr>
              <a:t> örneği her zaman bir değeri temsil eder.</a:t>
            </a:r>
          </a:p>
          <a:p>
            <a:pPr marL="266700" indent="-266700" algn="l">
              <a:buFont typeface="+mj-lt"/>
              <a:buAutoNum type="arabicPeriod"/>
            </a:pPr>
            <a:endParaRPr lang="tr-TR" sz="1650" dirty="0">
              <a:latin typeface="Arial" panose="020B0604020202020204" pitchFamily="34" charset="0"/>
              <a:cs typeface="Arial" panose="020B0604020202020204" pitchFamily="34" charset="0"/>
            </a:endParaRPr>
          </a:p>
          <a:p>
            <a:pPr marL="266700" indent="-266700" algn="l">
              <a:buFont typeface="+mj-lt"/>
              <a:buAutoNum type="arabicPeriod"/>
            </a:pPr>
            <a:r>
              <a:rPr lang="tr-TR" sz="1650" b="1" dirty="0">
                <a:latin typeface="Arial" panose="020B0604020202020204" pitchFamily="34" charset="0"/>
                <a:cs typeface="Arial" panose="020B0604020202020204" pitchFamily="34" charset="0"/>
              </a:rPr>
              <a:t>Performans:</a:t>
            </a:r>
            <a:r>
              <a:rPr lang="tr-TR" sz="1650" dirty="0">
                <a:latin typeface="Arial" panose="020B0604020202020204" pitchFamily="34" charset="0"/>
                <a:cs typeface="Arial" panose="020B0604020202020204" pitchFamily="34" charset="0"/>
              </a:rPr>
              <a:t> </a:t>
            </a:r>
            <a:r>
              <a:rPr lang="tr-TR" sz="1650" dirty="0" err="1">
                <a:latin typeface="Arial" panose="020B0604020202020204" pitchFamily="34" charset="0"/>
                <a:cs typeface="Arial" panose="020B0604020202020204" pitchFamily="34" charset="0"/>
              </a:rPr>
              <a:t>Struct'lar</a:t>
            </a:r>
            <a:r>
              <a:rPr lang="tr-TR" sz="1650" dirty="0">
                <a:latin typeface="Arial" panose="020B0604020202020204" pitchFamily="34" charset="0"/>
                <a:cs typeface="Arial" panose="020B0604020202020204" pitchFamily="34" charset="0"/>
              </a:rPr>
              <a:t>, değer türleri olduğu için genellikle daha hafif ve daha performanslıdır. </a:t>
            </a:r>
            <a:r>
              <a:rPr lang="tr-TR" sz="1650" dirty="0" err="1">
                <a:latin typeface="Arial" panose="020B0604020202020204" pitchFamily="34" charset="0"/>
                <a:cs typeface="Arial" panose="020B0604020202020204" pitchFamily="34" charset="0"/>
              </a:rPr>
              <a:t>Class'lar</a:t>
            </a:r>
            <a:r>
              <a:rPr lang="tr-TR" sz="1650" dirty="0">
                <a:latin typeface="Arial" panose="020B0604020202020204" pitchFamily="34" charset="0"/>
                <a:cs typeface="Arial" panose="020B0604020202020204" pitchFamily="34" charset="0"/>
              </a:rPr>
              <a:t> ise referans türleri olduğu için daha fazla bellek kullanır ve daha fazla işlem gerektirebilir.</a:t>
            </a:r>
          </a:p>
        </p:txBody>
      </p:sp>
    </p:spTree>
    <p:extLst>
      <p:ext uri="{BB962C8B-B14F-4D97-AF65-F5344CB8AC3E}">
        <p14:creationId xmlns:p14="http://schemas.microsoft.com/office/powerpoint/2010/main" val="1866091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30412" y="221044"/>
            <a:ext cx="1995648" cy="1047716"/>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511827"/>
            <a:ext cx="6120680" cy="466150"/>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Nesne Tabanlı Programlama (OOP)</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1053852" y="2348880"/>
            <a:ext cx="9738742" cy="3744416"/>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dirty="0">
                <a:solidFill>
                  <a:srgbClr val="465562"/>
                </a:solidFill>
                <a:latin typeface="Arial" panose="020B0604020202020204" pitchFamily="34" charset="0"/>
                <a:cs typeface="Arial" panose="020B0604020202020204" pitchFamily="34" charset="0"/>
              </a:rPr>
              <a:t>OOP (Object-</a:t>
            </a:r>
            <a:r>
              <a:rPr lang="tr-TR" sz="2400" dirty="0" err="1">
                <a:solidFill>
                  <a:srgbClr val="465562"/>
                </a:solidFill>
                <a:latin typeface="Arial" panose="020B0604020202020204" pitchFamily="34" charset="0"/>
                <a:cs typeface="Arial" panose="020B0604020202020204" pitchFamily="34" charset="0"/>
              </a:rPr>
              <a:t>Oriented</a:t>
            </a:r>
            <a:r>
              <a:rPr lang="tr-TR" sz="2400" dirty="0">
                <a:solidFill>
                  <a:srgbClr val="465562"/>
                </a:solidFill>
                <a:latin typeface="Arial" panose="020B0604020202020204" pitchFamily="34" charset="0"/>
                <a:cs typeface="Arial" panose="020B0604020202020204" pitchFamily="34" charset="0"/>
              </a:rPr>
              <a:t> Programming), nesne tabanlı programlamanın bir yaklaşımıdır. </a:t>
            </a:r>
          </a:p>
          <a:p>
            <a:pPr marL="457200" indent="-457200">
              <a:buFont typeface="Arial" panose="020B0604020202020204" pitchFamily="34" charset="0"/>
              <a:buChar char="•"/>
            </a:pPr>
            <a:endParaRPr lang="tr-TR" sz="2400" dirty="0">
              <a:solidFill>
                <a:srgbClr val="465562"/>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dirty="0">
                <a:solidFill>
                  <a:srgbClr val="465562"/>
                </a:solidFill>
                <a:latin typeface="Arial" panose="020B0604020202020204" pitchFamily="34" charset="0"/>
                <a:cs typeface="Arial" panose="020B0604020202020204" pitchFamily="34" charset="0"/>
              </a:rPr>
              <a:t>Bu yaklaşım, </a:t>
            </a:r>
            <a:r>
              <a:rPr lang="tr-TR" sz="2400" u="sng" dirty="0">
                <a:solidFill>
                  <a:srgbClr val="465562"/>
                </a:solidFill>
                <a:latin typeface="Arial" panose="020B0604020202020204" pitchFamily="34" charset="0"/>
                <a:cs typeface="Arial" panose="020B0604020202020204" pitchFamily="34" charset="0"/>
              </a:rPr>
              <a:t>programlama problemlerini nesneler ve onların etkileşimleri üzerinden çözmeyi hedefler.</a:t>
            </a:r>
          </a:p>
          <a:p>
            <a:pPr marL="457200" indent="-457200">
              <a:buFont typeface="Arial" panose="020B0604020202020204" pitchFamily="34" charset="0"/>
              <a:buChar char="•"/>
            </a:pPr>
            <a:endParaRPr lang="tr-TR" sz="2400" u="sng" dirty="0">
              <a:solidFill>
                <a:srgbClr val="465562"/>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dirty="0" err="1">
                <a:solidFill>
                  <a:srgbClr val="465562"/>
                </a:solidFill>
                <a:latin typeface="Arial" panose="020B0604020202020204" pitchFamily="34" charset="0"/>
                <a:cs typeface="Arial" panose="020B0604020202020204" pitchFamily="34" charset="0"/>
              </a:rPr>
              <a:t>OOP'nin</a:t>
            </a:r>
            <a:r>
              <a:rPr lang="tr-TR" sz="2400" dirty="0">
                <a:solidFill>
                  <a:srgbClr val="465562"/>
                </a:solidFill>
                <a:latin typeface="Arial" panose="020B0604020202020204" pitchFamily="34" charset="0"/>
                <a:cs typeface="Arial" panose="020B0604020202020204" pitchFamily="34" charset="0"/>
              </a:rPr>
              <a:t> diller arasında farklı uygulamaları ve detayları olabilir, ancak temel prensipler ve kavramlar çoğunlukla benzerdir. Bu nedenle, bir dilden diğerine geçiş yaparken </a:t>
            </a:r>
            <a:r>
              <a:rPr lang="tr-TR" sz="2400" dirty="0" err="1">
                <a:solidFill>
                  <a:srgbClr val="465562"/>
                </a:solidFill>
                <a:latin typeface="Arial" panose="020B0604020202020204" pitchFamily="34" charset="0"/>
                <a:cs typeface="Arial" panose="020B0604020202020204" pitchFamily="34" charset="0"/>
              </a:rPr>
              <a:t>OOP'nin</a:t>
            </a:r>
            <a:r>
              <a:rPr lang="tr-TR" sz="2400" dirty="0">
                <a:solidFill>
                  <a:srgbClr val="465562"/>
                </a:solidFill>
                <a:latin typeface="Arial" panose="020B0604020202020204" pitchFamily="34" charset="0"/>
                <a:cs typeface="Arial" panose="020B0604020202020204" pitchFamily="34" charset="0"/>
              </a:rPr>
              <a:t> temel kavramlarına aşina olmak önemlidir.</a:t>
            </a:r>
          </a:p>
          <a:p>
            <a:pPr marL="457200" indent="-457200">
              <a:buFont typeface="Arial" panose="020B0604020202020204" pitchFamily="34" charset="0"/>
              <a:buChar char="•"/>
            </a:pPr>
            <a:endParaRPr lang="tr-TR" sz="2400" dirty="0">
              <a:solidFill>
                <a:srgbClr val="465562"/>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700" dirty="0">
              <a:solidFill>
                <a:srgbClr val="465562"/>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700" dirty="0">
              <a:solidFill>
                <a:srgbClr val="465562"/>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700" dirty="0">
              <a:solidFill>
                <a:srgbClr val="46556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335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Singleton</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3168352"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solidFill>
                  <a:srgbClr val="760A0A"/>
                </a:solidFill>
                <a:latin typeface="Arial" panose="020B0604020202020204" pitchFamily="34" charset="0"/>
                <a:cs typeface="Arial" panose="020B0604020202020204" pitchFamily="34" charset="0"/>
              </a:rPr>
              <a:t>Singleton</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Prototype</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Object </a:t>
            </a:r>
            <a:r>
              <a:rPr lang="tr-TR" sz="2400" b="1" dirty="0" err="1">
                <a:latin typeface="Arial" panose="020B0604020202020204" pitchFamily="34" charset="0"/>
                <a:cs typeface="Arial" panose="020B0604020202020204" pitchFamily="34" charset="0"/>
              </a:rPr>
              <a:t>Pool</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Method</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Abstract</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Builder</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Lazy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Initialization</a:t>
            </a:r>
            <a:endParaRPr lang="tr-TR" sz="2400" b="1" dirty="0">
              <a:latin typeface="Arial" panose="020B0604020202020204" pitchFamily="34" charset="0"/>
              <a:cs typeface="Arial" panose="020B0604020202020204" pitchFamily="34" charset="0"/>
            </a:endParaRPr>
          </a:p>
        </p:txBody>
      </p:sp>
      <p:sp>
        <p:nvSpPr>
          <p:cNvPr id="9" name="İçerik Yer Tutucusu 13">
            <a:extLst>
              <a:ext uri="{FF2B5EF4-FFF2-40B4-BE49-F238E27FC236}">
                <a16:creationId xmlns:a16="http://schemas.microsoft.com/office/drawing/2014/main" id="{3F4CC237-76B2-2402-F475-2185F7FABE09}"/>
              </a:ext>
            </a:extLst>
          </p:cNvPr>
          <p:cNvSpPr txBox="1">
            <a:spLocks/>
          </p:cNvSpPr>
          <p:nvPr/>
        </p:nvSpPr>
        <p:spPr>
          <a:xfrm>
            <a:off x="4438228" y="1502223"/>
            <a:ext cx="6336704"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algn="l"/>
            <a:r>
              <a:rPr lang="tr-TR" sz="1850" dirty="0" err="1">
                <a:latin typeface="Arial" panose="020B0604020202020204" pitchFamily="34" charset="0"/>
                <a:cs typeface="Arial" panose="020B0604020202020204" pitchFamily="34" charset="0"/>
              </a:rPr>
              <a:t>Singleton</a:t>
            </a:r>
            <a:r>
              <a:rPr lang="tr-TR" sz="1850" dirty="0">
                <a:latin typeface="Arial" panose="020B0604020202020204" pitchFamily="34" charset="0"/>
                <a:cs typeface="Arial" panose="020B0604020202020204" pitchFamily="34" charset="0"/>
              </a:rPr>
              <a:t> deseninin amacı, bir sınıfın yalnızca bir örneğinin olmasını garanti etmektir. Bu, bellek kullanımını optimize etmek, kaynakları paylaşmak veya bir nesneye global erişim sağlamak gibi durumlarda kullanılabilir.</a:t>
            </a:r>
          </a:p>
          <a:p>
            <a:pPr algn="l"/>
            <a:endParaRPr lang="tr-TR" sz="1850" b="1" dirty="0">
              <a:latin typeface="Arial" panose="020B0604020202020204" pitchFamily="34" charset="0"/>
              <a:cs typeface="Arial" panose="020B0604020202020204" pitchFamily="34" charset="0"/>
            </a:endParaRPr>
          </a:p>
          <a:p>
            <a:pPr algn="l"/>
            <a:r>
              <a:rPr lang="tr-TR" sz="1850" b="1" dirty="0" err="1">
                <a:latin typeface="Arial" panose="020B0604020202020204" pitchFamily="34" charset="0"/>
                <a:cs typeface="Arial" panose="020B0604020202020204" pitchFamily="34" charset="0"/>
              </a:rPr>
              <a:t>Singleton</a:t>
            </a:r>
            <a:r>
              <a:rPr lang="tr-TR" sz="1850" b="1" dirty="0">
                <a:latin typeface="Arial" panose="020B0604020202020204" pitchFamily="34" charset="0"/>
                <a:cs typeface="Arial" panose="020B0604020202020204" pitchFamily="34" charset="0"/>
              </a:rPr>
              <a:t> deseninin bazı temel özellikleri şunlardır:</a:t>
            </a:r>
          </a:p>
          <a:p>
            <a:pPr algn="l"/>
            <a:endParaRPr lang="tr-TR" sz="1850" b="1" dirty="0">
              <a:latin typeface="Arial" panose="020B0604020202020204" pitchFamily="34" charset="0"/>
              <a:cs typeface="Arial" panose="020B0604020202020204" pitchFamily="34" charset="0"/>
            </a:endParaRPr>
          </a:p>
          <a:p>
            <a:pPr marL="269875" indent="-269875" algn="l">
              <a:buFont typeface="+mj-lt"/>
              <a:buAutoNum type="arabicPeriod"/>
            </a:pPr>
            <a:r>
              <a:rPr lang="tr-TR" sz="1850" b="1" dirty="0">
                <a:latin typeface="Arial" panose="020B0604020202020204" pitchFamily="34" charset="0"/>
                <a:cs typeface="Arial" panose="020B0604020202020204" pitchFamily="34" charset="0"/>
              </a:rPr>
              <a:t>Tek Örnek: </a:t>
            </a:r>
            <a:r>
              <a:rPr lang="tr-TR" sz="1850" dirty="0" err="1">
                <a:latin typeface="Arial" panose="020B0604020202020204" pitchFamily="34" charset="0"/>
                <a:cs typeface="Arial" panose="020B0604020202020204" pitchFamily="34" charset="0"/>
              </a:rPr>
              <a:t>Singleton</a:t>
            </a:r>
            <a:r>
              <a:rPr lang="tr-TR" sz="1850" dirty="0">
                <a:latin typeface="Arial" panose="020B0604020202020204" pitchFamily="34" charset="0"/>
                <a:cs typeface="Arial" panose="020B0604020202020204" pitchFamily="34" charset="0"/>
              </a:rPr>
              <a:t> sınıfından yalnızca bir örnek oluşturulabilir. Bu örnek, genellikle bir </a:t>
            </a:r>
            <a:r>
              <a:rPr lang="tr-TR" sz="1850" dirty="0" err="1">
                <a:latin typeface="Arial" panose="020B0604020202020204" pitchFamily="34" charset="0"/>
                <a:cs typeface="Arial" panose="020B0604020202020204" pitchFamily="34" charset="0"/>
              </a:rPr>
              <a:t>static</a:t>
            </a:r>
            <a:r>
              <a:rPr lang="tr-TR" sz="1850" dirty="0">
                <a:latin typeface="Arial" panose="020B0604020202020204" pitchFamily="34" charset="0"/>
                <a:cs typeface="Arial" panose="020B0604020202020204" pitchFamily="34" charset="0"/>
              </a:rPr>
              <a:t> üye değişken olarak tanımlanır ve tüm kullanıcılar tarafından paylaşılır.</a:t>
            </a:r>
          </a:p>
          <a:p>
            <a:pPr marL="269875" indent="-269875" algn="l">
              <a:buFont typeface="+mj-lt"/>
              <a:buAutoNum type="arabicPeriod"/>
            </a:pPr>
            <a:endParaRPr lang="tr-TR" sz="1850" dirty="0">
              <a:latin typeface="Arial" panose="020B0604020202020204" pitchFamily="34" charset="0"/>
              <a:cs typeface="Arial" panose="020B0604020202020204" pitchFamily="34" charset="0"/>
            </a:endParaRPr>
          </a:p>
          <a:p>
            <a:pPr marL="269875" indent="-269875" algn="l">
              <a:buFont typeface="+mj-lt"/>
              <a:buAutoNum type="arabicPeriod"/>
            </a:pPr>
            <a:r>
              <a:rPr lang="tr-TR" sz="1850" b="1" dirty="0">
                <a:latin typeface="Arial" panose="020B0604020202020204" pitchFamily="34" charset="0"/>
                <a:cs typeface="Arial" panose="020B0604020202020204" pitchFamily="34" charset="0"/>
              </a:rPr>
              <a:t>Global Erişim: </a:t>
            </a:r>
            <a:r>
              <a:rPr lang="tr-TR" sz="1850" dirty="0" err="1">
                <a:latin typeface="Arial" panose="020B0604020202020204" pitchFamily="34" charset="0"/>
                <a:cs typeface="Arial" panose="020B0604020202020204" pitchFamily="34" charset="0"/>
              </a:rPr>
              <a:t>Singleton</a:t>
            </a:r>
            <a:r>
              <a:rPr lang="tr-TR" sz="1850" dirty="0">
                <a:latin typeface="Arial" panose="020B0604020202020204" pitchFamily="34" charset="0"/>
                <a:cs typeface="Arial" panose="020B0604020202020204" pitchFamily="34" charset="0"/>
              </a:rPr>
              <a:t> örneğine, uygulamanın herhangi bir yerinden erişilebilir. Bu, diğer sınıfların kolayca </a:t>
            </a:r>
            <a:r>
              <a:rPr lang="tr-TR" sz="1850" dirty="0" err="1">
                <a:latin typeface="Arial" panose="020B0604020202020204" pitchFamily="34" charset="0"/>
                <a:cs typeface="Arial" panose="020B0604020202020204" pitchFamily="34" charset="0"/>
              </a:rPr>
              <a:t>Singleton</a:t>
            </a:r>
            <a:r>
              <a:rPr lang="tr-TR" sz="1850" dirty="0">
                <a:latin typeface="Arial" panose="020B0604020202020204" pitchFamily="34" charset="0"/>
                <a:cs typeface="Arial" panose="020B0604020202020204" pitchFamily="34" charset="0"/>
              </a:rPr>
              <a:t> örneğini kullanabilmesini sağlar.</a:t>
            </a:r>
          </a:p>
          <a:p>
            <a:pPr marL="269875" indent="-269875" algn="l">
              <a:buFont typeface="+mj-lt"/>
              <a:buAutoNum type="arabicPeriod"/>
            </a:pPr>
            <a:endParaRPr lang="tr-TR" sz="1850" dirty="0">
              <a:latin typeface="Arial" panose="020B0604020202020204" pitchFamily="34" charset="0"/>
              <a:cs typeface="Arial" panose="020B0604020202020204" pitchFamily="34" charset="0"/>
            </a:endParaRPr>
          </a:p>
          <a:p>
            <a:pPr marL="269875" indent="-269875" algn="l">
              <a:buFont typeface="+mj-lt"/>
              <a:buAutoNum type="arabicPeriod"/>
            </a:pPr>
            <a:r>
              <a:rPr lang="tr-TR" sz="1850" b="1" dirty="0">
                <a:latin typeface="Arial" panose="020B0604020202020204" pitchFamily="34" charset="0"/>
                <a:cs typeface="Arial" panose="020B0604020202020204" pitchFamily="34" charset="0"/>
              </a:rPr>
              <a:t>İlk Oluşturma</a:t>
            </a:r>
            <a:r>
              <a:rPr lang="tr-TR" sz="1850" dirty="0">
                <a:latin typeface="Arial" panose="020B0604020202020204" pitchFamily="34" charset="0"/>
                <a:cs typeface="Arial" panose="020B0604020202020204" pitchFamily="34" charset="0"/>
              </a:rPr>
              <a:t>: </a:t>
            </a:r>
            <a:r>
              <a:rPr lang="tr-TR" sz="1850" dirty="0" err="1">
                <a:latin typeface="Arial" panose="020B0604020202020204" pitchFamily="34" charset="0"/>
                <a:cs typeface="Arial" panose="020B0604020202020204" pitchFamily="34" charset="0"/>
              </a:rPr>
              <a:t>Singleton</a:t>
            </a:r>
            <a:r>
              <a:rPr lang="tr-TR" sz="1850" dirty="0">
                <a:latin typeface="Arial" panose="020B0604020202020204" pitchFamily="34" charset="0"/>
                <a:cs typeface="Arial" panose="020B0604020202020204" pitchFamily="34" charset="0"/>
              </a:rPr>
              <a:t> örneği, ilk kullanıldığında oluşturulur. Ardından, her defasında aynı örneğe erişilir. Bu sayede gereksiz örnekleme maliyeti engellenir.</a:t>
            </a:r>
          </a:p>
        </p:txBody>
      </p:sp>
    </p:spTree>
    <p:extLst>
      <p:ext uri="{BB962C8B-B14F-4D97-AF65-F5344CB8AC3E}">
        <p14:creationId xmlns:p14="http://schemas.microsoft.com/office/powerpoint/2010/main" val="2859190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Singleton</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3168352"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solidFill>
                  <a:srgbClr val="760A0A"/>
                </a:solidFill>
                <a:latin typeface="Arial" panose="020B0604020202020204" pitchFamily="34" charset="0"/>
                <a:cs typeface="Arial" panose="020B0604020202020204" pitchFamily="34" charset="0"/>
              </a:rPr>
              <a:t>Singleton</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Prototype</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Object </a:t>
            </a:r>
            <a:r>
              <a:rPr lang="tr-TR" sz="2400" b="1" dirty="0" err="1">
                <a:latin typeface="Arial" panose="020B0604020202020204" pitchFamily="34" charset="0"/>
                <a:cs typeface="Arial" panose="020B0604020202020204" pitchFamily="34" charset="0"/>
              </a:rPr>
              <a:t>Pool</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Lazy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Initialization</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Method</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Abstract</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Builder</a:t>
            </a:r>
          </a:p>
          <a:p>
            <a:endParaRPr lang="tr-TR" sz="2400" b="1" dirty="0">
              <a:latin typeface="Arial" panose="020B0604020202020204" pitchFamily="34" charset="0"/>
              <a:cs typeface="Arial" panose="020B0604020202020204" pitchFamily="34" charset="0"/>
            </a:endParaRPr>
          </a:p>
        </p:txBody>
      </p:sp>
      <p:pic>
        <p:nvPicPr>
          <p:cNvPr id="8" name="Resim 7">
            <a:extLst>
              <a:ext uri="{FF2B5EF4-FFF2-40B4-BE49-F238E27FC236}">
                <a16:creationId xmlns:a16="http://schemas.microsoft.com/office/drawing/2014/main" id="{F7F4449A-1695-CC40-4549-DF89B7B6551E}"/>
              </a:ext>
            </a:extLst>
          </p:cNvPr>
          <p:cNvPicPr>
            <a:picLocks noChangeAspect="1"/>
          </p:cNvPicPr>
          <p:nvPr/>
        </p:nvPicPr>
        <p:blipFill>
          <a:blip r:embed="rId4"/>
          <a:stretch>
            <a:fillRect/>
          </a:stretch>
        </p:blipFill>
        <p:spPr>
          <a:xfrm>
            <a:off x="5590356" y="1772816"/>
            <a:ext cx="4867275" cy="2971800"/>
          </a:xfrm>
          <a:prstGeom prst="rect">
            <a:avLst/>
          </a:prstGeom>
        </p:spPr>
      </p:pic>
    </p:spTree>
    <p:extLst>
      <p:ext uri="{BB962C8B-B14F-4D97-AF65-F5344CB8AC3E}">
        <p14:creationId xmlns:p14="http://schemas.microsoft.com/office/powerpoint/2010/main" val="1900830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Singleton</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3168352"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solidFill>
                  <a:srgbClr val="760A0A"/>
                </a:solidFill>
                <a:latin typeface="Arial" panose="020B0604020202020204" pitchFamily="34" charset="0"/>
                <a:cs typeface="Arial" panose="020B0604020202020204" pitchFamily="34" charset="0"/>
              </a:rPr>
              <a:t>Singleton</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Prototype</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Object </a:t>
            </a:r>
            <a:r>
              <a:rPr lang="tr-TR" sz="2400" b="1" dirty="0" err="1">
                <a:latin typeface="Arial" panose="020B0604020202020204" pitchFamily="34" charset="0"/>
                <a:cs typeface="Arial" panose="020B0604020202020204" pitchFamily="34" charset="0"/>
              </a:rPr>
              <a:t>Pool</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Lazy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Initialization</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Method</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Abstract</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Builder</a:t>
            </a:r>
          </a:p>
          <a:p>
            <a:endParaRPr lang="tr-TR" sz="2400" b="1" dirty="0">
              <a:latin typeface="Arial" panose="020B0604020202020204" pitchFamily="34" charset="0"/>
              <a:cs typeface="Arial" panose="020B0604020202020204" pitchFamily="34" charset="0"/>
            </a:endParaRPr>
          </a:p>
        </p:txBody>
      </p:sp>
      <p:sp>
        <p:nvSpPr>
          <p:cNvPr id="6" name="Metin kutusu 5">
            <a:extLst>
              <a:ext uri="{FF2B5EF4-FFF2-40B4-BE49-F238E27FC236}">
                <a16:creationId xmlns:a16="http://schemas.microsoft.com/office/drawing/2014/main" id="{826E60CC-24FF-E8E7-63EC-EBA382EE1168}"/>
              </a:ext>
            </a:extLst>
          </p:cNvPr>
          <p:cNvSpPr txBox="1"/>
          <p:nvPr/>
        </p:nvSpPr>
        <p:spPr>
          <a:xfrm>
            <a:off x="4609232" y="1421728"/>
            <a:ext cx="6165699" cy="2516073"/>
          </a:xfrm>
          <a:prstGeom prst="rect">
            <a:avLst/>
          </a:prstGeom>
          <a:noFill/>
        </p:spPr>
        <p:txBody>
          <a:bodyPr wrap="square" rtlCol="0">
            <a:spAutoFit/>
          </a:bodyPr>
          <a:lstStyle/>
          <a:p>
            <a:r>
              <a:rPr lang="tr-TR" sz="1750" dirty="0" err="1">
                <a:solidFill>
                  <a:srgbClr val="0000FF"/>
                </a:solidFill>
                <a:latin typeface="Cascadia Mono" panose="020B0609020000020004" pitchFamily="49" charset="0"/>
              </a:rPr>
              <a:t>public</a:t>
            </a:r>
            <a:r>
              <a:rPr lang="tr-TR" sz="1750" dirty="0">
                <a:solidFill>
                  <a:srgbClr val="000000"/>
                </a:solidFill>
                <a:latin typeface="Cascadia Mono" panose="020B0609020000020004" pitchFamily="49" charset="0"/>
              </a:rPr>
              <a:t> </a:t>
            </a:r>
            <a:r>
              <a:rPr lang="tr-TR" sz="1750" dirty="0" err="1">
                <a:solidFill>
                  <a:srgbClr val="0000FF"/>
                </a:solidFill>
                <a:latin typeface="Cascadia Mono" panose="020B0609020000020004" pitchFamily="49" charset="0"/>
              </a:rPr>
              <a:t>class</a:t>
            </a:r>
            <a:r>
              <a:rPr lang="tr-TR" sz="1750" dirty="0">
                <a:solidFill>
                  <a:srgbClr val="000000"/>
                </a:solidFill>
                <a:latin typeface="Cascadia Mono" panose="020B0609020000020004" pitchFamily="49" charset="0"/>
              </a:rPr>
              <a:t> </a:t>
            </a:r>
            <a:r>
              <a:rPr lang="tr-TR" sz="1750" dirty="0" err="1">
                <a:solidFill>
                  <a:srgbClr val="2B91AF"/>
                </a:solidFill>
                <a:latin typeface="Cascadia Mono" panose="020B0609020000020004" pitchFamily="49" charset="0"/>
              </a:rPr>
              <a:t>SampleSingleton</a:t>
            </a:r>
            <a:endParaRPr lang="tr-TR" sz="1750" dirty="0">
              <a:solidFill>
                <a:srgbClr val="000000"/>
              </a:solidFill>
              <a:latin typeface="Cascadia Mono" panose="020B0609020000020004" pitchFamily="49" charset="0"/>
            </a:endParaRPr>
          </a:p>
          <a:p>
            <a:r>
              <a:rPr lang="tr-TR" sz="1750" dirty="0">
                <a:solidFill>
                  <a:srgbClr val="000000"/>
                </a:solidFill>
                <a:latin typeface="Cascadia Mono" panose="020B0609020000020004" pitchFamily="49" charset="0"/>
              </a:rPr>
              <a:t>{</a:t>
            </a:r>
          </a:p>
          <a:p>
            <a:r>
              <a:rPr lang="tr-TR" sz="1750" dirty="0">
                <a:solidFill>
                  <a:srgbClr val="000000"/>
                </a:solidFill>
                <a:latin typeface="Cascadia Mono" panose="020B0609020000020004" pitchFamily="49" charset="0"/>
              </a:rPr>
              <a:t>   </a:t>
            </a:r>
            <a:r>
              <a:rPr lang="tr-TR" sz="1750" dirty="0" err="1">
                <a:solidFill>
                  <a:srgbClr val="0000FF"/>
                </a:solidFill>
                <a:latin typeface="Cascadia Mono" panose="020B0609020000020004" pitchFamily="49" charset="0"/>
              </a:rPr>
              <a:t>private</a:t>
            </a:r>
            <a:r>
              <a:rPr lang="tr-TR" sz="1750" dirty="0">
                <a:solidFill>
                  <a:srgbClr val="000000"/>
                </a:solidFill>
                <a:latin typeface="Cascadia Mono" panose="020B0609020000020004" pitchFamily="49" charset="0"/>
              </a:rPr>
              <a:t> </a:t>
            </a:r>
            <a:r>
              <a:rPr lang="tr-TR" sz="1750" dirty="0" err="1">
                <a:solidFill>
                  <a:srgbClr val="0000FF"/>
                </a:solidFill>
                <a:latin typeface="Cascadia Mono" panose="020B0609020000020004" pitchFamily="49" charset="0"/>
              </a:rPr>
              <a:t>static</a:t>
            </a:r>
            <a:r>
              <a:rPr lang="tr-TR" sz="1750" dirty="0">
                <a:solidFill>
                  <a:srgbClr val="000000"/>
                </a:solidFill>
                <a:latin typeface="Cascadia Mono" panose="020B0609020000020004" pitchFamily="49" charset="0"/>
              </a:rPr>
              <a:t> </a:t>
            </a:r>
            <a:r>
              <a:rPr lang="tr-TR" sz="1750" dirty="0" err="1">
                <a:solidFill>
                  <a:srgbClr val="000000"/>
                </a:solidFill>
                <a:latin typeface="Cascadia Mono" panose="020B0609020000020004" pitchFamily="49" charset="0"/>
              </a:rPr>
              <a:t>SampleSingleton</a:t>
            </a:r>
            <a:r>
              <a:rPr lang="tr-TR" sz="1750" dirty="0">
                <a:solidFill>
                  <a:srgbClr val="000000"/>
                </a:solidFill>
                <a:latin typeface="Cascadia Mono" panose="020B0609020000020004" pitchFamily="49" charset="0"/>
              </a:rPr>
              <a:t> _</a:t>
            </a:r>
            <a:r>
              <a:rPr lang="tr-TR" sz="1750" dirty="0" err="1">
                <a:solidFill>
                  <a:srgbClr val="000000"/>
                </a:solidFill>
                <a:latin typeface="Cascadia Mono" panose="020B0609020000020004" pitchFamily="49" charset="0"/>
              </a:rPr>
              <a:t>instance</a:t>
            </a:r>
            <a:r>
              <a:rPr lang="tr-TR" sz="1750" dirty="0">
                <a:solidFill>
                  <a:srgbClr val="000000"/>
                </a:solidFill>
                <a:latin typeface="Cascadia Mono" panose="020B0609020000020004" pitchFamily="49" charset="0"/>
              </a:rPr>
              <a:t>;</a:t>
            </a:r>
          </a:p>
          <a:p>
            <a:r>
              <a:rPr lang="en-US" sz="1750" dirty="0">
                <a:solidFill>
                  <a:srgbClr val="000000"/>
                </a:solidFill>
                <a:latin typeface="Cascadia Mono" panose="020B0609020000020004" pitchFamily="49" charset="0"/>
              </a:rPr>
              <a:t>   </a:t>
            </a:r>
            <a:r>
              <a:rPr lang="en-US" sz="1750" dirty="0">
                <a:solidFill>
                  <a:srgbClr val="0000FF"/>
                </a:solidFill>
                <a:latin typeface="Cascadia Mono" panose="020B0609020000020004" pitchFamily="49" charset="0"/>
              </a:rPr>
              <a:t>public</a:t>
            </a:r>
            <a:r>
              <a:rPr lang="en-US" sz="1750" dirty="0">
                <a:solidFill>
                  <a:srgbClr val="000000"/>
                </a:solidFill>
                <a:latin typeface="Cascadia Mono" panose="020B0609020000020004" pitchFamily="49" charset="0"/>
              </a:rPr>
              <a:t> </a:t>
            </a:r>
            <a:r>
              <a:rPr lang="en-US" sz="1750" dirty="0">
                <a:solidFill>
                  <a:srgbClr val="0000FF"/>
                </a:solidFill>
                <a:latin typeface="Cascadia Mono" panose="020B0609020000020004" pitchFamily="49" charset="0"/>
              </a:rPr>
              <a:t>static</a:t>
            </a:r>
            <a:r>
              <a:rPr lang="en-US" sz="1750" dirty="0">
                <a:solidFill>
                  <a:srgbClr val="000000"/>
                </a:solidFill>
                <a:latin typeface="Cascadia Mono" panose="020B0609020000020004" pitchFamily="49" charset="0"/>
              </a:rPr>
              <a:t> </a:t>
            </a:r>
            <a:r>
              <a:rPr lang="en-US" sz="1750" dirty="0" err="1">
                <a:solidFill>
                  <a:srgbClr val="000000"/>
                </a:solidFill>
                <a:latin typeface="Cascadia Mono" panose="020B0609020000020004" pitchFamily="49" charset="0"/>
              </a:rPr>
              <a:t>SampleSingleton</a:t>
            </a:r>
            <a:r>
              <a:rPr lang="en-US" sz="1750" dirty="0">
                <a:solidFill>
                  <a:srgbClr val="000000"/>
                </a:solidFill>
                <a:latin typeface="Cascadia Mono" panose="020B0609020000020004" pitchFamily="49" charset="0"/>
              </a:rPr>
              <a:t> Instance </a:t>
            </a:r>
            <a:endParaRPr lang="tr-TR" sz="1750" dirty="0">
              <a:solidFill>
                <a:srgbClr val="000000"/>
              </a:solidFill>
              <a:latin typeface="Cascadia Mono" panose="020B0609020000020004" pitchFamily="49" charset="0"/>
            </a:endParaRPr>
          </a:p>
          <a:p>
            <a:r>
              <a:rPr lang="tr-TR" sz="1750" dirty="0">
                <a:solidFill>
                  <a:srgbClr val="000000"/>
                </a:solidFill>
                <a:latin typeface="Cascadia Mono" panose="020B0609020000020004" pitchFamily="49" charset="0"/>
              </a:rPr>
              <a:t>   </a:t>
            </a:r>
            <a:r>
              <a:rPr lang="en-US" sz="1750" dirty="0">
                <a:solidFill>
                  <a:srgbClr val="000000"/>
                </a:solidFill>
                <a:latin typeface="Cascadia Mono" panose="020B0609020000020004" pitchFamily="49" charset="0"/>
              </a:rPr>
              <a:t>= _instance ?? (_instance = </a:t>
            </a:r>
            <a:r>
              <a:rPr lang="en-US" sz="1750" dirty="0">
                <a:solidFill>
                  <a:srgbClr val="0000FF"/>
                </a:solidFill>
                <a:latin typeface="Cascadia Mono" panose="020B0609020000020004" pitchFamily="49" charset="0"/>
              </a:rPr>
              <a:t>new</a:t>
            </a:r>
            <a:r>
              <a:rPr lang="tr-TR" sz="1750" dirty="0">
                <a:solidFill>
                  <a:srgbClr val="0000FF"/>
                </a:solidFill>
                <a:latin typeface="Cascadia Mono" panose="020B0609020000020004" pitchFamily="49" charset="0"/>
              </a:rPr>
              <a:t> 					</a:t>
            </a:r>
            <a:r>
              <a:rPr lang="en-US" sz="1750" dirty="0" err="1">
                <a:solidFill>
                  <a:srgbClr val="000000"/>
                </a:solidFill>
                <a:latin typeface="Cascadia Mono" panose="020B0609020000020004" pitchFamily="49" charset="0"/>
              </a:rPr>
              <a:t>SampleSingleton</a:t>
            </a:r>
            <a:r>
              <a:rPr lang="en-US" sz="1750" dirty="0">
                <a:solidFill>
                  <a:srgbClr val="000000"/>
                </a:solidFill>
                <a:latin typeface="Cascadia Mono" panose="020B0609020000020004" pitchFamily="49" charset="0"/>
              </a:rPr>
              <a:t>());</a:t>
            </a:r>
            <a:endParaRPr lang="tr-TR" sz="1750" dirty="0">
              <a:solidFill>
                <a:srgbClr val="000000"/>
              </a:solidFill>
              <a:latin typeface="Cascadia Mono" panose="020B0609020000020004" pitchFamily="49" charset="0"/>
            </a:endParaRPr>
          </a:p>
          <a:p>
            <a:endParaRPr lang="en-US" sz="1750" dirty="0">
              <a:solidFill>
                <a:srgbClr val="000000"/>
              </a:solidFill>
              <a:latin typeface="Cascadia Mono" panose="020B0609020000020004" pitchFamily="49" charset="0"/>
            </a:endParaRPr>
          </a:p>
          <a:p>
            <a:r>
              <a:rPr lang="tr-TR" sz="1750" dirty="0">
                <a:solidFill>
                  <a:srgbClr val="000000"/>
                </a:solidFill>
                <a:latin typeface="Cascadia Mono" panose="020B0609020000020004" pitchFamily="49" charset="0"/>
              </a:rPr>
              <a:t>    </a:t>
            </a:r>
            <a:r>
              <a:rPr lang="tr-TR" sz="1750" dirty="0" err="1">
                <a:solidFill>
                  <a:srgbClr val="0000FF"/>
                </a:solidFill>
                <a:latin typeface="Cascadia Mono" panose="020B0609020000020004" pitchFamily="49" charset="0"/>
              </a:rPr>
              <a:t>private</a:t>
            </a:r>
            <a:r>
              <a:rPr lang="tr-TR" sz="1750" dirty="0">
                <a:solidFill>
                  <a:srgbClr val="000000"/>
                </a:solidFill>
                <a:latin typeface="Cascadia Mono" panose="020B0609020000020004" pitchFamily="49" charset="0"/>
              </a:rPr>
              <a:t> </a:t>
            </a:r>
            <a:r>
              <a:rPr lang="tr-TR" sz="1750" dirty="0" err="1">
                <a:solidFill>
                  <a:srgbClr val="2B91AF"/>
                </a:solidFill>
                <a:latin typeface="Cascadia Mono" panose="020B0609020000020004" pitchFamily="49" charset="0"/>
              </a:rPr>
              <a:t>SampleSingleton</a:t>
            </a:r>
            <a:r>
              <a:rPr lang="tr-TR" sz="1750" dirty="0">
                <a:solidFill>
                  <a:srgbClr val="000000"/>
                </a:solidFill>
                <a:latin typeface="Cascadia Mono" panose="020B0609020000020004" pitchFamily="49" charset="0"/>
              </a:rPr>
              <a:t>() { }</a:t>
            </a:r>
          </a:p>
          <a:p>
            <a:r>
              <a:rPr lang="tr-TR" sz="1750" dirty="0">
                <a:solidFill>
                  <a:srgbClr val="000000"/>
                </a:solidFill>
                <a:latin typeface="Cascadia Mono" panose="020B0609020000020004" pitchFamily="49" charset="0"/>
              </a:rPr>
              <a:t>}</a:t>
            </a:r>
            <a:endParaRPr lang="tr-TR" sz="1750" dirty="0"/>
          </a:p>
        </p:txBody>
      </p:sp>
    </p:spTree>
    <p:extLst>
      <p:ext uri="{BB962C8B-B14F-4D97-AF65-F5344CB8AC3E}">
        <p14:creationId xmlns:p14="http://schemas.microsoft.com/office/powerpoint/2010/main" val="2076862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Prototype</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3168352"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Singleton</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solidFill>
                  <a:srgbClr val="760A0A"/>
                </a:solidFill>
                <a:latin typeface="Arial" panose="020B0604020202020204" pitchFamily="34" charset="0"/>
                <a:cs typeface="Arial" panose="020B0604020202020204" pitchFamily="34" charset="0"/>
              </a:rPr>
              <a:t>Prototype</a:t>
            </a:r>
            <a:endParaRPr lang="tr-TR" sz="2400" b="1" dirty="0">
              <a:solidFill>
                <a:srgbClr val="760A0A"/>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Object </a:t>
            </a:r>
            <a:r>
              <a:rPr lang="tr-TR" sz="2400" b="1" dirty="0" err="1">
                <a:latin typeface="Arial" panose="020B0604020202020204" pitchFamily="34" charset="0"/>
                <a:cs typeface="Arial" panose="020B0604020202020204" pitchFamily="34" charset="0"/>
              </a:rPr>
              <a:t>Pool</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Lazy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Initialization</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Method</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Abstract</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Builder</a:t>
            </a:r>
          </a:p>
          <a:p>
            <a:endParaRPr lang="tr-TR" sz="2400" b="1" dirty="0">
              <a:latin typeface="Arial" panose="020B0604020202020204" pitchFamily="34" charset="0"/>
              <a:cs typeface="Arial" panose="020B0604020202020204" pitchFamily="34" charset="0"/>
            </a:endParaRPr>
          </a:p>
        </p:txBody>
      </p:sp>
      <p:sp>
        <p:nvSpPr>
          <p:cNvPr id="9" name="İçerik Yer Tutucusu 13">
            <a:extLst>
              <a:ext uri="{FF2B5EF4-FFF2-40B4-BE49-F238E27FC236}">
                <a16:creationId xmlns:a16="http://schemas.microsoft.com/office/drawing/2014/main" id="{3F4CC237-76B2-2402-F475-2185F7FABE09}"/>
              </a:ext>
            </a:extLst>
          </p:cNvPr>
          <p:cNvSpPr txBox="1">
            <a:spLocks/>
          </p:cNvSpPr>
          <p:nvPr/>
        </p:nvSpPr>
        <p:spPr>
          <a:xfrm>
            <a:off x="4316634" y="1512213"/>
            <a:ext cx="6624736" cy="4941123"/>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algn="l"/>
            <a:r>
              <a:rPr lang="tr-TR" sz="1850" b="1" dirty="0">
                <a:latin typeface="Arial" panose="020B0604020202020204" pitchFamily="34" charset="0"/>
                <a:cs typeface="Arial" panose="020B0604020202020204" pitchFamily="34" charset="0"/>
              </a:rPr>
              <a:t>Builder deseninin temel unsurları şunlardır:</a:t>
            </a:r>
          </a:p>
          <a:p>
            <a:pPr algn="l"/>
            <a:endParaRPr lang="tr-TR" sz="1850" b="1" dirty="0">
              <a:latin typeface="Arial" panose="020B0604020202020204" pitchFamily="34" charset="0"/>
              <a:cs typeface="Arial" panose="020B0604020202020204" pitchFamily="34" charset="0"/>
            </a:endParaRPr>
          </a:p>
          <a:p>
            <a:r>
              <a:rPr lang="tr-TR" sz="1850" b="1" dirty="0" err="1">
                <a:latin typeface="Arial" panose="020B0604020202020204" pitchFamily="34" charset="0"/>
                <a:cs typeface="Arial" panose="020B0604020202020204" pitchFamily="34" charset="0"/>
              </a:rPr>
              <a:t>Shallow</a:t>
            </a:r>
            <a:r>
              <a:rPr lang="tr-TR" sz="1850" b="1" dirty="0">
                <a:latin typeface="Arial" panose="020B0604020202020204" pitchFamily="34" charset="0"/>
                <a:cs typeface="Arial" panose="020B0604020202020204" pitchFamily="34" charset="0"/>
              </a:rPr>
              <a:t> </a:t>
            </a:r>
            <a:r>
              <a:rPr lang="tr-TR" sz="1850" b="1" dirty="0" err="1">
                <a:latin typeface="Arial" panose="020B0604020202020204" pitchFamily="34" charset="0"/>
                <a:cs typeface="Arial" panose="020B0604020202020204" pitchFamily="34" charset="0"/>
              </a:rPr>
              <a:t>Copy</a:t>
            </a:r>
            <a:r>
              <a:rPr lang="tr-TR" sz="1850" b="1" dirty="0">
                <a:latin typeface="Arial" panose="020B0604020202020204" pitchFamily="34" charset="0"/>
                <a:cs typeface="Arial" panose="020B0604020202020204" pitchFamily="34" charset="0"/>
              </a:rPr>
              <a:t>: </a:t>
            </a:r>
            <a:r>
              <a:rPr lang="tr-TR" sz="1850" dirty="0">
                <a:latin typeface="Arial" panose="020B0604020202020204" pitchFamily="34" charset="0"/>
                <a:cs typeface="Arial" panose="020B0604020202020204" pitchFamily="34" charset="0"/>
              </a:rPr>
              <a:t>Nesnelerin bellekteki adresleri kopyalanmakta dolayısıyla yüzeysel olarak bir kopyalama işlemi gerçekleştirileceği için yeni bir nesne üretilmemekte, var olan nesne üzerine referanslar ile işaretleme yapılmaktadır.</a:t>
            </a:r>
          </a:p>
          <a:p>
            <a:endParaRPr lang="tr-TR" sz="1850" dirty="0">
              <a:latin typeface="Arial" panose="020B0604020202020204" pitchFamily="34" charset="0"/>
              <a:cs typeface="Arial" panose="020B0604020202020204" pitchFamily="34" charset="0"/>
            </a:endParaRPr>
          </a:p>
          <a:p>
            <a:r>
              <a:rPr lang="tr-TR" sz="1850" b="1" dirty="0" err="1">
                <a:latin typeface="Arial" panose="020B0604020202020204" pitchFamily="34" charset="0"/>
                <a:cs typeface="Arial" panose="020B0604020202020204" pitchFamily="34" charset="0"/>
              </a:rPr>
              <a:t>Deep</a:t>
            </a:r>
            <a:r>
              <a:rPr lang="tr-TR" sz="1850" b="1" dirty="0">
                <a:latin typeface="Arial" panose="020B0604020202020204" pitchFamily="34" charset="0"/>
                <a:cs typeface="Arial" panose="020B0604020202020204" pitchFamily="34" charset="0"/>
              </a:rPr>
              <a:t> </a:t>
            </a:r>
            <a:r>
              <a:rPr lang="tr-TR" sz="1850" b="1" dirty="0" err="1">
                <a:latin typeface="Arial" panose="020B0604020202020204" pitchFamily="34" charset="0"/>
                <a:cs typeface="Arial" panose="020B0604020202020204" pitchFamily="34" charset="0"/>
              </a:rPr>
              <a:t>Copy</a:t>
            </a:r>
            <a:r>
              <a:rPr lang="tr-TR" sz="1850" b="1" dirty="0">
                <a:latin typeface="Arial" panose="020B0604020202020204" pitchFamily="34" charset="0"/>
                <a:cs typeface="Arial" panose="020B0604020202020204" pitchFamily="34" charset="0"/>
              </a:rPr>
              <a:t>: </a:t>
            </a:r>
            <a:r>
              <a:rPr lang="tr-TR" sz="1850" dirty="0">
                <a:latin typeface="Arial" panose="020B0604020202020204" pitchFamily="34" charset="0"/>
                <a:cs typeface="Arial" panose="020B0604020202020204" pitchFamily="34" charset="0"/>
              </a:rPr>
              <a:t>Nesneler birebir kopyalanabilmekte ve bu kopya sonucu ile asıl nesne farklı referanslar ile işaretlenebilmektedir. </a:t>
            </a:r>
          </a:p>
          <a:p>
            <a:endParaRPr lang="tr-TR" sz="1850" dirty="0">
              <a:latin typeface="Arial" panose="020B0604020202020204" pitchFamily="34" charset="0"/>
              <a:cs typeface="Arial" panose="020B0604020202020204" pitchFamily="34" charset="0"/>
            </a:endParaRPr>
          </a:p>
          <a:p>
            <a:r>
              <a:rPr lang="tr-TR" sz="1850" dirty="0">
                <a:latin typeface="Arial" panose="020B0604020202020204" pitchFamily="34" charset="0"/>
                <a:cs typeface="Arial" panose="020B0604020202020204" pitchFamily="34" charset="0"/>
              </a:rPr>
              <a:t>İşte </a:t>
            </a:r>
            <a:r>
              <a:rPr lang="tr-TR" sz="1850" dirty="0" err="1">
                <a:latin typeface="Arial" panose="020B0604020202020204" pitchFamily="34" charset="0"/>
                <a:cs typeface="Arial" panose="020B0604020202020204" pitchFamily="34" charset="0"/>
              </a:rPr>
              <a:t>Prototype</a:t>
            </a:r>
            <a:r>
              <a:rPr lang="tr-TR" sz="1850" dirty="0">
                <a:latin typeface="Arial" panose="020B0604020202020204" pitchFamily="34" charset="0"/>
                <a:cs typeface="Arial" panose="020B0604020202020204" pitchFamily="34" charset="0"/>
              </a:rPr>
              <a:t> Design </a:t>
            </a:r>
            <a:r>
              <a:rPr lang="tr-TR" sz="1850" dirty="0" err="1">
                <a:latin typeface="Arial" panose="020B0604020202020204" pitchFamily="34" charset="0"/>
                <a:cs typeface="Arial" panose="020B0604020202020204" pitchFamily="34" charset="0"/>
              </a:rPr>
              <a:t>Pattern’de</a:t>
            </a:r>
            <a:r>
              <a:rPr lang="tr-TR" sz="1850" dirty="0">
                <a:latin typeface="Arial" panose="020B0604020202020204" pitchFamily="34" charset="0"/>
                <a:cs typeface="Arial" panose="020B0604020202020204" pitchFamily="34" charset="0"/>
              </a:rPr>
              <a:t> bu kopyalama yaklaşımında bulunmak en doğrusudur.</a:t>
            </a:r>
          </a:p>
        </p:txBody>
      </p:sp>
    </p:spTree>
    <p:extLst>
      <p:ext uri="{BB962C8B-B14F-4D97-AF65-F5344CB8AC3E}">
        <p14:creationId xmlns:p14="http://schemas.microsoft.com/office/powerpoint/2010/main" val="3828455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Prototype</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3168352"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Singleton</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solidFill>
                  <a:srgbClr val="760A0A"/>
                </a:solidFill>
                <a:latin typeface="Arial" panose="020B0604020202020204" pitchFamily="34" charset="0"/>
                <a:cs typeface="Arial" panose="020B0604020202020204" pitchFamily="34" charset="0"/>
              </a:rPr>
              <a:t>Prototype</a:t>
            </a:r>
            <a:endParaRPr lang="tr-TR" sz="2400" b="1" dirty="0">
              <a:solidFill>
                <a:srgbClr val="760A0A"/>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Object </a:t>
            </a:r>
            <a:r>
              <a:rPr lang="tr-TR" sz="2400" b="1" dirty="0" err="1">
                <a:latin typeface="Arial" panose="020B0604020202020204" pitchFamily="34" charset="0"/>
                <a:cs typeface="Arial" panose="020B0604020202020204" pitchFamily="34" charset="0"/>
              </a:rPr>
              <a:t>Pool</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Lazy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Initialization</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Method</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Abstract</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Builder</a:t>
            </a:r>
          </a:p>
          <a:p>
            <a:endParaRPr lang="tr-TR" sz="2400" b="1" dirty="0">
              <a:latin typeface="Arial" panose="020B0604020202020204" pitchFamily="34" charset="0"/>
              <a:cs typeface="Arial" panose="020B0604020202020204" pitchFamily="34" charset="0"/>
            </a:endParaRPr>
          </a:p>
        </p:txBody>
      </p:sp>
      <p:pic>
        <p:nvPicPr>
          <p:cNvPr id="8" name="Resim 7">
            <a:extLst>
              <a:ext uri="{FF2B5EF4-FFF2-40B4-BE49-F238E27FC236}">
                <a16:creationId xmlns:a16="http://schemas.microsoft.com/office/drawing/2014/main" id="{46738E91-4957-F75F-754B-85AC0E171E24}"/>
              </a:ext>
            </a:extLst>
          </p:cNvPr>
          <p:cNvPicPr>
            <a:picLocks noChangeAspect="1"/>
          </p:cNvPicPr>
          <p:nvPr/>
        </p:nvPicPr>
        <p:blipFill>
          <a:blip r:embed="rId4"/>
          <a:stretch>
            <a:fillRect/>
          </a:stretch>
        </p:blipFill>
        <p:spPr>
          <a:xfrm>
            <a:off x="4328647" y="1628800"/>
            <a:ext cx="6505430" cy="2736304"/>
          </a:xfrm>
          <a:prstGeom prst="rect">
            <a:avLst/>
          </a:prstGeom>
        </p:spPr>
      </p:pic>
    </p:spTree>
    <p:extLst>
      <p:ext uri="{BB962C8B-B14F-4D97-AF65-F5344CB8AC3E}">
        <p14:creationId xmlns:p14="http://schemas.microsoft.com/office/powerpoint/2010/main" val="971444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Prototype</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3168352"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Singleton</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solidFill>
                  <a:srgbClr val="760A0A"/>
                </a:solidFill>
                <a:latin typeface="Arial" panose="020B0604020202020204" pitchFamily="34" charset="0"/>
                <a:cs typeface="Arial" panose="020B0604020202020204" pitchFamily="34" charset="0"/>
              </a:rPr>
              <a:t>Prototype</a:t>
            </a:r>
            <a:endParaRPr lang="tr-TR" sz="2400" b="1" dirty="0">
              <a:solidFill>
                <a:srgbClr val="760A0A"/>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Object </a:t>
            </a:r>
            <a:r>
              <a:rPr lang="tr-TR" sz="2400" b="1" dirty="0" err="1">
                <a:latin typeface="Arial" panose="020B0604020202020204" pitchFamily="34" charset="0"/>
                <a:cs typeface="Arial" panose="020B0604020202020204" pitchFamily="34" charset="0"/>
              </a:rPr>
              <a:t>Pool</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Lazy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Initialization</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Method</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Abstract</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Builder</a:t>
            </a:r>
          </a:p>
          <a:p>
            <a:endParaRPr lang="tr-TR" sz="2400" b="1" dirty="0">
              <a:latin typeface="Arial" panose="020B0604020202020204" pitchFamily="34" charset="0"/>
              <a:cs typeface="Arial" panose="020B0604020202020204" pitchFamily="34" charset="0"/>
            </a:endParaRPr>
          </a:p>
        </p:txBody>
      </p:sp>
      <p:pic>
        <p:nvPicPr>
          <p:cNvPr id="11" name="Resim 10">
            <a:extLst>
              <a:ext uri="{FF2B5EF4-FFF2-40B4-BE49-F238E27FC236}">
                <a16:creationId xmlns:a16="http://schemas.microsoft.com/office/drawing/2014/main" id="{8A51AE55-5893-88AC-84D3-A3076F4ED3F5}"/>
              </a:ext>
            </a:extLst>
          </p:cNvPr>
          <p:cNvPicPr>
            <a:picLocks noChangeAspect="1"/>
          </p:cNvPicPr>
          <p:nvPr/>
        </p:nvPicPr>
        <p:blipFill>
          <a:blip r:embed="rId4"/>
          <a:stretch>
            <a:fillRect/>
          </a:stretch>
        </p:blipFill>
        <p:spPr>
          <a:xfrm>
            <a:off x="5040008" y="1340768"/>
            <a:ext cx="5112568" cy="5488397"/>
          </a:xfrm>
          <a:prstGeom prst="rect">
            <a:avLst/>
          </a:prstGeom>
          <a:noFill/>
        </p:spPr>
      </p:pic>
    </p:spTree>
    <p:extLst>
      <p:ext uri="{BB962C8B-B14F-4D97-AF65-F5344CB8AC3E}">
        <p14:creationId xmlns:p14="http://schemas.microsoft.com/office/powerpoint/2010/main" val="1304788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Object </a:t>
            </a:r>
            <a:r>
              <a:rPr lang="tr-TR" sz="2000" dirty="0" err="1">
                <a:solidFill>
                  <a:srgbClr val="760A0A"/>
                </a:solidFill>
                <a:latin typeface="Arial" panose="020B0604020202020204" pitchFamily="34" charset="0"/>
                <a:cs typeface="Arial" panose="020B0604020202020204" pitchFamily="34" charset="0"/>
              </a:rPr>
              <a:t>Pool</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3168352"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Singleton</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Prototype</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solidFill>
                  <a:srgbClr val="760A0A"/>
                </a:solidFill>
                <a:latin typeface="Arial" panose="020B0604020202020204" pitchFamily="34" charset="0"/>
                <a:cs typeface="Arial" panose="020B0604020202020204" pitchFamily="34" charset="0"/>
              </a:rPr>
              <a:t>Object </a:t>
            </a:r>
            <a:r>
              <a:rPr lang="tr-TR" sz="2400" b="1" dirty="0" err="1">
                <a:solidFill>
                  <a:srgbClr val="760A0A"/>
                </a:solidFill>
                <a:latin typeface="Arial" panose="020B0604020202020204" pitchFamily="34" charset="0"/>
                <a:cs typeface="Arial" panose="020B0604020202020204" pitchFamily="34" charset="0"/>
              </a:rPr>
              <a:t>Pool</a:t>
            </a:r>
            <a:endParaRPr lang="tr-TR" sz="2400" b="1" dirty="0">
              <a:solidFill>
                <a:srgbClr val="760A0A"/>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Lazy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Initialization</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Method</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Abstract</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Builder</a:t>
            </a:r>
          </a:p>
          <a:p>
            <a:endParaRPr lang="tr-TR" sz="2400" b="1" dirty="0">
              <a:latin typeface="Arial" panose="020B0604020202020204" pitchFamily="34" charset="0"/>
              <a:cs typeface="Arial" panose="020B0604020202020204" pitchFamily="34" charset="0"/>
            </a:endParaRPr>
          </a:p>
        </p:txBody>
      </p:sp>
      <p:sp>
        <p:nvSpPr>
          <p:cNvPr id="9" name="İçerik Yer Tutucusu 13">
            <a:extLst>
              <a:ext uri="{FF2B5EF4-FFF2-40B4-BE49-F238E27FC236}">
                <a16:creationId xmlns:a16="http://schemas.microsoft.com/office/drawing/2014/main" id="{3F4CC237-76B2-2402-F475-2185F7FABE09}"/>
              </a:ext>
            </a:extLst>
          </p:cNvPr>
          <p:cNvSpPr txBox="1">
            <a:spLocks/>
          </p:cNvSpPr>
          <p:nvPr/>
        </p:nvSpPr>
        <p:spPr>
          <a:xfrm>
            <a:off x="4316634" y="1351061"/>
            <a:ext cx="6624736" cy="5491968"/>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269875" indent="-269875" algn="l">
              <a:buFont typeface="Arial" panose="020B0604020202020204" pitchFamily="34" charset="0"/>
              <a:buChar char="•"/>
            </a:pPr>
            <a:r>
              <a:rPr lang="tr-TR" sz="1800" dirty="0" err="1">
                <a:latin typeface="Arial" panose="020B0604020202020204" pitchFamily="34" charset="0"/>
                <a:cs typeface="Arial" panose="020B0604020202020204" pitchFamily="34" charset="0"/>
              </a:rPr>
              <a:t>Yaratımsal</a:t>
            </a:r>
            <a:r>
              <a:rPr lang="tr-TR" sz="1800" dirty="0">
                <a:latin typeface="Arial" panose="020B0604020202020204" pitchFamily="34" charset="0"/>
                <a:cs typeface="Arial" panose="020B0604020202020204" pitchFamily="34" charset="0"/>
              </a:rPr>
              <a:t> bir tasarım desenidir ve genellikle tekrar tekrar kullanılan nesnelerin verimli bir şekilde yönetilmesini sağlar. Nesnelerin sürekli olarak yaratılıp yok edilmesi yerine, bir nesne havuzu oluşturularak ihtiyaç duyulduğunda bu havuzdan nesneler ödünç alınır ve kullanıldıktan sonra tekrar havuza geri verilir.</a:t>
            </a:r>
          </a:p>
          <a:p>
            <a:pPr marL="269875" indent="-269875" algn="l">
              <a:buFont typeface="Arial" panose="020B0604020202020204" pitchFamily="34" charset="0"/>
              <a:buChar char="•"/>
            </a:pPr>
            <a:endParaRPr lang="tr-TR" sz="1800" dirty="0">
              <a:latin typeface="Arial" panose="020B0604020202020204" pitchFamily="34" charset="0"/>
              <a:cs typeface="Arial" panose="020B0604020202020204" pitchFamily="34" charset="0"/>
            </a:endParaRPr>
          </a:p>
          <a:p>
            <a:pPr marL="269875" indent="-269875" algn="l">
              <a:buFont typeface="Arial" panose="020B0604020202020204" pitchFamily="34" charset="0"/>
              <a:buChar char="•"/>
            </a:pPr>
            <a:r>
              <a:rPr lang="tr-TR" sz="1800" dirty="0">
                <a:latin typeface="Arial" panose="020B0604020202020204" pitchFamily="34" charset="0"/>
                <a:cs typeface="Arial" panose="020B0604020202020204" pitchFamily="34" charset="0"/>
              </a:rPr>
              <a:t>Bu desenin temel amacı, nesnelerin yaratım sürecinden kaynaklanan maliyeti azaltmak ve performansı artırmaktır. Nesnelerin yeniden kullanılması, her seferinde yeni bir nesne yaratma ve yıkma işlemlerinden kaynaklanan ağırlığı azaltır. Ayrıca, nesnelerin havuzda yönetilmesi, nesnelerin kaynaklarını etkin bir şekilde kullanmayı sağlar.</a:t>
            </a:r>
          </a:p>
          <a:p>
            <a:pPr marL="269875" indent="-269875" algn="l">
              <a:buFont typeface="Arial" panose="020B0604020202020204" pitchFamily="34" charset="0"/>
              <a:buChar char="•"/>
            </a:pPr>
            <a:endParaRPr lang="tr-TR" sz="1800" dirty="0">
              <a:latin typeface="Arial" panose="020B0604020202020204" pitchFamily="34" charset="0"/>
              <a:cs typeface="Arial" panose="020B0604020202020204" pitchFamily="34" charset="0"/>
            </a:endParaRPr>
          </a:p>
          <a:p>
            <a:pPr marL="269875" indent="-269875" algn="l">
              <a:buFont typeface="Arial" panose="020B0604020202020204" pitchFamily="34" charset="0"/>
              <a:buChar char="•"/>
            </a:pPr>
            <a:r>
              <a:rPr lang="tr-TR" sz="1800" b="1" dirty="0" err="1">
                <a:solidFill>
                  <a:srgbClr val="2611ED"/>
                </a:solidFill>
                <a:latin typeface="Arial" panose="020B0604020202020204" pitchFamily="34" charset="0"/>
                <a:cs typeface="Arial" panose="020B0604020202020204" pitchFamily="34" charset="0"/>
              </a:rPr>
              <a:t>new</a:t>
            </a:r>
            <a:r>
              <a:rPr lang="tr-TR" sz="1800" dirty="0">
                <a:latin typeface="Arial" panose="020B0604020202020204" pitchFamily="34" charset="0"/>
                <a:cs typeface="Arial" panose="020B0604020202020204" pitchFamily="34" charset="0"/>
              </a:rPr>
              <a:t> operatörü çok maliyet bir operasyonel ağırlığa sahiptir. İşte tamda bu sebepten dolayı tekrarlı kullanılan/kullanılacak olan nesnelerde </a:t>
            </a:r>
            <a:r>
              <a:rPr lang="tr-TR" sz="1800" b="1" dirty="0" err="1">
                <a:solidFill>
                  <a:srgbClr val="2611ED"/>
                </a:solidFill>
                <a:latin typeface="Arial" panose="020B0604020202020204" pitchFamily="34" charset="0"/>
                <a:cs typeface="Arial" panose="020B0604020202020204" pitchFamily="34" charset="0"/>
              </a:rPr>
              <a:t>new</a:t>
            </a:r>
            <a:r>
              <a:rPr lang="tr-TR" sz="1800" dirty="0">
                <a:latin typeface="Arial" panose="020B0604020202020204" pitchFamily="34" charset="0"/>
                <a:cs typeface="Arial" panose="020B0604020202020204" pitchFamily="34" charset="0"/>
              </a:rPr>
              <a:t> ile yeniden üretimden kaçınılması gerekmektedir. Ayrıca bir nesnenin maliyetinin sadece üretiminden ibaret olacağını düşünmekte eksik bir kanaat olacaktır. Bazen nesneler üretildikleri gibi imha edilirlerken de yüksek maliyet gerektirebilmektedirler.</a:t>
            </a:r>
          </a:p>
          <a:p>
            <a:pPr algn="l"/>
            <a:endParaRPr lang="tr-TR"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441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Object </a:t>
            </a:r>
            <a:r>
              <a:rPr lang="tr-TR" sz="2000" dirty="0" err="1">
                <a:solidFill>
                  <a:srgbClr val="760A0A"/>
                </a:solidFill>
                <a:latin typeface="Arial" panose="020B0604020202020204" pitchFamily="34" charset="0"/>
                <a:cs typeface="Arial" panose="020B0604020202020204" pitchFamily="34" charset="0"/>
              </a:rPr>
              <a:t>Pool</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3168352"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Singleton</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Prototype</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solidFill>
                  <a:srgbClr val="760A0A"/>
                </a:solidFill>
                <a:latin typeface="Arial" panose="020B0604020202020204" pitchFamily="34" charset="0"/>
                <a:cs typeface="Arial" panose="020B0604020202020204" pitchFamily="34" charset="0"/>
              </a:rPr>
              <a:t>Object </a:t>
            </a:r>
            <a:r>
              <a:rPr lang="tr-TR" sz="2400" b="1" dirty="0" err="1">
                <a:solidFill>
                  <a:srgbClr val="760A0A"/>
                </a:solidFill>
                <a:latin typeface="Arial" panose="020B0604020202020204" pitchFamily="34" charset="0"/>
                <a:cs typeface="Arial" panose="020B0604020202020204" pitchFamily="34" charset="0"/>
              </a:rPr>
              <a:t>Pool</a:t>
            </a:r>
            <a:endParaRPr lang="tr-TR" sz="2400" b="1" dirty="0">
              <a:solidFill>
                <a:srgbClr val="760A0A"/>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Lazy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Initialization</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Method</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Abstract</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Builder</a:t>
            </a:r>
          </a:p>
          <a:p>
            <a:endParaRPr lang="tr-TR" sz="2400" b="1" dirty="0">
              <a:latin typeface="Arial" panose="020B0604020202020204" pitchFamily="34" charset="0"/>
              <a:cs typeface="Arial" panose="020B0604020202020204" pitchFamily="34" charset="0"/>
            </a:endParaRPr>
          </a:p>
        </p:txBody>
      </p:sp>
      <p:sp>
        <p:nvSpPr>
          <p:cNvPr id="9" name="İçerik Yer Tutucusu 13">
            <a:extLst>
              <a:ext uri="{FF2B5EF4-FFF2-40B4-BE49-F238E27FC236}">
                <a16:creationId xmlns:a16="http://schemas.microsoft.com/office/drawing/2014/main" id="{3F4CC237-76B2-2402-F475-2185F7FABE09}"/>
              </a:ext>
            </a:extLst>
          </p:cNvPr>
          <p:cNvSpPr txBox="1">
            <a:spLocks/>
          </p:cNvSpPr>
          <p:nvPr/>
        </p:nvSpPr>
        <p:spPr>
          <a:xfrm>
            <a:off x="4316634" y="1512213"/>
            <a:ext cx="6624736" cy="5330816"/>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269875" indent="-269875" algn="l">
              <a:buFont typeface="+mj-lt"/>
              <a:buAutoNum type="arabicPeriod"/>
            </a:pPr>
            <a:r>
              <a:rPr lang="tr-TR" sz="2000" dirty="0">
                <a:latin typeface="Arial" panose="020B0604020202020204" pitchFamily="34" charset="0"/>
                <a:cs typeface="Arial" panose="020B0604020202020204" pitchFamily="34" charset="0"/>
              </a:rPr>
              <a:t>Object </a:t>
            </a:r>
            <a:r>
              <a:rPr lang="tr-TR" sz="2000" dirty="0" err="1">
                <a:latin typeface="Arial" panose="020B0604020202020204" pitchFamily="34" charset="0"/>
                <a:cs typeface="Arial" panose="020B0604020202020204" pitchFamily="34" charset="0"/>
              </a:rPr>
              <a:t>Pool</a:t>
            </a:r>
            <a:r>
              <a:rPr lang="tr-TR" sz="2000" dirty="0">
                <a:latin typeface="Arial" panose="020B0604020202020204" pitchFamily="34" charset="0"/>
                <a:cs typeface="Arial" panose="020B0604020202020204" pitchFamily="34" charset="0"/>
              </a:rPr>
              <a:t> (Nesne Havuzu): Kullanılabilir nesnelerin depolandığı ve yönetildiği bir yapıdır. Bu havuz, nesneleri oluşturabilir, havuza geri alabilir veya havuzdan nesneleri ödünç alabilir.</a:t>
            </a:r>
          </a:p>
          <a:p>
            <a:pPr marL="269875" indent="-269875" algn="l">
              <a:buFont typeface="+mj-lt"/>
              <a:buAutoNum type="arabicPeriod"/>
            </a:pPr>
            <a:endParaRPr lang="tr-TR" sz="2000" dirty="0">
              <a:latin typeface="Arial" panose="020B0604020202020204" pitchFamily="34" charset="0"/>
              <a:cs typeface="Arial" panose="020B0604020202020204" pitchFamily="34" charset="0"/>
            </a:endParaRPr>
          </a:p>
          <a:p>
            <a:pPr marL="269875" indent="-269875" algn="l">
              <a:buFont typeface="+mj-lt"/>
              <a:buAutoNum type="arabicPeriod"/>
            </a:pPr>
            <a:r>
              <a:rPr lang="tr-TR" sz="2000" dirty="0" err="1">
                <a:latin typeface="Arial" panose="020B0604020202020204" pitchFamily="34" charset="0"/>
                <a:cs typeface="Arial" panose="020B0604020202020204" pitchFamily="34" charset="0"/>
              </a:rPr>
              <a:t>Pooled</a:t>
            </a:r>
            <a:r>
              <a:rPr lang="tr-TR" sz="2000" dirty="0">
                <a:latin typeface="Arial" panose="020B0604020202020204" pitchFamily="34" charset="0"/>
                <a:cs typeface="Arial" panose="020B0604020202020204" pitchFamily="34" charset="0"/>
              </a:rPr>
              <a:t> Object (Havuzda Saklanan Nesne): Nesne havuzunda depolanan nesnelerdir. Bu nesneler, ihtiyaç duyulduğunda ödünç alınabilir ve kullanılabilir.</a:t>
            </a:r>
          </a:p>
          <a:p>
            <a:pPr marL="269875" indent="-269875" algn="l">
              <a:buFont typeface="+mj-lt"/>
              <a:buAutoNum type="arabicPeriod"/>
            </a:pPr>
            <a:endParaRPr lang="tr-TR" sz="2000" dirty="0">
              <a:latin typeface="Arial" panose="020B0604020202020204" pitchFamily="34" charset="0"/>
              <a:cs typeface="Arial" panose="020B0604020202020204" pitchFamily="34" charset="0"/>
            </a:endParaRPr>
          </a:p>
          <a:p>
            <a:pPr marL="269875" indent="-269875" algn="l">
              <a:buFont typeface="+mj-lt"/>
              <a:buAutoNum type="arabicPeriod"/>
            </a:pPr>
            <a:r>
              <a:rPr lang="tr-TR" sz="2000" dirty="0">
                <a:latin typeface="Arial" panose="020B0604020202020204" pitchFamily="34" charset="0"/>
                <a:cs typeface="Arial" panose="020B0604020202020204" pitchFamily="34" charset="0"/>
              </a:rPr>
              <a:t>Client (İstemci): Nesne havuzundan nesne ödünç alan ve kullanımını tamamladıktan sonra nesneyi geri veren tarafı temsil eder.</a:t>
            </a:r>
          </a:p>
          <a:p>
            <a:pPr algn="l"/>
            <a:endParaRPr lang="tr-TR" sz="185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98885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Object </a:t>
            </a:r>
            <a:r>
              <a:rPr lang="tr-TR" sz="2000" dirty="0" err="1">
                <a:solidFill>
                  <a:srgbClr val="760A0A"/>
                </a:solidFill>
                <a:latin typeface="Arial" panose="020B0604020202020204" pitchFamily="34" charset="0"/>
                <a:cs typeface="Arial" panose="020B0604020202020204" pitchFamily="34" charset="0"/>
              </a:rPr>
              <a:t>Pool</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3168352"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Singleton</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Prototype</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solidFill>
                  <a:srgbClr val="760A0A"/>
                </a:solidFill>
                <a:latin typeface="Arial" panose="020B0604020202020204" pitchFamily="34" charset="0"/>
                <a:cs typeface="Arial" panose="020B0604020202020204" pitchFamily="34" charset="0"/>
              </a:rPr>
              <a:t>Object </a:t>
            </a:r>
            <a:r>
              <a:rPr lang="tr-TR" sz="2400" b="1" dirty="0" err="1">
                <a:solidFill>
                  <a:srgbClr val="760A0A"/>
                </a:solidFill>
                <a:latin typeface="Arial" panose="020B0604020202020204" pitchFamily="34" charset="0"/>
                <a:cs typeface="Arial" panose="020B0604020202020204" pitchFamily="34" charset="0"/>
              </a:rPr>
              <a:t>Pool</a:t>
            </a:r>
            <a:endParaRPr lang="tr-TR" sz="2400" b="1" dirty="0">
              <a:solidFill>
                <a:srgbClr val="760A0A"/>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Lazy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Initialization</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Method</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Abstract</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Builder</a:t>
            </a:r>
          </a:p>
          <a:p>
            <a:endParaRPr lang="tr-TR" sz="2400" b="1" dirty="0">
              <a:latin typeface="Arial" panose="020B0604020202020204" pitchFamily="34" charset="0"/>
              <a:cs typeface="Arial" panose="020B0604020202020204" pitchFamily="34" charset="0"/>
            </a:endParaRPr>
          </a:p>
        </p:txBody>
      </p:sp>
      <p:sp>
        <p:nvSpPr>
          <p:cNvPr id="9" name="İçerik Yer Tutucusu 13">
            <a:extLst>
              <a:ext uri="{FF2B5EF4-FFF2-40B4-BE49-F238E27FC236}">
                <a16:creationId xmlns:a16="http://schemas.microsoft.com/office/drawing/2014/main" id="{3F4CC237-76B2-2402-F475-2185F7FABE09}"/>
              </a:ext>
            </a:extLst>
          </p:cNvPr>
          <p:cNvSpPr txBox="1">
            <a:spLocks/>
          </p:cNvSpPr>
          <p:nvPr/>
        </p:nvSpPr>
        <p:spPr>
          <a:xfrm>
            <a:off x="4316634" y="1512213"/>
            <a:ext cx="6624736" cy="5330816"/>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algn="l"/>
            <a:r>
              <a:rPr lang="tr-TR" sz="1800" b="1" dirty="0">
                <a:latin typeface="Arial" panose="020B0604020202020204" pitchFamily="34" charset="0"/>
                <a:cs typeface="Arial" panose="020B0604020202020204" pitchFamily="34" charset="0"/>
              </a:rPr>
              <a:t>Peki, Object </a:t>
            </a:r>
            <a:r>
              <a:rPr lang="tr-TR" sz="1800" b="1" dirty="0" err="1">
                <a:latin typeface="Arial" panose="020B0604020202020204" pitchFamily="34" charset="0"/>
                <a:cs typeface="Arial" panose="020B0604020202020204" pitchFamily="34" charset="0"/>
              </a:rPr>
              <a:t>Pooling’in</a:t>
            </a:r>
            <a:r>
              <a:rPr lang="tr-TR" sz="1800" b="1" dirty="0">
                <a:latin typeface="Arial" panose="020B0604020202020204" pitchFamily="34" charset="0"/>
                <a:cs typeface="Arial" panose="020B0604020202020204" pitchFamily="34" charset="0"/>
              </a:rPr>
              <a:t> </a:t>
            </a:r>
            <a:r>
              <a:rPr lang="tr-TR" sz="1800" b="1" dirty="0" err="1">
                <a:latin typeface="Arial" panose="020B0604020202020204" pitchFamily="34" charset="0"/>
                <a:cs typeface="Arial" panose="020B0604020202020204" pitchFamily="34" charset="0"/>
              </a:rPr>
              <a:t>Prototype</a:t>
            </a:r>
            <a:r>
              <a:rPr lang="tr-TR" sz="1800" b="1" dirty="0">
                <a:latin typeface="Arial" panose="020B0604020202020204" pitchFamily="34" charset="0"/>
                <a:cs typeface="Arial" panose="020B0604020202020204" pitchFamily="34" charset="0"/>
              </a:rPr>
              <a:t> Design </a:t>
            </a:r>
            <a:r>
              <a:rPr lang="tr-TR" sz="1800" b="1" dirty="0" err="1">
                <a:latin typeface="Arial" panose="020B0604020202020204" pitchFamily="34" charset="0"/>
                <a:cs typeface="Arial" panose="020B0604020202020204" pitchFamily="34" charset="0"/>
              </a:rPr>
              <a:t>Pattern‘dan</a:t>
            </a:r>
            <a:r>
              <a:rPr lang="tr-TR" sz="1800" b="1" dirty="0">
                <a:latin typeface="Arial" panose="020B0604020202020204" pitchFamily="34" charset="0"/>
                <a:cs typeface="Arial" panose="020B0604020202020204" pitchFamily="34" charset="0"/>
              </a:rPr>
              <a:t> farkı nedir?</a:t>
            </a:r>
          </a:p>
          <a:p>
            <a:pPr algn="l"/>
            <a:endParaRPr lang="tr-TR" sz="1800" b="1" dirty="0">
              <a:latin typeface="Arial" panose="020B0604020202020204" pitchFamily="34" charset="0"/>
              <a:cs typeface="Arial" panose="020B0604020202020204" pitchFamily="34" charset="0"/>
            </a:endParaRPr>
          </a:p>
          <a:p>
            <a:pPr marL="266700" indent="-266700" algn="l">
              <a:buFont typeface="Arial" panose="020B0604020202020204" pitchFamily="34" charset="0"/>
              <a:buChar char="•"/>
            </a:pPr>
            <a:r>
              <a:rPr lang="tr-TR" sz="1800" dirty="0" err="1">
                <a:latin typeface="Arial" panose="020B0604020202020204" pitchFamily="34" charset="0"/>
                <a:cs typeface="Arial" panose="020B0604020202020204" pitchFamily="34" charset="0"/>
              </a:rPr>
              <a:t>Prototype</a:t>
            </a:r>
            <a:r>
              <a:rPr lang="tr-TR" sz="1800" dirty="0">
                <a:latin typeface="Arial" panose="020B0604020202020204" pitchFamily="34" charset="0"/>
                <a:cs typeface="Arial" panose="020B0604020202020204" pitchFamily="34" charset="0"/>
              </a:rPr>
              <a:t> deseninde </a:t>
            </a:r>
            <a:r>
              <a:rPr lang="tr-TR" sz="1800" dirty="0" err="1">
                <a:latin typeface="Arial" panose="020B0604020202020204" pitchFamily="34" charset="0"/>
                <a:cs typeface="Arial" panose="020B0604020202020204" pitchFamily="34" charset="0"/>
              </a:rPr>
              <a:t>constructor</a:t>
            </a:r>
            <a:r>
              <a:rPr lang="tr-TR" sz="1800" dirty="0">
                <a:latin typeface="Arial" panose="020B0604020202020204" pitchFamily="34" charset="0"/>
                <a:cs typeface="Arial" panose="020B0604020202020204" pitchFamily="34" charset="0"/>
              </a:rPr>
              <a:t> üzerinde iş yükü aşırı derecede fazla olan ve bunun yanında birde parametreli yapıcı ile </a:t>
            </a:r>
            <a:r>
              <a:rPr lang="tr-TR" sz="1800" dirty="0" err="1">
                <a:latin typeface="Arial" panose="020B0604020202020204" pitchFamily="34" charset="0"/>
                <a:cs typeface="Arial" panose="020B0604020202020204" pitchFamily="34" charset="0"/>
              </a:rPr>
              <a:t>developer</a:t>
            </a:r>
            <a:r>
              <a:rPr lang="tr-TR" sz="1800" dirty="0">
                <a:latin typeface="Arial" panose="020B0604020202020204" pitchFamily="34" charset="0"/>
                <a:cs typeface="Arial" panose="020B0604020202020204" pitchFamily="34" charset="0"/>
              </a:rPr>
              <a:t> açısından da maliyeti katlayan nesnelere ihtiyaç doğrultusunda üretimsel ağırlığı ortadan kaldırmak için önceden üretilmiş olan bir nesnenin klonlanması ve neticede klonlanmış bu nesne üzerinde yapıcı maliyetinin ortadan kaldırılması amaçlanmaktadır.</a:t>
            </a:r>
          </a:p>
          <a:p>
            <a:pPr marL="266700" indent="-266700" algn="l">
              <a:buFont typeface="Arial" panose="020B0604020202020204" pitchFamily="34" charset="0"/>
              <a:buChar char="•"/>
            </a:pPr>
            <a:endParaRPr lang="tr-TR" sz="1800" dirty="0">
              <a:latin typeface="Arial" panose="020B0604020202020204" pitchFamily="34" charset="0"/>
              <a:cs typeface="Arial" panose="020B0604020202020204" pitchFamily="34" charset="0"/>
            </a:endParaRPr>
          </a:p>
          <a:p>
            <a:pPr marL="266700" indent="-266700" algn="l">
              <a:buFont typeface="Arial" panose="020B0604020202020204" pitchFamily="34" charset="0"/>
              <a:buChar char="•"/>
            </a:pPr>
            <a:r>
              <a:rPr lang="tr-TR" sz="1800" dirty="0">
                <a:latin typeface="Arial" panose="020B0604020202020204" pitchFamily="34" charset="0"/>
                <a:cs typeface="Arial" panose="020B0604020202020204" pitchFamily="34" charset="0"/>
              </a:rPr>
              <a:t>Object </a:t>
            </a:r>
            <a:r>
              <a:rPr lang="tr-TR" sz="1800" dirty="0" err="1">
                <a:latin typeface="Arial" panose="020B0604020202020204" pitchFamily="34" charset="0"/>
                <a:cs typeface="Arial" panose="020B0604020202020204" pitchFamily="34" charset="0"/>
              </a:rPr>
              <a:t>Pooling</a:t>
            </a:r>
            <a:r>
              <a:rPr lang="tr-TR" sz="1800" dirty="0">
                <a:latin typeface="Arial" panose="020B0604020202020204" pitchFamily="34" charset="0"/>
                <a:cs typeface="Arial" panose="020B0604020202020204" pitchFamily="34" charset="0"/>
              </a:rPr>
              <a:t> deseninde ise oluşturulması maliyetli olan nesnelerin bir kereye mahsus üretilip sonraki ihtiyaçlarda yine aynı nesnenin kullanılmasına imkan tanınması esas alınmakta ve yeniden kullanılabilirliğe odaklanılmaktadır. </a:t>
            </a:r>
          </a:p>
          <a:p>
            <a:pPr marL="266700" indent="-266700" algn="l">
              <a:buFont typeface="Arial" panose="020B0604020202020204" pitchFamily="34" charset="0"/>
              <a:buChar char="•"/>
            </a:pPr>
            <a:endParaRPr lang="tr-TR" sz="1800" dirty="0">
              <a:latin typeface="Arial" panose="020B0604020202020204" pitchFamily="34" charset="0"/>
              <a:cs typeface="Arial" panose="020B0604020202020204" pitchFamily="34" charset="0"/>
            </a:endParaRPr>
          </a:p>
          <a:p>
            <a:pPr marL="266700" indent="-266700" algn="l">
              <a:buFont typeface="Arial" panose="020B0604020202020204" pitchFamily="34" charset="0"/>
              <a:buChar char="•"/>
            </a:pPr>
            <a:r>
              <a:rPr lang="tr-TR" sz="1800" dirty="0">
                <a:solidFill>
                  <a:srgbClr val="C00000"/>
                </a:solidFill>
                <a:latin typeface="Arial" panose="020B0604020202020204" pitchFamily="34" charset="0"/>
                <a:cs typeface="Arial" panose="020B0604020202020204" pitchFamily="34" charset="0"/>
              </a:rPr>
              <a:t>Nihai olarak; </a:t>
            </a:r>
            <a:r>
              <a:rPr lang="tr-TR" sz="1800" dirty="0" err="1">
                <a:solidFill>
                  <a:srgbClr val="C00000"/>
                </a:solidFill>
                <a:latin typeface="Arial" panose="020B0604020202020204" pitchFamily="34" charset="0"/>
                <a:cs typeface="Arial" panose="020B0604020202020204" pitchFamily="34" charset="0"/>
              </a:rPr>
              <a:t>prototype</a:t>
            </a:r>
            <a:r>
              <a:rPr lang="tr-TR" sz="1800" dirty="0">
                <a:solidFill>
                  <a:srgbClr val="C00000"/>
                </a:solidFill>
                <a:latin typeface="Arial" panose="020B0604020202020204" pitchFamily="34" charset="0"/>
                <a:cs typeface="Arial" panose="020B0604020202020204" pitchFamily="34" charset="0"/>
              </a:rPr>
              <a:t> tasarımı bir nesne daha üretirken, </a:t>
            </a:r>
            <a:r>
              <a:rPr lang="tr-TR" sz="1800" dirty="0" err="1">
                <a:solidFill>
                  <a:srgbClr val="C00000"/>
                </a:solidFill>
                <a:latin typeface="Arial" panose="020B0604020202020204" pitchFamily="34" charset="0"/>
                <a:cs typeface="Arial" panose="020B0604020202020204" pitchFamily="34" charset="0"/>
              </a:rPr>
              <a:t>object</a:t>
            </a:r>
            <a:r>
              <a:rPr lang="tr-TR" sz="1800" dirty="0">
                <a:solidFill>
                  <a:srgbClr val="C00000"/>
                </a:solidFill>
                <a:latin typeface="Arial" panose="020B0604020202020204" pitchFamily="34" charset="0"/>
                <a:cs typeface="Arial" panose="020B0604020202020204" pitchFamily="34" charset="0"/>
              </a:rPr>
              <a:t> </a:t>
            </a:r>
            <a:r>
              <a:rPr lang="tr-TR" sz="1800" dirty="0" err="1">
                <a:solidFill>
                  <a:srgbClr val="C00000"/>
                </a:solidFill>
                <a:latin typeface="Arial" panose="020B0604020202020204" pitchFamily="34" charset="0"/>
                <a:cs typeface="Arial" panose="020B0604020202020204" pitchFamily="34" charset="0"/>
              </a:rPr>
              <a:t>pooling</a:t>
            </a:r>
            <a:r>
              <a:rPr lang="tr-TR" sz="1800" dirty="0">
                <a:solidFill>
                  <a:srgbClr val="C00000"/>
                </a:solidFill>
                <a:latin typeface="Arial" panose="020B0604020202020204" pitchFamily="34" charset="0"/>
                <a:cs typeface="Arial" panose="020B0604020202020204" pitchFamily="34" charset="0"/>
              </a:rPr>
              <a:t> tasarımında nesne </a:t>
            </a:r>
            <a:r>
              <a:rPr lang="tr-TR" sz="1800" dirty="0" err="1">
                <a:solidFill>
                  <a:srgbClr val="C00000"/>
                </a:solidFill>
                <a:latin typeface="Arial" panose="020B0604020202020204" pitchFamily="34" charset="0"/>
                <a:cs typeface="Arial" panose="020B0604020202020204" pitchFamily="34" charset="0"/>
              </a:rPr>
              <a:t>üretilmeksizinn</a:t>
            </a:r>
            <a:r>
              <a:rPr lang="tr-TR" sz="1800" dirty="0">
                <a:solidFill>
                  <a:srgbClr val="C00000"/>
                </a:solidFill>
                <a:latin typeface="Arial" panose="020B0604020202020204" pitchFamily="34" charset="0"/>
                <a:cs typeface="Arial" panose="020B0604020202020204" pitchFamily="34" charset="0"/>
              </a:rPr>
              <a:t> var olan nesne kullanılmış olacaktır.</a:t>
            </a:r>
          </a:p>
          <a:p>
            <a:pPr algn="l"/>
            <a:endParaRPr lang="tr-TR" sz="1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478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Object </a:t>
            </a:r>
            <a:r>
              <a:rPr lang="tr-TR" sz="2000" dirty="0" err="1">
                <a:solidFill>
                  <a:srgbClr val="760A0A"/>
                </a:solidFill>
                <a:latin typeface="Arial" panose="020B0604020202020204" pitchFamily="34" charset="0"/>
                <a:cs typeface="Arial" panose="020B0604020202020204" pitchFamily="34" charset="0"/>
              </a:rPr>
              <a:t>Pool</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3168352"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Singleton</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Prototype</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solidFill>
                  <a:srgbClr val="760A0A"/>
                </a:solidFill>
                <a:latin typeface="Arial" panose="020B0604020202020204" pitchFamily="34" charset="0"/>
                <a:cs typeface="Arial" panose="020B0604020202020204" pitchFamily="34" charset="0"/>
              </a:rPr>
              <a:t>Object </a:t>
            </a:r>
            <a:r>
              <a:rPr lang="tr-TR" sz="2400" b="1" dirty="0" err="1">
                <a:solidFill>
                  <a:srgbClr val="760A0A"/>
                </a:solidFill>
                <a:latin typeface="Arial" panose="020B0604020202020204" pitchFamily="34" charset="0"/>
                <a:cs typeface="Arial" panose="020B0604020202020204" pitchFamily="34" charset="0"/>
              </a:rPr>
              <a:t>Pool</a:t>
            </a:r>
            <a:endParaRPr lang="tr-TR" sz="2400" b="1" dirty="0">
              <a:solidFill>
                <a:srgbClr val="760A0A"/>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Lazy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Initialization</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Method</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Abstract</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Builder</a:t>
            </a:r>
          </a:p>
          <a:p>
            <a:endParaRPr lang="tr-TR" sz="2400" b="1" dirty="0">
              <a:latin typeface="Arial" panose="020B0604020202020204" pitchFamily="34" charset="0"/>
              <a:cs typeface="Arial" panose="020B0604020202020204" pitchFamily="34" charset="0"/>
            </a:endParaRPr>
          </a:p>
        </p:txBody>
      </p:sp>
      <p:sp>
        <p:nvSpPr>
          <p:cNvPr id="10" name="Metin kutusu 9">
            <a:extLst>
              <a:ext uri="{FF2B5EF4-FFF2-40B4-BE49-F238E27FC236}">
                <a16:creationId xmlns:a16="http://schemas.microsoft.com/office/drawing/2014/main" id="{64913AF2-B54A-1B51-6977-330953FA77A9}"/>
              </a:ext>
            </a:extLst>
          </p:cNvPr>
          <p:cNvSpPr txBox="1"/>
          <p:nvPr/>
        </p:nvSpPr>
        <p:spPr>
          <a:xfrm>
            <a:off x="4726260" y="1916832"/>
            <a:ext cx="5976664" cy="2554545"/>
          </a:xfrm>
          <a:prstGeom prst="rect">
            <a:avLst/>
          </a:prstGeom>
          <a:noFill/>
        </p:spPr>
        <p:txBody>
          <a:bodyPr wrap="square" rtlCol="0">
            <a:spAutoFit/>
          </a:bodyPr>
          <a:lstStyle/>
          <a:p>
            <a:pPr marL="342900" indent="-342900">
              <a:buAutoNum type="arabicPeriod"/>
            </a:pPr>
            <a:r>
              <a:rPr lang="tr-TR" sz="2000" dirty="0" err="1">
                <a:latin typeface="Arial" panose="020B0604020202020204" pitchFamily="34" charset="0"/>
                <a:cs typeface="Arial" panose="020B0604020202020204" pitchFamily="34" charset="0"/>
              </a:rPr>
              <a:t>Custom</a:t>
            </a:r>
            <a:r>
              <a:rPr lang="tr-TR" sz="2000" dirty="0">
                <a:latin typeface="Arial" panose="020B0604020202020204" pitchFamily="34" charset="0"/>
                <a:cs typeface="Arial" panose="020B0604020202020204" pitchFamily="34" charset="0"/>
              </a:rPr>
              <a:t> Object </a:t>
            </a:r>
            <a:r>
              <a:rPr lang="tr-TR" sz="2000" dirty="0" err="1">
                <a:latin typeface="Arial" panose="020B0604020202020204" pitchFamily="34" charset="0"/>
                <a:cs typeface="Arial" panose="020B0604020202020204" pitchFamily="34" charset="0"/>
              </a:rPr>
              <a:t>Pool</a:t>
            </a:r>
            <a:r>
              <a:rPr lang="tr-TR" sz="2000" dirty="0">
                <a:latin typeface="Arial" panose="020B0604020202020204" pitchFamily="34" charset="0"/>
                <a:cs typeface="Arial" panose="020B0604020202020204" pitchFamily="34" charset="0"/>
              </a:rPr>
              <a:t> tasarım desenini oluşturabiliriz.</a:t>
            </a:r>
          </a:p>
          <a:p>
            <a:pPr marL="342900" indent="-342900">
              <a:buAutoNum type="arabicPeriod"/>
            </a:pPr>
            <a:endParaRPr lang="tr-TR" sz="2000" dirty="0">
              <a:latin typeface="Arial" panose="020B0604020202020204" pitchFamily="34" charset="0"/>
              <a:cs typeface="Arial" panose="020B0604020202020204" pitchFamily="34" charset="0"/>
            </a:endParaRPr>
          </a:p>
          <a:p>
            <a:pPr marL="342900" indent="-342900">
              <a:buFontTx/>
              <a:buAutoNum type="arabicPeriod"/>
            </a:pPr>
            <a:r>
              <a:rPr lang="tr-TR" sz="2000" dirty="0" err="1">
                <a:latin typeface="Arial" panose="020B0604020202020204" pitchFamily="34" charset="0"/>
                <a:cs typeface="Arial" panose="020B0604020202020204" pitchFamily="34" charset="0"/>
              </a:rPr>
              <a:t>Microsoft.Extensions.ObjectPool</a:t>
            </a:r>
            <a:r>
              <a:rPr lang="tr-TR" sz="2000" dirty="0">
                <a:latin typeface="Arial" panose="020B0604020202020204" pitchFamily="34" charset="0"/>
                <a:cs typeface="Arial" panose="020B0604020202020204" pitchFamily="34" charset="0"/>
              </a:rPr>
              <a:t> Kütüphanesiyle Object </a:t>
            </a:r>
            <a:r>
              <a:rPr lang="tr-TR" sz="2000" dirty="0" err="1">
                <a:latin typeface="Arial" panose="020B0604020202020204" pitchFamily="34" charset="0"/>
                <a:cs typeface="Arial" panose="020B0604020202020204" pitchFamily="34" charset="0"/>
              </a:rPr>
              <a:t>Pooling</a:t>
            </a:r>
            <a:r>
              <a:rPr lang="tr-TR" sz="2000" dirty="0">
                <a:latin typeface="Arial" panose="020B0604020202020204" pitchFamily="34" charset="0"/>
                <a:cs typeface="Arial" panose="020B0604020202020204" pitchFamily="34" charset="0"/>
              </a:rPr>
              <a:t> kullanılabilir.</a:t>
            </a:r>
          </a:p>
          <a:p>
            <a:pPr marL="342900" indent="-342900">
              <a:buFontTx/>
              <a:buAutoNum type="arabicPeriod"/>
            </a:pPr>
            <a:endParaRPr lang="tr-TR" sz="2000" dirty="0">
              <a:latin typeface="Arial" panose="020B0604020202020204" pitchFamily="34" charset="0"/>
              <a:cs typeface="Arial" panose="020B0604020202020204" pitchFamily="34" charset="0"/>
            </a:endParaRPr>
          </a:p>
          <a:p>
            <a:pPr marL="342900" indent="-342900">
              <a:buFontTx/>
              <a:buAutoNum type="arabicPeriod"/>
            </a:pPr>
            <a:r>
              <a:rPr lang="en-US" sz="2000" dirty="0">
                <a:latin typeface="Arial" panose="020B0604020202020204" pitchFamily="34" charset="0"/>
                <a:cs typeface="Arial" panose="020B0604020202020204" pitchFamily="34" charset="0"/>
              </a:rPr>
              <a:t>Asp.NET Core – Dependency Injection İle Object Pooling </a:t>
            </a:r>
            <a:r>
              <a:rPr lang="tr-TR" sz="2000" dirty="0">
                <a:latin typeface="Arial" panose="020B0604020202020204" pitchFamily="34" charset="0"/>
                <a:cs typeface="Arial" panose="020B0604020202020204" pitchFamily="34" charset="0"/>
              </a:rPr>
              <a:t>kullanılabilir.</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10045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Nesne Tabanlı Programlama (OOP)</a:t>
            </a: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2361544" cy="378326"/>
          </a:xfrm>
          <a:prstGeom prst="rect">
            <a:avLst/>
          </a:prstGeom>
        </p:spPr>
        <p:txBody>
          <a:bodyPr rtlCol="0">
            <a:normAutofit fontScale="55000" lnSpcReduction="2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b="1" dirty="0">
                <a:solidFill>
                  <a:srgbClr val="760A0A"/>
                </a:solidFill>
                <a:latin typeface="Arial" panose="020B0604020202020204" pitchFamily="34" charset="0"/>
                <a:cs typeface="Arial" panose="020B0604020202020204" pitchFamily="34" charset="0"/>
              </a:rPr>
              <a:t>OOP Avantajları</a:t>
            </a:r>
          </a:p>
        </p:txBody>
      </p:sp>
      <p:sp>
        <p:nvSpPr>
          <p:cNvPr id="6" name="İçerik Yer Tutucusu 13">
            <a:extLst>
              <a:ext uri="{FF2B5EF4-FFF2-40B4-BE49-F238E27FC236}">
                <a16:creationId xmlns:a16="http://schemas.microsoft.com/office/drawing/2014/main" id="{9B2BC029-D033-98FE-EC84-2C363195B435}"/>
              </a:ext>
            </a:extLst>
          </p:cNvPr>
          <p:cNvSpPr txBox="1">
            <a:spLocks/>
          </p:cNvSpPr>
          <p:nvPr/>
        </p:nvSpPr>
        <p:spPr>
          <a:xfrm>
            <a:off x="1053852" y="1556792"/>
            <a:ext cx="9813666" cy="4896544"/>
          </a:xfrm>
          <a:prstGeom prst="rect">
            <a:avLst/>
          </a:prstGeom>
        </p:spPr>
        <p:txBody>
          <a:bodyPr vert="horz" lIns="91440" tIns="45720" rIns="91440" bIns="45720" rtlCol="0" anchor="t">
            <a:normAutofit fontScale="92500"/>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514350" indent="-514350" algn="l">
              <a:buFont typeface="+mj-lt"/>
              <a:buAutoNum type="arabicPeriod"/>
            </a:pPr>
            <a:r>
              <a:rPr lang="tr-TR" sz="2200" b="1" dirty="0">
                <a:solidFill>
                  <a:srgbClr val="465562"/>
                </a:solidFill>
                <a:latin typeface="Arial" panose="020B0604020202020204" pitchFamily="34" charset="0"/>
                <a:cs typeface="Arial" panose="020B0604020202020204" pitchFamily="34" charset="0"/>
              </a:rPr>
              <a:t>Modülerlik:</a:t>
            </a:r>
            <a:r>
              <a:rPr lang="tr-TR" sz="2200" dirty="0">
                <a:solidFill>
                  <a:srgbClr val="465562"/>
                </a:solidFill>
                <a:latin typeface="Arial" panose="020B0604020202020204" pitchFamily="34" charset="0"/>
                <a:cs typeface="Arial" panose="020B0604020202020204" pitchFamily="34" charset="0"/>
              </a:rPr>
              <a:t> OOP, programları küçük, bağımsız modüllere ayırma yeteneği sağlar. Her bir modül (sınıf), kendi durumunu ve davranışını içerir, böylece kodun daha kolay anlaşılabilir, sürdürülebilir ve yeniden kullanılabilir olmasını sağlar.</a:t>
            </a:r>
          </a:p>
          <a:p>
            <a:pPr marL="514350" indent="-514350" algn="l">
              <a:buFont typeface="+mj-lt"/>
              <a:buAutoNum type="arabicPeriod"/>
            </a:pPr>
            <a:endParaRPr lang="tr-TR" sz="2200" dirty="0">
              <a:solidFill>
                <a:srgbClr val="465562"/>
              </a:solidFill>
              <a:latin typeface="Arial" panose="020B0604020202020204" pitchFamily="34" charset="0"/>
              <a:cs typeface="Arial" panose="020B0604020202020204" pitchFamily="34" charset="0"/>
            </a:endParaRPr>
          </a:p>
          <a:p>
            <a:pPr marL="514350" indent="-514350" algn="l">
              <a:buFont typeface="+mj-lt"/>
              <a:buAutoNum type="arabicPeriod"/>
            </a:pPr>
            <a:r>
              <a:rPr lang="tr-TR" sz="2200" b="1" dirty="0">
                <a:solidFill>
                  <a:srgbClr val="465562"/>
                </a:solidFill>
                <a:latin typeface="Arial" panose="020B0604020202020204" pitchFamily="34" charset="0"/>
                <a:cs typeface="Arial" panose="020B0604020202020204" pitchFamily="34" charset="0"/>
              </a:rPr>
              <a:t>Veri saklama ve işleme birliği: </a:t>
            </a:r>
            <a:r>
              <a:rPr lang="tr-TR" sz="2200" dirty="0">
                <a:solidFill>
                  <a:srgbClr val="465562"/>
                </a:solidFill>
                <a:latin typeface="Arial" panose="020B0604020202020204" pitchFamily="34" charset="0"/>
                <a:cs typeface="Arial" panose="020B0604020202020204" pitchFamily="34" charset="0"/>
              </a:rPr>
              <a:t>Nesneler, verileri ve ilgili işlemleri bir araya getirir. Bu, verilerin korunmasını ve veri işleme işlevlerinin veriye yakın olmasını sağlar, böylece veri bütünlüğü ve güvenliği sağlanır.</a:t>
            </a:r>
          </a:p>
          <a:p>
            <a:pPr marL="514350" indent="-514350" algn="l">
              <a:buFont typeface="+mj-lt"/>
              <a:buAutoNum type="arabicPeriod"/>
            </a:pPr>
            <a:endParaRPr lang="tr-TR" sz="2200" dirty="0">
              <a:solidFill>
                <a:srgbClr val="465562"/>
              </a:solidFill>
              <a:latin typeface="Arial" panose="020B0604020202020204" pitchFamily="34" charset="0"/>
              <a:cs typeface="Arial" panose="020B0604020202020204" pitchFamily="34" charset="0"/>
            </a:endParaRPr>
          </a:p>
          <a:p>
            <a:pPr marL="514350" indent="-514350" algn="l">
              <a:buFont typeface="+mj-lt"/>
              <a:buAutoNum type="arabicPeriod"/>
            </a:pPr>
            <a:r>
              <a:rPr lang="tr-TR" sz="2200" b="1" dirty="0">
                <a:solidFill>
                  <a:srgbClr val="465562"/>
                </a:solidFill>
                <a:latin typeface="Arial" panose="020B0604020202020204" pitchFamily="34" charset="0"/>
                <a:cs typeface="Arial" panose="020B0604020202020204" pitchFamily="34" charset="0"/>
              </a:rPr>
              <a:t>Şeffaflık ve soyutlama: </a:t>
            </a:r>
            <a:r>
              <a:rPr lang="tr-TR" sz="2200" dirty="0">
                <a:solidFill>
                  <a:srgbClr val="465562"/>
                </a:solidFill>
                <a:latin typeface="Arial" panose="020B0604020202020204" pitchFamily="34" charset="0"/>
                <a:cs typeface="Arial" panose="020B0604020202020204" pitchFamily="34" charset="0"/>
              </a:rPr>
              <a:t>OOP, kodun soyutlama seviyesini artırır ve karmaşık sistemleri daha anlaşılır hale getirir. Sınıflar ve nesneler, sistem bileşenlerinin yüksek seviyeli temsillerini sağlar, böylece karmaşık detayları gizleyebilir ve yalnızca önemli bilgileri ortaya çıkarabilir.</a:t>
            </a:r>
          </a:p>
          <a:p>
            <a:pPr marL="514350" indent="-514350" algn="l">
              <a:buFont typeface="+mj-lt"/>
              <a:buAutoNum type="arabicPeriod"/>
            </a:pPr>
            <a:endParaRPr lang="tr-TR" sz="2200" dirty="0">
              <a:solidFill>
                <a:srgbClr val="465562"/>
              </a:solidFill>
              <a:latin typeface="Arial" panose="020B0604020202020204" pitchFamily="34" charset="0"/>
              <a:cs typeface="Arial" panose="020B0604020202020204" pitchFamily="34" charset="0"/>
            </a:endParaRPr>
          </a:p>
          <a:p>
            <a:pPr marL="514350" indent="-514350" algn="l">
              <a:buFont typeface="+mj-lt"/>
              <a:buAutoNum type="arabicPeriod"/>
            </a:pPr>
            <a:r>
              <a:rPr lang="tr-TR" sz="2200" b="1" dirty="0">
                <a:solidFill>
                  <a:srgbClr val="465562"/>
                </a:solidFill>
                <a:latin typeface="Arial" panose="020B0604020202020204" pitchFamily="34" charset="0"/>
                <a:cs typeface="Arial" panose="020B0604020202020204" pitchFamily="34" charset="0"/>
              </a:rPr>
              <a:t>Esneklik ve genişletilebilirlik: </a:t>
            </a:r>
            <a:r>
              <a:rPr lang="tr-TR" sz="2200" dirty="0">
                <a:solidFill>
                  <a:srgbClr val="465562"/>
                </a:solidFill>
                <a:latin typeface="Arial" panose="020B0604020202020204" pitchFamily="34" charset="0"/>
                <a:cs typeface="Arial" panose="020B0604020202020204" pitchFamily="34" charset="0"/>
              </a:rPr>
              <a:t>OOP, yeni özelliklerin kolayca eklenmesini ve var olan özelliklerin değiştirilmesini sağlar. Kalıtım ve polimorfizm gibi özellikler, kodun yeniden kullanılabilirliğini artırır ve sistemin gelecekteki ihtiyaçlara adapte olabilmesini sağlar.</a:t>
            </a:r>
          </a:p>
          <a:p>
            <a:pPr marL="457200" indent="-457200">
              <a:buFont typeface="Arial" panose="020B0604020202020204" pitchFamily="34" charset="0"/>
              <a:buChar char="•"/>
            </a:pPr>
            <a:endParaRPr lang="tr-TR" sz="2700" dirty="0">
              <a:solidFill>
                <a:srgbClr val="465562"/>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700" dirty="0">
              <a:solidFill>
                <a:srgbClr val="46556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76001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Object </a:t>
            </a:r>
            <a:r>
              <a:rPr lang="tr-TR" sz="2000" dirty="0" err="1">
                <a:solidFill>
                  <a:srgbClr val="760A0A"/>
                </a:solidFill>
                <a:latin typeface="Arial" panose="020B0604020202020204" pitchFamily="34" charset="0"/>
                <a:cs typeface="Arial" panose="020B0604020202020204" pitchFamily="34" charset="0"/>
              </a:rPr>
              <a:t>Pool</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3168352"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Singleton</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Prototype</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solidFill>
                  <a:srgbClr val="760A0A"/>
                </a:solidFill>
                <a:latin typeface="Arial" panose="020B0604020202020204" pitchFamily="34" charset="0"/>
                <a:cs typeface="Arial" panose="020B0604020202020204" pitchFamily="34" charset="0"/>
              </a:rPr>
              <a:t>Object </a:t>
            </a:r>
            <a:r>
              <a:rPr lang="tr-TR" sz="2400" b="1" dirty="0" err="1">
                <a:solidFill>
                  <a:srgbClr val="760A0A"/>
                </a:solidFill>
                <a:latin typeface="Arial" panose="020B0604020202020204" pitchFamily="34" charset="0"/>
                <a:cs typeface="Arial" panose="020B0604020202020204" pitchFamily="34" charset="0"/>
              </a:rPr>
              <a:t>Pool</a:t>
            </a:r>
            <a:endParaRPr lang="tr-TR" sz="2400" b="1" dirty="0">
              <a:solidFill>
                <a:srgbClr val="760A0A"/>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Lazy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Initialization</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Method</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Abstract</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Builder</a:t>
            </a:r>
          </a:p>
          <a:p>
            <a:endParaRPr lang="tr-TR" sz="2400" b="1" dirty="0">
              <a:latin typeface="Arial" panose="020B0604020202020204" pitchFamily="34" charset="0"/>
              <a:cs typeface="Arial" panose="020B0604020202020204" pitchFamily="34" charset="0"/>
            </a:endParaRPr>
          </a:p>
        </p:txBody>
      </p:sp>
      <p:sp>
        <p:nvSpPr>
          <p:cNvPr id="10" name="Metin kutusu 9">
            <a:extLst>
              <a:ext uri="{FF2B5EF4-FFF2-40B4-BE49-F238E27FC236}">
                <a16:creationId xmlns:a16="http://schemas.microsoft.com/office/drawing/2014/main" id="{64913AF2-B54A-1B51-6977-330953FA77A9}"/>
              </a:ext>
            </a:extLst>
          </p:cNvPr>
          <p:cNvSpPr txBox="1"/>
          <p:nvPr/>
        </p:nvSpPr>
        <p:spPr>
          <a:xfrm>
            <a:off x="5940795" y="1351061"/>
            <a:ext cx="2664296" cy="400110"/>
          </a:xfrm>
          <a:prstGeom prst="rect">
            <a:avLst/>
          </a:prstGeom>
          <a:noFill/>
        </p:spPr>
        <p:txBody>
          <a:bodyPr wrap="square" rtlCol="0">
            <a:spAutoFit/>
          </a:bodyPr>
          <a:lstStyle/>
          <a:p>
            <a:r>
              <a:rPr lang="tr-TR" sz="2000" b="1" dirty="0" err="1">
                <a:latin typeface="Arial" panose="020B0604020202020204" pitchFamily="34" charset="0"/>
                <a:cs typeface="Arial" panose="020B0604020202020204" pitchFamily="34" charset="0"/>
              </a:rPr>
              <a:t>Custom</a:t>
            </a:r>
            <a:r>
              <a:rPr lang="tr-TR" sz="2000" b="1" dirty="0">
                <a:latin typeface="Arial" panose="020B0604020202020204" pitchFamily="34" charset="0"/>
                <a:cs typeface="Arial" panose="020B0604020202020204" pitchFamily="34" charset="0"/>
              </a:rPr>
              <a:t> Object </a:t>
            </a:r>
            <a:r>
              <a:rPr lang="tr-TR" sz="2000" b="1" dirty="0" err="1">
                <a:latin typeface="Arial" panose="020B0604020202020204" pitchFamily="34" charset="0"/>
                <a:cs typeface="Arial" panose="020B0604020202020204" pitchFamily="34" charset="0"/>
              </a:rPr>
              <a:t>Pool</a:t>
            </a:r>
            <a:endParaRPr lang="en-US" sz="2000" b="1" dirty="0">
              <a:latin typeface="Arial" panose="020B0604020202020204" pitchFamily="34" charset="0"/>
              <a:cs typeface="Arial" panose="020B0604020202020204" pitchFamily="34" charset="0"/>
            </a:endParaRPr>
          </a:p>
        </p:txBody>
      </p:sp>
      <p:pic>
        <p:nvPicPr>
          <p:cNvPr id="6" name="Resim 5">
            <a:extLst>
              <a:ext uri="{FF2B5EF4-FFF2-40B4-BE49-F238E27FC236}">
                <a16:creationId xmlns:a16="http://schemas.microsoft.com/office/drawing/2014/main" id="{C098D411-EBB8-C56F-018A-3A5F90AF2359}"/>
              </a:ext>
            </a:extLst>
          </p:cNvPr>
          <p:cNvPicPr>
            <a:picLocks noChangeAspect="1"/>
          </p:cNvPicPr>
          <p:nvPr/>
        </p:nvPicPr>
        <p:blipFill>
          <a:blip r:embed="rId4"/>
          <a:stretch>
            <a:fillRect/>
          </a:stretch>
        </p:blipFill>
        <p:spPr>
          <a:xfrm>
            <a:off x="4870276" y="2132856"/>
            <a:ext cx="5760856" cy="3627206"/>
          </a:xfrm>
          <a:prstGeom prst="rect">
            <a:avLst/>
          </a:prstGeom>
        </p:spPr>
      </p:pic>
    </p:spTree>
    <p:extLst>
      <p:ext uri="{BB962C8B-B14F-4D97-AF65-F5344CB8AC3E}">
        <p14:creationId xmlns:p14="http://schemas.microsoft.com/office/powerpoint/2010/main" val="1097460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Object </a:t>
            </a:r>
            <a:r>
              <a:rPr lang="tr-TR" sz="2000" dirty="0" err="1">
                <a:solidFill>
                  <a:srgbClr val="760A0A"/>
                </a:solidFill>
                <a:latin typeface="Arial" panose="020B0604020202020204" pitchFamily="34" charset="0"/>
                <a:cs typeface="Arial" panose="020B0604020202020204" pitchFamily="34" charset="0"/>
              </a:rPr>
              <a:t>Pool</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3168352"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Singleton</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Prototype</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solidFill>
                  <a:srgbClr val="760A0A"/>
                </a:solidFill>
                <a:latin typeface="Arial" panose="020B0604020202020204" pitchFamily="34" charset="0"/>
                <a:cs typeface="Arial" panose="020B0604020202020204" pitchFamily="34" charset="0"/>
              </a:rPr>
              <a:t>Object </a:t>
            </a:r>
            <a:r>
              <a:rPr lang="tr-TR" sz="2400" b="1" dirty="0" err="1">
                <a:solidFill>
                  <a:srgbClr val="760A0A"/>
                </a:solidFill>
                <a:latin typeface="Arial" panose="020B0604020202020204" pitchFamily="34" charset="0"/>
                <a:cs typeface="Arial" panose="020B0604020202020204" pitchFamily="34" charset="0"/>
              </a:rPr>
              <a:t>Pool</a:t>
            </a:r>
            <a:endParaRPr lang="tr-TR" sz="2400" b="1" dirty="0">
              <a:solidFill>
                <a:srgbClr val="760A0A"/>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Lazy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Initialization</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Method</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Abstract</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Builder</a:t>
            </a:r>
          </a:p>
          <a:p>
            <a:endParaRPr lang="tr-TR" sz="2400" b="1" dirty="0">
              <a:latin typeface="Arial" panose="020B0604020202020204" pitchFamily="34" charset="0"/>
              <a:cs typeface="Arial" panose="020B0604020202020204" pitchFamily="34" charset="0"/>
            </a:endParaRPr>
          </a:p>
        </p:txBody>
      </p:sp>
      <p:sp>
        <p:nvSpPr>
          <p:cNvPr id="10" name="Metin kutusu 9">
            <a:extLst>
              <a:ext uri="{FF2B5EF4-FFF2-40B4-BE49-F238E27FC236}">
                <a16:creationId xmlns:a16="http://schemas.microsoft.com/office/drawing/2014/main" id="{64913AF2-B54A-1B51-6977-330953FA77A9}"/>
              </a:ext>
            </a:extLst>
          </p:cNvPr>
          <p:cNvSpPr txBox="1"/>
          <p:nvPr/>
        </p:nvSpPr>
        <p:spPr>
          <a:xfrm>
            <a:off x="4798268" y="1391956"/>
            <a:ext cx="5275786" cy="369332"/>
          </a:xfrm>
          <a:prstGeom prst="rect">
            <a:avLst/>
          </a:prstGeom>
          <a:noFill/>
        </p:spPr>
        <p:txBody>
          <a:bodyPr wrap="square" rtlCol="0">
            <a:spAutoFit/>
          </a:bodyPr>
          <a:lstStyle/>
          <a:p>
            <a:pPr algn="l" fontAlgn="base"/>
            <a:r>
              <a:rPr lang="tr-TR" b="1" dirty="0" err="1">
                <a:latin typeface="Arial" panose="020B0604020202020204" pitchFamily="34" charset="0"/>
                <a:cs typeface="Arial" panose="020B0604020202020204" pitchFamily="34" charset="0"/>
              </a:rPr>
              <a:t>Microsoft.Extensions.ObjectPool</a:t>
            </a:r>
            <a:r>
              <a:rPr lang="tr-TR" b="1" dirty="0">
                <a:latin typeface="Arial" panose="020B0604020202020204" pitchFamily="34" charset="0"/>
                <a:cs typeface="Arial" panose="020B0604020202020204" pitchFamily="34" charset="0"/>
              </a:rPr>
              <a:t> Kütüphanesi</a:t>
            </a:r>
          </a:p>
        </p:txBody>
      </p:sp>
      <p:sp>
        <p:nvSpPr>
          <p:cNvPr id="8" name="Metin kutusu 7">
            <a:extLst>
              <a:ext uri="{FF2B5EF4-FFF2-40B4-BE49-F238E27FC236}">
                <a16:creationId xmlns:a16="http://schemas.microsoft.com/office/drawing/2014/main" id="{54837DCF-E5D9-267C-CBD0-33E1C5A73B10}"/>
              </a:ext>
            </a:extLst>
          </p:cNvPr>
          <p:cNvSpPr txBox="1"/>
          <p:nvPr/>
        </p:nvSpPr>
        <p:spPr>
          <a:xfrm>
            <a:off x="4798268" y="1977312"/>
            <a:ext cx="6048672" cy="2862322"/>
          </a:xfrm>
          <a:prstGeom prst="rect">
            <a:avLst/>
          </a:prstGeom>
          <a:noFill/>
        </p:spPr>
        <p:txBody>
          <a:bodyPr wrap="square" rtlCol="0">
            <a:spAutoFit/>
          </a:bodyPr>
          <a:lstStyle>
            <a:defPPr rtl="0">
              <a:defRPr lang="tr-tr"/>
            </a:defPPr>
            <a:lvl1pPr>
              <a:defRPr b="0" i="0">
                <a:solidFill>
                  <a:srgbClr val="666666"/>
                </a:solidFill>
                <a:effectLst/>
                <a:latin typeface="Georgia" panose="02040502050405020303" pitchFamily="18" charset="0"/>
              </a:defRPr>
            </a:lvl1pPr>
          </a:lstStyle>
          <a:p>
            <a:r>
              <a:rPr lang="tr-TR" dirty="0">
                <a:solidFill>
                  <a:schemeClr val="tx1"/>
                </a:solidFill>
                <a:latin typeface="Arial" panose="020B0604020202020204" pitchFamily="34" charset="0"/>
                <a:cs typeface="Arial" panose="020B0604020202020204" pitchFamily="34" charset="0"/>
              </a:rPr>
              <a:t>Bunun için ilk olarak bir </a:t>
            </a:r>
            <a:r>
              <a:rPr lang="tr-TR" dirty="0" err="1">
                <a:solidFill>
                  <a:schemeClr val="tx1"/>
                </a:solidFill>
                <a:latin typeface="Arial" panose="020B0604020202020204" pitchFamily="34" charset="0"/>
                <a:cs typeface="Arial" panose="020B0604020202020204" pitchFamily="34" charset="0"/>
              </a:rPr>
              <a:t>object</a:t>
            </a:r>
            <a:r>
              <a:rPr lang="tr-TR" dirty="0">
                <a:solidFill>
                  <a:schemeClr val="tx1"/>
                </a:solidFill>
                <a:latin typeface="Arial" panose="020B0604020202020204" pitchFamily="34" charset="0"/>
                <a:cs typeface="Arial" panose="020B0604020202020204" pitchFamily="34" charset="0"/>
              </a:rPr>
              <a:t> </a:t>
            </a:r>
            <a:r>
              <a:rPr lang="tr-TR" dirty="0" err="1">
                <a:solidFill>
                  <a:schemeClr val="tx1"/>
                </a:solidFill>
                <a:latin typeface="Arial" panose="020B0604020202020204" pitchFamily="34" charset="0"/>
                <a:cs typeface="Arial" panose="020B0604020202020204" pitchFamily="34" charset="0"/>
              </a:rPr>
              <a:t>pool</a:t>
            </a:r>
            <a:r>
              <a:rPr lang="tr-TR" dirty="0">
                <a:solidFill>
                  <a:schemeClr val="tx1"/>
                </a:solidFill>
                <a:latin typeface="Arial" panose="020B0604020202020204" pitchFamily="34" charset="0"/>
                <a:cs typeface="Arial" panose="020B0604020202020204" pitchFamily="34" charset="0"/>
              </a:rPr>
              <a:t> yaratabilmek ve hacmini belirleyebilmek için </a:t>
            </a:r>
            <a:r>
              <a:rPr lang="tr-TR" dirty="0" err="1">
                <a:solidFill>
                  <a:schemeClr val="tx1"/>
                </a:solidFill>
                <a:latin typeface="Arial" panose="020B0604020202020204" pitchFamily="34" charset="0"/>
                <a:cs typeface="Arial" panose="020B0604020202020204" pitchFamily="34" charset="0"/>
              </a:rPr>
              <a:t>provider</a:t>
            </a:r>
            <a:r>
              <a:rPr lang="tr-TR" dirty="0">
                <a:solidFill>
                  <a:schemeClr val="tx1"/>
                </a:solidFill>
                <a:latin typeface="Arial" panose="020B0604020202020204" pitchFamily="34" charset="0"/>
                <a:cs typeface="Arial" panose="020B0604020202020204" pitchFamily="34" charset="0"/>
              </a:rPr>
              <a:t> kullanılması gerekmektedir. Burada </a:t>
            </a:r>
            <a:r>
              <a:rPr lang="tr-TR" dirty="0" err="1">
                <a:solidFill>
                  <a:schemeClr val="tx1"/>
                </a:solidFill>
                <a:latin typeface="Arial" panose="020B0604020202020204" pitchFamily="34" charset="0"/>
                <a:cs typeface="Arial" panose="020B0604020202020204" pitchFamily="34" charset="0"/>
              </a:rPr>
              <a:t>default</a:t>
            </a:r>
            <a:r>
              <a:rPr lang="tr-TR" dirty="0">
                <a:solidFill>
                  <a:schemeClr val="tx1"/>
                </a:solidFill>
                <a:latin typeface="Arial" panose="020B0604020202020204" pitchFamily="34" charset="0"/>
                <a:cs typeface="Arial" panose="020B0604020202020204" pitchFamily="34" charset="0"/>
              </a:rPr>
              <a:t> olarak tasarlanmış </a:t>
            </a:r>
            <a:r>
              <a:rPr lang="tr-TR" b="1" dirty="0">
                <a:solidFill>
                  <a:srgbClr val="C00000"/>
                </a:solidFill>
                <a:latin typeface="Arial" panose="020B0604020202020204" pitchFamily="34" charset="0"/>
                <a:cs typeface="Arial" panose="020B0604020202020204" pitchFamily="34" charset="0"/>
              </a:rPr>
              <a:t>‘</a:t>
            </a:r>
            <a:r>
              <a:rPr lang="tr-TR" b="1" dirty="0" err="1">
                <a:solidFill>
                  <a:srgbClr val="C00000"/>
                </a:solidFill>
                <a:latin typeface="Arial" panose="020B0604020202020204" pitchFamily="34" charset="0"/>
                <a:cs typeface="Arial" panose="020B0604020202020204" pitchFamily="34" charset="0"/>
              </a:rPr>
              <a:t>DefaultObjectPoolProvider</a:t>
            </a:r>
            <a:r>
              <a:rPr lang="tr-TR" b="1" dirty="0">
                <a:solidFill>
                  <a:srgbClr val="C00000"/>
                </a:solidFill>
                <a:latin typeface="Arial" panose="020B0604020202020204" pitchFamily="34" charset="0"/>
                <a:cs typeface="Arial" panose="020B0604020202020204" pitchFamily="34" charset="0"/>
              </a:rPr>
              <a:t>‘ </a:t>
            </a:r>
            <a:r>
              <a:rPr lang="tr-TR" dirty="0">
                <a:solidFill>
                  <a:schemeClr val="tx1"/>
                </a:solidFill>
                <a:latin typeface="Arial" panose="020B0604020202020204" pitchFamily="34" charset="0"/>
                <a:cs typeface="Arial" panose="020B0604020202020204" pitchFamily="34" charset="0"/>
              </a:rPr>
              <a:t>nesnesi tercih edilebilir.</a:t>
            </a:r>
          </a:p>
          <a:p>
            <a:endParaRPr lang="tr-TR" dirty="0">
              <a:solidFill>
                <a:schemeClr val="tx1"/>
              </a:solidFill>
              <a:latin typeface="Arial" panose="020B0604020202020204" pitchFamily="34" charset="0"/>
              <a:cs typeface="Arial" panose="020B0604020202020204" pitchFamily="34" charset="0"/>
            </a:endParaRPr>
          </a:p>
          <a:p>
            <a:r>
              <a:rPr lang="tr-TR" dirty="0">
                <a:solidFill>
                  <a:schemeClr val="tx1"/>
                </a:solidFill>
                <a:latin typeface="Arial" panose="020B0604020202020204" pitchFamily="34" charset="0"/>
                <a:cs typeface="Arial" panose="020B0604020202020204" pitchFamily="34" charset="0"/>
              </a:rPr>
              <a:t>Ayrıca nesnelerin yaratılış modellemesinin ve kullanıldıktan sonra havuza iade edilmesinin davranışını belirleyen </a:t>
            </a:r>
            <a:r>
              <a:rPr lang="tr-TR" b="1" dirty="0" err="1">
                <a:solidFill>
                  <a:srgbClr val="C00000"/>
                </a:solidFill>
                <a:latin typeface="Arial" panose="020B0604020202020204" pitchFamily="34" charset="0"/>
                <a:cs typeface="Arial" panose="020B0604020202020204" pitchFamily="34" charset="0"/>
              </a:rPr>
              <a:t>policy</a:t>
            </a:r>
            <a:r>
              <a:rPr lang="tr-TR" b="1" dirty="0">
                <a:solidFill>
                  <a:srgbClr val="C00000"/>
                </a:solidFill>
                <a:latin typeface="Arial" panose="020B0604020202020204" pitchFamily="34" charset="0"/>
                <a:cs typeface="Arial" panose="020B0604020202020204" pitchFamily="34" charset="0"/>
              </a:rPr>
              <a:t>/politika</a:t>
            </a:r>
            <a:r>
              <a:rPr lang="tr-TR" dirty="0">
                <a:solidFill>
                  <a:schemeClr val="tx1"/>
                </a:solidFill>
                <a:latin typeface="Arial" panose="020B0604020202020204" pitchFamily="34" charset="0"/>
                <a:cs typeface="Arial" panose="020B0604020202020204" pitchFamily="34" charset="0"/>
              </a:rPr>
              <a:t> belirlenmesi gerekmektedir. Bunun içinde </a:t>
            </a:r>
            <a:r>
              <a:rPr lang="tr-TR" dirty="0" err="1">
                <a:solidFill>
                  <a:schemeClr val="tx1"/>
                </a:solidFill>
                <a:latin typeface="Arial" panose="020B0604020202020204" pitchFamily="34" charset="0"/>
                <a:cs typeface="Arial" panose="020B0604020202020204" pitchFamily="34" charset="0"/>
              </a:rPr>
              <a:t>default</a:t>
            </a:r>
            <a:r>
              <a:rPr lang="tr-TR" dirty="0">
                <a:solidFill>
                  <a:schemeClr val="tx1"/>
                </a:solidFill>
                <a:latin typeface="Arial" panose="020B0604020202020204" pitchFamily="34" charset="0"/>
                <a:cs typeface="Arial" panose="020B0604020202020204" pitchFamily="34" charset="0"/>
              </a:rPr>
              <a:t> tasarlanmış </a:t>
            </a:r>
            <a:r>
              <a:rPr lang="tr-TR" dirty="0">
                <a:solidFill>
                  <a:srgbClr val="C00000"/>
                </a:solidFill>
                <a:latin typeface="Arial" panose="020B0604020202020204" pitchFamily="34" charset="0"/>
                <a:cs typeface="Arial" panose="020B0604020202020204" pitchFamily="34" charset="0"/>
              </a:rPr>
              <a:t>‘</a:t>
            </a:r>
            <a:r>
              <a:rPr lang="tr-TR" b="1" dirty="0" err="1">
                <a:solidFill>
                  <a:srgbClr val="C00000"/>
                </a:solidFill>
                <a:latin typeface="Arial" panose="020B0604020202020204" pitchFamily="34" charset="0"/>
                <a:cs typeface="Arial" panose="020B0604020202020204" pitchFamily="34" charset="0"/>
              </a:rPr>
              <a:t>DefaultPooledObjectPolicy</a:t>
            </a:r>
            <a:r>
              <a:rPr lang="tr-TR" dirty="0">
                <a:solidFill>
                  <a:srgbClr val="C00000"/>
                </a:solidFill>
                <a:latin typeface="Arial" panose="020B0604020202020204" pitchFamily="34" charset="0"/>
                <a:cs typeface="Arial" panose="020B0604020202020204" pitchFamily="34" charset="0"/>
              </a:rPr>
              <a:t>‘</a:t>
            </a:r>
            <a:r>
              <a:rPr lang="tr-TR" dirty="0">
                <a:solidFill>
                  <a:schemeClr val="tx1"/>
                </a:solidFill>
                <a:latin typeface="Arial" panose="020B0604020202020204" pitchFamily="34" charset="0"/>
                <a:cs typeface="Arial" panose="020B0604020202020204" pitchFamily="34" charset="0"/>
              </a:rPr>
              <a:t> nesnesi kullanılabilir.</a:t>
            </a:r>
          </a:p>
        </p:txBody>
      </p:sp>
    </p:spTree>
    <p:extLst>
      <p:ext uri="{BB962C8B-B14F-4D97-AF65-F5344CB8AC3E}">
        <p14:creationId xmlns:p14="http://schemas.microsoft.com/office/powerpoint/2010/main" val="365201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Object </a:t>
            </a:r>
            <a:r>
              <a:rPr lang="tr-TR" sz="2000" dirty="0" err="1">
                <a:solidFill>
                  <a:srgbClr val="760A0A"/>
                </a:solidFill>
                <a:latin typeface="Arial" panose="020B0604020202020204" pitchFamily="34" charset="0"/>
                <a:cs typeface="Arial" panose="020B0604020202020204" pitchFamily="34" charset="0"/>
              </a:rPr>
              <a:t>Pool</a:t>
            </a:r>
            <a:endParaRPr lang="tr-TR" sz="2000" b="1" dirty="0">
              <a:solidFill>
                <a:srgbClr val="760A0A"/>
              </a:solidFill>
              <a:latin typeface="Arial" panose="020B0604020202020204" pitchFamily="34" charset="0"/>
              <a:cs typeface="Arial" panose="020B0604020202020204" pitchFamily="34" charset="0"/>
            </a:endParaRPr>
          </a:p>
        </p:txBody>
      </p:sp>
      <p:sp>
        <p:nvSpPr>
          <p:cNvPr id="10" name="Metin kutusu 9">
            <a:extLst>
              <a:ext uri="{FF2B5EF4-FFF2-40B4-BE49-F238E27FC236}">
                <a16:creationId xmlns:a16="http://schemas.microsoft.com/office/drawing/2014/main" id="{64913AF2-B54A-1B51-6977-330953FA77A9}"/>
              </a:ext>
            </a:extLst>
          </p:cNvPr>
          <p:cNvSpPr txBox="1"/>
          <p:nvPr/>
        </p:nvSpPr>
        <p:spPr>
          <a:xfrm>
            <a:off x="3574132" y="1391956"/>
            <a:ext cx="6499922" cy="369332"/>
          </a:xfrm>
          <a:prstGeom prst="rect">
            <a:avLst/>
          </a:prstGeom>
          <a:noFill/>
        </p:spPr>
        <p:txBody>
          <a:bodyPr wrap="square" rtlCol="0">
            <a:spAutoFit/>
          </a:bodyPr>
          <a:lstStyle/>
          <a:p>
            <a:pPr algn="l" fontAlgn="base"/>
            <a:r>
              <a:rPr lang="en-US" b="1" dirty="0">
                <a:latin typeface="Arial" panose="020B0604020202020204" pitchFamily="34" charset="0"/>
                <a:cs typeface="Arial" panose="020B0604020202020204" pitchFamily="34" charset="0"/>
              </a:rPr>
              <a:t>Asp.NET Core – Dependency Injection İle Object Pooling </a:t>
            </a:r>
          </a:p>
        </p:txBody>
      </p:sp>
      <p:pic>
        <p:nvPicPr>
          <p:cNvPr id="12" name="Resim 11">
            <a:extLst>
              <a:ext uri="{FF2B5EF4-FFF2-40B4-BE49-F238E27FC236}">
                <a16:creationId xmlns:a16="http://schemas.microsoft.com/office/drawing/2014/main" id="{1F469527-3875-713A-B290-368398C0AC4D}"/>
              </a:ext>
            </a:extLst>
          </p:cNvPr>
          <p:cNvPicPr>
            <a:picLocks noChangeAspect="1"/>
          </p:cNvPicPr>
          <p:nvPr/>
        </p:nvPicPr>
        <p:blipFill>
          <a:blip r:embed="rId4"/>
          <a:stretch>
            <a:fillRect/>
          </a:stretch>
        </p:blipFill>
        <p:spPr>
          <a:xfrm>
            <a:off x="1125860" y="2561184"/>
            <a:ext cx="9721080" cy="1659904"/>
          </a:xfrm>
          <a:prstGeom prst="rect">
            <a:avLst/>
          </a:prstGeom>
        </p:spPr>
      </p:pic>
    </p:spTree>
    <p:extLst>
      <p:ext uri="{BB962C8B-B14F-4D97-AF65-F5344CB8AC3E}">
        <p14:creationId xmlns:p14="http://schemas.microsoft.com/office/powerpoint/2010/main" val="2614600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Object </a:t>
            </a:r>
            <a:r>
              <a:rPr lang="tr-TR" sz="2000" dirty="0" err="1">
                <a:solidFill>
                  <a:srgbClr val="760A0A"/>
                </a:solidFill>
                <a:latin typeface="Arial" panose="020B0604020202020204" pitchFamily="34" charset="0"/>
                <a:cs typeface="Arial" panose="020B0604020202020204" pitchFamily="34" charset="0"/>
              </a:rPr>
              <a:t>Pool</a:t>
            </a:r>
            <a:endParaRPr lang="tr-TR" sz="2000" b="1" dirty="0">
              <a:solidFill>
                <a:srgbClr val="760A0A"/>
              </a:solidFill>
              <a:latin typeface="Arial" panose="020B0604020202020204" pitchFamily="34" charset="0"/>
              <a:cs typeface="Arial" panose="020B0604020202020204" pitchFamily="34" charset="0"/>
            </a:endParaRPr>
          </a:p>
        </p:txBody>
      </p:sp>
      <p:pic>
        <p:nvPicPr>
          <p:cNvPr id="14" name="Resim 13">
            <a:extLst>
              <a:ext uri="{FF2B5EF4-FFF2-40B4-BE49-F238E27FC236}">
                <a16:creationId xmlns:a16="http://schemas.microsoft.com/office/drawing/2014/main" id="{F38D89E5-6D2E-EF88-0356-9B42962274E9}"/>
              </a:ext>
            </a:extLst>
          </p:cNvPr>
          <p:cNvPicPr>
            <a:picLocks noChangeAspect="1"/>
          </p:cNvPicPr>
          <p:nvPr/>
        </p:nvPicPr>
        <p:blipFill>
          <a:blip r:embed="rId4"/>
          <a:stretch>
            <a:fillRect/>
          </a:stretch>
        </p:blipFill>
        <p:spPr>
          <a:xfrm>
            <a:off x="3430116" y="1268760"/>
            <a:ext cx="6264696" cy="5377659"/>
          </a:xfrm>
          <a:prstGeom prst="rect">
            <a:avLst/>
          </a:prstGeom>
        </p:spPr>
      </p:pic>
    </p:spTree>
    <p:extLst>
      <p:ext uri="{BB962C8B-B14F-4D97-AF65-F5344CB8AC3E}">
        <p14:creationId xmlns:p14="http://schemas.microsoft.com/office/powerpoint/2010/main" val="48531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Lazy</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Initialization</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3168352"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Singleton</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Prototype</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Object </a:t>
            </a:r>
            <a:r>
              <a:rPr lang="tr-TR" sz="2400" b="1" dirty="0" err="1">
                <a:latin typeface="Arial" panose="020B0604020202020204" pitchFamily="34" charset="0"/>
                <a:cs typeface="Arial" panose="020B0604020202020204" pitchFamily="34" charset="0"/>
              </a:rPr>
              <a:t>Pool</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solidFill>
                  <a:srgbClr val="760A0A"/>
                </a:solidFill>
                <a:latin typeface="Arial" panose="020B0604020202020204" pitchFamily="34" charset="0"/>
                <a:cs typeface="Arial" panose="020B0604020202020204" pitchFamily="34" charset="0"/>
              </a:rPr>
              <a:t>Lazy</a:t>
            </a:r>
            <a:r>
              <a:rPr lang="tr-TR" sz="2400" b="1" dirty="0">
                <a:solidFill>
                  <a:srgbClr val="760A0A"/>
                </a:solidFill>
                <a:latin typeface="Arial" panose="020B0604020202020204" pitchFamily="34" charset="0"/>
                <a:cs typeface="Arial" panose="020B0604020202020204" pitchFamily="34" charset="0"/>
              </a:rPr>
              <a:t> </a:t>
            </a:r>
            <a:r>
              <a:rPr lang="tr-TR" sz="2400" b="1" dirty="0" err="1">
                <a:solidFill>
                  <a:srgbClr val="760A0A"/>
                </a:solidFill>
                <a:latin typeface="Arial" panose="020B0604020202020204" pitchFamily="34" charset="0"/>
                <a:cs typeface="Arial" panose="020B0604020202020204" pitchFamily="34" charset="0"/>
              </a:rPr>
              <a:t>Initialization</a:t>
            </a:r>
            <a:r>
              <a:rPr lang="tr-TR" sz="2400" b="1" dirty="0">
                <a:solidFill>
                  <a:srgbClr val="760A0A"/>
                </a:solidFill>
                <a:latin typeface="Arial" panose="020B0604020202020204" pitchFamily="34" charset="0"/>
                <a:cs typeface="Arial" panose="020B0604020202020204" pitchFamily="34" charset="0"/>
              </a:rPr>
              <a:t/>
            </a:r>
            <a:br>
              <a:rPr lang="tr-TR" sz="2400" b="1" dirty="0">
                <a:solidFill>
                  <a:srgbClr val="760A0A"/>
                </a:solidFill>
                <a:latin typeface="Arial" panose="020B0604020202020204" pitchFamily="34" charset="0"/>
                <a:cs typeface="Arial" panose="020B0604020202020204" pitchFamily="34" charset="0"/>
              </a:rPr>
            </a:br>
            <a:endParaRPr lang="tr-TR" sz="2400" b="1" dirty="0">
              <a:solidFill>
                <a:srgbClr val="760A0A"/>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Method</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Abstract</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Builder</a:t>
            </a:r>
          </a:p>
          <a:p>
            <a:endParaRPr lang="tr-TR" sz="2400" b="1" dirty="0">
              <a:latin typeface="Arial" panose="020B0604020202020204" pitchFamily="34" charset="0"/>
              <a:cs typeface="Arial" panose="020B0604020202020204" pitchFamily="34" charset="0"/>
            </a:endParaRPr>
          </a:p>
        </p:txBody>
      </p:sp>
      <p:sp>
        <p:nvSpPr>
          <p:cNvPr id="9" name="İçerik Yer Tutucusu 13">
            <a:extLst>
              <a:ext uri="{FF2B5EF4-FFF2-40B4-BE49-F238E27FC236}">
                <a16:creationId xmlns:a16="http://schemas.microsoft.com/office/drawing/2014/main" id="{3F4CC237-76B2-2402-F475-2185F7FABE09}"/>
              </a:ext>
            </a:extLst>
          </p:cNvPr>
          <p:cNvSpPr txBox="1">
            <a:spLocks/>
          </p:cNvSpPr>
          <p:nvPr/>
        </p:nvSpPr>
        <p:spPr>
          <a:xfrm>
            <a:off x="4316634" y="1512213"/>
            <a:ext cx="6624736" cy="5330816"/>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algn="l"/>
            <a:r>
              <a:rPr lang="tr-TR" sz="1850" b="1" dirty="0">
                <a:latin typeface="Arial" panose="020B0604020202020204" pitchFamily="34" charset="0"/>
                <a:cs typeface="Arial" panose="020B0604020202020204" pitchFamily="34" charset="0"/>
              </a:rPr>
              <a:t>Desenin temel amacı</a:t>
            </a:r>
            <a:r>
              <a:rPr lang="tr-TR" sz="1850" dirty="0">
                <a:latin typeface="Arial" panose="020B0604020202020204" pitchFamily="34" charset="0"/>
                <a:cs typeface="Arial" panose="020B0604020202020204" pitchFamily="34" charset="0"/>
              </a:rPr>
              <a:t>, gerektiği zamanda nesnenin yaratılmasını ve başlatılmasını gerçekleştirmektir. Bu sayede gereksiz yere nesne yaratılmamış olur ve kaynak kullanımı optimize edilir.</a:t>
            </a:r>
          </a:p>
          <a:p>
            <a:pPr algn="l"/>
            <a:endParaRPr lang="tr-TR" sz="1850" dirty="0">
              <a:latin typeface="Arial" panose="020B0604020202020204" pitchFamily="34" charset="0"/>
              <a:cs typeface="Arial" panose="020B0604020202020204" pitchFamily="34" charset="0"/>
            </a:endParaRPr>
          </a:p>
          <a:p>
            <a:pPr algn="l"/>
            <a:r>
              <a:rPr lang="tr-TR" sz="1850" b="1" dirty="0" err="1">
                <a:latin typeface="Arial" panose="020B0604020202020204" pitchFamily="34" charset="0"/>
                <a:cs typeface="Arial" panose="020B0604020202020204" pitchFamily="34" charset="0"/>
              </a:rPr>
              <a:t>Lazy</a:t>
            </a:r>
            <a:r>
              <a:rPr lang="tr-TR" sz="1850" b="1" dirty="0">
                <a:latin typeface="Arial" panose="020B0604020202020204" pitchFamily="34" charset="0"/>
                <a:cs typeface="Arial" panose="020B0604020202020204" pitchFamily="34" charset="0"/>
              </a:rPr>
              <a:t> </a:t>
            </a:r>
            <a:r>
              <a:rPr lang="tr-TR" sz="1850" b="1" dirty="0" err="1">
                <a:latin typeface="Arial" panose="020B0604020202020204" pitchFamily="34" charset="0"/>
                <a:cs typeface="Arial" panose="020B0604020202020204" pitchFamily="34" charset="0"/>
              </a:rPr>
              <a:t>Initialization</a:t>
            </a:r>
            <a:r>
              <a:rPr lang="tr-TR" sz="1850" b="1" dirty="0">
                <a:latin typeface="Arial" panose="020B0604020202020204" pitchFamily="34" charset="0"/>
                <a:cs typeface="Arial" panose="020B0604020202020204" pitchFamily="34" charset="0"/>
              </a:rPr>
              <a:t> Design </a:t>
            </a:r>
            <a:r>
              <a:rPr lang="tr-TR" sz="1850" b="1" dirty="0" err="1">
                <a:latin typeface="Arial" panose="020B0604020202020204" pitchFamily="34" charset="0"/>
                <a:cs typeface="Arial" panose="020B0604020202020204" pitchFamily="34" charset="0"/>
              </a:rPr>
              <a:t>Pattern'ın</a:t>
            </a:r>
            <a:r>
              <a:rPr lang="tr-TR" sz="1850" b="1" dirty="0">
                <a:latin typeface="Arial" panose="020B0604020202020204" pitchFamily="34" charset="0"/>
                <a:cs typeface="Arial" panose="020B0604020202020204" pitchFamily="34" charset="0"/>
              </a:rPr>
              <a:t> genel kullanım adımları şunlardır:</a:t>
            </a:r>
          </a:p>
          <a:p>
            <a:pPr algn="l"/>
            <a:endParaRPr lang="tr-TR" sz="1850" dirty="0">
              <a:latin typeface="Arial" panose="020B0604020202020204" pitchFamily="34" charset="0"/>
              <a:cs typeface="Arial" panose="020B0604020202020204" pitchFamily="34" charset="0"/>
            </a:endParaRPr>
          </a:p>
          <a:p>
            <a:pPr marL="266700" indent="-266700" algn="l">
              <a:buFont typeface="+mj-lt"/>
              <a:buAutoNum type="arabicPeriod"/>
            </a:pPr>
            <a:r>
              <a:rPr lang="tr-TR" sz="1850" dirty="0">
                <a:latin typeface="Arial" panose="020B0604020202020204" pitchFamily="34" charset="0"/>
                <a:cs typeface="Arial" panose="020B0604020202020204" pitchFamily="34" charset="0"/>
              </a:rPr>
              <a:t>İlgili sınıfın bir örneği oluşturulur, ancak bu örnek henüz başlatılmaz veya yaratılmaz.</a:t>
            </a:r>
          </a:p>
          <a:p>
            <a:pPr marL="266700" indent="-266700" algn="l">
              <a:buFont typeface="+mj-lt"/>
              <a:buAutoNum type="arabicPeriod"/>
            </a:pPr>
            <a:endParaRPr lang="tr-TR" sz="1850" dirty="0">
              <a:latin typeface="Arial" panose="020B0604020202020204" pitchFamily="34" charset="0"/>
              <a:cs typeface="Arial" panose="020B0604020202020204" pitchFamily="34" charset="0"/>
            </a:endParaRPr>
          </a:p>
          <a:p>
            <a:pPr marL="266700" indent="-266700" algn="l">
              <a:buFont typeface="+mj-lt"/>
              <a:buAutoNum type="arabicPeriod"/>
            </a:pPr>
            <a:r>
              <a:rPr lang="tr-TR" sz="1850" dirty="0">
                <a:latin typeface="Arial" panose="020B0604020202020204" pitchFamily="34" charset="0"/>
                <a:cs typeface="Arial" panose="020B0604020202020204" pitchFamily="34" charset="0"/>
              </a:rPr>
              <a:t>İlk kullanım anında, nesnenin yaratılması veya başlatılması gerektiğinde bu işlem gerçekleştirilir.</a:t>
            </a:r>
          </a:p>
          <a:p>
            <a:pPr marL="266700" indent="-266700" algn="l">
              <a:buFont typeface="+mj-lt"/>
              <a:buAutoNum type="arabicPeriod"/>
            </a:pPr>
            <a:endParaRPr lang="tr-TR" sz="1850" dirty="0">
              <a:latin typeface="Arial" panose="020B0604020202020204" pitchFamily="34" charset="0"/>
              <a:cs typeface="Arial" panose="020B0604020202020204" pitchFamily="34" charset="0"/>
            </a:endParaRPr>
          </a:p>
          <a:p>
            <a:pPr marL="266700" indent="-266700" algn="l">
              <a:buFont typeface="+mj-lt"/>
              <a:buAutoNum type="arabicPeriod"/>
            </a:pPr>
            <a:r>
              <a:rPr lang="tr-TR" sz="1850" dirty="0">
                <a:latin typeface="Arial" panose="020B0604020202020204" pitchFamily="34" charset="0"/>
                <a:cs typeface="Arial" panose="020B0604020202020204" pitchFamily="34" charset="0"/>
              </a:rPr>
              <a:t>Nesne başlatıldıktan sonra, artık kullanılabilir duruma gelir ve sonraki kullanımlar için hazırdır.</a:t>
            </a:r>
          </a:p>
          <a:p>
            <a:pPr marL="266700" indent="-266700" algn="l">
              <a:buFont typeface="+mj-lt"/>
              <a:buAutoNum type="arabicPeriod"/>
            </a:pPr>
            <a:endParaRPr lang="tr-TR" sz="1850" dirty="0">
              <a:latin typeface="Arial" panose="020B0604020202020204" pitchFamily="34" charset="0"/>
              <a:cs typeface="Arial" panose="020B0604020202020204" pitchFamily="34" charset="0"/>
            </a:endParaRPr>
          </a:p>
          <a:p>
            <a:pPr marL="266700" indent="-266700" algn="l">
              <a:buFont typeface="+mj-lt"/>
              <a:buAutoNum type="arabicPeriod"/>
            </a:pPr>
            <a:r>
              <a:rPr lang="tr-TR" sz="1850" dirty="0">
                <a:latin typeface="Arial" panose="020B0604020202020204" pitchFamily="34" charset="0"/>
                <a:cs typeface="Arial" panose="020B0604020202020204" pitchFamily="34" charset="0"/>
              </a:rPr>
              <a:t>Nesne her kullanıldığında, başlatma işlemi tekrar gerçekleştirilmez ve daha önce yaratılan örnek kullanılır.</a:t>
            </a:r>
          </a:p>
          <a:p>
            <a:pPr algn="l"/>
            <a:endParaRPr lang="tr-TR" sz="185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37624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Lazy</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Initialization</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3168352"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Singleton</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Prototype</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Object </a:t>
            </a:r>
            <a:r>
              <a:rPr lang="tr-TR" sz="2400" b="1" dirty="0" err="1">
                <a:latin typeface="Arial" panose="020B0604020202020204" pitchFamily="34" charset="0"/>
                <a:cs typeface="Arial" panose="020B0604020202020204" pitchFamily="34" charset="0"/>
              </a:rPr>
              <a:t>Pool</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solidFill>
                  <a:srgbClr val="760A0A"/>
                </a:solidFill>
                <a:latin typeface="Arial" panose="020B0604020202020204" pitchFamily="34" charset="0"/>
                <a:cs typeface="Arial" panose="020B0604020202020204" pitchFamily="34" charset="0"/>
              </a:rPr>
              <a:t>Lazy</a:t>
            </a:r>
            <a:r>
              <a:rPr lang="tr-TR" sz="2400" b="1" dirty="0">
                <a:solidFill>
                  <a:srgbClr val="760A0A"/>
                </a:solidFill>
                <a:latin typeface="Arial" panose="020B0604020202020204" pitchFamily="34" charset="0"/>
                <a:cs typeface="Arial" panose="020B0604020202020204" pitchFamily="34" charset="0"/>
              </a:rPr>
              <a:t> </a:t>
            </a:r>
            <a:r>
              <a:rPr lang="tr-TR" sz="2400" b="1" dirty="0" err="1">
                <a:solidFill>
                  <a:srgbClr val="760A0A"/>
                </a:solidFill>
                <a:latin typeface="Arial" panose="020B0604020202020204" pitchFamily="34" charset="0"/>
                <a:cs typeface="Arial" panose="020B0604020202020204" pitchFamily="34" charset="0"/>
              </a:rPr>
              <a:t>Initialization</a:t>
            </a:r>
            <a:r>
              <a:rPr lang="tr-TR" sz="2400" b="1" dirty="0">
                <a:solidFill>
                  <a:srgbClr val="760A0A"/>
                </a:solidFill>
                <a:latin typeface="Arial" panose="020B0604020202020204" pitchFamily="34" charset="0"/>
                <a:cs typeface="Arial" panose="020B0604020202020204" pitchFamily="34" charset="0"/>
              </a:rPr>
              <a:t/>
            </a:r>
            <a:br>
              <a:rPr lang="tr-TR" sz="2400" b="1" dirty="0">
                <a:solidFill>
                  <a:srgbClr val="760A0A"/>
                </a:solidFill>
                <a:latin typeface="Arial" panose="020B0604020202020204" pitchFamily="34" charset="0"/>
                <a:cs typeface="Arial" panose="020B0604020202020204" pitchFamily="34" charset="0"/>
              </a:rPr>
            </a:br>
            <a:endParaRPr lang="tr-TR" sz="2400" b="1" dirty="0">
              <a:solidFill>
                <a:srgbClr val="760A0A"/>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Method</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Abstract</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Builder</a:t>
            </a:r>
          </a:p>
          <a:p>
            <a:endParaRPr lang="tr-TR" sz="2400" b="1" dirty="0">
              <a:latin typeface="Arial" panose="020B0604020202020204" pitchFamily="34" charset="0"/>
              <a:cs typeface="Arial" panose="020B0604020202020204" pitchFamily="34" charset="0"/>
            </a:endParaRPr>
          </a:p>
        </p:txBody>
      </p:sp>
      <p:sp>
        <p:nvSpPr>
          <p:cNvPr id="9" name="İçerik Yer Tutucusu 13">
            <a:extLst>
              <a:ext uri="{FF2B5EF4-FFF2-40B4-BE49-F238E27FC236}">
                <a16:creationId xmlns:a16="http://schemas.microsoft.com/office/drawing/2014/main" id="{3F4CC237-76B2-2402-F475-2185F7FABE09}"/>
              </a:ext>
            </a:extLst>
          </p:cNvPr>
          <p:cNvSpPr txBox="1">
            <a:spLocks/>
          </p:cNvSpPr>
          <p:nvPr/>
        </p:nvSpPr>
        <p:spPr>
          <a:xfrm>
            <a:off x="4316634" y="1512213"/>
            <a:ext cx="6624736" cy="450907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algn="l"/>
            <a:r>
              <a:rPr lang="tr-TR" sz="1850" b="1" dirty="0">
                <a:latin typeface="Arial" panose="020B0604020202020204" pitchFamily="34" charset="0"/>
                <a:cs typeface="Arial" panose="020B0604020202020204" pitchFamily="34" charset="0"/>
              </a:rPr>
              <a:t>Bu desenin avantajlarından bazıları şunlardır:</a:t>
            </a:r>
          </a:p>
          <a:p>
            <a:pPr algn="l"/>
            <a:endParaRPr lang="tr-TR" sz="1850" b="1" dirty="0">
              <a:latin typeface="Arial" panose="020B0604020202020204" pitchFamily="34" charset="0"/>
              <a:cs typeface="Arial" panose="020B0604020202020204" pitchFamily="34" charset="0"/>
            </a:endParaRPr>
          </a:p>
          <a:p>
            <a:pPr marL="177800" indent="-177800" algn="l">
              <a:buFont typeface="Arial" panose="020B0604020202020204" pitchFamily="34" charset="0"/>
              <a:buChar char="•"/>
            </a:pPr>
            <a:r>
              <a:rPr lang="tr-TR" sz="1850" dirty="0">
                <a:latin typeface="Arial" panose="020B0604020202020204" pitchFamily="34" charset="0"/>
                <a:cs typeface="Arial" panose="020B0604020202020204" pitchFamily="34" charset="0"/>
              </a:rPr>
              <a:t>Performans: Nesnenin yaratılması veya başlatılması gerektiği zamana kadar ertelenmesi, gereksiz yaratım maliyetini ortadan kaldırır ve kaynakların etkin kullanımını sağlar.</a:t>
            </a:r>
          </a:p>
          <a:p>
            <a:pPr marL="177800" indent="-177800" algn="l">
              <a:buFont typeface="Arial" panose="020B0604020202020204" pitchFamily="34" charset="0"/>
              <a:buChar char="•"/>
            </a:pPr>
            <a:endParaRPr lang="tr-TR" sz="1850" dirty="0">
              <a:latin typeface="Arial" panose="020B0604020202020204" pitchFamily="34" charset="0"/>
              <a:cs typeface="Arial" panose="020B0604020202020204" pitchFamily="34" charset="0"/>
            </a:endParaRPr>
          </a:p>
          <a:p>
            <a:pPr marL="177800" indent="-177800" algn="l">
              <a:buFont typeface="Arial" panose="020B0604020202020204" pitchFamily="34" charset="0"/>
              <a:buChar char="•"/>
            </a:pPr>
            <a:r>
              <a:rPr lang="tr-TR" sz="1850" dirty="0">
                <a:latin typeface="Arial" panose="020B0604020202020204" pitchFamily="34" charset="0"/>
                <a:cs typeface="Arial" panose="020B0604020202020204" pitchFamily="34" charset="0"/>
              </a:rPr>
              <a:t>Hızlı Yanıt: İlk kullanım anında nesnenin hızlı bir şekilde hazır olması sağlanır.</a:t>
            </a:r>
          </a:p>
          <a:p>
            <a:pPr marL="177800" indent="-177800" algn="l">
              <a:buFont typeface="Arial" panose="020B0604020202020204" pitchFamily="34" charset="0"/>
              <a:buChar char="•"/>
            </a:pPr>
            <a:endParaRPr lang="tr-TR" sz="1850" dirty="0">
              <a:latin typeface="Arial" panose="020B0604020202020204" pitchFamily="34" charset="0"/>
              <a:cs typeface="Arial" panose="020B0604020202020204" pitchFamily="34" charset="0"/>
            </a:endParaRPr>
          </a:p>
          <a:p>
            <a:pPr marL="177800" indent="-177800" algn="l">
              <a:buFont typeface="Arial" panose="020B0604020202020204" pitchFamily="34" charset="0"/>
              <a:buChar char="•"/>
            </a:pPr>
            <a:r>
              <a:rPr lang="tr-TR" sz="1850" dirty="0">
                <a:latin typeface="Arial" panose="020B0604020202020204" pitchFamily="34" charset="0"/>
                <a:cs typeface="Arial" panose="020B0604020202020204" pitchFamily="34" charset="0"/>
              </a:rPr>
              <a:t>Kaynak Verimliliği: Sadece ihtiyaç duyulduğunda nesne yaratıldığı için kaynakların verimli kullanımı sağlanır.</a:t>
            </a:r>
          </a:p>
          <a:p>
            <a:pPr marL="177800" indent="-177800" algn="l">
              <a:buFont typeface="Arial" panose="020B0604020202020204" pitchFamily="34" charset="0"/>
              <a:buChar char="•"/>
            </a:pPr>
            <a:endParaRPr lang="tr-TR" sz="1850" dirty="0">
              <a:latin typeface="Arial" panose="020B0604020202020204" pitchFamily="34" charset="0"/>
              <a:cs typeface="Arial" panose="020B0604020202020204" pitchFamily="34" charset="0"/>
            </a:endParaRPr>
          </a:p>
          <a:p>
            <a:pPr marL="177800" indent="-177800" algn="l">
              <a:buFont typeface="Arial" panose="020B0604020202020204" pitchFamily="34" charset="0"/>
              <a:buChar char="•"/>
            </a:pPr>
            <a:r>
              <a:rPr lang="tr-TR" sz="1850" dirty="0">
                <a:latin typeface="Arial" panose="020B0604020202020204" pitchFamily="34" charset="0"/>
                <a:cs typeface="Arial" panose="020B0604020202020204" pitchFamily="34" charset="0"/>
              </a:rPr>
              <a:t>Esneklik: Nesne yaratım veya başlatma işlemleri ihtiyaca göre özelleştirilebilir.</a:t>
            </a:r>
          </a:p>
          <a:p>
            <a:pPr algn="l"/>
            <a:endParaRPr lang="tr-TR" sz="185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5837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Lazy</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Initialization</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3168352"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Singleton</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Prototype</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Object </a:t>
            </a:r>
            <a:r>
              <a:rPr lang="tr-TR" sz="2400" b="1" dirty="0" err="1">
                <a:latin typeface="Arial" panose="020B0604020202020204" pitchFamily="34" charset="0"/>
                <a:cs typeface="Arial" panose="020B0604020202020204" pitchFamily="34" charset="0"/>
              </a:rPr>
              <a:t>Pool</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solidFill>
                  <a:srgbClr val="760A0A"/>
                </a:solidFill>
                <a:latin typeface="Arial" panose="020B0604020202020204" pitchFamily="34" charset="0"/>
                <a:cs typeface="Arial" panose="020B0604020202020204" pitchFamily="34" charset="0"/>
              </a:rPr>
              <a:t>Lazy</a:t>
            </a:r>
            <a:r>
              <a:rPr lang="tr-TR" sz="2400" b="1" dirty="0">
                <a:solidFill>
                  <a:srgbClr val="760A0A"/>
                </a:solidFill>
                <a:latin typeface="Arial" panose="020B0604020202020204" pitchFamily="34" charset="0"/>
                <a:cs typeface="Arial" panose="020B0604020202020204" pitchFamily="34" charset="0"/>
              </a:rPr>
              <a:t> </a:t>
            </a:r>
            <a:r>
              <a:rPr lang="tr-TR" sz="2400" b="1" dirty="0" err="1">
                <a:solidFill>
                  <a:srgbClr val="760A0A"/>
                </a:solidFill>
                <a:latin typeface="Arial" panose="020B0604020202020204" pitchFamily="34" charset="0"/>
                <a:cs typeface="Arial" panose="020B0604020202020204" pitchFamily="34" charset="0"/>
              </a:rPr>
              <a:t>Initialization</a:t>
            </a:r>
            <a:r>
              <a:rPr lang="tr-TR" sz="2400" b="1" dirty="0">
                <a:solidFill>
                  <a:srgbClr val="760A0A"/>
                </a:solidFill>
                <a:latin typeface="Arial" panose="020B0604020202020204" pitchFamily="34" charset="0"/>
                <a:cs typeface="Arial" panose="020B0604020202020204" pitchFamily="34" charset="0"/>
              </a:rPr>
              <a:t/>
            </a:r>
            <a:br>
              <a:rPr lang="tr-TR" sz="2400" b="1" dirty="0">
                <a:solidFill>
                  <a:srgbClr val="760A0A"/>
                </a:solidFill>
                <a:latin typeface="Arial" panose="020B0604020202020204" pitchFamily="34" charset="0"/>
                <a:cs typeface="Arial" panose="020B0604020202020204" pitchFamily="34" charset="0"/>
              </a:rPr>
            </a:br>
            <a:endParaRPr lang="tr-TR" sz="2400" b="1" dirty="0">
              <a:solidFill>
                <a:srgbClr val="760A0A"/>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Method</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Abstract</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Builder</a:t>
            </a:r>
          </a:p>
          <a:p>
            <a:endParaRPr lang="tr-TR" sz="2400" b="1" dirty="0">
              <a:latin typeface="Arial" panose="020B0604020202020204" pitchFamily="34" charset="0"/>
              <a:cs typeface="Arial" panose="020B0604020202020204" pitchFamily="34" charset="0"/>
            </a:endParaRPr>
          </a:p>
        </p:txBody>
      </p:sp>
      <p:pic>
        <p:nvPicPr>
          <p:cNvPr id="8" name="Resim 7">
            <a:extLst>
              <a:ext uri="{FF2B5EF4-FFF2-40B4-BE49-F238E27FC236}">
                <a16:creationId xmlns:a16="http://schemas.microsoft.com/office/drawing/2014/main" id="{BC313FCD-FD7E-1012-012F-3B91AD2130D8}"/>
              </a:ext>
            </a:extLst>
          </p:cNvPr>
          <p:cNvPicPr>
            <a:picLocks noChangeAspect="1"/>
          </p:cNvPicPr>
          <p:nvPr/>
        </p:nvPicPr>
        <p:blipFill>
          <a:blip r:embed="rId4"/>
          <a:stretch>
            <a:fillRect/>
          </a:stretch>
        </p:blipFill>
        <p:spPr>
          <a:xfrm>
            <a:off x="4531911" y="1952836"/>
            <a:ext cx="6236039" cy="2952328"/>
          </a:xfrm>
          <a:prstGeom prst="rect">
            <a:avLst/>
          </a:prstGeom>
        </p:spPr>
      </p:pic>
      <p:cxnSp>
        <p:nvCxnSpPr>
          <p:cNvPr id="11" name="Düz Ok Bağlayıcısı 10">
            <a:extLst>
              <a:ext uri="{FF2B5EF4-FFF2-40B4-BE49-F238E27FC236}">
                <a16:creationId xmlns:a16="http://schemas.microsoft.com/office/drawing/2014/main" id="{66CBF79F-CD6A-4834-0992-B7FB54064C4C}"/>
              </a:ext>
            </a:extLst>
          </p:cNvPr>
          <p:cNvCxnSpPr/>
          <p:nvPr/>
        </p:nvCxnSpPr>
        <p:spPr>
          <a:xfrm flipH="1">
            <a:off x="6094412" y="3645024"/>
            <a:ext cx="2376264" cy="1728192"/>
          </a:xfrm>
          <a:prstGeom prst="straightConnector1">
            <a:avLst/>
          </a:prstGeom>
          <a:ln w="28575">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2" name="Metin kutusu 11">
            <a:extLst>
              <a:ext uri="{FF2B5EF4-FFF2-40B4-BE49-F238E27FC236}">
                <a16:creationId xmlns:a16="http://schemas.microsoft.com/office/drawing/2014/main" id="{BF270927-6C1B-C390-D991-9167E4C06FB9}"/>
              </a:ext>
            </a:extLst>
          </p:cNvPr>
          <p:cNvSpPr txBox="1"/>
          <p:nvPr/>
        </p:nvSpPr>
        <p:spPr>
          <a:xfrm>
            <a:off x="4906280" y="5433539"/>
            <a:ext cx="4752528" cy="646331"/>
          </a:xfrm>
          <a:prstGeom prst="rect">
            <a:avLst/>
          </a:prstGeom>
          <a:noFill/>
        </p:spPr>
        <p:txBody>
          <a:bodyPr wrap="square" rtlCol="0">
            <a:spAutoFit/>
          </a:bodyPr>
          <a:lstStyle/>
          <a:p>
            <a:r>
              <a:rPr lang="en-US" sz="1800" dirty="0">
                <a:solidFill>
                  <a:srgbClr val="00B050"/>
                </a:solidFill>
                <a:latin typeface="Cascadia Mono" panose="020B0609020000020004" pitchFamily="49" charset="0"/>
              </a:rPr>
              <a:t>Lazy</a:t>
            </a:r>
            <a:r>
              <a:rPr lang="en-US" sz="1800" dirty="0">
                <a:solidFill>
                  <a:srgbClr val="000000"/>
                </a:solidFill>
                <a:latin typeface="Cascadia Mono" panose="020B0609020000020004" pitchFamily="49" charset="0"/>
              </a:rPr>
              <a:t>&lt;</a:t>
            </a:r>
            <a:r>
              <a:rPr lang="en-US" dirty="0" err="1">
                <a:solidFill>
                  <a:srgbClr val="00B050"/>
                </a:solidFill>
                <a:latin typeface="Cascadia Mono" panose="020B0609020000020004" pitchFamily="49" charset="0"/>
              </a:rPr>
              <a:t>HeavyResource</a:t>
            </a:r>
            <a:r>
              <a:rPr lang="en-US" sz="1800" dirty="0">
                <a:solidFill>
                  <a:srgbClr val="000000"/>
                </a:solidFill>
                <a:latin typeface="Cascadia Mono" panose="020B0609020000020004" pitchFamily="49" charset="0"/>
              </a:rPr>
              <a:t>&gt; _resource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a:t>
            </a:r>
            <a:r>
              <a:rPr lang="en-US" sz="1800" dirty="0">
                <a:solidFill>
                  <a:srgbClr val="00B050"/>
                </a:solidFill>
                <a:latin typeface="Cascadia Mono" panose="020B0609020000020004" pitchFamily="49" charset="0"/>
              </a:rPr>
              <a:t>Lazy</a:t>
            </a:r>
            <a:r>
              <a:rPr lang="en-US" sz="1800" dirty="0">
                <a:solidFill>
                  <a:srgbClr val="000000"/>
                </a:solidFill>
                <a:latin typeface="Cascadia Mono" panose="020B0609020000020004" pitchFamily="49" charset="0"/>
              </a:rPr>
              <a:t>&lt;</a:t>
            </a:r>
            <a:r>
              <a:rPr lang="en-US" dirty="0" err="1">
                <a:solidFill>
                  <a:srgbClr val="00B050"/>
                </a:solidFill>
                <a:latin typeface="Cascadia Mono" panose="020B0609020000020004" pitchFamily="49" charset="0"/>
              </a:rPr>
              <a:t>HeavyResource</a:t>
            </a:r>
            <a:r>
              <a:rPr lang="en-US" sz="1800">
                <a:solidFill>
                  <a:srgbClr val="000000"/>
                </a:solidFill>
                <a:latin typeface="Cascadia Mono" panose="020B0609020000020004" pitchFamily="49" charset="0"/>
              </a:rPr>
              <a:t>&gt;();</a:t>
            </a:r>
            <a:endParaRPr lang="tr-TR" dirty="0"/>
          </a:p>
        </p:txBody>
      </p:sp>
    </p:spTree>
    <p:extLst>
      <p:ext uri="{BB962C8B-B14F-4D97-AF65-F5344CB8AC3E}">
        <p14:creationId xmlns:p14="http://schemas.microsoft.com/office/powerpoint/2010/main" val="2033694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Factory</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Method</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3168352"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Singleton</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Prototype</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Object </a:t>
            </a:r>
            <a:r>
              <a:rPr lang="tr-TR" sz="2400" b="1" dirty="0" err="1">
                <a:latin typeface="Arial" panose="020B0604020202020204" pitchFamily="34" charset="0"/>
                <a:cs typeface="Arial" panose="020B0604020202020204" pitchFamily="34" charset="0"/>
              </a:rPr>
              <a:t>Pool</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Lazy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Initialization</a:t>
            </a:r>
            <a:r>
              <a:rPr lang="tr-TR" sz="2400" b="1" dirty="0">
                <a:solidFill>
                  <a:srgbClr val="760A0A"/>
                </a:solidFill>
                <a:latin typeface="Arial" panose="020B0604020202020204" pitchFamily="34" charset="0"/>
                <a:cs typeface="Arial" panose="020B0604020202020204" pitchFamily="34" charset="0"/>
              </a:rPr>
              <a:t/>
            </a:r>
            <a:br>
              <a:rPr lang="tr-TR" sz="2400" b="1" dirty="0">
                <a:solidFill>
                  <a:srgbClr val="760A0A"/>
                </a:solidFill>
                <a:latin typeface="Arial" panose="020B0604020202020204" pitchFamily="34" charset="0"/>
                <a:cs typeface="Arial" panose="020B0604020202020204" pitchFamily="34" charset="0"/>
              </a:rPr>
            </a:br>
            <a:endParaRPr lang="tr-TR" sz="2400" b="1" dirty="0">
              <a:solidFill>
                <a:srgbClr val="760A0A"/>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solidFill>
                  <a:srgbClr val="760A0A"/>
                </a:solidFill>
                <a:latin typeface="Arial" panose="020B0604020202020204" pitchFamily="34" charset="0"/>
                <a:cs typeface="Arial" panose="020B0604020202020204" pitchFamily="34" charset="0"/>
              </a:rPr>
              <a:t>Factory</a:t>
            </a:r>
            <a:r>
              <a:rPr lang="tr-TR" sz="2400" b="1" dirty="0">
                <a:solidFill>
                  <a:srgbClr val="760A0A"/>
                </a:solidFill>
                <a:latin typeface="Arial" panose="020B0604020202020204" pitchFamily="34" charset="0"/>
                <a:cs typeface="Arial" panose="020B0604020202020204" pitchFamily="34" charset="0"/>
              </a:rPr>
              <a:t> </a:t>
            </a:r>
            <a:r>
              <a:rPr lang="tr-TR" sz="2400" b="1" dirty="0" err="1">
                <a:solidFill>
                  <a:srgbClr val="760A0A"/>
                </a:solidFill>
                <a:latin typeface="Arial" panose="020B0604020202020204" pitchFamily="34" charset="0"/>
                <a:cs typeface="Arial" panose="020B0604020202020204" pitchFamily="34" charset="0"/>
              </a:rPr>
              <a:t>Method</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Abstract</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Builder</a:t>
            </a:r>
          </a:p>
          <a:p>
            <a:endParaRPr lang="tr-TR" sz="2400" b="1" dirty="0">
              <a:latin typeface="Arial" panose="020B0604020202020204" pitchFamily="34" charset="0"/>
              <a:cs typeface="Arial" panose="020B0604020202020204" pitchFamily="34" charset="0"/>
            </a:endParaRPr>
          </a:p>
        </p:txBody>
      </p:sp>
      <p:sp>
        <p:nvSpPr>
          <p:cNvPr id="9" name="İçerik Yer Tutucusu 13">
            <a:extLst>
              <a:ext uri="{FF2B5EF4-FFF2-40B4-BE49-F238E27FC236}">
                <a16:creationId xmlns:a16="http://schemas.microsoft.com/office/drawing/2014/main" id="{3F4CC237-76B2-2402-F475-2185F7FABE09}"/>
              </a:ext>
            </a:extLst>
          </p:cNvPr>
          <p:cNvSpPr txBox="1">
            <a:spLocks/>
          </p:cNvSpPr>
          <p:nvPr/>
        </p:nvSpPr>
        <p:spPr>
          <a:xfrm>
            <a:off x="4316634" y="1512213"/>
            <a:ext cx="6624736" cy="5330816"/>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algn="l"/>
            <a:r>
              <a:rPr lang="tr-TR" sz="1850" dirty="0">
                <a:latin typeface="Arial" panose="020B0604020202020204" pitchFamily="34" charset="0"/>
                <a:cs typeface="Arial" panose="020B0604020202020204" pitchFamily="34" charset="0"/>
              </a:rPr>
              <a:t>Bir sınıfın alt sınıflarının nesnelerini oluşturmak için bir arayüz sağlar ve nesne oluşturma sürecini alt sınıflara devreder.</a:t>
            </a:r>
          </a:p>
          <a:p>
            <a:pPr algn="l"/>
            <a:endParaRPr lang="tr-TR" sz="1850" dirty="0">
              <a:latin typeface="Arial" panose="020B0604020202020204" pitchFamily="34" charset="0"/>
              <a:cs typeface="Arial" panose="020B0604020202020204" pitchFamily="34" charset="0"/>
            </a:endParaRPr>
          </a:p>
          <a:p>
            <a:pPr algn="l"/>
            <a:r>
              <a:rPr lang="tr-TR" sz="1850" b="1" dirty="0" err="1">
                <a:latin typeface="Arial" panose="020B0604020202020204" pitchFamily="34" charset="0"/>
                <a:cs typeface="Arial" panose="020B0604020202020204" pitchFamily="34" charset="0"/>
              </a:rPr>
              <a:t>Factory</a:t>
            </a:r>
            <a:r>
              <a:rPr lang="tr-TR" sz="1850" b="1" dirty="0">
                <a:latin typeface="Arial" panose="020B0604020202020204" pitchFamily="34" charset="0"/>
                <a:cs typeface="Arial" panose="020B0604020202020204" pitchFamily="34" charset="0"/>
              </a:rPr>
              <a:t> </a:t>
            </a:r>
            <a:r>
              <a:rPr lang="tr-TR" sz="1850" b="1" dirty="0" err="1">
                <a:latin typeface="Arial" panose="020B0604020202020204" pitchFamily="34" charset="0"/>
                <a:cs typeface="Arial" panose="020B0604020202020204" pitchFamily="34" charset="0"/>
              </a:rPr>
              <a:t>Method</a:t>
            </a:r>
            <a:r>
              <a:rPr lang="tr-TR" sz="1850" b="1" dirty="0">
                <a:latin typeface="Arial" panose="020B0604020202020204" pitchFamily="34" charset="0"/>
                <a:cs typeface="Arial" panose="020B0604020202020204" pitchFamily="34" charset="0"/>
              </a:rPr>
              <a:t> deseninin temel özellikleri şunlardır:</a:t>
            </a:r>
          </a:p>
          <a:p>
            <a:pPr algn="l"/>
            <a:endParaRPr lang="tr-TR" sz="1850" dirty="0">
              <a:latin typeface="Arial" panose="020B0604020202020204" pitchFamily="34" charset="0"/>
              <a:cs typeface="Arial" panose="020B0604020202020204" pitchFamily="34" charset="0"/>
            </a:endParaRPr>
          </a:p>
          <a:p>
            <a:pPr marL="265113" indent="-265113" algn="l">
              <a:buFont typeface="+mj-lt"/>
              <a:buAutoNum type="arabicPeriod"/>
            </a:pPr>
            <a:r>
              <a:rPr lang="tr-TR" sz="1850" b="1" dirty="0" err="1">
                <a:latin typeface="Arial" panose="020B0604020202020204" pitchFamily="34" charset="0"/>
                <a:cs typeface="Arial" panose="020B0604020202020204" pitchFamily="34" charset="0"/>
              </a:rPr>
              <a:t>Creator</a:t>
            </a:r>
            <a:r>
              <a:rPr lang="tr-TR" sz="1850" b="1" dirty="0">
                <a:latin typeface="Arial" panose="020B0604020202020204" pitchFamily="34" charset="0"/>
                <a:cs typeface="Arial" panose="020B0604020202020204" pitchFamily="34" charset="0"/>
              </a:rPr>
              <a:t> (Yaratıcı):</a:t>
            </a:r>
            <a:r>
              <a:rPr lang="tr-TR" sz="1850" dirty="0">
                <a:latin typeface="Arial" panose="020B0604020202020204" pitchFamily="34" charset="0"/>
                <a:cs typeface="Arial" panose="020B0604020202020204" pitchFamily="34" charset="0"/>
              </a:rPr>
              <a:t> Yaratıcı sınıf, nesnelerin oluşturulacağı arayüzü (</a:t>
            </a:r>
            <a:r>
              <a:rPr lang="tr-TR" sz="1850" dirty="0" err="1">
                <a:latin typeface="Arial" panose="020B0604020202020204" pitchFamily="34" charset="0"/>
                <a:cs typeface="Arial" panose="020B0604020202020204" pitchFamily="34" charset="0"/>
              </a:rPr>
              <a:t>interface</a:t>
            </a:r>
            <a:r>
              <a:rPr lang="tr-TR" sz="1850" dirty="0">
                <a:latin typeface="Arial" panose="020B0604020202020204" pitchFamily="34" charset="0"/>
                <a:cs typeface="Arial" panose="020B0604020202020204" pitchFamily="34" charset="0"/>
              </a:rPr>
              <a:t>) veya soyut sınıfı temsil eder. Bu sınıf, </a:t>
            </a:r>
            <a:r>
              <a:rPr lang="tr-TR" sz="1850" dirty="0" err="1">
                <a:latin typeface="Arial" panose="020B0604020202020204" pitchFamily="34" charset="0"/>
                <a:cs typeface="Arial" panose="020B0604020202020204" pitchFamily="34" charset="0"/>
              </a:rPr>
              <a:t>Factory</a:t>
            </a:r>
            <a:r>
              <a:rPr lang="tr-TR" sz="1850" dirty="0">
                <a:latin typeface="Arial" panose="020B0604020202020204" pitchFamily="34" charset="0"/>
                <a:cs typeface="Arial" panose="020B0604020202020204" pitchFamily="34" charset="0"/>
              </a:rPr>
              <a:t> </a:t>
            </a:r>
            <a:r>
              <a:rPr lang="tr-TR" sz="1850" dirty="0" err="1">
                <a:latin typeface="Arial" panose="020B0604020202020204" pitchFamily="34" charset="0"/>
                <a:cs typeface="Arial" panose="020B0604020202020204" pitchFamily="34" charset="0"/>
              </a:rPr>
              <a:t>Method'u</a:t>
            </a:r>
            <a:r>
              <a:rPr lang="tr-TR" sz="1850" dirty="0">
                <a:latin typeface="Arial" panose="020B0604020202020204" pitchFamily="34" charset="0"/>
                <a:cs typeface="Arial" panose="020B0604020202020204" pitchFamily="34" charset="0"/>
              </a:rPr>
              <a:t> içerir.</a:t>
            </a:r>
          </a:p>
          <a:p>
            <a:pPr marL="265113" indent="-265113" algn="l">
              <a:buFont typeface="+mj-lt"/>
              <a:buAutoNum type="arabicPeriod"/>
            </a:pPr>
            <a:endParaRPr lang="tr-TR" sz="1850" dirty="0">
              <a:latin typeface="Arial" panose="020B0604020202020204" pitchFamily="34" charset="0"/>
              <a:cs typeface="Arial" panose="020B0604020202020204" pitchFamily="34" charset="0"/>
            </a:endParaRPr>
          </a:p>
          <a:p>
            <a:pPr marL="265113" indent="-265113" algn="l">
              <a:buFont typeface="+mj-lt"/>
              <a:buAutoNum type="arabicPeriod"/>
            </a:pPr>
            <a:r>
              <a:rPr lang="tr-TR" sz="1850" b="1" dirty="0" err="1">
                <a:latin typeface="Arial" panose="020B0604020202020204" pitchFamily="34" charset="0"/>
                <a:cs typeface="Arial" panose="020B0604020202020204" pitchFamily="34" charset="0"/>
              </a:rPr>
              <a:t>Concrete</a:t>
            </a:r>
            <a:r>
              <a:rPr lang="tr-TR" sz="1850" b="1" dirty="0">
                <a:latin typeface="Arial" panose="020B0604020202020204" pitchFamily="34" charset="0"/>
                <a:cs typeface="Arial" panose="020B0604020202020204" pitchFamily="34" charset="0"/>
              </a:rPr>
              <a:t> </a:t>
            </a:r>
            <a:r>
              <a:rPr lang="tr-TR" sz="1850" b="1" dirty="0" err="1">
                <a:latin typeface="Arial" panose="020B0604020202020204" pitchFamily="34" charset="0"/>
                <a:cs typeface="Arial" panose="020B0604020202020204" pitchFamily="34" charset="0"/>
              </a:rPr>
              <a:t>Creator</a:t>
            </a:r>
            <a:r>
              <a:rPr lang="tr-TR" sz="1850" b="1" dirty="0">
                <a:latin typeface="Arial" panose="020B0604020202020204" pitchFamily="34" charset="0"/>
                <a:cs typeface="Arial" panose="020B0604020202020204" pitchFamily="34" charset="0"/>
              </a:rPr>
              <a:t> (Somut Yaratıcı): </a:t>
            </a:r>
            <a:r>
              <a:rPr lang="tr-TR" sz="1850" dirty="0">
                <a:latin typeface="Arial" panose="020B0604020202020204" pitchFamily="34" charset="0"/>
                <a:cs typeface="Arial" panose="020B0604020202020204" pitchFamily="34" charset="0"/>
              </a:rPr>
              <a:t>Somut yaratıcı sınıflar, nesnelerin oluşturulacağı spesifik metotları uygular. Her bir somut yaratıcı, belirli bir nesne türünü oluşturur.</a:t>
            </a:r>
          </a:p>
          <a:p>
            <a:pPr marL="265113" indent="-265113" algn="l">
              <a:buFont typeface="+mj-lt"/>
              <a:buAutoNum type="arabicPeriod"/>
            </a:pPr>
            <a:endParaRPr lang="tr-TR" sz="1850" dirty="0">
              <a:latin typeface="Arial" panose="020B0604020202020204" pitchFamily="34" charset="0"/>
              <a:cs typeface="Arial" panose="020B0604020202020204" pitchFamily="34" charset="0"/>
            </a:endParaRPr>
          </a:p>
          <a:p>
            <a:pPr marL="265113" indent="-265113" algn="l">
              <a:buFont typeface="+mj-lt"/>
              <a:buAutoNum type="arabicPeriod"/>
            </a:pPr>
            <a:r>
              <a:rPr lang="tr-TR" sz="1850" b="1" dirty="0">
                <a:latin typeface="Arial" panose="020B0604020202020204" pitchFamily="34" charset="0"/>
                <a:cs typeface="Arial" panose="020B0604020202020204" pitchFamily="34" charset="0"/>
              </a:rPr>
              <a:t>Product (Ürün):</a:t>
            </a:r>
            <a:r>
              <a:rPr lang="tr-TR" sz="1850" dirty="0">
                <a:latin typeface="Arial" panose="020B0604020202020204" pitchFamily="34" charset="0"/>
                <a:cs typeface="Arial" panose="020B0604020202020204" pitchFamily="34" charset="0"/>
              </a:rPr>
              <a:t> Ürün sınıfları, </a:t>
            </a:r>
            <a:r>
              <a:rPr lang="tr-TR" sz="1850" dirty="0" err="1">
                <a:latin typeface="Arial" panose="020B0604020202020204" pitchFamily="34" charset="0"/>
                <a:cs typeface="Arial" panose="020B0604020202020204" pitchFamily="34" charset="0"/>
              </a:rPr>
              <a:t>Factory</a:t>
            </a:r>
            <a:r>
              <a:rPr lang="tr-TR" sz="1850" dirty="0">
                <a:latin typeface="Arial" panose="020B0604020202020204" pitchFamily="34" charset="0"/>
                <a:cs typeface="Arial" panose="020B0604020202020204" pitchFamily="34" charset="0"/>
              </a:rPr>
              <a:t> </a:t>
            </a:r>
            <a:r>
              <a:rPr lang="tr-TR" sz="1850" dirty="0" err="1">
                <a:latin typeface="Arial" panose="020B0604020202020204" pitchFamily="34" charset="0"/>
                <a:cs typeface="Arial" panose="020B0604020202020204" pitchFamily="34" charset="0"/>
              </a:rPr>
              <a:t>Method</a:t>
            </a:r>
            <a:r>
              <a:rPr lang="tr-TR" sz="1850" dirty="0">
                <a:latin typeface="Arial" panose="020B0604020202020204" pitchFamily="34" charset="0"/>
                <a:cs typeface="Arial" panose="020B0604020202020204" pitchFamily="34" charset="0"/>
              </a:rPr>
              <a:t> ile oluşturulacak nesnelerin temsilini yapar. Yaratılan nesneler, bu ürün sınıflarının alt sınıflarından oluşur.</a:t>
            </a:r>
          </a:p>
          <a:p>
            <a:pPr marL="265113" indent="-265113" algn="l">
              <a:buFont typeface="+mj-lt"/>
              <a:buAutoNum type="arabicPeriod"/>
            </a:pPr>
            <a:endParaRPr lang="tr-TR" sz="1850" dirty="0">
              <a:latin typeface="Arial" panose="020B0604020202020204" pitchFamily="34" charset="0"/>
              <a:cs typeface="Arial" panose="020B0604020202020204" pitchFamily="34" charset="0"/>
            </a:endParaRPr>
          </a:p>
          <a:p>
            <a:pPr marL="265113" indent="-265113" algn="l">
              <a:buFont typeface="+mj-lt"/>
              <a:buAutoNum type="arabicPeriod"/>
            </a:pPr>
            <a:r>
              <a:rPr lang="tr-TR" sz="1850" b="1" dirty="0" err="1">
                <a:latin typeface="Arial" panose="020B0604020202020204" pitchFamily="34" charset="0"/>
                <a:cs typeface="Arial" panose="020B0604020202020204" pitchFamily="34" charset="0"/>
              </a:rPr>
              <a:t>Concrete</a:t>
            </a:r>
            <a:r>
              <a:rPr lang="tr-TR" sz="1850" b="1" dirty="0">
                <a:latin typeface="Arial" panose="020B0604020202020204" pitchFamily="34" charset="0"/>
                <a:cs typeface="Arial" panose="020B0604020202020204" pitchFamily="34" charset="0"/>
              </a:rPr>
              <a:t> Product (Somut Ürün): </a:t>
            </a:r>
            <a:r>
              <a:rPr lang="tr-TR" sz="1850" dirty="0">
                <a:latin typeface="Arial" panose="020B0604020202020204" pitchFamily="34" charset="0"/>
                <a:cs typeface="Arial" panose="020B0604020202020204" pitchFamily="34" charset="0"/>
              </a:rPr>
              <a:t>Somut ürün sınıfları, </a:t>
            </a:r>
            <a:r>
              <a:rPr lang="tr-TR" sz="1850" dirty="0" err="1">
                <a:latin typeface="Arial" panose="020B0604020202020204" pitchFamily="34" charset="0"/>
                <a:cs typeface="Arial" panose="020B0604020202020204" pitchFamily="34" charset="0"/>
              </a:rPr>
              <a:t>Factory</a:t>
            </a:r>
            <a:r>
              <a:rPr lang="tr-TR" sz="1850" dirty="0">
                <a:latin typeface="Arial" panose="020B0604020202020204" pitchFamily="34" charset="0"/>
                <a:cs typeface="Arial" panose="020B0604020202020204" pitchFamily="34" charset="0"/>
              </a:rPr>
              <a:t> </a:t>
            </a:r>
            <a:r>
              <a:rPr lang="tr-TR" sz="1850" dirty="0" err="1">
                <a:latin typeface="Arial" panose="020B0604020202020204" pitchFamily="34" charset="0"/>
                <a:cs typeface="Arial" panose="020B0604020202020204" pitchFamily="34" charset="0"/>
              </a:rPr>
              <a:t>Method</a:t>
            </a:r>
            <a:r>
              <a:rPr lang="tr-TR" sz="1850" dirty="0">
                <a:latin typeface="Arial" panose="020B0604020202020204" pitchFamily="34" charset="0"/>
                <a:cs typeface="Arial" panose="020B0604020202020204" pitchFamily="34" charset="0"/>
              </a:rPr>
              <a:t> ile oluşturulan gerçek nesneleri temsil eder. Her bir somut ürün, belirli bir ürün türünü temsil eder.</a:t>
            </a:r>
          </a:p>
        </p:txBody>
      </p:sp>
    </p:spTree>
    <p:extLst>
      <p:ext uri="{BB962C8B-B14F-4D97-AF65-F5344CB8AC3E}">
        <p14:creationId xmlns:p14="http://schemas.microsoft.com/office/powerpoint/2010/main" val="2898841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Factory</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Method</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3168352"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Singleton</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Prototype</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Object </a:t>
            </a:r>
            <a:r>
              <a:rPr lang="tr-TR" sz="2400" b="1" dirty="0" err="1">
                <a:latin typeface="Arial" panose="020B0604020202020204" pitchFamily="34" charset="0"/>
                <a:cs typeface="Arial" panose="020B0604020202020204" pitchFamily="34" charset="0"/>
              </a:rPr>
              <a:t>Pool</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Lazy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Initialization</a:t>
            </a:r>
            <a:r>
              <a:rPr lang="tr-TR" sz="2400" b="1" dirty="0">
                <a:solidFill>
                  <a:srgbClr val="760A0A"/>
                </a:solidFill>
                <a:latin typeface="Arial" panose="020B0604020202020204" pitchFamily="34" charset="0"/>
                <a:cs typeface="Arial" panose="020B0604020202020204" pitchFamily="34" charset="0"/>
              </a:rPr>
              <a:t/>
            </a:r>
            <a:br>
              <a:rPr lang="tr-TR" sz="2400" b="1" dirty="0">
                <a:solidFill>
                  <a:srgbClr val="760A0A"/>
                </a:solidFill>
                <a:latin typeface="Arial" panose="020B0604020202020204" pitchFamily="34" charset="0"/>
                <a:cs typeface="Arial" panose="020B0604020202020204" pitchFamily="34" charset="0"/>
              </a:rPr>
            </a:br>
            <a:endParaRPr lang="tr-TR" sz="2400" b="1" dirty="0">
              <a:solidFill>
                <a:srgbClr val="760A0A"/>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solidFill>
                  <a:srgbClr val="760A0A"/>
                </a:solidFill>
                <a:latin typeface="Arial" panose="020B0604020202020204" pitchFamily="34" charset="0"/>
                <a:cs typeface="Arial" panose="020B0604020202020204" pitchFamily="34" charset="0"/>
              </a:rPr>
              <a:t>Factory</a:t>
            </a:r>
            <a:r>
              <a:rPr lang="tr-TR" sz="2400" b="1" dirty="0">
                <a:solidFill>
                  <a:srgbClr val="760A0A"/>
                </a:solidFill>
                <a:latin typeface="Arial" panose="020B0604020202020204" pitchFamily="34" charset="0"/>
                <a:cs typeface="Arial" panose="020B0604020202020204" pitchFamily="34" charset="0"/>
              </a:rPr>
              <a:t> </a:t>
            </a:r>
            <a:r>
              <a:rPr lang="tr-TR" sz="2400" b="1" dirty="0" err="1">
                <a:solidFill>
                  <a:srgbClr val="760A0A"/>
                </a:solidFill>
                <a:latin typeface="Arial" panose="020B0604020202020204" pitchFamily="34" charset="0"/>
                <a:cs typeface="Arial" panose="020B0604020202020204" pitchFamily="34" charset="0"/>
              </a:rPr>
              <a:t>Method</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Abstract</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Builder</a:t>
            </a:r>
          </a:p>
          <a:p>
            <a:endParaRPr lang="tr-TR" sz="2400" b="1" dirty="0">
              <a:latin typeface="Arial" panose="020B0604020202020204" pitchFamily="34" charset="0"/>
              <a:cs typeface="Arial" panose="020B0604020202020204" pitchFamily="34" charset="0"/>
            </a:endParaRPr>
          </a:p>
        </p:txBody>
      </p:sp>
      <p:sp>
        <p:nvSpPr>
          <p:cNvPr id="9" name="İçerik Yer Tutucusu 13">
            <a:extLst>
              <a:ext uri="{FF2B5EF4-FFF2-40B4-BE49-F238E27FC236}">
                <a16:creationId xmlns:a16="http://schemas.microsoft.com/office/drawing/2014/main" id="{3F4CC237-76B2-2402-F475-2185F7FABE09}"/>
              </a:ext>
            </a:extLst>
          </p:cNvPr>
          <p:cNvSpPr txBox="1">
            <a:spLocks/>
          </p:cNvSpPr>
          <p:nvPr/>
        </p:nvSpPr>
        <p:spPr>
          <a:xfrm>
            <a:off x="4417652" y="2057082"/>
            <a:ext cx="6624736" cy="342895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algn="l"/>
            <a:r>
              <a:rPr lang="tr-TR" sz="1850" b="1" dirty="0" err="1">
                <a:latin typeface="Arial" panose="020B0604020202020204" pitchFamily="34" charset="0"/>
                <a:cs typeface="Arial" panose="020B0604020202020204" pitchFamily="34" charset="0"/>
              </a:rPr>
              <a:t>Factory</a:t>
            </a:r>
            <a:r>
              <a:rPr lang="tr-TR" sz="1850" b="1" dirty="0">
                <a:latin typeface="Arial" panose="020B0604020202020204" pitchFamily="34" charset="0"/>
                <a:cs typeface="Arial" panose="020B0604020202020204" pitchFamily="34" charset="0"/>
              </a:rPr>
              <a:t> </a:t>
            </a:r>
            <a:r>
              <a:rPr lang="tr-TR" sz="1850" b="1" dirty="0" err="1">
                <a:latin typeface="Arial" panose="020B0604020202020204" pitchFamily="34" charset="0"/>
                <a:cs typeface="Arial" panose="020B0604020202020204" pitchFamily="34" charset="0"/>
              </a:rPr>
              <a:t>Method</a:t>
            </a:r>
            <a:r>
              <a:rPr lang="tr-TR" sz="1850" b="1" dirty="0">
                <a:latin typeface="Arial" panose="020B0604020202020204" pitchFamily="34" charset="0"/>
                <a:cs typeface="Arial" panose="020B0604020202020204" pitchFamily="34" charset="0"/>
              </a:rPr>
              <a:t> deseninin çalışma mantığı şu şekildedir:</a:t>
            </a:r>
          </a:p>
          <a:p>
            <a:pPr algn="l"/>
            <a:endParaRPr lang="tr-TR" sz="1850" dirty="0">
              <a:latin typeface="Arial" panose="020B0604020202020204" pitchFamily="34" charset="0"/>
              <a:cs typeface="Arial" panose="020B0604020202020204" pitchFamily="34" charset="0"/>
            </a:endParaRPr>
          </a:p>
          <a:p>
            <a:pPr marL="265113" indent="-265113" algn="l">
              <a:buFont typeface="+mj-lt"/>
              <a:buAutoNum type="arabicPeriod"/>
            </a:pPr>
            <a:r>
              <a:rPr lang="tr-TR" sz="1850" dirty="0">
                <a:latin typeface="Arial" panose="020B0604020202020204" pitchFamily="34" charset="0"/>
                <a:cs typeface="Arial" panose="020B0604020202020204" pitchFamily="34" charset="0"/>
              </a:rPr>
              <a:t>İstemci (Client) kod, yaratıcı sınıfın </a:t>
            </a:r>
            <a:r>
              <a:rPr lang="tr-TR" sz="1850" dirty="0" err="1">
                <a:latin typeface="Arial" panose="020B0604020202020204" pitchFamily="34" charset="0"/>
                <a:cs typeface="Arial" panose="020B0604020202020204" pitchFamily="34" charset="0"/>
              </a:rPr>
              <a:t>metotunu</a:t>
            </a:r>
            <a:r>
              <a:rPr lang="tr-TR" sz="1850" dirty="0">
                <a:latin typeface="Arial" panose="020B0604020202020204" pitchFamily="34" charset="0"/>
                <a:cs typeface="Arial" panose="020B0604020202020204" pitchFamily="34" charset="0"/>
              </a:rPr>
              <a:t> çağırır.</a:t>
            </a:r>
          </a:p>
          <a:p>
            <a:pPr marL="265113" indent="-265113" algn="l">
              <a:buFont typeface="+mj-lt"/>
              <a:buAutoNum type="arabicPeriod"/>
            </a:pPr>
            <a:endParaRPr lang="tr-TR" sz="1850" dirty="0">
              <a:latin typeface="Arial" panose="020B0604020202020204" pitchFamily="34" charset="0"/>
              <a:cs typeface="Arial" panose="020B0604020202020204" pitchFamily="34" charset="0"/>
            </a:endParaRPr>
          </a:p>
          <a:p>
            <a:pPr marL="265113" indent="-265113" algn="l">
              <a:buFont typeface="+mj-lt"/>
              <a:buAutoNum type="arabicPeriod"/>
            </a:pPr>
            <a:r>
              <a:rPr lang="tr-TR" sz="1850" dirty="0">
                <a:latin typeface="Arial" panose="020B0604020202020204" pitchFamily="34" charset="0"/>
                <a:cs typeface="Arial" panose="020B0604020202020204" pitchFamily="34" charset="0"/>
              </a:rPr>
              <a:t>Yaratıcı sınıf, nesne oluşturma işlemini alt sınıflara (somut yaratıcı sınıflara) devreder.</a:t>
            </a:r>
          </a:p>
          <a:p>
            <a:pPr marL="265113" indent="-265113" algn="l">
              <a:buFont typeface="+mj-lt"/>
              <a:buAutoNum type="arabicPeriod"/>
            </a:pPr>
            <a:endParaRPr lang="tr-TR" sz="1850" dirty="0">
              <a:latin typeface="Arial" panose="020B0604020202020204" pitchFamily="34" charset="0"/>
              <a:cs typeface="Arial" panose="020B0604020202020204" pitchFamily="34" charset="0"/>
            </a:endParaRPr>
          </a:p>
          <a:p>
            <a:pPr marL="265113" indent="-265113" algn="l">
              <a:buFont typeface="+mj-lt"/>
              <a:buAutoNum type="arabicPeriod"/>
            </a:pPr>
            <a:r>
              <a:rPr lang="tr-TR" sz="1850" dirty="0">
                <a:latin typeface="Arial" panose="020B0604020202020204" pitchFamily="34" charset="0"/>
                <a:cs typeface="Arial" panose="020B0604020202020204" pitchFamily="34" charset="0"/>
              </a:rPr>
              <a:t>Somut yaratıcı sınıf, ilgili somut ürün sınıfını oluşturur ve istemciye geri döner.</a:t>
            </a:r>
          </a:p>
          <a:p>
            <a:pPr marL="265113" indent="-265113" algn="l">
              <a:buFont typeface="+mj-lt"/>
              <a:buAutoNum type="arabicPeriod"/>
            </a:pPr>
            <a:endParaRPr lang="tr-TR" sz="1850" dirty="0">
              <a:latin typeface="Arial" panose="020B0604020202020204" pitchFamily="34" charset="0"/>
              <a:cs typeface="Arial" panose="020B0604020202020204" pitchFamily="34" charset="0"/>
            </a:endParaRPr>
          </a:p>
          <a:p>
            <a:pPr marL="265113" indent="-265113" algn="l">
              <a:buFont typeface="+mj-lt"/>
              <a:buAutoNum type="arabicPeriod"/>
            </a:pPr>
            <a:r>
              <a:rPr lang="tr-TR" sz="1850" dirty="0">
                <a:latin typeface="Arial" panose="020B0604020202020204" pitchFamily="34" charset="0"/>
                <a:cs typeface="Arial" panose="020B0604020202020204" pitchFamily="34" charset="0"/>
              </a:rPr>
              <a:t>İstemci, aldığı nesneyi kullanır, ancak somut nesnenin gerçek sınıfını bilmek zorunda değildir.</a:t>
            </a:r>
          </a:p>
        </p:txBody>
      </p:sp>
    </p:spTree>
    <p:extLst>
      <p:ext uri="{BB962C8B-B14F-4D97-AF65-F5344CB8AC3E}">
        <p14:creationId xmlns:p14="http://schemas.microsoft.com/office/powerpoint/2010/main" val="436045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Factory</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Method</a:t>
            </a:r>
            <a:endParaRPr lang="tr-TR" sz="2000" b="1" dirty="0">
              <a:solidFill>
                <a:srgbClr val="760A0A"/>
              </a:solidFill>
              <a:latin typeface="Arial" panose="020B0604020202020204" pitchFamily="34" charset="0"/>
              <a:cs typeface="Arial" panose="020B0604020202020204" pitchFamily="34" charset="0"/>
            </a:endParaRPr>
          </a:p>
        </p:txBody>
      </p:sp>
      <p:pic>
        <p:nvPicPr>
          <p:cNvPr id="6" name="Resim 5">
            <a:extLst>
              <a:ext uri="{FF2B5EF4-FFF2-40B4-BE49-F238E27FC236}">
                <a16:creationId xmlns:a16="http://schemas.microsoft.com/office/drawing/2014/main" id="{60755DC3-DBCC-5D33-032E-4F4A4FA76CD2}"/>
              </a:ext>
            </a:extLst>
          </p:cNvPr>
          <p:cNvPicPr>
            <a:picLocks noChangeAspect="1"/>
          </p:cNvPicPr>
          <p:nvPr/>
        </p:nvPicPr>
        <p:blipFill>
          <a:blip r:embed="rId4"/>
          <a:stretch>
            <a:fillRect/>
          </a:stretch>
        </p:blipFill>
        <p:spPr>
          <a:xfrm>
            <a:off x="1962776" y="1060646"/>
            <a:ext cx="8935596" cy="5802652"/>
          </a:xfrm>
          <a:prstGeom prst="rect">
            <a:avLst/>
          </a:prstGeom>
        </p:spPr>
      </p:pic>
      <p:sp>
        <p:nvSpPr>
          <p:cNvPr id="8" name="Metin kutusu 7">
            <a:extLst>
              <a:ext uri="{FF2B5EF4-FFF2-40B4-BE49-F238E27FC236}">
                <a16:creationId xmlns:a16="http://schemas.microsoft.com/office/drawing/2014/main" id="{D70F63A0-2D27-438D-3E9F-2DB07239FAEB}"/>
              </a:ext>
            </a:extLst>
          </p:cNvPr>
          <p:cNvSpPr txBox="1"/>
          <p:nvPr/>
        </p:nvSpPr>
        <p:spPr>
          <a:xfrm>
            <a:off x="4078188" y="2204864"/>
            <a:ext cx="2088231" cy="338554"/>
          </a:xfrm>
          <a:prstGeom prst="rect">
            <a:avLst/>
          </a:prstGeom>
          <a:noFill/>
        </p:spPr>
        <p:txBody>
          <a:bodyPr wrap="square" rtlCol="0">
            <a:spAutoFit/>
          </a:bodyPr>
          <a:lstStyle/>
          <a:p>
            <a:r>
              <a:rPr lang="tr-TR" sz="1600" b="1" dirty="0" err="1">
                <a:solidFill>
                  <a:srgbClr val="760A0A"/>
                </a:solidFill>
              </a:rPr>
              <a:t>Abstract</a:t>
            </a:r>
            <a:r>
              <a:rPr lang="tr-TR" sz="1600" b="1" dirty="0">
                <a:solidFill>
                  <a:srgbClr val="760A0A"/>
                </a:solidFill>
              </a:rPr>
              <a:t> | </a:t>
            </a:r>
            <a:r>
              <a:rPr lang="tr-TR" sz="1600" b="1" dirty="0" err="1">
                <a:solidFill>
                  <a:srgbClr val="760A0A"/>
                </a:solidFill>
              </a:rPr>
              <a:t>Interface</a:t>
            </a:r>
            <a:endParaRPr lang="tr-TR" sz="1600" b="1" dirty="0">
              <a:solidFill>
                <a:srgbClr val="760A0A"/>
              </a:solidFill>
            </a:endParaRPr>
          </a:p>
        </p:txBody>
      </p:sp>
      <p:sp>
        <p:nvSpPr>
          <p:cNvPr id="10" name="Metin kutusu 9">
            <a:extLst>
              <a:ext uri="{FF2B5EF4-FFF2-40B4-BE49-F238E27FC236}">
                <a16:creationId xmlns:a16="http://schemas.microsoft.com/office/drawing/2014/main" id="{859FC639-D50E-AB6F-8523-125065D265D2}"/>
              </a:ext>
            </a:extLst>
          </p:cNvPr>
          <p:cNvSpPr txBox="1"/>
          <p:nvPr/>
        </p:nvSpPr>
        <p:spPr>
          <a:xfrm>
            <a:off x="7750596" y="4869160"/>
            <a:ext cx="792087" cy="338554"/>
          </a:xfrm>
          <a:prstGeom prst="rect">
            <a:avLst/>
          </a:prstGeom>
          <a:noFill/>
        </p:spPr>
        <p:txBody>
          <a:bodyPr wrap="square" rtlCol="0">
            <a:spAutoFit/>
          </a:bodyPr>
          <a:lstStyle/>
          <a:p>
            <a:r>
              <a:rPr lang="tr-TR" sz="1600" b="1" dirty="0">
                <a:solidFill>
                  <a:srgbClr val="760A0A"/>
                </a:solidFill>
              </a:rPr>
              <a:t> Atari</a:t>
            </a:r>
          </a:p>
        </p:txBody>
      </p:sp>
      <p:sp>
        <p:nvSpPr>
          <p:cNvPr id="11" name="Metin kutusu 10">
            <a:extLst>
              <a:ext uri="{FF2B5EF4-FFF2-40B4-BE49-F238E27FC236}">
                <a16:creationId xmlns:a16="http://schemas.microsoft.com/office/drawing/2014/main" id="{271205B5-AA0E-6EA6-F993-1C9ACB324D44}"/>
              </a:ext>
            </a:extLst>
          </p:cNvPr>
          <p:cNvSpPr txBox="1"/>
          <p:nvPr/>
        </p:nvSpPr>
        <p:spPr>
          <a:xfrm>
            <a:off x="9190756" y="4862736"/>
            <a:ext cx="1434144" cy="338554"/>
          </a:xfrm>
          <a:prstGeom prst="rect">
            <a:avLst/>
          </a:prstGeom>
          <a:noFill/>
        </p:spPr>
        <p:txBody>
          <a:bodyPr wrap="square" rtlCol="0">
            <a:spAutoFit/>
          </a:bodyPr>
          <a:lstStyle/>
          <a:p>
            <a:r>
              <a:rPr lang="tr-TR" sz="1600" b="1" dirty="0">
                <a:solidFill>
                  <a:srgbClr val="760A0A"/>
                </a:solidFill>
              </a:rPr>
              <a:t> </a:t>
            </a:r>
            <a:r>
              <a:rPr lang="tr-TR" sz="1600" b="1" dirty="0" err="1">
                <a:solidFill>
                  <a:srgbClr val="760A0A"/>
                </a:solidFill>
              </a:rPr>
              <a:t>PlayStation</a:t>
            </a:r>
            <a:endParaRPr lang="tr-TR" sz="1600" b="1" dirty="0">
              <a:solidFill>
                <a:srgbClr val="760A0A"/>
              </a:solidFill>
            </a:endParaRPr>
          </a:p>
        </p:txBody>
      </p:sp>
      <p:sp>
        <p:nvSpPr>
          <p:cNvPr id="12" name="Metin kutusu 11">
            <a:extLst>
              <a:ext uri="{FF2B5EF4-FFF2-40B4-BE49-F238E27FC236}">
                <a16:creationId xmlns:a16="http://schemas.microsoft.com/office/drawing/2014/main" id="{1362E5A9-A6A8-269E-9E8C-5B0FB9E64AFF}"/>
              </a:ext>
            </a:extLst>
          </p:cNvPr>
          <p:cNvSpPr txBox="1"/>
          <p:nvPr/>
        </p:nvSpPr>
        <p:spPr>
          <a:xfrm>
            <a:off x="8504578" y="2204864"/>
            <a:ext cx="1149120" cy="338554"/>
          </a:xfrm>
          <a:prstGeom prst="rect">
            <a:avLst/>
          </a:prstGeom>
          <a:noFill/>
        </p:spPr>
        <p:txBody>
          <a:bodyPr wrap="square" rtlCol="0">
            <a:spAutoFit/>
          </a:bodyPr>
          <a:lstStyle/>
          <a:p>
            <a:r>
              <a:rPr lang="tr-TR" sz="1600" b="1" dirty="0">
                <a:solidFill>
                  <a:srgbClr val="760A0A"/>
                </a:solidFill>
              </a:rPr>
              <a:t> </a:t>
            </a:r>
            <a:r>
              <a:rPr lang="tr-TR" sz="1600" b="1" dirty="0" err="1">
                <a:solidFill>
                  <a:srgbClr val="760A0A"/>
                </a:solidFill>
              </a:rPr>
              <a:t>IGame</a:t>
            </a:r>
            <a:endParaRPr lang="tr-TR" sz="1600" b="1" dirty="0">
              <a:solidFill>
                <a:srgbClr val="760A0A"/>
              </a:solidFill>
            </a:endParaRPr>
          </a:p>
        </p:txBody>
      </p:sp>
      <p:sp>
        <p:nvSpPr>
          <p:cNvPr id="13" name="Metin kutusu 12">
            <a:extLst>
              <a:ext uri="{FF2B5EF4-FFF2-40B4-BE49-F238E27FC236}">
                <a16:creationId xmlns:a16="http://schemas.microsoft.com/office/drawing/2014/main" id="{1A2E4659-0DD3-8107-8CE6-5A319DF295A5}"/>
              </a:ext>
            </a:extLst>
          </p:cNvPr>
          <p:cNvSpPr txBox="1"/>
          <p:nvPr/>
        </p:nvSpPr>
        <p:spPr>
          <a:xfrm>
            <a:off x="2494012" y="4077706"/>
            <a:ext cx="1512168" cy="338554"/>
          </a:xfrm>
          <a:prstGeom prst="rect">
            <a:avLst/>
          </a:prstGeom>
          <a:noFill/>
        </p:spPr>
        <p:txBody>
          <a:bodyPr wrap="square" rtlCol="0">
            <a:spAutoFit/>
          </a:bodyPr>
          <a:lstStyle/>
          <a:p>
            <a:r>
              <a:rPr lang="tr-TR" sz="1600" b="1" dirty="0">
                <a:solidFill>
                  <a:srgbClr val="760A0A"/>
                </a:solidFill>
              </a:rPr>
              <a:t> Atari </a:t>
            </a:r>
            <a:r>
              <a:rPr lang="tr-TR" sz="1600" b="1" dirty="0" err="1">
                <a:solidFill>
                  <a:srgbClr val="760A0A"/>
                </a:solidFill>
              </a:rPr>
              <a:t>Creator</a:t>
            </a:r>
            <a:endParaRPr lang="tr-TR" sz="1600" b="1" dirty="0">
              <a:solidFill>
                <a:srgbClr val="760A0A"/>
              </a:solidFill>
            </a:endParaRPr>
          </a:p>
        </p:txBody>
      </p:sp>
      <p:sp>
        <p:nvSpPr>
          <p:cNvPr id="14" name="Metin kutusu 13">
            <a:extLst>
              <a:ext uri="{FF2B5EF4-FFF2-40B4-BE49-F238E27FC236}">
                <a16:creationId xmlns:a16="http://schemas.microsoft.com/office/drawing/2014/main" id="{E3F99F69-7FD4-5C29-F29A-84F60291A1E6}"/>
              </a:ext>
            </a:extLst>
          </p:cNvPr>
          <p:cNvSpPr txBox="1"/>
          <p:nvPr/>
        </p:nvSpPr>
        <p:spPr>
          <a:xfrm>
            <a:off x="5674490" y="4011959"/>
            <a:ext cx="1512168" cy="338554"/>
          </a:xfrm>
          <a:prstGeom prst="rect">
            <a:avLst/>
          </a:prstGeom>
          <a:noFill/>
        </p:spPr>
        <p:txBody>
          <a:bodyPr wrap="square" rtlCol="0">
            <a:spAutoFit/>
          </a:bodyPr>
          <a:lstStyle/>
          <a:p>
            <a:r>
              <a:rPr lang="tr-TR" sz="1600" b="1" dirty="0">
                <a:solidFill>
                  <a:srgbClr val="760A0A"/>
                </a:solidFill>
              </a:rPr>
              <a:t>PS </a:t>
            </a:r>
            <a:r>
              <a:rPr lang="tr-TR" sz="1600" b="1" dirty="0" err="1">
                <a:solidFill>
                  <a:srgbClr val="760A0A"/>
                </a:solidFill>
              </a:rPr>
              <a:t>Creator</a:t>
            </a:r>
            <a:endParaRPr lang="tr-TR" sz="1600" b="1" dirty="0">
              <a:solidFill>
                <a:srgbClr val="760A0A"/>
              </a:solidFill>
            </a:endParaRPr>
          </a:p>
        </p:txBody>
      </p:sp>
      <p:sp>
        <p:nvSpPr>
          <p:cNvPr id="15" name="Metin kutusu 14">
            <a:extLst>
              <a:ext uri="{FF2B5EF4-FFF2-40B4-BE49-F238E27FC236}">
                <a16:creationId xmlns:a16="http://schemas.microsoft.com/office/drawing/2014/main" id="{4379D8F1-5DA8-7169-84DB-0161D3058FDB}"/>
              </a:ext>
            </a:extLst>
          </p:cNvPr>
          <p:cNvSpPr txBox="1"/>
          <p:nvPr/>
        </p:nvSpPr>
        <p:spPr>
          <a:xfrm>
            <a:off x="7269909" y="1285421"/>
            <a:ext cx="3610688" cy="584775"/>
          </a:xfrm>
          <a:prstGeom prst="rect">
            <a:avLst/>
          </a:prstGeom>
          <a:solidFill>
            <a:schemeClr val="accent3">
              <a:lumMod val="60000"/>
              <a:lumOff val="40000"/>
            </a:schemeClr>
          </a:solidFill>
          <a:ln>
            <a:solidFill>
              <a:schemeClr val="tx2"/>
            </a:solidFill>
          </a:ln>
        </p:spPr>
        <p:txBody>
          <a:bodyPr wrap="square" rtlCol="0">
            <a:spAutoFit/>
          </a:bodyPr>
          <a:lstStyle/>
          <a:p>
            <a:r>
              <a:rPr lang="tr-TR" sz="1600" dirty="0">
                <a:solidFill>
                  <a:schemeClr val="tx2">
                    <a:lumMod val="95000"/>
                    <a:lumOff val="5000"/>
                  </a:schemeClr>
                </a:solidFill>
              </a:rPr>
              <a:t>Not: </a:t>
            </a:r>
            <a:r>
              <a:rPr lang="tr-TR" sz="1600" dirty="0" err="1">
                <a:solidFill>
                  <a:schemeClr val="tx2">
                    <a:lumMod val="95000"/>
                    <a:lumOff val="5000"/>
                  </a:schemeClr>
                </a:solidFill>
              </a:rPr>
              <a:t>Abstract</a:t>
            </a:r>
            <a:r>
              <a:rPr lang="tr-TR" sz="1600" dirty="0">
                <a:solidFill>
                  <a:schemeClr val="tx2">
                    <a:lumMod val="95000"/>
                    <a:lumOff val="5000"/>
                  </a:schemeClr>
                </a:solidFill>
              </a:rPr>
              <a:t> | </a:t>
            </a:r>
            <a:r>
              <a:rPr lang="tr-TR" sz="1600" dirty="0" err="1">
                <a:solidFill>
                  <a:schemeClr val="tx2">
                    <a:lumMod val="95000"/>
                    <a:lumOff val="5000"/>
                  </a:schemeClr>
                </a:solidFill>
              </a:rPr>
              <a:t>Interface</a:t>
            </a:r>
            <a:r>
              <a:rPr lang="tr-TR" sz="1600" dirty="0">
                <a:solidFill>
                  <a:schemeClr val="tx2">
                    <a:lumMod val="95000"/>
                    <a:lumOff val="5000"/>
                  </a:schemeClr>
                </a:solidFill>
              </a:rPr>
              <a:t> kullanımı neye göre tercih edilir?</a:t>
            </a:r>
          </a:p>
        </p:txBody>
      </p:sp>
      <p:cxnSp>
        <p:nvCxnSpPr>
          <p:cNvPr id="17" name="Bağlayıcı: Dirsek 16">
            <a:extLst>
              <a:ext uri="{FF2B5EF4-FFF2-40B4-BE49-F238E27FC236}">
                <a16:creationId xmlns:a16="http://schemas.microsoft.com/office/drawing/2014/main" id="{4A08A83E-E5DA-CF10-C0A6-D8D3CAB34E29}"/>
              </a:ext>
            </a:extLst>
          </p:cNvPr>
          <p:cNvCxnSpPr>
            <a:cxnSpLocks/>
            <a:stCxn id="8" idx="3"/>
            <a:endCxn id="15" idx="1"/>
          </p:cNvCxnSpPr>
          <p:nvPr/>
        </p:nvCxnSpPr>
        <p:spPr>
          <a:xfrm flipV="1">
            <a:off x="6166419" y="1577809"/>
            <a:ext cx="1103490" cy="796332"/>
          </a:xfrm>
          <a:prstGeom prst="bentConnector3">
            <a:avLst>
              <a:gd name="adj1" fmla="val 50000"/>
            </a:avLst>
          </a:prstGeom>
          <a:ln w="12700">
            <a:solidFill>
              <a:schemeClr val="tx2">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Metin kutusu 24">
            <a:extLst>
              <a:ext uri="{FF2B5EF4-FFF2-40B4-BE49-F238E27FC236}">
                <a16:creationId xmlns:a16="http://schemas.microsoft.com/office/drawing/2014/main" id="{C93218AB-EC7A-C832-C72D-75DD5B382679}"/>
              </a:ext>
            </a:extLst>
          </p:cNvPr>
          <p:cNvSpPr txBox="1"/>
          <p:nvPr/>
        </p:nvSpPr>
        <p:spPr>
          <a:xfrm>
            <a:off x="8127775" y="5407021"/>
            <a:ext cx="2603753" cy="584775"/>
          </a:xfrm>
          <a:prstGeom prst="rect">
            <a:avLst/>
          </a:prstGeom>
          <a:solidFill>
            <a:schemeClr val="accent3">
              <a:lumMod val="60000"/>
              <a:lumOff val="40000"/>
            </a:schemeClr>
          </a:solidFill>
          <a:ln>
            <a:solidFill>
              <a:schemeClr val="tx2"/>
            </a:solidFill>
          </a:ln>
        </p:spPr>
        <p:txBody>
          <a:bodyPr wrap="square" rtlCol="0">
            <a:spAutoFit/>
          </a:bodyPr>
          <a:lstStyle/>
          <a:p>
            <a:r>
              <a:rPr lang="tr-TR" sz="1600" dirty="0">
                <a:solidFill>
                  <a:schemeClr val="tx2">
                    <a:lumMod val="95000"/>
                    <a:lumOff val="5000"/>
                  </a:schemeClr>
                </a:solidFill>
              </a:rPr>
              <a:t>ÜRÜN GRUPLARI ÜZERİNDE DÜŞÜNÜN</a:t>
            </a:r>
          </a:p>
        </p:txBody>
      </p:sp>
    </p:spTree>
    <p:extLst>
      <p:ext uri="{BB962C8B-B14F-4D97-AF65-F5344CB8AC3E}">
        <p14:creationId xmlns:p14="http://schemas.microsoft.com/office/powerpoint/2010/main" val="160673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Nesne Tabanlı Programlama (OOP)</a:t>
            </a: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2721584" cy="378326"/>
          </a:xfrm>
          <a:prstGeom prst="rect">
            <a:avLst/>
          </a:prstGeom>
        </p:spPr>
        <p:txBody>
          <a:bodyPr rtlCol="0">
            <a:normAutofit fontScale="55000" lnSpcReduction="2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b="1" dirty="0">
                <a:solidFill>
                  <a:srgbClr val="760A0A"/>
                </a:solidFill>
                <a:latin typeface="Arial" panose="020B0604020202020204" pitchFamily="34" charset="0"/>
                <a:cs typeface="Arial" panose="020B0604020202020204" pitchFamily="34" charset="0"/>
              </a:rPr>
              <a:t>OOP Üç Ana Kavram</a:t>
            </a:r>
          </a:p>
        </p:txBody>
      </p:sp>
      <p:sp>
        <p:nvSpPr>
          <p:cNvPr id="6" name="İçerik Yer Tutucusu 13">
            <a:extLst>
              <a:ext uri="{FF2B5EF4-FFF2-40B4-BE49-F238E27FC236}">
                <a16:creationId xmlns:a16="http://schemas.microsoft.com/office/drawing/2014/main" id="{9B2BC029-D033-98FE-EC84-2C363195B435}"/>
              </a:ext>
            </a:extLst>
          </p:cNvPr>
          <p:cNvSpPr txBox="1">
            <a:spLocks/>
          </p:cNvSpPr>
          <p:nvPr/>
        </p:nvSpPr>
        <p:spPr>
          <a:xfrm>
            <a:off x="1053852" y="1556792"/>
            <a:ext cx="9813666" cy="5040560"/>
          </a:xfrm>
          <a:prstGeom prst="rect">
            <a:avLst/>
          </a:prstGeom>
        </p:spPr>
        <p:txBody>
          <a:bodyPr vert="horz" lIns="91440" tIns="45720" rIns="91440" bIns="45720" rtlCol="0" anchor="t">
            <a:normAutofit fontScale="85000" lnSpcReduction="20000"/>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just">
              <a:lnSpc>
                <a:spcPct val="110000"/>
              </a:lnSpc>
              <a:buFont typeface="+mj-lt"/>
              <a:buAutoNum type="arabicPeriod"/>
            </a:pPr>
            <a:r>
              <a:rPr lang="tr-TR" sz="2400" b="1" dirty="0">
                <a:solidFill>
                  <a:srgbClr val="465562"/>
                </a:solidFill>
                <a:latin typeface="Arial" panose="020B0604020202020204" pitchFamily="34" charset="0"/>
                <a:cs typeface="Arial" panose="020B0604020202020204" pitchFamily="34" charset="0"/>
              </a:rPr>
              <a:t>Nesneler (Objects):</a:t>
            </a:r>
            <a:r>
              <a:rPr lang="tr-TR" sz="2400" dirty="0">
                <a:solidFill>
                  <a:srgbClr val="465562"/>
                </a:solidFill>
                <a:latin typeface="Arial" panose="020B0604020202020204" pitchFamily="34" charset="0"/>
                <a:cs typeface="Arial" panose="020B0604020202020204" pitchFamily="34" charset="0"/>
              </a:rPr>
              <a:t> Nesneler, gerçek dünyadaki varlıkların (örneğin, bir arabaya, bir müşteriye veya bir kitaba) yazılım dünyasındaki temsilidir. Her nesnenin kendine ait durumu </a:t>
            </a:r>
            <a:r>
              <a:rPr lang="tr-TR" sz="2400" b="1" dirty="0">
                <a:solidFill>
                  <a:srgbClr val="465562"/>
                </a:solidFill>
                <a:latin typeface="Arial" panose="020B0604020202020204" pitchFamily="34" charset="0"/>
                <a:cs typeface="Arial" panose="020B0604020202020204" pitchFamily="34" charset="0"/>
              </a:rPr>
              <a:t>(</a:t>
            </a:r>
            <a:r>
              <a:rPr lang="tr-TR" sz="2400" b="1" dirty="0" err="1">
                <a:solidFill>
                  <a:srgbClr val="465562"/>
                </a:solidFill>
                <a:latin typeface="Arial" panose="020B0604020202020204" pitchFamily="34" charset="0"/>
                <a:cs typeface="Arial" panose="020B0604020202020204" pitchFamily="34" charset="0"/>
              </a:rPr>
              <a:t>state</a:t>
            </a:r>
            <a:r>
              <a:rPr lang="tr-TR" sz="2400" b="1" dirty="0">
                <a:solidFill>
                  <a:srgbClr val="465562"/>
                </a:solidFill>
                <a:latin typeface="Arial" panose="020B0604020202020204" pitchFamily="34" charset="0"/>
                <a:cs typeface="Arial" panose="020B0604020202020204" pitchFamily="34" charset="0"/>
              </a:rPr>
              <a:t>) </a:t>
            </a:r>
            <a:r>
              <a:rPr lang="tr-TR" sz="2400" dirty="0">
                <a:solidFill>
                  <a:srgbClr val="465562"/>
                </a:solidFill>
                <a:latin typeface="Arial" panose="020B0604020202020204" pitchFamily="34" charset="0"/>
                <a:cs typeface="Arial" panose="020B0604020202020204" pitchFamily="34" charset="0"/>
              </a:rPr>
              <a:t>ve davranışları </a:t>
            </a:r>
            <a:r>
              <a:rPr lang="tr-TR" sz="2400" b="1" dirty="0">
                <a:solidFill>
                  <a:srgbClr val="465562"/>
                </a:solidFill>
                <a:latin typeface="Arial" panose="020B0604020202020204" pitchFamily="34" charset="0"/>
                <a:cs typeface="Arial" panose="020B0604020202020204" pitchFamily="34" charset="0"/>
              </a:rPr>
              <a:t>(</a:t>
            </a:r>
            <a:r>
              <a:rPr lang="tr-TR" sz="2400" b="1" dirty="0" err="1">
                <a:solidFill>
                  <a:srgbClr val="465562"/>
                </a:solidFill>
                <a:latin typeface="Arial" panose="020B0604020202020204" pitchFamily="34" charset="0"/>
                <a:cs typeface="Arial" panose="020B0604020202020204" pitchFamily="34" charset="0"/>
              </a:rPr>
              <a:t>behavior</a:t>
            </a:r>
            <a:r>
              <a:rPr lang="tr-TR" sz="2400" b="1" dirty="0">
                <a:solidFill>
                  <a:srgbClr val="465562"/>
                </a:solidFill>
                <a:latin typeface="Arial" panose="020B0604020202020204" pitchFamily="34" charset="0"/>
                <a:cs typeface="Arial" panose="020B0604020202020204" pitchFamily="34" charset="0"/>
              </a:rPr>
              <a:t>) </a:t>
            </a:r>
            <a:r>
              <a:rPr lang="tr-TR" sz="2400" dirty="0">
                <a:solidFill>
                  <a:srgbClr val="465562"/>
                </a:solidFill>
                <a:latin typeface="Arial" panose="020B0604020202020204" pitchFamily="34" charset="0"/>
                <a:cs typeface="Arial" panose="020B0604020202020204" pitchFamily="34" charset="0"/>
              </a:rPr>
              <a:t>vardır. Durum, nesnenin özelliklerini ve verilerini temsil ederken, davranışlar, nesnenin yapabileceği eylemleri ve işlevleri ifade eder. Nesneler, sınıfların örnekleridir ve sınıf, bir nesnenin yapısını ve davranışını tanımlayan bir şablondur.</a:t>
            </a:r>
          </a:p>
          <a:p>
            <a:pPr marL="358775" indent="-358775" algn="just">
              <a:lnSpc>
                <a:spcPct val="110000"/>
              </a:lnSpc>
              <a:buFont typeface="+mj-lt"/>
              <a:buAutoNum type="arabicPeriod"/>
            </a:pPr>
            <a:endParaRPr lang="tr-TR" sz="2400" dirty="0">
              <a:solidFill>
                <a:srgbClr val="465562"/>
              </a:solidFill>
              <a:latin typeface="Arial" panose="020B0604020202020204" pitchFamily="34" charset="0"/>
              <a:cs typeface="Arial" panose="020B0604020202020204" pitchFamily="34" charset="0"/>
            </a:endParaRPr>
          </a:p>
          <a:p>
            <a:pPr marL="358775" indent="-358775" algn="just">
              <a:lnSpc>
                <a:spcPct val="110000"/>
              </a:lnSpc>
              <a:buFont typeface="+mj-lt"/>
              <a:buAutoNum type="arabicPeriod"/>
            </a:pPr>
            <a:r>
              <a:rPr lang="tr-TR" sz="2400" b="1" dirty="0">
                <a:solidFill>
                  <a:srgbClr val="465562"/>
                </a:solidFill>
                <a:latin typeface="Arial" panose="020B0604020202020204" pitchFamily="34" charset="0"/>
                <a:cs typeface="Arial" panose="020B0604020202020204" pitchFamily="34" charset="0"/>
              </a:rPr>
              <a:t>Sınıflar (</a:t>
            </a:r>
            <a:r>
              <a:rPr lang="tr-TR" sz="2400" b="1" dirty="0" err="1">
                <a:solidFill>
                  <a:srgbClr val="465562"/>
                </a:solidFill>
                <a:latin typeface="Arial" panose="020B0604020202020204" pitchFamily="34" charset="0"/>
                <a:cs typeface="Arial" panose="020B0604020202020204" pitchFamily="34" charset="0"/>
              </a:rPr>
              <a:t>Classes</a:t>
            </a:r>
            <a:r>
              <a:rPr lang="tr-TR" sz="2400" b="1" dirty="0">
                <a:solidFill>
                  <a:srgbClr val="465562"/>
                </a:solidFill>
                <a:latin typeface="Arial" panose="020B0604020202020204" pitchFamily="34" charset="0"/>
                <a:cs typeface="Arial" panose="020B0604020202020204" pitchFamily="34" charset="0"/>
              </a:rPr>
              <a:t>):</a:t>
            </a:r>
            <a:r>
              <a:rPr lang="tr-TR" sz="2400" dirty="0">
                <a:solidFill>
                  <a:srgbClr val="465562"/>
                </a:solidFill>
                <a:latin typeface="Arial" panose="020B0604020202020204" pitchFamily="34" charset="0"/>
                <a:cs typeface="Arial" panose="020B0604020202020204" pitchFamily="34" charset="0"/>
              </a:rPr>
              <a:t> Sınıflar, nesnelerin şablonlarıdır. Bir sınıf, nesnelerin ortak özelliklerini ve davranışlarını tanımlar. Örneğin, bir "Araba" sınıfı, arabaların ortak özelliklerini (renk, model, hız vb.) ve davranışlarını (hızlanma, durma, dönme vb.) tanımlar. Sınıflar, nesnelerin örneklerini oluşturmak için kullanılır ve nesneler arasındaki ilişkileri belirleyebilirler.</a:t>
            </a:r>
          </a:p>
          <a:p>
            <a:pPr marL="358775" indent="-358775" algn="just">
              <a:lnSpc>
                <a:spcPct val="110000"/>
              </a:lnSpc>
              <a:buFont typeface="+mj-lt"/>
              <a:buAutoNum type="arabicPeriod"/>
            </a:pPr>
            <a:endParaRPr lang="tr-TR" sz="2400" dirty="0">
              <a:solidFill>
                <a:srgbClr val="465562"/>
              </a:solidFill>
              <a:latin typeface="Arial" panose="020B0604020202020204" pitchFamily="34" charset="0"/>
              <a:cs typeface="Arial" panose="020B0604020202020204" pitchFamily="34" charset="0"/>
            </a:endParaRPr>
          </a:p>
          <a:p>
            <a:pPr marL="358775" indent="-358775" algn="just">
              <a:lnSpc>
                <a:spcPct val="110000"/>
              </a:lnSpc>
              <a:buFont typeface="+mj-lt"/>
              <a:buAutoNum type="arabicPeriod"/>
            </a:pPr>
            <a:r>
              <a:rPr lang="tr-TR" sz="2400" b="1" dirty="0">
                <a:solidFill>
                  <a:srgbClr val="465562"/>
                </a:solidFill>
                <a:latin typeface="Arial" panose="020B0604020202020204" pitchFamily="34" charset="0"/>
                <a:cs typeface="Arial" panose="020B0604020202020204" pitchFamily="34" charset="0"/>
              </a:rPr>
              <a:t>Kalıtım (</a:t>
            </a:r>
            <a:r>
              <a:rPr lang="tr-TR" sz="2400" b="1" dirty="0" err="1">
                <a:solidFill>
                  <a:srgbClr val="465562"/>
                </a:solidFill>
                <a:latin typeface="Arial" panose="020B0604020202020204" pitchFamily="34" charset="0"/>
                <a:cs typeface="Arial" panose="020B0604020202020204" pitchFamily="34" charset="0"/>
              </a:rPr>
              <a:t>Inheritance</a:t>
            </a:r>
            <a:r>
              <a:rPr lang="tr-TR" sz="2400" b="1" dirty="0">
                <a:solidFill>
                  <a:srgbClr val="465562"/>
                </a:solidFill>
                <a:latin typeface="Arial" panose="020B0604020202020204" pitchFamily="34" charset="0"/>
                <a:cs typeface="Arial" panose="020B0604020202020204" pitchFamily="34" charset="0"/>
              </a:rPr>
              <a:t>): </a:t>
            </a:r>
            <a:r>
              <a:rPr lang="tr-TR" sz="2400" dirty="0">
                <a:solidFill>
                  <a:srgbClr val="465562"/>
                </a:solidFill>
                <a:latin typeface="Arial" panose="020B0604020202020204" pitchFamily="34" charset="0"/>
                <a:cs typeface="Arial" panose="020B0604020202020204" pitchFamily="34" charset="0"/>
              </a:rPr>
              <a:t>Kalıtım, sınıflar arasında bir ilişki kurmayı sağlar. Bir sınıf, başka bir sınıftan özelliklerini ve davranışlarını miras alabilir. Bu, kodun tekrar kullanımını ve hiyerarşik yapıların oluşturulmasını sağlar. Örneğin, "Araba" sınıfı, "Taşıt" sınıfından özelliklerini ve davranışlarını miras alabilir.</a:t>
            </a:r>
          </a:p>
          <a:p>
            <a:pPr marL="457200" indent="-457200">
              <a:buFont typeface="Arial" panose="020B0604020202020204" pitchFamily="34" charset="0"/>
              <a:buChar char="•"/>
            </a:pPr>
            <a:endParaRPr lang="tr-TR" sz="2700" dirty="0">
              <a:solidFill>
                <a:srgbClr val="465562"/>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700" dirty="0">
              <a:solidFill>
                <a:srgbClr val="46556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31585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Factory</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Method</a:t>
            </a:r>
            <a:endParaRPr lang="tr-TR" sz="2000" b="1" dirty="0">
              <a:solidFill>
                <a:srgbClr val="760A0A"/>
              </a:solidFill>
              <a:latin typeface="Arial" panose="020B0604020202020204" pitchFamily="34" charset="0"/>
              <a:cs typeface="Arial" panose="020B0604020202020204" pitchFamily="34" charset="0"/>
            </a:endParaRPr>
          </a:p>
        </p:txBody>
      </p:sp>
      <p:pic>
        <p:nvPicPr>
          <p:cNvPr id="16" name="Resim 15">
            <a:extLst>
              <a:ext uri="{FF2B5EF4-FFF2-40B4-BE49-F238E27FC236}">
                <a16:creationId xmlns:a16="http://schemas.microsoft.com/office/drawing/2014/main" id="{C4509204-DB04-5640-4115-5D00F9C78729}"/>
              </a:ext>
            </a:extLst>
          </p:cNvPr>
          <p:cNvPicPr>
            <a:picLocks noChangeAspect="1"/>
          </p:cNvPicPr>
          <p:nvPr/>
        </p:nvPicPr>
        <p:blipFill>
          <a:blip r:embed="rId4"/>
          <a:stretch>
            <a:fillRect/>
          </a:stretch>
        </p:blipFill>
        <p:spPr>
          <a:xfrm>
            <a:off x="2691750" y="1152128"/>
            <a:ext cx="7003062" cy="5661248"/>
          </a:xfrm>
          <a:prstGeom prst="rect">
            <a:avLst/>
          </a:prstGeom>
        </p:spPr>
      </p:pic>
    </p:spTree>
    <p:extLst>
      <p:ext uri="{BB962C8B-B14F-4D97-AF65-F5344CB8AC3E}">
        <p14:creationId xmlns:p14="http://schemas.microsoft.com/office/powerpoint/2010/main" val="1305400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Abstract</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Factory</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3168352"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Singleton</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Prototype</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Object </a:t>
            </a:r>
            <a:r>
              <a:rPr lang="tr-TR" sz="2400" b="1" dirty="0" err="1">
                <a:latin typeface="Arial" panose="020B0604020202020204" pitchFamily="34" charset="0"/>
                <a:cs typeface="Arial" panose="020B0604020202020204" pitchFamily="34" charset="0"/>
              </a:rPr>
              <a:t>Pool</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Lazy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Initialization</a:t>
            </a:r>
            <a:r>
              <a:rPr lang="tr-TR" sz="2400" b="1" dirty="0">
                <a:solidFill>
                  <a:srgbClr val="760A0A"/>
                </a:solidFill>
                <a:latin typeface="Arial" panose="020B0604020202020204" pitchFamily="34" charset="0"/>
                <a:cs typeface="Arial" panose="020B0604020202020204" pitchFamily="34" charset="0"/>
              </a:rPr>
              <a:t/>
            </a:r>
            <a:br>
              <a:rPr lang="tr-TR" sz="2400" b="1" dirty="0">
                <a:solidFill>
                  <a:srgbClr val="760A0A"/>
                </a:solidFill>
                <a:latin typeface="Arial" panose="020B0604020202020204" pitchFamily="34" charset="0"/>
                <a:cs typeface="Arial" panose="020B0604020202020204" pitchFamily="34" charset="0"/>
              </a:rPr>
            </a:br>
            <a:endParaRPr lang="tr-TR" sz="2400" b="1" dirty="0">
              <a:solidFill>
                <a:srgbClr val="760A0A"/>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Method</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solidFill>
                  <a:srgbClr val="760A0A"/>
                </a:solidFill>
                <a:latin typeface="Arial" panose="020B0604020202020204" pitchFamily="34" charset="0"/>
                <a:cs typeface="Arial" panose="020B0604020202020204" pitchFamily="34" charset="0"/>
              </a:rPr>
              <a:t>Abstract</a:t>
            </a:r>
            <a:r>
              <a:rPr lang="tr-TR" sz="2400" b="1" dirty="0">
                <a:solidFill>
                  <a:srgbClr val="760A0A"/>
                </a:solidFill>
                <a:latin typeface="Arial" panose="020B0604020202020204" pitchFamily="34" charset="0"/>
                <a:cs typeface="Arial" panose="020B0604020202020204" pitchFamily="34" charset="0"/>
              </a:rPr>
              <a:t> </a:t>
            </a:r>
            <a:r>
              <a:rPr lang="tr-TR" sz="2400" b="1" dirty="0" err="1">
                <a:solidFill>
                  <a:srgbClr val="760A0A"/>
                </a:solidFill>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Builder</a:t>
            </a:r>
          </a:p>
          <a:p>
            <a:endParaRPr lang="tr-TR" sz="2400" b="1" dirty="0">
              <a:latin typeface="Arial" panose="020B0604020202020204" pitchFamily="34" charset="0"/>
              <a:cs typeface="Arial" panose="020B0604020202020204" pitchFamily="34" charset="0"/>
            </a:endParaRPr>
          </a:p>
        </p:txBody>
      </p:sp>
      <p:sp>
        <p:nvSpPr>
          <p:cNvPr id="9" name="İçerik Yer Tutucusu 13">
            <a:extLst>
              <a:ext uri="{FF2B5EF4-FFF2-40B4-BE49-F238E27FC236}">
                <a16:creationId xmlns:a16="http://schemas.microsoft.com/office/drawing/2014/main" id="{3F4CC237-76B2-2402-F475-2185F7FABE09}"/>
              </a:ext>
            </a:extLst>
          </p:cNvPr>
          <p:cNvSpPr txBox="1">
            <a:spLocks/>
          </p:cNvSpPr>
          <p:nvPr/>
        </p:nvSpPr>
        <p:spPr>
          <a:xfrm>
            <a:off x="4316634" y="1512213"/>
            <a:ext cx="6624736" cy="5330816"/>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r>
              <a:rPr lang="tr-TR" sz="1850" dirty="0">
                <a:latin typeface="Arial" panose="020B0604020202020204" pitchFamily="34" charset="0"/>
                <a:cs typeface="Arial" panose="020B0604020202020204" pitchFamily="34" charset="0"/>
              </a:rPr>
              <a:t>Mantıksal olarak </a:t>
            </a:r>
            <a:r>
              <a:rPr lang="tr-TR" sz="1850" b="1" dirty="0" err="1">
                <a:latin typeface="Arial" panose="020B0604020202020204" pitchFamily="34" charset="0"/>
                <a:cs typeface="Arial" panose="020B0604020202020204" pitchFamily="34" charset="0"/>
              </a:rPr>
              <a:t>Factory</a:t>
            </a:r>
            <a:r>
              <a:rPr lang="tr-TR" sz="1850" b="1" dirty="0">
                <a:latin typeface="Arial" panose="020B0604020202020204" pitchFamily="34" charset="0"/>
                <a:cs typeface="Arial" panose="020B0604020202020204" pitchFamily="34" charset="0"/>
              </a:rPr>
              <a:t> </a:t>
            </a:r>
            <a:r>
              <a:rPr lang="tr-TR" sz="1850" b="1" dirty="0" err="1">
                <a:latin typeface="Arial" panose="020B0604020202020204" pitchFamily="34" charset="0"/>
                <a:cs typeface="Arial" panose="020B0604020202020204" pitchFamily="34" charset="0"/>
              </a:rPr>
              <a:t>Method</a:t>
            </a:r>
            <a:r>
              <a:rPr lang="tr-TR" sz="1850" b="1" dirty="0">
                <a:latin typeface="Arial" panose="020B0604020202020204" pitchFamily="34" charset="0"/>
                <a:cs typeface="Arial" panose="020B0604020202020204" pitchFamily="34" charset="0"/>
              </a:rPr>
              <a:t> </a:t>
            </a:r>
            <a:r>
              <a:rPr lang="tr-TR" sz="1850" b="1" dirty="0" err="1">
                <a:latin typeface="Arial" panose="020B0604020202020204" pitchFamily="34" charset="0"/>
                <a:cs typeface="Arial" panose="020B0604020202020204" pitchFamily="34" charset="0"/>
              </a:rPr>
              <a:t>Pattern</a:t>
            </a:r>
            <a:r>
              <a:rPr lang="tr-TR" sz="1850" dirty="0">
                <a:latin typeface="Arial" panose="020B0604020202020204" pitchFamily="34" charset="0"/>
                <a:cs typeface="Arial" panose="020B0604020202020204" pitchFamily="34" charset="0"/>
              </a:rPr>
              <a:t> ile aynı, O halde hemen ilk akla gelen “</a:t>
            </a:r>
            <a:r>
              <a:rPr lang="tr-TR" sz="1850" dirty="0" err="1">
                <a:latin typeface="Arial" panose="020B0604020202020204" pitchFamily="34" charset="0"/>
                <a:cs typeface="Arial" panose="020B0604020202020204" pitchFamily="34" charset="0"/>
              </a:rPr>
              <a:t>Factory</a:t>
            </a:r>
            <a:r>
              <a:rPr lang="tr-TR" sz="1850" dirty="0">
                <a:latin typeface="Arial" panose="020B0604020202020204" pitchFamily="34" charset="0"/>
                <a:cs typeface="Arial" panose="020B0604020202020204" pitchFamily="34" charset="0"/>
              </a:rPr>
              <a:t> </a:t>
            </a:r>
            <a:r>
              <a:rPr lang="tr-TR" sz="1850" dirty="0" err="1">
                <a:latin typeface="Arial" panose="020B0604020202020204" pitchFamily="34" charset="0"/>
                <a:cs typeface="Arial" panose="020B0604020202020204" pitchFamily="34" charset="0"/>
              </a:rPr>
              <a:t>Method</a:t>
            </a:r>
            <a:r>
              <a:rPr lang="tr-TR" sz="1850" dirty="0">
                <a:latin typeface="Arial" panose="020B0604020202020204" pitchFamily="34" charset="0"/>
                <a:cs typeface="Arial" panose="020B0604020202020204" pitchFamily="34" charset="0"/>
              </a:rPr>
              <a:t> D.P. ile </a:t>
            </a:r>
            <a:r>
              <a:rPr lang="tr-TR" sz="1850" dirty="0" err="1">
                <a:latin typeface="Arial" panose="020B0604020202020204" pitchFamily="34" charset="0"/>
                <a:cs typeface="Arial" panose="020B0604020202020204" pitchFamily="34" charset="0"/>
              </a:rPr>
              <a:t>Abstract</a:t>
            </a:r>
            <a:r>
              <a:rPr lang="tr-TR" sz="1850" dirty="0">
                <a:latin typeface="Arial" panose="020B0604020202020204" pitchFamily="34" charset="0"/>
                <a:cs typeface="Arial" panose="020B0604020202020204" pitchFamily="34" charset="0"/>
              </a:rPr>
              <a:t> </a:t>
            </a:r>
            <a:r>
              <a:rPr lang="tr-TR" sz="1850" dirty="0" err="1">
                <a:latin typeface="Arial" panose="020B0604020202020204" pitchFamily="34" charset="0"/>
                <a:cs typeface="Arial" panose="020B0604020202020204" pitchFamily="34" charset="0"/>
              </a:rPr>
              <a:t>Factory</a:t>
            </a:r>
            <a:r>
              <a:rPr lang="tr-TR" sz="1850" dirty="0">
                <a:latin typeface="Arial" panose="020B0604020202020204" pitchFamily="34" charset="0"/>
                <a:cs typeface="Arial" panose="020B0604020202020204" pitchFamily="34" charset="0"/>
              </a:rPr>
              <a:t> D.P. arasındaki fark nedir?”</a:t>
            </a:r>
          </a:p>
          <a:p>
            <a:endParaRPr lang="tr-TR" sz="1850" dirty="0">
              <a:latin typeface="Arial" panose="020B0604020202020204" pitchFamily="34" charset="0"/>
              <a:cs typeface="Arial" panose="020B0604020202020204" pitchFamily="34" charset="0"/>
            </a:endParaRPr>
          </a:p>
          <a:p>
            <a:r>
              <a:rPr lang="tr-TR" sz="1850" b="1" dirty="0" err="1">
                <a:latin typeface="Arial" panose="020B0604020202020204" pitchFamily="34" charset="0"/>
                <a:cs typeface="Arial" panose="020B0604020202020204" pitchFamily="34" charset="0"/>
              </a:rPr>
              <a:t>Factory</a:t>
            </a:r>
            <a:r>
              <a:rPr lang="tr-TR" sz="1850" b="1" dirty="0">
                <a:latin typeface="Arial" panose="020B0604020202020204" pitchFamily="34" charset="0"/>
                <a:cs typeface="Arial" panose="020B0604020202020204" pitchFamily="34" charset="0"/>
              </a:rPr>
              <a:t> </a:t>
            </a:r>
            <a:r>
              <a:rPr lang="tr-TR" sz="1850" b="1" dirty="0" err="1">
                <a:latin typeface="Arial" panose="020B0604020202020204" pitchFamily="34" charset="0"/>
                <a:cs typeface="Arial" panose="020B0604020202020204" pitchFamily="34" charset="0"/>
              </a:rPr>
              <a:t>Method</a:t>
            </a:r>
            <a:r>
              <a:rPr lang="tr-TR" sz="1850" b="1" dirty="0">
                <a:latin typeface="Arial" panose="020B0604020202020204" pitchFamily="34" charset="0"/>
                <a:cs typeface="Arial" panose="020B0604020202020204" pitchFamily="34" charset="0"/>
              </a:rPr>
              <a:t> D.P.;</a:t>
            </a:r>
            <a:r>
              <a:rPr lang="tr-TR" sz="1850" dirty="0">
                <a:latin typeface="Arial" panose="020B0604020202020204" pitchFamily="34" charset="0"/>
                <a:cs typeface="Arial" panose="020B0604020202020204" pitchFamily="34" charset="0"/>
              </a:rPr>
              <a:t> ilişkisel olan birden fazla nesnenin üretimini ortak bir arayüz aracılığıyla tek bir sınıf üzerinden yapılacak bir talep ile gerçekleştirmek ve nesne üretim anında istemcinin üretilen nesneye olan bağımlılığını sıfıra indirmeyi hedeflemektedir.</a:t>
            </a:r>
          </a:p>
          <a:p>
            <a:endParaRPr lang="tr-TR" sz="1850" dirty="0">
              <a:latin typeface="Arial" panose="020B0604020202020204" pitchFamily="34" charset="0"/>
              <a:cs typeface="Arial" panose="020B0604020202020204" pitchFamily="34" charset="0"/>
            </a:endParaRPr>
          </a:p>
          <a:p>
            <a:pPr algn="l" fontAlgn="base"/>
            <a:r>
              <a:rPr lang="tr-TR" sz="1850" b="1" dirty="0" err="1">
                <a:latin typeface="Arial" panose="020B0604020202020204" pitchFamily="34" charset="0"/>
                <a:cs typeface="Arial" panose="020B0604020202020204" pitchFamily="34" charset="0"/>
              </a:rPr>
              <a:t>Abstract</a:t>
            </a:r>
            <a:r>
              <a:rPr lang="tr-TR" sz="1850" b="1" dirty="0">
                <a:latin typeface="Arial" panose="020B0604020202020204" pitchFamily="34" charset="0"/>
                <a:cs typeface="Arial" panose="020B0604020202020204" pitchFamily="34" charset="0"/>
              </a:rPr>
              <a:t> </a:t>
            </a:r>
            <a:r>
              <a:rPr lang="tr-TR" sz="1850" b="1" dirty="0" err="1">
                <a:latin typeface="Arial" panose="020B0604020202020204" pitchFamily="34" charset="0"/>
                <a:cs typeface="Arial" panose="020B0604020202020204" pitchFamily="34" charset="0"/>
              </a:rPr>
              <a:t>Factory</a:t>
            </a:r>
            <a:r>
              <a:rPr lang="tr-TR" sz="1850" b="1" dirty="0">
                <a:latin typeface="Arial" panose="020B0604020202020204" pitchFamily="34" charset="0"/>
                <a:cs typeface="Arial" panose="020B0604020202020204" pitchFamily="34" charset="0"/>
              </a:rPr>
              <a:t> D.P. </a:t>
            </a:r>
            <a:r>
              <a:rPr lang="tr-TR" sz="1850" dirty="0">
                <a:latin typeface="Arial" panose="020B0604020202020204" pitchFamily="34" charset="0"/>
                <a:cs typeface="Arial" panose="020B0604020202020204" pitchFamily="34" charset="0"/>
              </a:rPr>
              <a:t>ise ilişkisel olan birden fazla nesnenin üretimini tek bir arayüz tarafından değil her ürün ailesi için farklı bir arayüz tanımlayarak sağlamaktadır.</a:t>
            </a:r>
          </a:p>
          <a:p>
            <a:pPr algn="l" fontAlgn="base"/>
            <a:r>
              <a:rPr lang="tr-TR" sz="1850" dirty="0">
                <a:latin typeface="Arial" panose="020B0604020202020204" pitchFamily="34" charset="0"/>
                <a:cs typeface="Arial" panose="020B0604020202020204" pitchFamily="34" charset="0"/>
              </a:rPr>
              <a:t>Yani anlayacağınız birden fazla ürün ailesi ile çalışmak zorunda kaldığımız durumlarda, istemciyi bu yapılardan soyutlamak için </a:t>
            </a:r>
            <a:r>
              <a:rPr lang="tr-TR" sz="1850" dirty="0" err="1">
                <a:latin typeface="Arial" panose="020B0604020202020204" pitchFamily="34" charset="0"/>
                <a:cs typeface="Arial" panose="020B0604020202020204" pitchFamily="34" charset="0"/>
              </a:rPr>
              <a:t>Abstract</a:t>
            </a:r>
            <a:r>
              <a:rPr lang="tr-TR" sz="1850" dirty="0">
                <a:latin typeface="Arial" panose="020B0604020202020204" pitchFamily="34" charset="0"/>
                <a:cs typeface="Arial" panose="020B0604020202020204" pitchFamily="34" charset="0"/>
              </a:rPr>
              <a:t> </a:t>
            </a:r>
            <a:r>
              <a:rPr lang="tr-TR" sz="1850" dirty="0" err="1">
                <a:latin typeface="Arial" panose="020B0604020202020204" pitchFamily="34" charset="0"/>
                <a:cs typeface="Arial" panose="020B0604020202020204" pitchFamily="34" charset="0"/>
              </a:rPr>
              <a:t>Factory</a:t>
            </a:r>
            <a:r>
              <a:rPr lang="tr-TR" sz="1850" dirty="0">
                <a:latin typeface="Arial" panose="020B0604020202020204" pitchFamily="34" charset="0"/>
                <a:cs typeface="Arial" panose="020B0604020202020204" pitchFamily="34" charset="0"/>
              </a:rPr>
              <a:t> D.P. doğru bir yaklaşım olacaktır.</a:t>
            </a:r>
          </a:p>
          <a:p>
            <a:endParaRPr lang="tr-TR" sz="185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56308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Abstract</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Factory</a:t>
            </a:r>
            <a:endParaRPr lang="tr-TR" sz="2000" b="1" dirty="0">
              <a:solidFill>
                <a:srgbClr val="760A0A"/>
              </a:solidFill>
              <a:latin typeface="Arial" panose="020B0604020202020204" pitchFamily="34" charset="0"/>
              <a:cs typeface="Arial" panose="020B0604020202020204" pitchFamily="34" charset="0"/>
            </a:endParaRPr>
          </a:p>
        </p:txBody>
      </p:sp>
      <p:pic>
        <p:nvPicPr>
          <p:cNvPr id="13" name="Resim 12">
            <a:extLst>
              <a:ext uri="{FF2B5EF4-FFF2-40B4-BE49-F238E27FC236}">
                <a16:creationId xmlns:a16="http://schemas.microsoft.com/office/drawing/2014/main" id="{B1AB3646-0195-B1B5-46BD-B601183B05BD}"/>
              </a:ext>
            </a:extLst>
          </p:cNvPr>
          <p:cNvPicPr>
            <a:picLocks noChangeAspect="1"/>
          </p:cNvPicPr>
          <p:nvPr/>
        </p:nvPicPr>
        <p:blipFill>
          <a:blip r:embed="rId4"/>
          <a:stretch>
            <a:fillRect/>
          </a:stretch>
        </p:blipFill>
        <p:spPr>
          <a:xfrm>
            <a:off x="1002420" y="1484784"/>
            <a:ext cx="9916528" cy="4429262"/>
          </a:xfrm>
          <a:prstGeom prst="rect">
            <a:avLst/>
          </a:prstGeom>
        </p:spPr>
      </p:pic>
    </p:spTree>
    <p:extLst>
      <p:ext uri="{BB962C8B-B14F-4D97-AF65-F5344CB8AC3E}">
        <p14:creationId xmlns:p14="http://schemas.microsoft.com/office/powerpoint/2010/main" val="2235586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Abstract</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Factory</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3168352"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Singleton</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Prototype</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Object </a:t>
            </a:r>
            <a:r>
              <a:rPr lang="tr-TR" sz="2400" b="1" dirty="0" err="1">
                <a:latin typeface="Arial" panose="020B0604020202020204" pitchFamily="34" charset="0"/>
                <a:cs typeface="Arial" panose="020B0604020202020204" pitchFamily="34" charset="0"/>
              </a:rPr>
              <a:t>Pool</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Lazy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Initialization</a:t>
            </a:r>
            <a:r>
              <a:rPr lang="tr-TR" sz="2400" b="1" dirty="0">
                <a:solidFill>
                  <a:srgbClr val="760A0A"/>
                </a:solidFill>
                <a:latin typeface="Arial" panose="020B0604020202020204" pitchFamily="34" charset="0"/>
                <a:cs typeface="Arial" panose="020B0604020202020204" pitchFamily="34" charset="0"/>
              </a:rPr>
              <a:t/>
            </a:r>
            <a:br>
              <a:rPr lang="tr-TR" sz="2400" b="1" dirty="0">
                <a:solidFill>
                  <a:srgbClr val="760A0A"/>
                </a:solidFill>
                <a:latin typeface="Arial" panose="020B0604020202020204" pitchFamily="34" charset="0"/>
                <a:cs typeface="Arial" panose="020B0604020202020204" pitchFamily="34" charset="0"/>
              </a:rPr>
            </a:br>
            <a:endParaRPr lang="tr-TR" sz="2400" b="1" dirty="0">
              <a:solidFill>
                <a:srgbClr val="760A0A"/>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Method</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solidFill>
                  <a:srgbClr val="760A0A"/>
                </a:solidFill>
                <a:latin typeface="Arial" panose="020B0604020202020204" pitchFamily="34" charset="0"/>
                <a:cs typeface="Arial" panose="020B0604020202020204" pitchFamily="34" charset="0"/>
              </a:rPr>
              <a:t>Abstract</a:t>
            </a:r>
            <a:r>
              <a:rPr lang="tr-TR" sz="2400" b="1" dirty="0">
                <a:solidFill>
                  <a:srgbClr val="760A0A"/>
                </a:solidFill>
                <a:latin typeface="Arial" panose="020B0604020202020204" pitchFamily="34" charset="0"/>
                <a:cs typeface="Arial" panose="020B0604020202020204" pitchFamily="34" charset="0"/>
              </a:rPr>
              <a:t> </a:t>
            </a:r>
            <a:r>
              <a:rPr lang="tr-TR" sz="2400" b="1" dirty="0" err="1">
                <a:solidFill>
                  <a:srgbClr val="760A0A"/>
                </a:solidFill>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Builder</a:t>
            </a:r>
          </a:p>
          <a:p>
            <a:endParaRPr lang="tr-TR" sz="2400" b="1" dirty="0">
              <a:latin typeface="Arial" panose="020B0604020202020204" pitchFamily="34" charset="0"/>
              <a:cs typeface="Arial" panose="020B0604020202020204" pitchFamily="34" charset="0"/>
            </a:endParaRPr>
          </a:p>
        </p:txBody>
      </p:sp>
      <p:sp>
        <p:nvSpPr>
          <p:cNvPr id="9" name="İçerik Yer Tutucusu 13">
            <a:extLst>
              <a:ext uri="{FF2B5EF4-FFF2-40B4-BE49-F238E27FC236}">
                <a16:creationId xmlns:a16="http://schemas.microsoft.com/office/drawing/2014/main" id="{3F4CC237-76B2-2402-F475-2185F7FABE09}"/>
              </a:ext>
            </a:extLst>
          </p:cNvPr>
          <p:cNvSpPr txBox="1">
            <a:spLocks/>
          </p:cNvSpPr>
          <p:nvPr/>
        </p:nvSpPr>
        <p:spPr>
          <a:xfrm>
            <a:off x="4316634" y="1512213"/>
            <a:ext cx="6624736" cy="3861003"/>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176213" indent="-176213" algn="l" fontAlgn="base">
              <a:buFont typeface="Arial" panose="020B0604020202020204" pitchFamily="34" charset="0"/>
              <a:buChar char="•"/>
            </a:pPr>
            <a:r>
              <a:rPr lang="tr-TR" sz="2000" b="1" dirty="0" err="1">
                <a:latin typeface="Arial" panose="020B0604020202020204" pitchFamily="34" charset="0"/>
                <a:cs typeface="Arial" panose="020B0604020202020204" pitchFamily="34" charset="0"/>
              </a:rPr>
              <a:t>Abstract</a:t>
            </a:r>
            <a:r>
              <a:rPr lang="tr-TR" sz="2000" b="1" dirty="0">
                <a:latin typeface="Arial" panose="020B0604020202020204" pitchFamily="34" charset="0"/>
                <a:cs typeface="Arial" panose="020B0604020202020204" pitchFamily="34" charset="0"/>
              </a:rPr>
              <a:t> Product: </a:t>
            </a:r>
            <a:r>
              <a:rPr lang="tr-TR" sz="2000" dirty="0">
                <a:latin typeface="Arial" panose="020B0604020202020204" pitchFamily="34" charset="0"/>
                <a:cs typeface="Arial" panose="020B0604020202020204" pitchFamily="34" charset="0"/>
              </a:rPr>
              <a:t>Üretilecek ürünlerin soyut sınıfıdır. Belirli ürünlerin içerisindeki tüm </a:t>
            </a:r>
            <a:r>
              <a:rPr lang="tr-TR" sz="2000" dirty="0" err="1">
                <a:latin typeface="Arial" panose="020B0604020202020204" pitchFamily="34" charset="0"/>
                <a:cs typeface="Arial" panose="020B0604020202020204" pitchFamily="34" charset="0"/>
              </a:rPr>
              <a:t>member</a:t>
            </a:r>
            <a:r>
              <a:rPr lang="tr-TR" sz="2000" dirty="0">
                <a:latin typeface="Arial" panose="020B0604020202020204" pitchFamily="34" charset="0"/>
                <a:cs typeface="Arial" panose="020B0604020202020204" pitchFamily="34" charset="0"/>
              </a:rPr>
              <a:t> yapılanmasını imza olarak taşımakta ve </a:t>
            </a:r>
            <a:r>
              <a:rPr lang="tr-TR" sz="2000" dirty="0" err="1">
                <a:latin typeface="Arial" panose="020B0604020202020204" pitchFamily="34" charset="0"/>
                <a:cs typeface="Arial" panose="020B0604020202020204" pitchFamily="34" charset="0"/>
              </a:rPr>
              <a:t>Concrete</a:t>
            </a:r>
            <a:r>
              <a:rPr lang="tr-TR" sz="2000" dirty="0">
                <a:latin typeface="Arial" panose="020B0604020202020204" pitchFamily="34" charset="0"/>
                <a:cs typeface="Arial" panose="020B0604020202020204" pitchFamily="34" charset="0"/>
              </a:rPr>
              <a:t> Product yapılarına </a:t>
            </a:r>
            <a:r>
              <a:rPr lang="tr-TR" sz="2000" dirty="0" err="1">
                <a:latin typeface="Arial" panose="020B0604020202020204" pitchFamily="34" charset="0"/>
                <a:cs typeface="Arial" panose="020B0604020202020204" pitchFamily="34" charset="0"/>
              </a:rPr>
              <a:t>implemente</a:t>
            </a:r>
            <a:r>
              <a:rPr lang="tr-TR" sz="2000" dirty="0">
                <a:latin typeface="Arial" panose="020B0604020202020204" pitchFamily="34" charset="0"/>
                <a:cs typeface="Arial" panose="020B0604020202020204" pitchFamily="34" charset="0"/>
              </a:rPr>
              <a:t> etmektedir.</a:t>
            </a:r>
          </a:p>
          <a:p>
            <a:pPr marL="176213" indent="-176213" algn="l" fontAlgn="base">
              <a:buFont typeface="Arial" panose="020B0604020202020204" pitchFamily="34" charset="0"/>
              <a:buChar char="•"/>
            </a:pPr>
            <a:endParaRPr lang="tr-TR" sz="2000" dirty="0">
              <a:latin typeface="Arial" panose="020B0604020202020204" pitchFamily="34" charset="0"/>
              <a:cs typeface="Arial" panose="020B0604020202020204" pitchFamily="34" charset="0"/>
            </a:endParaRPr>
          </a:p>
          <a:p>
            <a:pPr marL="176213" indent="-176213" algn="l" fontAlgn="base">
              <a:buFont typeface="Arial" panose="020B0604020202020204" pitchFamily="34" charset="0"/>
              <a:buChar char="•"/>
            </a:pPr>
            <a:r>
              <a:rPr lang="tr-TR" sz="2000" b="1" dirty="0" err="1">
                <a:latin typeface="Arial" panose="020B0604020202020204" pitchFamily="34" charset="0"/>
                <a:cs typeface="Arial" panose="020B0604020202020204" pitchFamily="34" charset="0"/>
              </a:rPr>
              <a:t>Concrete</a:t>
            </a:r>
            <a:r>
              <a:rPr lang="tr-TR" sz="2000" b="1" dirty="0">
                <a:latin typeface="Arial" panose="020B0604020202020204" pitchFamily="34" charset="0"/>
                <a:cs typeface="Arial" panose="020B0604020202020204" pitchFamily="34" charset="0"/>
              </a:rPr>
              <a:t> Product : </a:t>
            </a:r>
            <a:r>
              <a:rPr lang="tr-TR" sz="2000" dirty="0">
                <a:latin typeface="Arial" panose="020B0604020202020204" pitchFamily="34" charset="0"/>
                <a:cs typeface="Arial" panose="020B0604020202020204" pitchFamily="34" charset="0"/>
              </a:rPr>
              <a:t>İstemcinin üretmek istediği ürün ailesinin gerçek somut sınıflarıdır.</a:t>
            </a:r>
          </a:p>
          <a:p>
            <a:pPr marL="176213" indent="-176213" algn="l" fontAlgn="base">
              <a:buFont typeface="Arial" panose="020B0604020202020204" pitchFamily="34" charset="0"/>
              <a:buChar char="•"/>
            </a:pPr>
            <a:endParaRPr lang="tr-TR" sz="2000" dirty="0">
              <a:latin typeface="Arial" panose="020B0604020202020204" pitchFamily="34" charset="0"/>
              <a:cs typeface="Arial" panose="020B0604020202020204" pitchFamily="34" charset="0"/>
            </a:endParaRPr>
          </a:p>
          <a:p>
            <a:pPr marL="176213" indent="-176213" algn="l" fontAlgn="base">
              <a:buFont typeface="Arial" panose="020B0604020202020204" pitchFamily="34" charset="0"/>
              <a:buChar char="•"/>
            </a:pPr>
            <a:r>
              <a:rPr lang="tr-TR" sz="2000" b="1" dirty="0" err="1">
                <a:latin typeface="Arial" panose="020B0604020202020204" pitchFamily="34" charset="0"/>
                <a:cs typeface="Arial" panose="020B0604020202020204" pitchFamily="34" charset="0"/>
              </a:rPr>
              <a:t>Abstract</a:t>
            </a:r>
            <a:r>
              <a:rPr lang="tr-TR" sz="2000" b="1" dirty="0">
                <a:latin typeface="Arial" panose="020B0604020202020204" pitchFamily="34" charset="0"/>
                <a:cs typeface="Arial" panose="020B0604020202020204" pitchFamily="34" charset="0"/>
              </a:rPr>
              <a:t> </a:t>
            </a:r>
            <a:r>
              <a:rPr lang="tr-TR" sz="2000" b="1" dirty="0" err="1">
                <a:latin typeface="Arial" panose="020B0604020202020204" pitchFamily="34" charset="0"/>
                <a:cs typeface="Arial" panose="020B0604020202020204" pitchFamily="34" charset="0"/>
              </a:rPr>
              <a:t>Factory</a:t>
            </a:r>
            <a:r>
              <a:rPr lang="tr-TR" sz="2000" b="1" dirty="0">
                <a:latin typeface="Arial" panose="020B0604020202020204" pitchFamily="34" charset="0"/>
                <a:cs typeface="Arial" panose="020B0604020202020204" pitchFamily="34" charset="0"/>
              </a:rPr>
              <a:t> : </a:t>
            </a:r>
            <a:r>
              <a:rPr lang="tr-TR" sz="2000" dirty="0">
                <a:latin typeface="Arial" panose="020B0604020202020204" pitchFamily="34" charset="0"/>
                <a:cs typeface="Arial" panose="020B0604020202020204" pitchFamily="34" charset="0"/>
              </a:rPr>
              <a:t>Ürün ailesini oluşturacak olan fabrika sınıflarına arayüz sağlayan yapıdır.</a:t>
            </a:r>
          </a:p>
          <a:p>
            <a:pPr marL="176213" indent="-176213" algn="l" fontAlgn="base">
              <a:buFont typeface="Arial" panose="020B0604020202020204" pitchFamily="34" charset="0"/>
              <a:buChar char="•"/>
            </a:pPr>
            <a:endParaRPr lang="tr-TR" sz="2000" dirty="0">
              <a:latin typeface="Arial" panose="020B0604020202020204" pitchFamily="34" charset="0"/>
              <a:cs typeface="Arial" panose="020B0604020202020204" pitchFamily="34" charset="0"/>
            </a:endParaRPr>
          </a:p>
          <a:p>
            <a:pPr marL="176213" indent="-176213" algn="l" fontAlgn="base">
              <a:buFont typeface="Arial" panose="020B0604020202020204" pitchFamily="34" charset="0"/>
              <a:buChar char="•"/>
            </a:pPr>
            <a:r>
              <a:rPr lang="tr-TR" sz="2000" b="1" dirty="0" err="1">
                <a:latin typeface="Arial" panose="020B0604020202020204" pitchFamily="34" charset="0"/>
                <a:cs typeface="Arial" panose="020B0604020202020204" pitchFamily="34" charset="0"/>
              </a:rPr>
              <a:t>Concrete</a:t>
            </a:r>
            <a:r>
              <a:rPr lang="tr-TR" sz="2000" b="1" dirty="0">
                <a:latin typeface="Arial" panose="020B0604020202020204" pitchFamily="34" charset="0"/>
                <a:cs typeface="Arial" panose="020B0604020202020204" pitchFamily="34" charset="0"/>
              </a:rPr>
              <a:t> </a:t>
            </a:r>
            <a:r>
              <a:rPr lang="tr-TR" sz="2000" b="1" dirty="0" err="1">
                <a:latin typeface="Arial" panose="020B0604020202020204" pitchFamily="34" charset="0"/>
                <a:cs typeface="Arial" panose="020B0604020202020204" pitchFamily="34" charset="0"/>
              </a:rPr>
              <a:t>Factory</a:t>
            </a:r>
            <a:r>
              <a:rPr lang="tr-TR" sz="2000" b="1" dirty="0">
                <a:latin typeface="Arial" panose="020B0604020202020204" pitchFamily="34" charset="0"/>
                <a:cs typeface="Arial" panose="020B0604020202020204" pitchFamily="34" charset="0"/>
              </a:rPr>
              <a:t>:  </a:t>
            </a:r>
            <a:r>
              <a:rPr lang="tr-TR" sz="2000" dirty="0">
                <a:latin typeface="Arial" panose="020B0604020202020204" pitchFamily="34" charset="0"/>
                <a:cs typeface="Arial" panose="020B0604020202020204" pitchFamily="34" charset="0"/>
              </a:rPr>
              <a:t>Asıl ürün ailesini oluşturan fabrikalardır.</a:t>
            </a:r>
          </a:p>
          <a:p>
            <a:endParaRPr lang="tr-TR" sz="1850" dirty="0">
              <a:latin typeface="Arial" panose="020B0604020202020204" pitchFamily="34" charset="0"/>
              <a:cs typeface="Arial" panose="020B0604020202020204" pitchFamily="34" charset="0"/>
            </a:endParaRPr>
          </a:p>
        </p:txBody>
      </p:sp>
      <p:sp>
        <p:nvSpPr>
          <p:cNvPr id="6" name="İçerik Yer Tutucusu 13">
            <a:extLst>
              <a:ext uri="{FF2B5EF4-FFF2-40B4-BE49-F238E27FC236}">
                <a16:creationId xmlns:a16="http://schemas.microsoft.com/office/drawing/2014/main" id="{4B8903AE-7A35-539E-49FF-F78CF2E44CFC}"/>
              </a:ext>
            </a:extLst>
          </p:cNvPr>
          <p:cNvSpPr txBox="1">
            <a:spLocks/>
          </p:cNvSpPr>
          <p:nvPr/>
        </p:nvSpPr>
        <p:spPr>
          <a:xfrm>
            <a:off x="4552057" y="5589822"/>
            <a:ext cx="6346315" cy="1079538"/>
          </a:xfrm>
          <a:prstGeom prst="rect">
            <a:avLst/>
          </a:prstGeom>
          <a:solidFill>
            <a:schemeClr val="accent3">
              <a:lumMod val="20000"/>
              <a:lumOff val="80000"/>
            </a:schemeClr>
          </a:solidFill>
          <a:ln>
            <a:solidFill>
              <a:schemeClr val="tx2">
                <a:lumMod val="95000"/>
                <a:lumOff val="5000"/>
              </a:schemeClr>
            </a:solidFill>
          </a:ln>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algn="l" fontAlgn="base"/>
            <a:r>
              <a:rPr lang="tr-TR" sz="1800" b="1" dirty="0">
                <a:latin typeface="Arial" panose="020B0604020202020204" pitchFamily="34" charset="0"/>
                <a:cs typeface="Arial" panose="020B0604020202020204" pitchFamily="34" charset="0"/>
              </a:rPr>
              <a:t>İnşa sürecinde oluşturma önceliği :</a:t>
            </a:r>
          </a:p>
          <a:p>
            <a:pPr algn="l" fontAlgn="base"/>
            <a:endParaRPr lang="tr-TR" sz="1800" b="1" dirty="0">
              <a:latin typeface="Arial" panose="020B0604020202020204" pitchFamily="34" charset="0"/>
              <a:cs typeface="Arial" panose="020B0604020202020204" pitchFamily="34" charset="0"/>
            </a:endParaRPr>
          </a:p>
          <a:p>
            <a:pPr algn="l" fontAlgn="base"/>
            <a:r>
              <a:rPr lang="tr-TR" sz="1800" dirty="0" err="1">
                <a:latin typeface="Arial" panose="020B0604020202020204" pitchFamily="34" charset="0"/>
                <a:cs typeface="Arial" panose="020B0604020202020204" pitchFamily="34" charset="0"/>
              </a:rPr>
              <a:t>Abstract</a:t>
            </a:r>
            <a:r>
              <a:rPr lang="tr-TR" sz="1800" dirty="0">
                <a:latin typeface="Arial" panose="020B0604020202020204" pitchFamily="34" charset="0"/>
                <a:cs typeface="Arial" panose="020B0604020202020204" pitchFamily="34" charset="0"/>
              </a:rPr>
              <a:t> Product &gt;&gt; </a:t>
            </a:r>
            <a:r>
              <a:rPr lang="tr-TR" sz="1800" dirty="0" err="1">
                <a:latin typeface="Arial" panose="020B0604020202020204" pitchFamily="34" charset="0"/>
                <a:cs typeface="Arial" panose="020B0604020202020204" pitchFamily="34" charset="0"/>
              </a:rPr>
              <a:t>Concrete</a:t>
            </a:r>
            <a:r>
              <a:rPr lang="tr-TR" sz="1800" dirty="0">
                <a:latin typeface="Arial" panose="020B0604020202020204" pitchFamily="34" charset="0"/>
                <a:cs typeface="Arial" panose="020B0604020202020204" pitchFamily="34" charset="0"/>
              </a:rPr>
              <a:t> Product &gt;&gt; </a:t>
            </a:r>
            <a:r>
              <a:rPr lang="tr-TR" sz="1800" dirty="0" err="1">
                <a:latin typeface="Arial" panose="020B0604020202020204" pitchFamily="34" charset="0"/>
                <a:cs typeface="Arial" panose="020B0604020202020204" pitchFamily="34" charset="0"/>
              </a:rPr>
              <a:t>Abstract</a:t>
            </a:r>
            <a:r>
              <a:rPr lang="tr-TR" sz="1800" dirty="0">
                <a:latin typeface="Arial" panose="020B0604020202020204" pitchFamily="34" charset="0"/>
                <a:cs typeface="Arial" panose="020B0604020202020204" pitchFamily="34" charset="0"/>
              </a:rPr>
              <a:t> </a:t>
            </a:r>
            <a:r>
              <a:rPr lang="tr-TR" sz="1800" dirty="0" err="1">
                <a:latin typeface="Arial" panose="020B0604020202020204" pitchFamily="34" charset="0"/>
                <a:cs typeface="Arial" panose="020B0604020202020204" pitchFamily="34" charset="0"/>
              </a:rPr>
              <a:t>Factory</a:t>
            </a:r>
            <a:r>
              <a:rPr lang="tr-TR" sz="1800" dirty="0">
                <a:latin typeface="Arial" panose="020B0604020202020204" pitchFamily="34" charset="0"/>
                <a:cs typeface="Arial" panose="020B0604020202020204" pitchFamily="34" charset="0"/>
              </a:rPr>
              <a:t> &gt;&gt; </a:t>
            </a:r>
            <a:r>
              <a:rPr lang="tr-TR" sz="1800" dirty="0" err="1">
                <a:latin typeface="Arial" panose="020B0604020202020204" pitchFamily="34" charset="0"/>
                <a:cs typeface="Arial" panose="020B0604020202020204" pitchFamily="34" charset="0"/>
              </a:rPr>
              <a:t>Concrete</a:t>
            </a:r>
            <a:r>
              <a:rPr lang="tr-TR" sz="1800" dirty="0">
                <a:latin typeface="Arial" panose="020B0604020202020204" pitchFamily="34" charset="0"/>
                <a:cs typeface="Arial" panose="020B0604020202020204" pitchFamily="34" charset="0"/>
              </a:rPr>
              <a:t> </a:t>
            </a:r>
            <a:r>
              <a:rPr lang="tr-TR" sz="1800" dirty="0" err="1">
                <a:latin typeface="Arial" panose="020B0604020202020204" pitchFamily="34" charset="0"/>
                <a:cs typeface="Arial" panose="020B0604020202020204" pitchFamily="34" charset="0"/>
              </a:rPr>
              <a:t>Factory</a:t>
            </a:r>
            <a:endParaRPr lang="tr-TR" sz="1800" dirty="0">
              <a:latin typeface="Arial" panose="020B0604020202020204" pitchFamily="34" charset="0"/>
              <a:cs typeface="Arial" panose="020B0604020202020204" pitchFamily="34" charset="0"/>
            </a:endParaRPr>
          </a:p>
          <a:p>
            <a:endParaRPr lang="tr-TR"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12552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790156" y="260648"/>
            <a:ext cx="4161744" cy="292337"/>
          </a:xfrm>
          <a:prstGeom prst="rect">
            <a:avLst/>
          </a:prstGeom>
        </p:spPr>
        <p:txBody>
          <a:bodyPr rtlCol="0">
            <a:normAutofit fontScale="85000" lnSpcReduction="2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Abstract</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Factory</a:t>
            </a:r>
            <a:endParaRPr lang="tr-TR" sz="2000" b="1" dirty="0">
              <a:solidFill>
                <a:srgbClr val="760A0A"/>
              </a:solidFill>
              <a:latin typeface="Arial" panose="020B0604020202020204" pitchFamily="34" charset="0"/>
              <a:cs typeface="Arial" panose="020B0604020202020204" pitchFamily="34" charset="0"/>
            </a:endParaRPr>
          </a:p>
        </p:txBody>
      </p:sp>
      <p:pic>
        <p:nvPicPr>
          <p:cNvPr id="8" name="Resim 7">
            <a:extLst>
              <a:ext uri="{FF2B5EF4-FFF2-40B4-BE49-F238E27FC236}">
                <a16:creationId xmlns:a16="http://schemas.microsoft.com/office/drawing/2014/main" id="{E6E2DEFC-7957-BB1C-11FE-93F11A25E8D6}"/>
              </a:ext>
            </a:extLst>
          </p:cNvPr>
          <p:cNvPicPr>
            <a:picLocks noChangeAspect="1"/>
          </p:cNvPicPr>
          <p:nvPr/>
        </p:nvPicPr>
        <p:blipFill>
          <a:blip r:embed="rId3"/>
          <a:stretch>
            <a:fillRect/>
          </a:stretch>
        </p:blipFill>
        <p:spPr>
          <a:xfrm>
            <a:off x="1989956" y="552985"/>
            <a:ext cx="8926386" cy="6291352"/>
          </a:xfrm>
          <a:prstGeom prst="rect">
            <a:avLst/>
          </a:prstGeom>
        </p:spPr>
      </p:pic>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4"/>
          <a:stretch>
            <a:fillRect/>
          </a:stretch>
        </p:blipFill>
        <p:spPr>
          <a:xfrm>
            <a:off x="981844" y="152636"/>
            <a:ext cx="1851632" cy="972108"/>
          </a:xfrm>
          <a:prstGeom prst="rect">
            <a:avLst/>
          </a:prstGeom>
        </p:spPr>
      </p:pic>
    </p:spTree>
    <p:extLst>
      <p:ext uri="{BB962C8B-B14F-4D97-AF65-F5344CB8AC3E}">
        <p14:creationId xmlns:p14="http://schemas.microsoft.com/office/powerpoint/2010/main" val="3788449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Builder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3168352"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Singleton</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Prototype</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Object </a:t>
            </a:r>
            <a:r>
              <a:rPr lang="tr-TR" sz="2400" b="1" dirty="0" err="1">
                <a:latin typeface="Arial" panose="020B0604020202020204" pitchFamily="34" charset="0"/>
                <a:cs typeface="Arial" panose="020B0604020202020204" pitchFamily="34" charset="0"/>
              </a:rPr>
              <a:t>Pool</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Lazy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Initialization</a:t>
            </a:r>
            <a:r>
              <a:rPr lang="tr-TR" sz="2400" b="1" dirty="0">
                <a:solidFill>
                  <a:srgbClr val="760A0A"/>
                </a:solidFill>
                <a:latin typeface="Arial" panose="020B0604020202020204" pitchFamily="34" charset="0"/>
                <a:cs typeface="Arial" panose="020B0604020202020204" pitchFamily="34" charset="0"/>
              </a:rPr>
              <a:t/>
            </a:r>
            <a:br>
              <a:rPr lang="tr-TR" sz="2400" b="1" dirty="0">
                <a:solidFill>
                  <a:srgbClr val="760A0A"/>
                </a:solidFill>
                <a:latin typeface="Arial" panose="020B0604020202020204" pitchFamily="34" charset="0"/>
                <a:cs typeface="Arial" panose="020B0604020202020204" pitchFamily="34" charset="0"/>
              </a:rPr>
            </a:br>
            <a:endParaRPr lang="tr-TR" sz="2400" b="1" dirty="0">
              <a:solidFill>
                <a:srgbClr val="760A0A"/>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Method</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Abstract</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solidFill>
                  <a:srgbClr val="760A0A"/>
                </a:solidFill>
                <a:latin typeface="Arial" panose="020B0604020202020204" pitchFamily="34" charset="0"/>
                <a:cs typeface="Arial" panose="020B0604020202020204" pitchFamily="34" charset="0"/>
              </a:rPr>
              <a:t>Builder</a:t>
            </a:r>
          </a:p>
        </p:txBody>
      </p:sp>
      <p:sp>
        <p:nvSpPr>
          <p:cNvPr id="9" name="İçerik Yer Tutucusu 13">
            <a:extLst>
              <a:ext uri="{FF2B5EF4-FFF2-40B4-BE49-F238E27FC236}">
                <a16:creationId xmlns:a16="http://schemas.microsoft.com/office/drawing/2014/main" id="{3F4CC237-76B2-2402-F475-2185F7FABE09}"/>
              </a:ext>
            </a:extLst>
          </p:cNvPr>
          <p:cNvSpPr txBox="1">
            <a:spLocks/>
          </p:cNvSpPr>
          <p:nvPr/>
        </p:nvSpPr>
        <p:spPr>
          <a:xfrm>
            <a:off x="4316634" y="1512213"/>
            <a:ext cx="6624736" cy="2780883"/>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r>
              <a:rPr lang="tr-TR" sz="1850" dirty="0">
                <a:latin typeface="Arial" panose="020B0604020202020204" pitchFamily="34" charset="0"/>
                <a:cs typeface="Arial" panose="020B0604020202020204" pitchFamily="34" charset="0"/>
              </a:rPr>
              <a:t>Builder deseni, özellikle karmaşık nesnelerin oluşturulmasıyla ilgili sorunları çözmek için kullanılır.</a:t>
            </a:r>
          </a:p>
          <a:p>
            <a:endParaRPr lang="tr-TR" sz="1850" dirty="0">
              <a:latin typeface="Arial" panose="020B0604020202020204" pitchFamily="34" charset="0"/>
              <a:cs typeface="Arial" panose="020B0604020202020204" pitchFamily="34" charset="0"/>
            </a:endParaRPr>
          </a:p>
          <a:p>
            <a:r>
              <a:rPr lang="tr-TR" sz="1850" dirty="0">
                <a:latin typeface="Arial" panose="020B0604020202020204" pitchFamily="34" charset="0"/>
                <a:cs typeface="Arial" panose="020B0604020202020204" pitchFamily="34" charset="0"/>
              </a:rPr>
              <a:t>Nesnelerin yapısı genellikle bir adımda tamamlanamaz ve birçok yapılandırma seçeneği vardır.</a:t>
            </a:r>
          </a:p>
          <a:p>
            <a:endParaRPr lang="tr-TR" sz="1850" dirty="0">
              <a:latin typeface="Arial" panose="020B0604020202020204" pitchFamily="34" charset="0"/>
              <a:cs typeface="Arial" panose="020B0604020202020204" pitchFamily="34" charset="0"/>
            </a:endParaRPr>
          </a:p>
          <a:p>
            <a:r>
              <a:rPr lang="tr-TR" sz="1850" dirty="0">
                <a:latin typeface="Arial" panose="020B0604020202020204" pitchFamily="34" charset="0"/>
                <a:cs typeface="Arial" panose="020B0604020202020204" pitchFamily="34" charset="0"/>
              </a:rPr>
              <a:t>Bu durumda, Builder deseni nesnenin oluşturulma sürecini parçalara böler ve her parçanın ayrı ayrı oluşturulmasını ve yapılandırılmasını sağlar. Sonunda, tamamlanmış nesne elde edilir.</a:t>
            </a:r>
          </a:p>
          <a:p>
            <a:endParaRPr lang="tr-TR" sz="1850" dirty="0">
              <a:latin typeface="Arial" panose="020B0604020202020204" pitchFamily="34" charset="0"/>
              <a:cs typeface="Arial" panose="020B0604020202020204" pitchFamily="34" charset="0"/>
            </a:endParaRPr>
          </a:p>
        </p:txBody>
      </p:sp>
      <p:sp>
        <p:nvSpPr>
          <p:cNvPr id="6" name="Metin kutusu 5">
            <a:extLst>
              <a:ext uri="{FF2B5EF4-FFF2-40B4-BE49-F238E27FC236}">
                <a16:creationId xmlns:a16="http://schemas.microsoft.com/office/drawing/2014/main" id="{3AB67483-87B9-8177-0DAB-060DB306122D}"/>
              </a:ext>
            </a:extLst>
          </p:cNvPr>
          <p:cNvSpPr txBox="1"/>
          <p:nvPr/>
        </p:nvSpPr>
        <p:spPr>
          <a:xfrm>
            <a:off x="4414967" y="4454380"/>
            <a:ext cx="6308324" cy="2031325"/>
          </a:xfrm>
          <a:prstGeom prst="rect">
            <a:avLst/>
          </a:prstGeom>
          <a:solidFill>
            <a:schemeClr val="accent3">
              <a:lumMod val="40000"/>
              <a:lumOff val="60000"/>
            </a:schemeClr>
          </a:solidFill>
          <a:ln>
            <a:solidFill>
              <a:schemeClr val="tx1">
                <a:lumMod val="75000"/>
              </a:schemeClr>
            </a:solidFill>
          </a:ln>
        </p:spPr>
        <p:txBody>
          <a:bodyPr wrap="square" rtlCol="0">
            <a:spAutoFit/>
          </a:bodyPr>
          <a:lstStyle/>
          <a:p>
            <a:r>
              <a:rPr lang="tr-TR" sz="1800" dirty="0">
                <a:solidFill>
                  <a:schemeClr val="bg2">
                    <a:lumMod val="25000"/>
                  </a:schemeClr>
                </a:solidFill>
                <a:latin typeface="Arial" panose="020B0604020202020204" pitchFamily="34" charset="0"/>
                <a:cs typeface="Arial" panose="020B0604020202020204" pitchFamily="34" charset="0"/>
              </a:rPr>
              <a:t>Örneğin, bir araba üretim sürecini ele alalım. Motor, şasi, tekerlekler gibi birçok parçadan oluşur. Builder deseni, Araba sınıfının oluşturulmasını parçalara böler ve her bir parçayı farklı </a:t>
            </a:r>
            <a:r>
              <a:rPr lang="tr-TR" sz="1800" dirty="0" err="1">
                <a:solidFill>
                  <a:schemeClr val="bg2">
                    <a:lumMod val="25000"/>
                  </a:schemeClr>
                </a:solidFill>
                <a:latin typeface="Arial" panose="020B0604020202020204" pitchFamily="34" charset="0"/>
                <a:cs typeface="Arial" panose="020B0604020202020204" pitchFamily="34" charset="0"/>
              </a:rPr>
              <a:t>ConcreteBuilder</a:t>
            </a:r>
            <a:r>
              <a:rPr lang="tr-TR" sz="1800" dirty="0">
                <a:solidFill>
                  <a:schemeClr val="bg2">
                    <a:lumMod val="25000"/>
                  </a:schemeClr>
                </a:solidFill>
                <a:latin typeface="Arial" panose="020B0604020202020204" pitchFamily="34" charset="0"/>
                <a:cs typeface="Arial" panose="020B0604020202020204" pitchFamily="34" charset="0"/>
              </a:rPr>
              <a:t> sınıflarıyla oluşturur. Böylece, istemci sadece hangi parçaları kullanacağını belirler ve </a:t>
            </a:r>
            <a:r>
              <a:rPr lang="tr-TR" sz="1800" dirty="0" err="1">
                <a:solidFill>
                  <a:schemeClr val="bg2">
                    <a:lumMod val="25000"/>
                  </a:schemeClr>
                </a:solidFill>
                <a:latin typeface="Arial" panose="020B0604020202020204" pitchFamily="34" charset="0"/>
                <a:cs typeface="Arial" panose="020B0604020202020204" pitchFamily="34" charset="0"/>
              </a:rPr>
              <a:t>Director</a:t>
            </a:r>
            <a:r>
              <a:rPr lang="tr-TR" sz="1800" dirty="0">
                <a:solidFill>
                  <a:schemeClr val="bg2">
                    <a:lumMod val="25000"/>
                  </a:schemeClr>
                </a:solidFill>
                <a:latin typeface="Arial" panose="020B0604020202020204" pitchFamily="34" charset="0"/>
                <a:cs typeface="Arial" panose="020B0604020202020204" pitchFamily="34" charset="0"/>
              </a:rPr>
              <a:t> üzerinden </a:t>
            </a:r>
            <a:r>
              <a:rPr lang="tr-TR" sz="1800" dirty="0" err="1">
                <a:solidFill>
                  <a:schemeClr val="bg2">
                    <a:lumMod val="25000"/>
                  </a:schemeClr>
                </a:solidFill>
                <a:latin typeface="Arial" panose="020B0604020202020204" pitchFamily="34" charset="0"/>
                <a:cs typeface="Arial" panose="020B0604020202020204" pitchFamily="34" charset="0"/>
              </a:rPr>
              <a:t>Araba'nın</a:t>
            </a:r>
            <a:r>
              <a:rPr lang="tr-TR" sz="1800" dirty="0">
                <a:solidFill>
                  <a:schemeClr val="bg2">
                    <a:lumMod val="25000"/>
                  </a:schemeClr>
                </a:solidFill>
                <a:latin typeface="Arial" panose="020B0604020202020204" pitchFamily="34" charset="0"/>
                <a:cs typeface="Arial" panose="020B0604020202020204" pitchFamily="34" charset="0"/>
              </a:rPr>
              <a:t> oluşturulmasını sağlar.</a:t>
            </a:r>
          </a:p>
          <a:p>
            <a:endParaRPr lang="tr-TR" dirty="0"/>
          </a:p>
        </p:txBody>
      </p:sp>
    </p:spTree>
    <p:extLst>
      <p:ext uri="{BB962C8B-B14F-4D97-AF65-F5344CB8AC3E}">
        <p14:creationId xmlns:p14="http://schemas.microsoft.com/office/powerpoint/2010/main" val="985290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Builder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3168352"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Singleton</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Prototype</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Object </a:t>
            </a:r>
            <a:r>
              <a:rPr lang="tr-TR" sz="2400" b="1" dirty="0" err="1">
                <a:latin typeface="Arial" panose="020B0604020202020204" pitchFamily="34" charset="0"/>
                <a:cs typeface="Arial" panose="020B0604020202020204" pitchFamily="34" charset="0"/>
              </a:rPr>
              <a:t>Pool</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Lazy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Initialization</a:t>
            </a:r>
            <a:r>
              <a:rPr lang="tr-TR" sz="2400" b="1" dirty="0">
                <a:solidFill>
                  <a:srgbClr val="760A0A"/>
                </a:solidFill>
                <a:latin typeface="Arial" panose="020B0604020202020204" pitchFamily="34" charset="0"/>
                <a:cs typeface="Arial" panose="020B0604020202020204" pitchFamily="34" charset="0"/>
              </a:rPr>
              <a:t/>
            </a:r>
            <a:br>
              <a:rPr lang="tr-TR" sz="2400" b="1" dirty="0">
                <a:solidFill>
                  <a:srgbClr val="760A0A"/>
                </a:solidFill>
                <a:latin typeface="Arial" panose="020B0604020202020204" pitchFamily="34" charset="0"/>
                <a:cs typeface="Arial" panose="020B0604020202020204" pitchFamily="34" charset="0"/>
              </a:rPr>
            </a:br>
            <a:endParaRPr lang="tr-TR" sz="2400" b="1" dirty="0">
              <a:solidFill>
                <a:srgbClr val="760A0A"/>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Method</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Abstract</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solidFill>
                  <a:srgbClr val="760A0A"/>
                </a:solidFill>
                <a:latin typeface="Arial" panose="020B0604020202020204" pitchFamily="34" charset="0"/>
                <a:cs typeface="Arial" panose="020B0604020202020204" pitchFamily="34" charset="0"/>
              </a:rPr>
              <a:t>Builder</a:t>
            </a:r>
          </a:p>
        </p:txBody>
      </p:sp>
      <p:sp>
        <p:nvSpPr>
          <p:cNvPr id="9" name="İçerik Yer Tutucusu 13">
            <a:extLst>
              <a:ext uri="{FF2B5EF4-FFF2-40B4-BE49-F238E27FC236}">
                <a16:creationId xmlns:a16="http://schemas.microsoft.com/office/drawing/2014/main" id="{3F4CC237-76B2-2402-F475-2185F7FABE09}"/>
              </a:ext>
            </a:extLst>
          </p:cNvPr>
          <p:cNvSpPr txBox="1">
            <a:spLocks/>
          </p:cNvSpPr>
          <p:nvPr/>
        </p:nvSpPr>
        <p:spPr>
          <a:xfrm>
            <a:off x="4316634" y="1512213"/>
            <a:ext cx="6624736" cy="4941123"/>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algn="l"/>
            <a:r>
              <a:rPr lang="tr-TR" sz="1850" b="1" dirty="0">
                <a:latin typeface="Arial" panose="020B0604020202020204" pitchFamily="34" charset="0"/>
                <a:cs typeface="Arial" panose="020B0604020202020204" pitchFamily="34" charset="0"/>
              </a:rPr>
              <a:t>Builder deseni, aşağıdaki durumlarda kullanılabilir:</a:t>
            </a:r>
          </a:p>
          <a:p>
            <a:pPr algn="l"/>
            <a:endParaRPr lang="tr-TR" sz="1850" b="1" dirty="0">
              <a:latin typeface="Arial" panose="020B0604020202020204" pitchFamily="34" charset="0"/>
              <a:cs typeface="Arial" panose="020B0604020202020204" pitchFamily="34" charset="0"/>
            </a:endParaRPr>
          </a:p>
          <a:p>
            <a:pPr marL="177800" indent="-177800" algn="l">
              <a:buFont typeface="Arial" panose="020B0604020202020204" pitchFamily="34" charset="0"/>
              <a:buChar char="•"/>
            </a:pPr>
            <a:r>
              <a:rPr lang="tr-TR" sz="1850" dirty="0">
                <a:latin typeface="Arial" panose="020B0604020202020204" pitchFamily="34" charset="0"/>
                <a:cs typeface="Arial" panose="020B0604020202020204" pitchFamily="34" charset="0"/>
              </a:rPr>
              <a:t>Nesnenin oluşturulması ve yapılandırılması sürecinin ayrıştırılması gerektiğinde.</a:t>
            </a:r>
          </a:p>
          <a:p>
            <a:pPr marL="177800" indent="-177800" algn="l">
              <a:buFont typeface="Arial" panose="020B0604020202020204" pitchFamily="34" charset="0"/>
              <a:buChar char="•"/>
            </a:pPr>
            <a:endParaRPr lang="tr-TR" sz="1850" dirty="0">
              <a:latin typeface="Arial" panose="020B0604020202020204" pitchFamily="34" charset="0"/>
              <a:cs typeface="Arial" panose="020B0604020202020204" pitchFamily="34" charset="0"/>
            </a:endParaRPr>
          </a:p>
          <a:p>
            <a:pPr marL="177800" indent="-177800" algn="l">
              <a:buFont typeface="Arial" panose="020B0604020202020204" pitchFamily="34" charset="0"/>
              <a:buChar char="•"/>
            </a:pPr>
            <a:r>
              <a:rPr lang="tr-TR" sz="1850" dirty="0">
                <a:latin typeface="Arial" panose="020B0604020202020204" pitchFamily="34" charset="0"/>
                <a:cs typeface="Arial" panose="020B0604020202020204" pitchFamily="34" charset="0"/>
              </a:rPr>
              <a:t>Nesne oluşturma sürecinin esnek olması ve farklı varyasyonlar için kolayca genişletilebilmesi gerektiğinde.</a:t>
            </a:r>
          </a:p>
          <a:p>
            <a:pPr marL="177800" indent="-177800" algn="l">
              <a:buFont typeface="Arial" panose="020B0604020202020204" pitchFamily="34" charset="0"/>
              <a:buChar char="•"/>
            </a:pPr>
            <a:endParaRPr lang="tr-TR" sz="1850" dirty="0">
              <a:latin typeface="Arial" panose="020B0604020202020204" pitchFamily="34" charset="0"/>
              <a:cs typeface="Arial" panose="020B0604020202020204" pitchFamily="34" charset="0"/>
            </a:endParaRPr>
          </a:p>
          <a:p>
            <a:pPr marL="177800" indent="-177800" algn="l">
              <a:buFont typeface="Arial" panose="020B0604020202020204" pitchFamily="34" charset="0"/>
              <a:buChar char="•"/>
            </a:pPr>
            <a:r>
              <a:rPr lang="tr-TR" sz="1850" dirty="0">
                <a:latin typeface="Arial" panose="020B0604020202020204" pitchFamily="34" charset="0"/>
                <a:cs typeface="Arial" panose="020B0604020202020204" pitchFamily="34" charset="0"/>
              </a:rPr>
              <a:t>Oluşturulacak nesnenin yapısı karmaşık olduğunda ve adım adım oluşturulması gerektiğinde.</a:t>
            </a:r>
          </a:p>
          <a:p>
            <a:endParaRPr lang="tr-TR" sz="185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57380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Builder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3168352"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Singleton</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Prototype</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Object </a:t>
            </a:r>
            <a:r>
              <a:rPr lang="tr-TR" sz="2400" b="1" dirty="0" err="1">
                <a:latin typeface="Arial" panose="020B0604020202020204" pitchFamily="34" charset="0"/>
                <a:cs typeface="Arial" panose="020B0604020202020204" pitchFamily="34" charset="0"/>
              </a:rPr>
              <a:t>Pool</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Lazy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Initialization</a:t>
            </a:r>
            <a:r>
              <a:rPr lang="tr-TR" sz="2400" b="1" dirty="0">
                <a:solidFill>
                  <a:srgbClr val="760A0A"/>
                </a:solidFill>
                <a:latin typeface="Arial" panose="020B0604020202020204" pitchFamily="34" charset="0"/>
                <a:cs typeface="Arial" panose="020B0604020202020204" pitchFamily="34" charset="0"/>
              </a:rPr>
              <a:t/>
            </a:r>
            <a:br>
              <a:rPr lang="tr-TR" sz="2400" b="1" dirty="0">
                <a:solidFill>
                  <a:srgbClr val="760A0A"/>
                </a:solidFill>
                <a:latin typeface="Arial" panose="020B0604020202020204" pitchFamily="34" charset="0"/>
                <a:cs typeface="Arial" panose="020B0604020202020204" pitchFamily="34" charset="0"/>
              </a:rPr>
            </a:br>
            <a:endParaRPr lang="tr-TR" sz="2400" b="1" dirty="0">
              <a:solidFill>
                <a:srgbClr val="760A0A"/>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Method</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Abstract</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solidFill>
                  <a:srgbClr val="760A0A"/>
                </a:solidFill>
                <a:latin typeface="Arial" panose="020B0604020202020204" pitchFamily="34" charset="0"/>
                <a:cs typeface="Arial" panose="020B0604020202020204" pitchFamily="34" charset="0"/>
              </a:rPr>
              <a:t>Builder</a:t>
            </a:r>
          </a:p>
        </p:txBody>
      </p:sp>
      <p:sp>
        <p:nvSpPr>
          <p:cNvPr id="9" name="İçerik Yer Tutucusu 13">
            <a:extLst>
              <a:ext uri="{FF2B5EF4-FFF2-40B4-BE49-F238E27FC236}">
                <a16:creationId xmlns:a16="http://schemas.microsoft.com/office/drawing/2014/main" id="{3F4CC237-76B2-2402-F475-2185F7FABE09}"/>
              </a:ext>
            </a:extLst>
          </p:cNvPr>
          <p:cNvSpPr txBox="1">
            <a:spLocks/>
          </p:cNvSpPr>
          <p:nvPr/>
        </p:nvSpPr>
        <p:spPr>
          <a:xfrm>
            <a:off x="4316634" y="1512213"/>
            <a:ext cx="6624736" cy="4941123"/>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algn="l"/>
            <a:r>
              <a:rPr lang="tr-TR" sz="1850" b="1" dirty="0">
                <a:latin typeface="Arial" panose="020B0604020202020204" pitchFamily="34" charset="0"/>
                <a:cs typeface="Arial" panose="020B0604020202020204" pitchFamily="34" charset="0"/>
              </a:rPr>
              <a:t>Builder deseninin temel unsurları şunlardır:</a:t>
            </a:r>
          </a:p>
          <a:p>
            <a:pPr algn="l"/>
            <a:endParaRPr lang="tr-TR" sz="1850" b="1" dirty="0">
              <a:latin typeface="Arial" panose="020B0604020202020204" pitchFamily="34" charset="0"/>
              <a:cs typeface="Arial" panose="020B0604020202020204" pitchFamily="34" charset="0"/>
            </a:endParaRPr>
          </a:p>
          <a:p>
            <a:pPr marL="269875" indent="-269875" algn="l">
              <a:buFont typeface="+mj-lt"/>
              <a:buAutoNum type="arabicPeriod"/>
            </a:pPr>
            <a:r>
              <a:rPr lang="tr-TR" sz="1850" b="1" dirty="0">
                <a:latin typeface="Arial" panose="020B0604020202020204" pitchFamily="34" charset="0"/>
                <a:cs typeface="Arial" panose="020B0604020202020204" pitchFamily="34" charset="0"/>
              </a:rPr>
              <a:t>Product (Ürün): </a:t>
            </a:r>
            <a:r>
              <a:rPr lang="tr-TR" sz="1850" dirty="0">
                <a:latin typeface="Arial" panose="020B0604020202020204" pitchFamily="34" charset="0"/>
                <a:cs typeface="Arial" panose="020B0604020202020204" pitchFamily="34" charset="0"/>
              </a:rPr>
              <a:t>Oluşturulacak kompleks nesneyi temsil eder. Bu nesne, Builder deseni tarafından adım adım oluşturulur.</a:t>
            </a:r>
          </a:p>
          <a:p>
            <a:pPr marL="269875" indent="-269875" algn="l">
              <a:buFont typeface="+mj-lt"/>
              <a:buAutoNum type="arabicPeriod"/>
            </a:pPr>
            <a:endParaRPr lang="tr-TR" sz="1850" dirty="0">
              <a:latin typeface="Arial" panose="020B0604020202020204" pitchFamily="34" charset="0"/>
              <a:cs typeface="Arial" panose="020B0604020202020204" pitchFamily="34" charset="0"/>
            </a:endParaRPr>
          </a:p>
          <a:p>
            <a:pPr marL="269875" indent="-269875" algn="l">
              <a:buFont typeface="+mj-lt"/>
              <a:buAutoNum type="arabicPeriod"/>
            </a:pPr>
            <a:r>
              <a:rPr lang="tr-TR" sz="1850" b="1" dirty="0">
                <a:latin typeface="Arial" panose="020B0604020202020204" pitchFamily="34" charset="0"/>
                <a:cs typeface="Arial" panose="020B0604020202020204" pitchFamily="34" charset="0"/>
              </a:rPr>
              <a:t>Builder (Oluşturucu): </a:t>
            </a:r>
            <a:r>
              <a:rPr lang="tr-TR" sz="1850" dirty="0">
                <a:latin typeface="Arial" panose="020B0604020202020204" pitchFamily="34" charset="0"/>
                <a:cs typeface="Arial" panose="020B0604020202020204" pitchFamily="34" charset="0"/>
              </a:rPr>
              <a:t>Ürünün oluşturma adımlarını tanımlayan bir arayüz veya soyut sınıftır. Bu adımlar genellikle ürünün parçalarının oluşturulması ve yapılandırılmasıdır.</a:t>
            </a:r>
          </a:p>
          <a:p>
            <a:pPr marL="269875" indent="-269875" algn="l">
              <a:buFont typeface="+mj-lt"/>
              <a:buAutoNum type="arabicPeriod"/>
            </a:pPr>
            <a:endParaRPr lang="tr-TR" sz="1850" dirty="0">
              <a:latin typeface="Arial" panose="020B0604020202020204" pitchFamily="34" charset="0"/>
              <a:cs typeface="Arial" panose="020B0604020202020204" pitchFamily="34" charset="0"/>
            </a:endParaRPr>
          </a:p>
          <a:p>
            <a:pPr marL="269875" indent="-269875" algn="l">
              <a:buFont typeface="+mj-lt"/>
              <a:buAutoNum type="arabicPeriod"/>
            </a:pPr>
            <a:r>
              <a:rPr lang="tr-TR" sz="1850" b="1" dirty="0" err="1">
                <a:latin typeface="Arial" panose="020B0604020202020204" pitchFamily="34" charset="0"/>
                <a:cs typeface="Arial" panose="020B0604020202020204" pitchFamily="34" charset="0"/>
              </a:rPr>
              <a:t>ConcreteBuilder</a:t>
            </a:r>
            <a:r>
              <a:rPr lang="tr-TR" sz="1850" b="1" dirty="0">
                <a:latin typeface="Arial" panose="020B0604020202020204" pitchFamily="34" charset="0"/>
                <a:cs typeface="Arial" panose="020B0604020202020204" pitchFamily="34" charset="0"/>
              </a:rPr>
              <a:t> (Somut Oluşturucu):</a:t>
            </a:r>
            <a:r>
              <a:rPr lang="tr-TR" sz="1850" dirty="0">
                <a:latin typeface="Arial" panose="020B0604020202020204" pitchFamily="34" charset="0"/>
                <a:cs typeface="Arial" panose="020B0604020202020204" pitchFamily="34" charset="0"/>
              </a:rPr>
              <a:t> Builder arayüzünü uygulayan somut sınıftır. Bu sınıf, ürünün parçalarını oluşturur ve yapılandırır.</a:t>
            </a:r>
          </a:p>
          <a:p>
            <a:pPr marL="269875" indent="-269875" algn="l">
              <a:buFont typeface="+mj-lt"/>
              <a:buAutoNum type="arabicPeriod"/>
            </a:pPr>
            <a:endParaRPr lang="tr-TR" sz="1850" dirty="0">
              <a:latin typeface="Arial" panose="020B0604020202020204" pitchFamily="34" charset="0"/>
              <a:cs typeface="Arial" panose="020B0604020202020204" pitchFamily="34" charset="0"/>
            </a:endParaRPr>
          </a:p>
          <a:p>
            <a:pPr marL="269875" indent="-269875" algn="l">
              <a:buFont typeface="+mj-lt"/>
              <a:buAutoNum type="arabicPeriod"/>
            </a:pPr>
            <a:r>
              <a:rPr lang="tr-TR" sz="1850" b="1" dirty="0" err="1">
                <a:latin typeface="Arial" panose="020B0604020202020204" pitchFamily="34" charset="0"/>
                <a:cs typeface="Arial" panose="020B0604020202020204" pitchFamily="34" charset="0"/>
              </a:rPr>
              <a:t>Director</a:t>
            </a:r>
            <a:r>
              <a:rPr lang="tr-TR" sz="1850" b="1" dirty="0">
                <a:latin typeface="Arial" panose="020B0604020202020204" pitchFamily="34" charset="0"/>
                <a:cs typeface="Arial" panose="020B0604020202020204" pitchFamily="34" charset="0"/>
              </a:rPr>
              <a:t> (Yönetici):</a:t>
            </a:r>
            <a:r>
              <a:rPr lang="tr-TR" sz="1850" dirty="0">
                <a:latin typeface="Arial" panose="020B0604020202020204" pitchFamily="34" charset="0"/>
                <a:cs typeface="Arial" panose="020B0604020202020204" pitchFamily="34" charset="0"/>
              </a:rPr>
              <a:t> </a:t>
            </a:r>
            <a:r>
              <a:rPr lang="tr-TR" sz="1850" dirty="0" err="1">
                <a:latin typeface="Arial" panose="020B0604020202020204" pitchFamily="34" charset="0"/>
                <a:cs typeface="Arial" panose="020B0604020202020204" pitchFamily="34" charset="0"/>
              </a:rPr>
              <a:t>Builder'ı</a:t>
            </a:r>
            <a:r>
              <a:rPr lang="tr-TR" sz="1850" dirty="0">
                <a:latin typeface="Arial" panose="020B0604020202020204" pitchFamily="34" charset="0"/>
                <a:cs typeface="Arial" panose="020B0604020202020204" pitchFamily="34" charset="0"/>
              </a:rPr>
              <a:t> kullanarak ürünün oluşturma adımlarını yürüten sınıftır. İstemci tarafından kullanılır ve ürünün nasıl oluşturulacağını belirler.</a:t>
            </a:r>
          </a:p>
          <a:p>
            <a:endParaRPr lang="tr-TR" sz="185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82071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Builder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pic>
        <p:nvPicPr>
          <p:cNvPr id="8" name="Resim 7">
            <a:extLst>
              <a:ext uri="{FF2B5EF4-FFF2-40B4-BE49-F238E27FC236}">
                <a16:creationId xmlns:a16="http://schemas.microsoft.com/office/drawing/2014/main" id="{3E0A7A27-9CC7-CA75-DE22-D7F2FC4BB250}"/>
              </a:ext>
            </a:extLst>
          </p:cNvPr>
          <p:cNvPicPr>
            <a:picLocks noChangeAspect="1"/>
          </p:cNvPicPr>
          <p:nvPr/>
        </p:nvPicPr>
        <p:blipFill>
          <a:blip r:embed="rId4"/>
          <a:stretch>
            <a:fillRect/>
          </a:stretch>
        </p:blipFill>
        <p:spPr>
          <a:xfrm>
            <a:off x="961474" y="1988840"/>
            <a:ext cx="9992544" cy="4460394"/>
          </a:xfrm>
          <a:prstGeom prst="rect">
            <a:avLst/>
          </a:prstGeom>
        </p:spPr>
      </p:pic>
    </p:spTree>
    <p:extLst>
      <p:ext uri="{BB962C8B-B14F-4D97-AF65-F5344CB8AC3E}">
        <p14:creationId xmlns:p14="http://schemas.microsoft.com/office/powerpoint/2010/main" val="700001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Builder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pic>
        <p:nvPicPr>
          <p:cNvPr id="14" name="Resim 13">
            <a:extLst>
              <a:ext uri="{FF2B5EF4-FFF2-40B4-BE49-F238E27FC236}">
                <a16:creationId xmlns:a16="http://schemas.microsoft.com/office/drawing/2014/main" id="{5AD377C6-02D3-83BE-3F39-3123EEAB4F2C}"/>
              </a:ext>
            </a:extLst>
          </p:cNvPr>
          <p:cNvPicPr>
            <a:picLocks noChangeAspect="1"/>
          </p:cNvPicPr>
          <p:nvPr/>
        </p:nvPicPr>
        <p:blipFill>
          <a:blip r:embed="rId4"/>
          <a:stretch>
            <a:fillRect/>
          </a:stretch>
        </p:blipFill>
        <p:spPr>
          <a:xfrm>
            <a:off x="1198204" y="1207522"/>
            <a:ext cx="9483807" cy="5616624"/>
          </a:xfrm>
          <a:prstGeom prst="rect">
            <a:avLst/>
          </a:prstGeom>
        </p:spPr>
      </p:pic>
    </p:spTree>
    <p:extLst>
      <p:ext uri="{BB962C8B-B14F-4D97-AF65-F5344CB8AC3E}">
        <p14:creationId xmlns:p14="http://schemas.microsoft.com/office/powerpoint/2010/main" val="1369749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Nesne Tabanlı Programlama (OOP)</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2140848"/>
            <a:ext cx="9916528" cy="4672528"/>
          </a:xfrm>
          <a:prstGeom prst="rect">
            <a:avLst/>
          </a:prstGeom>
        </p:spPr>
        <p:txBody>
          <a:bodyPr vert="horz" lIns="91440" tIns="45720" rIns="91440" bIns="45720" numCol="2"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265113" indent="-265113" defTabSz="879475">
              <a:lnSpc>
                <a:spcPct val="120000"/>
              </a:lnSpc>
              <a:buSzPct val="90000"/>
              <a:buFont typeface="+mj-lt"/>
              <a:buAutoNum type="arabicPeriod"/>
            </a:pPr>
            <a:r>
              <a:rPr lang="tr-TR" sz="2000" b="1" dirty="0" err="1">
                <a:solidFill>
                  <a:srgbClr val="465562"/>
                </a:solidFill>
                <a:latin typeface="Arial" panose="020B0604020202020204" pitchFamily="34" charset="0"/>
                <a:cs typeface="Arial" panose="020B0604020202020204" pitchFamily="34" charset="0"/>
              </a:rPr>
              <a:t>Single</a:t>
            </a:r>
            <a:r>
              <a:rPr lang="tr-TR" sz="2000" b="1" dirty="0">
                <a:solidFill>
                  <a:srgbClr val="465562"/>
                </a:solidFill>
                <a:latin typeface="Arial" panose="020B0604020202020204" pitchFamily="34" charset="0"/>
                <a:cs typeface="Arial" panose="020B0604020202020204" pitchFamily="34" charset="0"/>
              </a:rPr>
              <a:t> </a:t>
            </a:r>
            <a:r>
              <a:rPr lang="tr-TR" sz="2000" b="1" dirty="0" err="1">
                <a:solidFill>
                  <a:srgbClr val="465562"/>
                </a:solidFill>
                <a:latin typeface="Arial" panose="020B0604020202020204" pitchFamily="34" charset="0"/>
                <a:cs typeface="Arial" panose="020B0604020202020204" pitchFamily="34" charset="0"/>
              </a:rPr>
              <a:t>Responsibility</a:t>
            </a:r>
            <a:r>
              <a:rPr lang="tr-TR" sz="2000" b="1" dirty="0">
                <a:solidFill>
                  <a:srgbClr val="465562"/>
                </a:solidFill>
                <a:latin typeface="Arial" panose="020B0604020202020204" pitchFamily="34" charset="0"/>
                <a:cs typeface="Arial" panose="020B0604020202020204" pitchFamily="34" charset="0"/>
              </a:rPr>
              <a:t> </a:t>
            </a:r>
            <a:r>
              <a:rPr lang="tr-TR" sz="2000" b="1" dirty="0" err="1">
                <a:solidFill>
                  <a:srgbClr val="465562"/>
                </a:solidFill>
                <a:latin typeface="Arial" panose="020B0604020202020204" pitchFamily="34" charset="0"/>
                <a:cs typeface="Arial" panose="020B0604020202020204" pitchFamily="34" charset="0"/>
              </a:rPr>
              <a:t>Principle</a:t>
            </a:r>
            <a:r>
              <a:rPr lang="tr-TR" sz="2000" b="1" dirty="0">
                <a:solidFill>
                  <a:srgbClr val="465562"/>
                </a:solidFill>
                <a:latin typeface="Arial" panose="020B0604020202020204" pitchFamily="34" charset="0"/>
                <a:cs typeface="Arial" panose="020B0604020202020204" pitchFamily="34" charset="0"/>
              </a:rPr>
              <a:t> (Tek Sorumluluk Prensibi):</a:t>
            </a:r>
            <a:r>
              <a:rPr lang="tr-TR" sz="2000" dirty="0">
                <a:solidFill>
                  <a:srgbClr val="465562"/>
                </a:solidFill>
                <a:latin typeface="Arial" panose="020B0604020202020204" pitchFamily="34" charset="0"/>
                <a:cs typeface="Arial" panose="020B0604020202020204" pitchFamily="34" charset="0"/>
              </a:rPr>
              <a:t> Her sınıfın yalnızca bir tek sorumluluğu olmalıdır. </a:t>
            </a:r>
            <a:br>
              <a:rPr lang="tr-TR" sz="2000" dirty="0">
                <a:solidFill>
                  <a:srgbClr val="465562"/>
                </a:solidFill>
                <a:latin typeface="Arial" panose="020B0604020202020204" pitchFamily="34" charset="0"/>
                <a:cs typeface="Arial" panose="020B0604020202020204" pitchFamily="34" charset="0"/>
              </a:rPr>
            </a:br>
            <a:endParaRPr lang="tr-TR" sz="2000" dirty="0">
              <a:solidFill>
                <a:srgbClr val="465562"/>
              </a:solidFill>
              <a:latin typeface="Arial" panose="020B0604020202020204" pitchFamily="34" charset="0"/>
              <a:cs typeface="Arial" panose="020B0604020202020204" pitchFamily="34" charset="0"/>
            </a:endParaRPr>
          </a:p>
          <a:p>
            <a:pPr marL="265113" indent="-265113" defTabSz="879475">
              <a:lnSpc>
                <a:spcPct val="120000"/>
              </a:lnSpc>
              <a:buSzPct val="90000"/>
              <a:buFont typeface="+mj-lt"/>
              <a:buAutoNum type="arabicPeriod"/>
            </a:pPr>
            <a:r>
              <a:rPr lang="tr-TR" sz="2000" b="1" dirty="0">
                <a:solidFill>
                  <a:srgbClr val="465562"/>
                </a:solidFill>
                <a:latin typeface="Arial" panose="020B0604020202020204" pitchFamily="34" charset="0"/>
                <a:cs typeface="Arial" panose="020B0604020202020204" pitchFamily="34" charset="0"/>
              </a:rPr>
              <a:t>Open/</a:t>
            </a:r>
            <a:r>
              <a:rPr lang="tr-TR" sz="2000" b="1" dirty="0" err="1">
                <a:solidFill>
                  <a:srgbClr val="465562"/>
                </a:solidFill>
                <a:latin typeface="Arial" panose="020B0604020202020204" pitchFamily="34" charset="0"/>
                <a:cs typeface="Arial" panose="020B0604020202020204" pitchFamily="34" charset="0"/>
              </a:rPr>
              <a:t>Closed</a:t>
            </a:r>
            <a:r>
              <a:rPr lang="tr-TR" sz="2000" b="1" dirty="0">
                <a:solidFill>
                  <a:srgbClr val="465562"/>
                </a:solidFill>
                <a:latin typeface="Arial" panose="020B0604020202020204" pitchFamily="34" charset="0"/>
                <a:cs typeface="Arial" panose="020B0604020202020204" pitchFamily="34" charset="0"/>
              </a:rPr>
              <a:t> </a:t>
            </a:r>
            <a:r>
              <a:rPr lang="tr-TR" sz="2000" b="1" dirty="0" err="1">
                <a:solidFill>
                  <a:srgbClr val="465562"/>
                </a:solidFill>
                <a:latin typeface="Arial" panose="020B0604020202020204" pitchFamily="34" charset="0"/>
                <a:cs typeface="Arial" panose="020B0604020202020204" pitchFamily="34" charset="0"/>
              </a:rPr>
              <a:t>Principle</a:t>
            </a:r>
            <a:r>
              <a:rPr lang="tr-TR" sz="2000" b="1" dirty="0">
                <a:solidFill>
                  <a:srgbClr val="465562"/>
                </a:solidFill>
                <a:latin typeface="Arial" panose="020B0604020202020204" pitchFamily="34" charset="0"/>
                <a:cs typeface="Arial" panose="020B0604020202020204" pitchFamily="34" charset="0"/>
              </a:rPr>
              <a:t> (Açık/Kapalı Prensibi):</a:t>
            </a:r>
            <a:r>
              <a:rPr lang="tr-TR" sz="2000" dirty="0">
                <a:solidFill>
                  <a:srgbClr val="465562"/>
                </a:solidFill>
                <a:latin typeface="Arial" panose="020B0604020202020204" pitchFamily="34" charset="0"/>
                <a:cs typeface="Arial" panose="020B0604020202020204" pitchFamily="34" charset="0"/>
              </a:rPr>
              <a:t> Yazılım bileşenleri (sınıflar, modüller, fonksiyonlar vb.) genişletilebilir olmalı, ancak değiştirilemez olmalıdır. </a:t>
            </a:r>
            <a:br>
              <a:rPr lang="tr-TR" sz="2000" dirty="0">
                <a:solidFill>
                  <a:srgbClr val="465562"/>
                </a:solidFill>
                <a:latin typeface="Arial" panose="020B0604020202020204" pitchFamily="34" charset="0"/>
                <a:cs typeface="Arial" panose="020B0604020202020204" pitchFamily="34" charset="0"/>
              </a:rPr>
            </a:br>
            <a:endParaRPr lang="tr-TR" sz="2000" dirty="0">
              <a:solidFill>
                <a:srgbClr val="465562"/>
              </a:solidFill>
              <a:latin typeface="Arial" panose="020B0604020202020204" pitchFamily="34" charset="0"/>
              <a:cs typeface="Arial" panose="020B0604020202020204" pitchFamily="34" charset="0"/>
            </a:endParaRPr>
          </a:p>
          <a:p>
            <a:pPr marL="265113" indent="-265113" defTabSz="879475">
              <a:lnSpc>
                <a:spcPct val="120000"/>
              </a:lnSpc>
              <a:buSzPct val="90000"/>
              <a:buFont typeface="+mj-lt"/>
              <a:buAutoNum type="arabicPeriod"/>
            </a:pPr>
            <a:r>
              <a:rPr lang="tr-TR" sz="2000" b="1" dirty="0" err="1">
                <a:solidFill>
                  <a:srgbClr val="465562"/>
                </a:solidFill>
                <a:latin typeface="Arial" panose="020B0604020202020204" pitchFamily="34" charset="0"/>
                <a:cs typeface="Arial" panose="020B0604020202020204" pitchFamily="34" charset="0"/>
              </a:rPr>
              <a:t>Liskov</a:t>
            </a:r>
            <a:r>
              <a:rPr lang="tr-TR" sz="2000" b="1" dirty="0">
                <a:solidFill>
                  <a:srgbClr val="465562"/>
                </a:solidFill>
                <a:latin typeface="Arial" panose="020B0604020202020204" pitchFamily="34" charset="0"/>
                <a:cs typeface="Arial" panose="020B0604020202020204" pitchFamily="34" charset="0"/>
              </a:rPr>
              <a:t> </a:t>
            </a:r>
            <a:r>
              <a:rPr lang="tr-TR" sz="2000" b="1" dirty="0" err="1">
                <a:solidFill>
                  <a:srgbClr val="465562"/>
                </a:solidFill>
                <a:latin typeface="Arial" panose="020B0604020202020204" pitchFamily="34" charset="0"/>
                <a:cs typeface="Arial" panose="020B0604020202020204" pitchFamily="34" charset="0"/>
              </a:rPr>
              <a:t>Substitution</a:t>
            </a:r>
            <a:r>
              <a:rPr lang="tr-TR" sz="2000" b="1" dirty="0">
                <a:solidFill>
                  <a:srgbClr val="465562"/>
                </a:solidFill>
                <a:latin typeface="Arial" panose="020B0604020202020204" pitchFamily="34" charset="0"/>
                <a:cs typeface="Arial" panose="020B0604020202020204" pitchFamily="34" charset="0"/>
              </a:rPr>
              <a:t> </a:t>
            </a:r>
            <a:r>
              <a:rPr lang="tr-TR" sz="2000" b="1" dirty="0" err="1">
                <a:solidFill>
                  <a:srgbClr val="465562"/>
                </a:solidFill>
                <a:latin typeface="Arial" panose="020B0604020202020204" pitchFamily="34" charset="0"/>
                <a:cs typeface="Arial" panose="020B0604020202020204" pitchFamily="34" charset="0"/>
              </a:rPr>
              <a:t>Principle</a:t>
            </a:r>
            <a:r>
              <a:rPr lang="tr-TR" sz="2000" b="1" dirty="0">
                <a:solidFill>
                  <a:srgbClr val="465562"/>
                </a:solidFill>
                <a:latin typeface="Arial" panose="020B0604020202020204" pitchFamily="34" charset="0"/>
                <a:cs typeface="Arial" panose="020B0604020202020204" pitchFamily="34" charset="0"/>
              </a:rPr>
              <a:t> (Yerine Geçme Prensibi):</a:t>
            </a:r>
            <a:r>
              <a:rPr lang="tr-TR" sz="2000" dirty="0">
                <a:solidFill>
                  <a:srgbClr val="465562"/>
                </a:solidFill>
                <a:latin typeface="Arial" panose="020B0604020202020204" pitchFamily="34" charset="0"/>
                <a:cs typeface="Arial" panose="020B0604020202020204" pitchFamily="34" charset="0"/>
              </a:rPr>
              <a:t> Alt sınıflar, üst sınıfların yerine geçebilmelidir. </a:t>
            </a:r>
          </a:p>
          <a:p>
            <a:pPr marL="539750" indent="-274638">
              <a:lnSpc>
                <a:spcPct val="120000"/>
              </a:lnSpc>
              <a:buSzPct val="90000"/>
              <a:buFont typeface="+mj-lt"/>
              <a:buAutoNum type="arabicPeriod"/>
            </a:pPr>
            <a:r>
              <a:rPr lang="tr-TR" sz="2000" b="1" dirty="0" err="1">
                <a:solidFill>
                  <a:srgbClr val="465562"/>
                </a:solidFill>
                <a:latin typeface="Arial" panose="020B0604020202020204" pitchFamily="34" charset="0"/>
                <a:cs typeface="Arial" panose="020B0604020202020204" pitchFamily="34" charset="0"/>
              </a:rPr>
              <a:t>Interface</a:t>
            </a:r>
            <a:r>
              <a:rPr lang="tr-TR" sz="2000" b="1" dirty="0">
                <a:solidFill>
                  <a:srgbClr val="465562"/>
                </a:solidFill>
                <a:latin typeface="Arial" panose="020B0604020202020204" pitchFamily="34" charset="0"/>
                <a:cs typeface="Arial" panose="020B0604020202020204" pitchFamily="34" charset="0"/>
              </a:rPr>
              <a:t> </a:t>
            </a:r>
            <a:r>
              <a:rPr lang="tr-TR" sz="2000" b="1" dirty="0" err="1">
                <a:solidFill>
                  <a:srgbClr val="465562"/>
                </a:solidFill>
                <a:latin typeface="Arial" panose="020B0604020202020204" pitchFamily="34" charset="0"/>
                <a:cs typeface="Arial" panose="020B0604020202020204" pitchFamily="34" charset="0"/>
              </a:rPr>
              <a:t>Segregation</a:t>
            </a:r>
            <a:r>
              <a:rPr lang="tr-TR" sz="2000" b="1" dirty="0">
                <a:solidFill>
                  <a:srgbClr val="465562"/>
                </a:solidFill>
                <a:latin typeface="Arial" panose="020B0604020202020204" pitchFamily="34" charset="0"/>
                <a:cs typeface="Arial" panose="020B0604020202020204" pitchFamily="34" charset="0"/>
              </a:rPr>
              <a:t> </a:t>
            </a:r>
            <a:r>
              <a:rPr lang="tr-TR" sz="2000" b="1" dirty="0" err="1">
                <a:solidFill>
                  <a:srgbClr val="465562"/>
                </a:solidFill>
                <a:latin typeface="Arial" panose="020B0604020202020204" pitchFamily="34" charset="0"/>
                <a:cs typeface="Arial" panose="020B0604020202020204" pitchFamily="34" charset="0"/>
              </a:rPr>
              <a:t>Principle</a:t>
            </a:r>
            <a:r>
              <a:rPr lang="tr-TR" sz="2000" b="1" dirty="0">
                <a:solidFill>
                  <a:srgbClr val="465562"/>
                </a:solidFill>
                <a:latin typeface="Arial" panose="020B0604020202020204" pitchFamily="34" charset="0"/>
                <a:cs typeface="Arial" panose="020B0604020202020204" pitchFamily="34" charset="0"/>
              </a:rPr>
              <a:t> (Arayüz Ayırma Prensibi): </a:t>
            </a:r>
            <a:r>
              <a:rPr lang="tr-TR" sz="2000" dirty="0">
                <a:solidFill>
                  <a:srgbClr val="465562"/>
                </a:solidFill>
                <a:latin typeface="Arial" panose="020B0604020202020204" pitchFamily="34" charset="0"/>
                <a:cs typeface="Arial" panose="020B0604020202020204" pitchFamily="34" charset="0"/>
              </a:rPr>
              <a:t>Mümkün olduğunca spesifik arayüzler kullanılmalıdır. </a:t>
            </a:r>
            <a:br>
              <a:rPr lang="tr-TR" sz="2000" dirty="0">
                <a:solidFill>
                  <a:srgbClr val="465562"/>
                </a:solidFill>
                <a:latin typeface="Arial" panose="020B0604020202020204" pitchFamily="34" charset="0"/>
                <a:cs typeface="Arial" panose="020B0604020202020204" pitchFamily="34" charset="0"/>
              </a:rPr>
            </a:br>
            <a:endParaRPr lang="tr-TR" sz="2000" dirty="0">
              <a:solidFill>
                <a:srgbClr val="465562"/>
              </a:solidFill>
              <a:latin typeface="Arial" panose="020B0604020202020204" pitchFamily="34" charset="0"/>
              <a:cs typeface="Arial" panose="020B0604020202020204" pitchFamily="34" charset="0"/>
            </a:endParaRPr>
          </a:p>
          <a:p>
            <a:pPr marL="539750" indent="-274638">
              <a:lnSpc>
                <a:spcPct val="120000"/>
              </a:lnSpc>
              <a:buSzPct val="90000"/>
              <a:buFont typeface="+mj-lt"/>
              <a:buAutoNum type="arabicPeriod"/>
            </a:pPr>
            <a:r>
              <a:rPr lang="tr-TR" sz="2000" b="1" dirty="0" err="1">
                <a:solidFill>
                  <a:srgbClr val="465562"/>
                </a:solidFill>
                <a:latin typeface="Arial" panose="020B0604020202020204" pitchFamily="34" charset="0"/>
                <a:cs typeface="Arial" panose="020B0604020202020204" pitchFamily="34" charset="0"/>
              </a:rPr>
              <a:t>Dependency</a:t>
            </a:r>
            <a:r>
              <a:rPr lang="tr-TR" sz="2000" b="1" dirty="0">
                <a:solidFill>
                  <a:srgbClr val="465562"/>
                </a:solidFill>
                <a:latin typeface="Arial" panose="020B0604020202020204" pitchFamily="34" charset="0"/>
                <a:cs typeface="Arial" panose="020B0604020202020204" pitchFamily="34" charset="0"/>
              </a:rPr>
              <a:t> </a:t>
            </a:r>
            <a:r>
              <a:rPr lang="tr-TR" sz="2000" b="1" dirty="0" err="1">
                <a:solidFill>
                  <a:srgbClr val="465562"/>
                </a:solidFill>
                <a:latin typeface="Arial" panose="020B0604020202020204" pitchFamily="34" charset="0"/>
                <a:cs typeface="Arial" panose="020B0604020202020204" pitchFamily="34" charset="0"/>
              </a:rPr>
              <a:t>Inversion</a:t>
            </a:r>
            <a:r>
              <a:rPr lang="tr-TR" sz="2000" b="1" dirty="0">
                <a:solidFill>
                  <a:srgbClr val="465562"/>
                </a:solidFill>
                <a:latin typeface="Arial" panose="020B0604020202020204" pitchFamily="34" charset="0"/>
                <a:cs typeface="Arial" panose="020B0604020202020204" pitchFamily="34" charset="0"/>
              </a:rPr>
              <a:t> </a:t>
            </a:r>
            <a:r>
              <a:rPr lang="tr-TR" sz="2000" b="1" dirty="0" err="1">
                <a:solidFill>
                  <a:srgbClr val="465562"/>
                </a:solidFill>
                <a:latin typeface="Arial" panose="020B0604020202020204" pitchFamily="34" charset="0"/>
                <a:cs typeface="Arial" panose="020B0604020202020204" pitchFamily="34" charset="0"/>
              </a:rPr>
              <a:t>Principle</a:t>
            </a:r>
            <a:r>
              <a:rPr lang="tr-TR" sz="2000" b="1" dirty="0">
                <a:solidFill>
                  <a:srgbClr val="465562"/>
                </a:solidFill>
                <a:latin typeface="Arial" panose="020B0604020202020204" pitchFamily="34" charset="0"/>
                <a:cs typeface="Arial" panose="020B0604020202020204" pitchFamily="34" charset="0"/>
              </a:rPr>
              <a:t> (Bağımlılık Tersine Çevirme Prensibi): </a:t>
            </a:r>
            <a:r>
              <a:rPr lang="tr-TR" sz="2000" dirty="0">
                <a:solidFill>
                  <a:srgbClr val="465562"/>
                </a:solidFill>
                <a:latin typeface="Arial" panose="020B0604020202020204" pitchFamily="34" charset="0"/>
                <a:cs typeface="Arial" panose="020B0604020202020204" pitchFamily="34" charset="0"/>
              </a:rPr>
              <a:t>Yüksek seviyeli bileşenler, düşük seviyeli bileşenlere bağımlı olmamalıdır. </a:t>
            </a: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2160240" cy="378326"/>
          </a:xfrm>
          <a:prstGeom prst="rect">
            <a:avLst/>
          </a:prstGeom>
        </p:spPr>
        <p:txBody>
          <a:bodyPr rtlCol="0">
            <a:normAutofit fontScale="55000" lnSpcReduction="2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b="1" dirty="0">
                <a:solidFill>
                  <a:srgbClr val="760A0A"/>
                </a:solidFill>
                <a:latin typeface="Arial" panose="020B0604020202020204" pitchFamily="34" charset="0"/>
                <a:cs typeface="Arial" panose="020B0604020202020204" pitchFamily="34" charset="0"/>
              </a:rPr>
              <a:t>OOP Prensipleri</a:t>
            </a:r>
          </a:p>
        </p:txBody>
      </p:sp>
      <p:sp>
        <p:nvSpPr>
          <p:cNvPr id="7" name="İçerik Yer Tutucusu 13">
            <a:extLst>
              <a:ext uri="{FF2B5EF4-FFF2-40B4-BE49-F238E27FC236}">
                <a16:creationId xmlns:a16="http://schemas.microsoft.com/office/drawing/2014/main" id="{ADE50590-234A-9B0D-1167-5F12031A449F}"/>
              </a:ext>
            </a:extLst>
          </p:cNvPr>
          <p:cNvSpPr txBox="1">
            <a:spLocks/>
          </p:cNvSpPr>
          <p:nvPr/>
        </p:nvSpPr>
        <p:spPr>
          <a:xfrm>
            <a:off x="1125860" y="1412776"/>
            <a:ext cx="9649072" cy="648072"/>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algn="l"/>
            <a:r>
              <a:rPr lang="tr-TR" sz="1900" b="1" dirty="0">
                <a:solidFill>
                  <a:srgbClr val="465562"/>
                </a:solidFill>
                <a:latin typeface="Arial" panose="020B0604020202020204" pitchFamily="34" charset="0"/>
                <a:cs typeface="Arial" panose="020B0604020202020204" pitchFamily="34" charset="0"/>
              </a:rPr>
              <a:t>Yazılım geliştirmede nesne tabanlı programlamanın temel ilkelerini tanımlar. </a:t>
            </a:r>
            <a:br>
              <a:rPr lang="tr-TR" sz="1900" b="1" dirty="0">
                <a:solidFill>
                  <a:srgbClr val="465562"/>
                </a:solidFill>
                <a:latin typeface="Arial" panose="020B0604020202020204" pitchFamily="34" charset="0"/>
                <a:cs typeface="Arial" panose="020B0604020202020204" pitchFamily="34" charset="0"/>
              </a:rPr>
            </a:br>
            <a:r>
              <a:rPr lang="tr-TR" sz="1900" b="1" dirty="0">
                <a:solidFill>
                  <a:srgbClr val="465562"/>
                </a:solidFill>
                <a:latin typeface="Arial" panose="020B0604020202020204" pitchFamily="34" charset="0"/>
                <a:cs typeface="Arial" panose="020B0604020202020204" pitchFamily="34" charset="0"/>
              </a:rPr>
              <a:t>Bu prensipler genellikle SOLID akronimine dayanır ve beş ana prensipten oluşur.</a:t>
            </a:r>
            <a:endParaRPr lang="tr-TR" sz="1900" dirty="0">
              <a:solidFill>
                <a:srgbClr val="46556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4811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Builder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pic>
        <p:nvPicPr>
          <p:cNvPr id="7" name="Resim 6">
            <a:extLst>
              <a:ext uri="{FF2B5EF4-FFF2-40B4-BE49-F238E27FC236}">
                <a16:creationId xmlns:a16="http://schemas.microsoft.com/office/drawing/2014/main" id="{00E0C556-9433-267F-5AE8-3A18EEB1296D}"/>
              </a:ext>
            </a:extLst>
          </p:cNvPr>
          <p:cNvPicPr>
            <a:picLocks noChangeAspect="1"/>
          </p:cNvPicPr>
          <p:nvPr/>
        </p:nvPicPr>
        <p:blipFill>
          <a:blip r:embed="rId4"/>
          <a:stretch>
            <a:fillRect/>
          </a:stretch>
        </p:blipFill>
        <p:spPr>
          <a:xfrm>
            <a:off x="2178540" y="1112145"/>
            <a:ext cx="7831743" cy="5719959"/>
          </a:xfrm>
          <a:prstGeom prst="rect">
            <a:avLst/>
          </a:prstGeom>
        </p:spPr>
      </p:pic>
    </p:spTree>
    <p:extLst>
      <p:ext uri="{BB962C8B-B14F-4D97-AF65-F5344CB8AC3E}">
        <p14:creationId xmlns:p14="http://schemas.microsoft.com/office/powerpoint/2010/main" val="4018272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Builder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pic>
        <p:nvPicPr>
          <p:cNvPr id="5" name="Resim 4"/>
          <p:cNvPicPr>
            <a:picLocks noChangeAspect="1"/>
          </p:cNvPicPr>
          <p:nvPr/>
        </p:nvPicPr>
        <p:blipFill>
          <a:blip r:embed="rId3"/>
          <a:stretch>
            <a:fillRect/>
          </a:stretch>
        </p:blipFill>
        <p:spPr>
          <a:xfrm>
            <a:off x="1053852" y="1556792"/>
            <a:ext cx="9763616" cy="4691608"/>
          </a:xfrm>
          <a:prstGeom prst="rect">
            <a:avLst/>
          </a:prstGeom>
        </p:spPr>
      </p:pic>
    </p:spTree>
    <p:extLst>
      <p:ext uri="{BB962C8B-B14F-4D97-AF65-F5344CB8AC3E}">
        <p14:creationId xmlns:p14="http://schemas.microsoft.com/office/powerpoint/2010/main" val="1602601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Adapter</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3168352"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solidFill>
                  <a:srgbClr val="760A0A"/>
                </a:solidFill>
                <a:latin typeface="Arial" panose="020B0604020202020204" pitchFamily="34" charset="0"/>
                <a:cs typeface="Arial" panose="020B0604020202020204" pitchFamily="34" charset="0"/>
              </a:rPr>
              <a:t>Adapter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Bridge</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Composite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Decorator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Facade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Flyweight</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Proxy</a:t>
            </a:r>
          </a:p>
          <a:p>
            <a:pPr marL="457200" indent="-457200">
              <a:buFont typeface="Arial" panose="020B0604020202020204" pitchFamily="34" charset="0"/>
              <a:buChar char="•"/>
            </a:pPr>
            <a:endParaRPr lang="tr-TR" sz="2400" b="1" dirty="0">
              <a:solidFill>
                <a:srgbClr val="760A0A"/>
              </a:solidFill>
              <a:latin typeface="Arial" panose="020B0604020202020204" pitchFamily="34" charset="0"/>
              <a:cs typeface="Arial" panose="020B0604020202020204" pitchFamily="34" charset="0"/>
            </a:endParaRPr>
          </a:p>
        </p:txBody>
      </p:sp>
      <p:sp>
        <p:nvSpPr>
          <p:cNvPr id="9" name="İçerik Yer Tutucusu 13">
            <a:extLst>
              <a:ext uri="{FF2B5EF4-FFF2-40B4-BE49-F238E27FC236}">
                <a16:creationId xmlns:a16="http://schemas.microsoft.com/office/drawing/2014/main" id="{3F4CC237-76B2-2402-F475-2185F7FABE09}"/>
              </a:ext>
            </a:extLst>
          </p:cNvPr>
          <p:cNvSpPr txBox="1">
            <a:spLocks/>
          </p:cNvSpPr>
          <p:nvPr/>
        </p:nvSpPr>
        <p:spPr>
          <a:xfrm>
            <a:off x="5015215" y="2083159"/>
            <a:ext cx="5162154" cy="201622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algn="just"/>
            <a:r>
              <a:rPr lang="tr-TR" sz="2400" b="1" dirty="0">
                <a:latin typeface="Arial" panose="020B0604020202020204" pitchFamily="34" charset="0"/>
                <a:cs typeface="Arial" panose="020B0604020202020204" pitchFamily="34" charset="0"/>
              </a:rPr>
              <a:t>İki farklı arabirimi birleştirmek için kullanılır. Bir sınıfın arabirimini diğer bir sınıfın beklentilerine uyacak şekilde dönüştürmek için kullanılır.</a:t>
            </a:r>
          </a:p>
        </p:txBody>
      </p:sp>
    </p:spTree>
    <p:extLst>
      <p:ext uri="{BB962C8B-B14F-4D97-AF65-F5344CB8AC3E}">
        <p14:creationId xmlns:p14="http://schemas.microsoft.com/office/powerpoint/2010/main" val="1021230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Resim 10">
            <a:extLst>
              <a:ext uri="{FF2B5EF4-FFF2-40B4-BE49-F238E27FC236}">
                <a16:creationId xmlns:a16="http://schemas.microsoft.com/office/drawing/2014/main" id="{B486B431-7D65-48BF-A237-C8C9346C9F73}"/>
              </a:ext>
            </a:extLst>
          </p:cNvPr>
          <p:cNvPicPr>
            <a:picLocks noChangeAspect="1"/>
          </p:cNvPicPr>
          <p:nvPr/>
        </p:nvPicPr>
        <p:blipFill>
          <a:blip r:embed="rId3"/>
          <a:stretch>
            <a:fillRect/>
          </a:stretch>
        </p:blipFill>
        <p:spPr>
          <a:xfrm>
            <a:off x="981844" y="1001056"/>
            <a:ext cx="10009112" cy="5838649"/>
          </a:xfrm>
          <a:prstGeom prst="rect">
            <a:avLst/>
          </a:prstGeom>
        </p:spPr>
      </p:pic>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4"/>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Adapter</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3653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Resim 7">
            <a:extLst>
              <a:ext uri="{FF2B5EF4-FFF2-40B4-BE49-F238E27FC236}">
                <a16:creationId xmlns:a16="http://schemas.microsoft.com/office/drawing/2014/main" id="{4B3E4B10-FCA7-4202-2C70-4914B5AE3AD8}"/>
              </a:ext>
            </a:extLst>
          </p:cNvPr>
          <p:cNvPicPr>
            <a:picLocks noChangeAspect="1"/>
          </p:cNvPicPr>
          <p:nvPr/>
        </p:nvPicPr>
        <p:blipFill>
          <a:blip r:embed="rId3"/>
          <a:stretch>
            <a:fillRect/>
          </a:stretch>
        </p:blipFill>
        <p:spPr>
          <a:xfrm>
            <a:off x="909836" y="980727"/>
            <a:ext cx="10075325" cy="5877273"/>
          </a:xfrm>
          <a:prstGeom prst="rect">
            <a:avLst/>
          </a:prstGeom>
        </p:spPr>
      </p:pic>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4"/>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Adapter</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4093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Adapter</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pic>
        <p:nvPicPr>
          <p:cNvPr id="7" name="Resim 6">
            <a:extLst>
              <a:ext uri="{FF2B5EF4-FFF2-40B4-BE49-F238E27FC236}">
                <a16:creationId xmlns:a16="http://schemas.microsoft.com/office/drawing/2014/main" id="{958E6734-E0F5-39EE-0AD1-7330337BE43C}"/>
              </a:ext>
            </a:extLst>
          </p:cNvPr>
          <p:cNvPicPr>
            <a:picLocks noChangeAspect="1"/>
          </p:cNvPicPr>
          <p:nvPr/>
        </p:nvPicPr>
        <p:blipFill>
          <a:blip r:embed="rId4"/>
          <a:stretch>
            <a:fillRect/>
          </a:stretch>
        </p:blipFill>
        <p:spPr>
          <a:xfrm>
            <a:off x="1000759" y="1556792"/>
            <a:ext cx="9897613" cy="5072338"/>
          </a:xfrm>
          <a:prstGeom prst="rect">
            <a:avLst/>
          </a:prstGeom>
        </p:spPr>
      </p:pic>
    </p:spTree>
    <p:extLst>
      <p:ext uri="{BB962C8B-B14F-4D97-AF65-F5344CB8AC3E}">
        <p14:creationId xmlns:p14="http://schemas.microsoft.com/office/powerpoint/2010/main" val="3932093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Adapter</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5"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3168352"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solidFill>
                  <a:srgbClr val="760A0A"/>
                </a:solidFill>
                <a:latin typeface="Arial" panose="020B0604020202020204" pitchFamily="34" charset="0"/>
                <a:cs typeface="Arial" panose="020B0604020202020204" pitchFamily="34" charset="0"/>
              </a:rPr>
              <a:t>Adapter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Bridge</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Composite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Decorator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Facade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Flyweight</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Proxy</a:t>
            </a:r>
          </a:p>
          <a:p>
            <a:pPr marL="457200" indent="-457200">
              <a:buFont typeface="Arial" panose="020B0604020202020204" pitchFamily="34" charset="0"/>
              <a:buChar char="•"/>
            </a:pPr>
            <a:endParaRPr lang="tr-TR" sz="2400" b="1" dirty="0">
              <a:solidFill>
                <a:srgbClr val="760A0A"/>
              </a:solidFill>
              <a:latin typeface="Arial" panose="020B0604020202020204" pitchFamily="34" charset="0"/>
              <a:cs typeface="Arial" panose="020B0604020202020204" pitchFamily="34" charset="0"/>
            </a:endParaRPr>
          </a:p>
        </p:txBody>
      </p:sp>
      <p:sp>
        <p:nvSpPr>
          <p:cNvPr id="6" name="İçerik Yer Tutucusu 13">
            <a:extLst>
              <a:ext uri="{FF2B5EF4-FFF2-40B4-BE49-F238E27FC236}">
                <a16:creationId xmlns:a16="http://schemas.microsoft.com/office/drawing/2014/main" id="{3F4CC237-76B2-2402-F475-2185F7FABE09}"/>
              </a:ext>
            </a:extLst>
          </p:cNvPr>
          <p:cNvSpPr txBox="1">
            <a:spLocks/>
          </p:cNvSpPr>
          <p:nvPr/>
        </p:nvSpPr>
        <p:spPr>
          <a:xfrm>
            <a:off x="3945383" y="1522220"/>
            <a:ext cx="5162154" cy="201622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algn="just"/>
            <a:r>
              <a:rPr lang="tr-TR" sz="2400" b="1" dirty="0" smtClean="0">
                <a:latin typeface="Arial" panose="020B0604020202020204" pitchFamily="34" charset="0"/>
                <a:cs typeface="Arial" panose="020B0604020202020204" pitchFamily="34" charset="0"/>
              </a:rPr>
              <a:t>Object </a:t>
            </a:r>
            <a:r>
              <a:rPr lang="tr-TR" sz="2400" b="1" dirty="0" err="1" smtClean="0">
                <a:latin typeface="Arial" panose="020B0604020202020204" pitchFamily="34" charset="0"/>
                <a:cs typeface="Arial" panose="020B0604020202020204" pitchFamily="34" charset="0"/>
              </a:rPr>
              <a:t>Adapter</a:t>
            </a:r>
            <a:r>
              <a:rPr lang="tr-TR" sz="2400" b="1" dirty="0" smtClean="0">
                <a:latin typeface="Arial" panose="020B0604020202020204" pitchFamily="34" charset="0"/>
                <a:cs typeface="Arial" panose="020B0604020202020204" pitchFamily="34" charset="0"/>
              </a:rPr>
              <a:t> </a:t>
            </a:r>
            <a:r>
              <a:rPr lang="tr-TR" sz="2400" b="1" dirty="0" err="1" smtClean="0">
                <a:latin typeface="Arial" panose="020B0604020202020204" pitchFamily="34" charset="0"/>
                <a:cs typeface="Arial" panose="020B0604020202020204" pitchFamily="34" charset="0"/>
              </a:rPr>
              <a:t>Pattern</a:t>
            </a:r>
            <a:endParaRPr lang="tr-TR" sz="2400" b="1" dirty="0" smtClean="0">
              <a:latin typeface="Arial" panose="020B0604020202020204" pitchFamily="34" charset="0"/>
              <a:cs typeface="Arial" panose="020B0604020202020204" pitchFamily="34" charset="0"/>
            </a:endParaRPr>
          </a:p>
          <a:p>
            <a:pPr algn="just"/>
            <a:r>
              <a:rPr lang="tr-TR" sz="2400" dirty="0" smtClean="0">
                <a:latin typeface="Arial" panose="020B0604020202020204" pitchFamily="34" charset="0"/>
                <a:cs typeface="Arial" panose="020B0604020202020204" pitchFamily="34" charset="0"/>
              </a:rPr>
              <a:t>Eğer adapte edilecek sistem ile kullanıcının etkileşimde olduğu sistem bağlantılı değil ise tercih edilir.</a:t>
            </a:r>
            <a:endParaRPr lang="tr-TR" sz="2400" dirty="0">
              <a:latin typeface="Arial" panose="020B0604020202020204" pitchFamily="34" charset="0"/>
              <a:cs typeface="Arial" panose="020B0604020202020204" pitchFamily="34" charset="0"/>
            </a:endParaRPr>
          </a:p>
          <a:p>
            <a:pPr algn="just"/>
            <a:endParaRPr lang="tr-TR" sz="2400" b="1" dirty="0">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3F4CC237-76B2-2402-F475-2185F7FABE09}"/>
              </a:ext>
            </a:extLst>
          </p:cNvPr>
          <p:cNvSpPr txBox="1">
            <a:spLocks/>
          </p:cNvSpPr>
          <p:nvPr/>
        </p:nvSpPr>
        <p:spPr>
          <a:xfrm>
            <a:off x="3945383" y="3717032"/>
            <a:ext cx="5162154" cy="201622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algn="just"/>
            <a:r>
              <a:rPr lang="tr-TR" sz="2400" b="1" dirty="0" smtClean="0">
                <a:latin typeface="Arial" panose="020B0604020202020204" pitchFamily="34" charset="0"/>
                <a:cs typeface="Arial" panose="020B0604020202020204" pitchFamily="34" charset="0"/>
              </a:rPr>
              <a:t>Class </a:t>
            </a:r>
            <a:r>
              <a:rPr lang="tr-TR" sz="2400" b="1" dirty="0" err="1" smtClean="0">
                <a:latin typeface="Arial" panose="020B0604020202020204" pitchFamily="34" charset="0"/>
                <a:cs typeface="Arial" panose="020B0604020202020204" pitchFamily="34" charset="0"/>
              </a:rPr>
              <a:t>Adapter</a:t>
            </a:r>
            <a:r>
              <a:rPr lang="tr-TR" sz="2400" b="1" dirty="0" smtClean="0">
                <a:latin typeface="Arial" panose="020B0604020202020204" pitchFamily="34" charset="0"/>
                <a:cs typeface="Arial" panose="020B0604020202020204" pitchFamily="34" charset="0"/>
              </a:rPr>
              <a:t> </a:t>
            </a:r>
            <a:r>
              <a:rPr lang="tr-TR" sz="2400" b="1" dirty="0" err="1" smtClean="0">
                <a:latin typeface="Arial" panose="020B0604020202020204" pitchFamily="34" charset="0"/>
                <a:cs typeface="Arial" panose="020B0604020202020204" pitchFamily="34" charset="0"/>
              </a:rPr>
              <a:t>Pattern</a:t>
            </a:r>
            <a:endParaRPr lang="tr-TR" sz="2400" b="1" dirty="0" smtClean="0">
              <a:latin typeface="Arial" panose="020B0604020202020204" pitchFamily="34" charset="0"/>
              <a:cs typeface="Arial" panose="020B0604020202020204" pitchFamily="34" charset="0"/>
            </a:endParaRPr>
          </a:p>
          <a:p>
            <a:pPr algn="just"/>
            <a:r>
              <a:rPr lang="tr-TR" sz="2400" dirty="0">
                <a:latin typeface="Arial" panose="020B0604020202020204" pitchFamily="34" charset="0"/>
                <a:cs typeface="Arial" panose="020B0604020202020204" pitchFamily="34" charset="0"/>
              </a:rPr>
              <a:t>Eğer adapte edilecek sistem ile kullanıcının etkileşimde olduğu </a:t>
            </a:r>
            <a:r>
              <a:rPr lang="tr-TR" sz="2400" dirty="0" smtClean="0">
                <a:latin typeface="Arial" panose="020B0604020202020204" pitchFamily="34" charset="0"/>
                <a:cs typeface="Arial" panose="020B0604020202020204" pitchFamily="34" charset="0"/>
              </a:rPr>
              <a:t>sistem bağlantılıysa tercih edilir.</a:t>
            </a:r>
            <a:endParaRPr lang="tr-TR"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03867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Bridge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3168352"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Adapter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solidFill>
                  <a:srgbClr val="760A0A"/>
                </a:solidFill>
                <a:latin typeface="Arial" panose="020B0604020202020204" pitchFamily="34" charset="0"/>
                <a:cs typeface="Arial" panose="020B0604020202020204" pitchFamily="34" charset="0"/>
              </a:rPr>
              <a:t>Bridge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Composite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Decorator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Facade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Flyweight</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Proxy</a:t>
            </a:r>
          </a:p>
          <a:p>
            <a:pPr marL="457200" indent="-457200">
              <a:buFont typeface="Arial" panose="020B0604020202020204" pitchFamily="34" charset="0"/>
              <a:buChar char="•"/>
            </a:pPr>
            <a:endParaRPr lang="tr-TR" sz="2400" b="1" dirty="0">
              <a:solidFill>
                <a:srgbClr val="760A0A"/>
              </a:solidFill>
              <a:latin typeface="Arial" panose="020B0604020202020204" pitchFamily="34" charset="0"/>
              <a:cs typeface="Arial" panose="020B0604020202020204" pitchFamily="34" charset="0"/>
            </a:endParaRPr>
          </a:p>
        </p:txBody>
      </p:sp>
      <p:sp>
        <p:nvSpPr>
          <p:cNvPr id="9" name="İçerik Yer Tutucusu 13">
            <a:extLst>
              <a:ext uri="{FF2B5EF4-FFF2-40B4-BE49-F238E27FC236}">
                <a16:creationId xmlns:a16="http://schemas.microsoft.com/office/drawing/2014/main" id="{3F4CC237-76B2-2402-F475-2185F7FABE09}"/>
              </a:ext>
            </a:extLst>
          </p:cNvPr>
          <p:cNvSpPr txBox="1">
            <a:spLocks/>
          </p:cNvSpPr>
          <p:nvPr/>
        </p:nvSpPr>
        <p:spPr>
          <a:xfrm>
            <a:off x="3718148" y="1343769"/>
            <a:ext cx="7056784" cy="4173463"/>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algn="just"/>
            <a:r>
              <a:rPr lang="tr-TR" sz="1800" dirty="0">
                <a:latin typeface="Arial" panose="020B0604020202020204" pitchFamily="34" charset="0"/>
                <a:cs typeface="Arial" panose="020B0604020202020204" pitchFamily="34" charset="0"/>
              </a:rPr>
              <a:t>İki farklı arabirimi birleştirmek için kullanılır. Bir sınıfın arabirimini diğer bir sınıfın beklentilerine uyacak şekilde dönüştürmek için kullanılır.</a:t>
            </a:r>
          </a:p>
          <a:p>
            <a:pPr algn="just"/>
            <a:endParaRPr lang="tr-TR" sz="1800" dirty="0">
              <a:latin typeface="Arial" panose="020B0604020202020204" pitchFamily="34" charset="0"/>
              <a:cs typeface="Arial" panose="020B0604020202020204" pitchFamily="34" charset="0"/>
            </a:endParaRPr>
          </a:p>
          <a:p>
            <a:pPr algn="l" fontAlgn="base"/>
            <a:r>
              <a:rPr lang="tr-TR" sz="1800" b="1" dirty="0">
                <a:latin typeface="Arial" panose="020B0604020202020204" pitchFamily="34" charset="0"/>
                <a:cs typeface="Arial" panose="020B0604020202020204" pitchFamily="34" charset="0"/>
              </a:rPr>
              <a:t>NE ZAMAN BRIDGE TASARIM DESENİ KULLANMALIYIM ?</a:t>
            </a:r>
          </a:p>
          <a:p>
            <a:pPr algn="l" fontAlgn="base"/>
            <a:endParaRPr lang="tr-TR" sz="1800" dirty="0">
              <a:latin typeface="Arial" panose="020B0604020202020204" pitchFamily="34" charset="0"/>
              <a:cs typeface="Arial" panose="020B0604020202020204" pitchFamily="34" charset="0"/>
            </a:endParaRPr>
          </a:p>
          <a:p>
            <a:pPr marL="177800" indent="-177800" algn="l" fontAlgn="base">
              <a:buFont typeface="Arial" panose="020B0604020202020204" pitchFamily="34" charset="0"/>
              <a:buChar char="•"/>
            </a:pPr>
            <a:r>
              <a:rPr lang="tr-TR" sz="1800" dirty="0">
                <a:latin typeface="Arial" panose="020B0604020202020204" pitchFamily="34" charset="0"/>
                <a:cs typeface="Arial" panose="020B0604020202020204" pitchFamily="34" charset="0"/>
              </a:rPr>
              <a:t>İmplementasyonları istemciden tamamen ayırmak istiyorsanız…</a:t>
            </a:r>
            <a:br>
              <a:rPr lang="tr-TR" sz="1800" dirty="0">
                <a:latin typeface="Arial" panose="020B0604020202020204" pitchFamily="34" charset="0"/>
                <a:cs typeface="Arial" panose="020B0604020202020204" pitchFamily="34" charset="0"/>
              </a:rPr>
            </a:br>
            <a:endParaRPr lang="tr-TR" sz="1800" dirty="0">
              <a:latin typeface="Arial" panose="020B0604020202020204" pitchFamily="34" charset="0"/>
              <a:cs typeface="Arial" panose="020B0604020202020204" pitchFamily="34" charset="0"/>
            </a:endParaRPr>
          </a:p>
          <a:p>
            <a:pPr marL="177800" indent="-177800" algn="l" fontAlgn="base">
              <a:buFont typeface="Arial" panose="020B0604020202020204" pitchFamily="34" charset="0"/>
              <a:buChar char="•"/>
            </a:pPr>
            <a:r>
              <a:rPr lang="tr-TR" sz="1800" dirty="0">
                <a:latin typeface="Arial" panose="020B0604020202020204" pitchFamily="34" charset="0"/>
                <a:cs typeface="Arial" panose="020B0604020202020204" pitchFamily="34" charset="0"/>
              </a:rPr>
              <a:t>İmplementasyonları direkt olarak istemciyle iletişime geçen </a:t>
            </a:r>
            <a:r>
              <a:rPr lang="tr-TR" sz="1800" dirty="0" err="1">
                <a:latin typeface="Arial" panose="020B0604020202020204" pitchFamily="34" charset="0"/>
                <a:cs typeface="Arial" panose="020B0604020202020204" pitchFamily="34" charset="0"/>
              </a:rPr>
              <a:t>abstractiona</a:t>
            </a:r>
            <a:r>
              <a:rPr lang="tr-TR" sz="1800" dirty="0">
                <a:latin typeface="Arial" panose="020B0604020202020204" pitchFamily="34" charset="0"/>
                <a:cs typeface="Arial" panose="020B0604020202020204" pitchFamily="34" charset="0"/>
              </a:rPr>
              <a:t> bağlamak istemiyorsanız…</a:t>
            </a:r>
            <a:br>
              <a:rPr lang="tr-TR" sz="1800" dirty="0">
                <a:latin typeface="Arial" panose="020B0604020202020204" pitchFamily="34" charset="0"/>
                <a:cs typeface="Arial" panose="020B0604020202020204" pitchFamily="34" charset="0"/>
              </a:rPr>
            </a:br>
            <a:endParaRPr lang="tr-TR" sz="1800" dirty="0">
              <a:latin typeface="Arial" panose="020B0604020202020204" pitchFamily="34" charset="0"/>
              <a:cs typeface="Arial" panose="020B0604020202020204" pitchFamily="34" charset="0"/>
            </a:endParaRPr>
          </a:p>
          <a:p>
            <a:pPr marL="177800" indent="-177800" algn="l" fontAlgn="base">
              <a:buFont typeface="Arial" panose="020B0604020202020204" pitchFamily="34" charset="0"/>
              <a:buChar char="•"/>
            </a:pPr>
            <a:r>
              <a:rPr lang="tr-TR" sz="1800" dirty="0" err="1">
                <a:latin typeface="Arial" panose="020B0604020202020204" pitchFamily="34" charset="0"/>
                <a:cs typeface="Arial" panose="020B0604020202020204" pitchFamily="34" charset="0"/>
              </a:rPr>
              <a:t>Abstraction</a:t>
            </a:r>
            <a:r>
              <a:rPr lang="tr-TR" sz="1800" dirty="0">
                <a:latin typeface="Arial" panose="020B0604020202020204" pitchFamily="34" charset="0"/>
                <a:cs typeface="Arial" panose="020B0604020202020204" pitchFamily="34" charset="0"/>
              </a:rPr>
              <a:t> </a:t>
            </a:r>
            <a:r>
              <a:rPr lang="tr-TR" sz="1800" dirty="0" err="1">
                <a:latin typeface="Arial" panose="020B0604020202020204" pitchFamily="34" charset="0"/>
                <a:cs typeface="Arial" panose="020B0604020202020204" pitchFamily="34" charset="0"/>
              </a:rPr>
              <a:t>classını</a:t>
            </a:r>
            <a:r>
              <a:rPr lang="tr-TR" sz="1800" dirty="0">
                <a:latin typeface="Arial" panose="020B0604020202020204" pitchFamily="34" charset="0"/>
                <a:cs typeface="Arial" panose="020B0604020202020204" pitchFamily="34" charset="0"/>
              </a:rPr>
              <a:t> </a:t>
            </a:r>
            <a:r>
              <a:rPr lang="tr-TR" sz="1800" dirty="0" err="1">
                <a:latin typeface="Arial" panose="020B0604020202020204" pitchFamily="34" charset="0"/>
                <a:cs typeface="Arial" panose="020B0604020202020204" pitchFamily="34" charset="0"/>
              </a:rPr>
              <a:t>rebuild</a:t>
            </a:r>
            <a:r>
              <a:rPr lang="tr-TR" sz="1800" dirty="0">
                <a:latin typeface="Arial" panose="020B0604020202020204" pitchFamily="34" charset="0"/>
                <a:cs typeface="Arial" panose="020B0604020202020204" pitchFamily="34" charset="0"/>
              </a:rPr>
              <a:t> dahi etmeden implementasyonlar içerisinde değişiklik yapmak istiyorsanız…</a:t>
            </a:r>
          </a:p>
          <a:p>
            <a:pPr algn="just"/>
            <a:endParaRPr lang="tr-TR"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31818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Bridge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pic>
        <p:nvPicPr>
          <p:cNvPr id="11" name="Resim 10">
            <a:extLst>
              <a:ext uri="{FF2B5EF4-FFF2-40B4-BE49-F238E27FC236}">
                <a16:creationId xmlns:a16="http://schemas.microsoft.com/office/drawing/2014/main" id="{BA709044-BC0F-D064-0226-AC5FF6DAB6D4}"/>
              </a:ext>
            </a:extLst>
          </p:cNvPr>
          <p:cNvPicPr>
            <a:picLocks noChangeAspect="1"/>
          </p:cNvPicPr>
          <p:nvPr/>
        </p:nvPicPr>
        <p:blipFill>
          <a:blip r:embed="rId4"/>
          <a:stretch>
            <a:fillRect/>
          </a:stretch>
        </p:blipFill>
        <p:spPr>
          <a:xfrm>
            <a:off x="1496761" y="1196752"/>
            <a:ext cx="8774115" cy="5568189"/>
          </a:xfrm>
          <a:prstGeom prst="rect">
            <a:avLst/>
          </a:prstGeom>
        </p:spPr>
      </p:pic>
    </p:spTree>
    <p:extLst>
      <p:ext uri="{BB962C8B-B14F-4D97-AF65-F5344CB8AC3E}">
        <p14:creationId xmlns:p14="http://schemas.microsoft.com/office/powerpoint/2010/main" val="3983293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Composite</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2592288"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Adapter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Bridge</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solidFill>
                  <a:srgbClr val="760A0A"/>
                </a:solidFill>
                <a:latin typeface="Arial" panose="020B0604020202020204" pitchFamily="34" charset="0"/>
                <a:cs typeface="Arial" panose="020B0604020202020204" pitchFamily="34" charset="0"/>
              </a:rPr>
              <a:t>Composite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Decorator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Facade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Flyweight</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Proxy</a:t>
            </a:r>
          </a:p>
          <a:p>
            <a:pPr marL="457200" indent="-457200">
              <a:buFont typeface="Arial" panose="020B0604020202020204" pitchFamily="34" charset="0"/>
              <a:buChar char="•"/>
            </a:pPr>
            <a:endParaRPr lang="tr-TR" sz="2400" b="1" dirty="0">
              <a:solidFill>
                <a:srgbClr val="760A0A"/>
              </a:solidFill>
              <a:latin typeface="Arial" panose="020B0604020202020204" pitchFamily="34" charset="0"/>
              <a:cs typeface="Arial" panose="020B0604020202020204" pitchFamily="34" charset="0"/>
            </a:endParaRPr>
          </a:p>
        </p:txBody>
      </p:sp>
      <p:sp>
        <p:nvSpPr>
          <p:cNvPr id="9" name="İçerik Yer Tutucusu 13">
            <a:extLst>
              <a:ext uri="{FF2B5EF4-FFF2-40B4-BE49-F238E27FC236}">
                <a16:creationId xmlns:a16="http://schemas.microsoft.com/office/drawing/2014/main" id="{3F4CC237-76B2-2402-F475-2185F7FABE09}"/>
              </a:ext>
            </a:extLst>
          </p:cNvPr>
          <p:cNvSpPr txBox="1">
            <a:spLocks/>
          </p:cNvSpPr>
          <p:nvPr/>
        </p:nvSpPr>
        <p:spPr>
          <a:xfrm>
            <a:off x="3718148" y="1844824"/>
            <a:ext cx="7056784" cy="4173463"/>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algn="just"/>
            <a:r>
              <a:rPr lang="tr-TR" sz="1800" dirty="0">
                <a:latin typeface="Arial" panose="020B0604020202020204" pitchFamily="34" charset="0"/>
                <a:cs typeface="Arial" panose="020B0604020202020204" pitchFamily="34" charset="0"/>
              </a:rPr>
              <a:t>Bu tasarım deseni, ağaç yapılarının temsilinde, GUI bileşenlerinde, menülerde ve iş akışı yönetiminde sıklıkla kullanılır.</a:t>
            </a:r>
          </a:p>
          <a:p>
            <a:pPr algn="just"/>
            <a:endParaRPr lang="tr-TR" sz="1800" dirty="0">
              <a:latin typeface="Arial" panose="020B0604020202020204" pitchFamily="34" charset="0"/>
              <a:cs typeface="Arial" panose="020B0604020202020204" pitchFamily="34" charset="0"/>
            </a:endParaRPr>
          </a:p>
          <a:p>
            <a:pPr algn="just"/>
            <a:r>
              <a:rPr lang="tr-TR" sz="1800" dirty="0">
                <a:latin typeface="Arial" panose="020B0604020202020204" pitchFamily="34" charset="0"/>
                <a:cs typeface="Arial" panose="020B0604020202020204" pitchFamily="34" charset="0"/>
              </a:rPr>
              <a:t>Nesneleri </a:t>
            </a:r>
            <a:r>
              <a:rPr lang="tr-TR" sz="1800" b="1" dirty="0">
                <a:latin typeface="Arial" panose="020B0604020202020204" pitchFamily="34" charset="0"/>
                <a:cs typeface="Arial" panose="020B0604020202020204" pitchFamily="34" charset="0"/>
              </a:rPr>
              <a:t>hiyerarşik</a:t>
            </a:r>
            <a:r>
              <a:rPr lang="tr-TR" sz="1800" dirty="0">
                <a:latin typeface="Arial" panose="020B0604020202020204" pitchFamily="34" charset="0"/>
                <a:cs typeface="Arial" panose="020B0604020202020204" pitchFamily="34" charset="0"/>
              </a:rPr>
              <a:t> bir ağaç yapısında temsil etmek ve bu nesneleri tek bir nesne gibi kullanmak için kullanılan bir tasarım desenidir. Bu desen, bölüm-tamam ilişkisine sahip nesnelerin yönetimini kolaylaştırır.</a:t>
            </a:r>
          </a:p>
          <a:p>
            <a:pPr algn="just"/>
            <a:endParaRPr lang="tr-TR" sz="1800" dirty="0">
              <a:latin typeface="Arial" panose="020B0604020202020204" pitchFamily="34" charset="0"/>
              <a:cs typeface="Arial" panose="020B0604020202020204" pitchFamily="34" charset="0"/>
            </a:endParaRPr>
          </a:p>
          <a:p>
            <a:pPr algn="just"/>
            <a:r>
              <a:rPr lang="tr-TR" sz="1800" dirty="0">
                <a:latin typeface="Arial" panose="020B0604020202020204" pitchFamily="34" charset="0"/>
                <a:cs typeface="Arial" panose="020B0604020202020204" pitchFamily="34" charset="0"/>
              </a:rPr>
              <a:t>Desenin ana fikri, tek bir nesneyi veya bir nesne koleksiyonunu birbirine bağlayan bir arayüz kullanarak bu nesneleri </a:t>
            </a:r>
            <a:r>
              <a:rPr lang="tr-TR" sz="1800" b="1" dirty="0">
                <a:latin typeface="Arial" panose="020B0604020202020204" pitchFamily="34" charset="0"/>
                <a:cs typeface="Arial" panose="020B0604020202020204" pitchFamily="34" charset="0"/>
              </a:rPr>
              <a:t>hiyerarşik</a:t>
            </a:r>
            <a:r>
              <a:rPr lang="tr-TR" sz="1800" dirty="0">
                <a:latin typeface="Arial" panose="020B0604020202020204" pitchFamily="34" charset="0"/>
                <a:cs typeface="Arial" panose="020B0604020202020204" pitchFamily="34" charset="0"/>
              </a:rPr>
              <a:t> bir yapıda birleştirmektir. </a:t>
            </a:r>
          </a:p>
          <a:p>
            <a:pPr algn="just"/>
            <a:endParaRPr lang="tr-TR" sz="1800" dirty="0">
              <a:latin typeface="Arial" panose="020B0604020202020204" pitchFamily="34" charset="0"/>
              <a:cs typeface="Arial" panose="020B0604020202020204" pitchFamily="34" charset="0"/>
            </a:endParaRPr>
          </a:p>
          <a:p>
            <a:pPr algn="just"/>
            <a:r>
              <a:rPr lang="tr-TR" sz="1800" dirty="0">
                <a:latin typeface="Arial" panose="020B0604020202020204" pitchFamily="34" charset="0"/>
                <a:cs typeface="Arial" panose="020B0604020202020204" pitchFamily="34" charset="0"/>
              </a:rPr>
              <a:t>Bu sayede, hem tekil nesneler hem de bileşik nesneler aynı şekilde kullanılabilir ve yönetilebilir hale gelir.</a:t>
            </a:r>
          </a:p>
        </p:txBody>
      </p:sp>
    </p:spTree>
    <p:extLst>
      <p:ext uri="{BB962C8B-B14F-4D97-AF65-F5344CB8AC3E}">
        <p14:creationId xmlns:p14="http://schemas.microsoft.com/office/powerpoint/2010/main" val="259753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Nesne Tabanlı Programlama (OOP)</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700808"/>
            <a:ext cx="9916528" cy="4536504"/>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265113" indent="-265113" algn="l">
              <a:buFont typeface="Arial" panose="020B0604020202020204" pitchFamily="34" charset="0"/>
              <a:buChar char="•"/>
            </a:pPr>
            <a:r>
              <a:rPr lang="tr-TR" sz="2100" dirty="0">
                <a:solidFill>
                  <a:srgbClr val="465562"/>
                </a:solidFill>
                <a:latin typeface="Arial" panose="020B0604020202020204" pitchFamily="34" charset="0"/>
                <a:cs typeface="Arial" panose="020B0604020202020204" pitchFamily="34" charset="0"/>
              </a:rPr>
              <a:t>Tek Sorumluluk Prensibi, </a:t>
            </a:r>
            <a:r>
              <a:rPr lang="tr-TR" sz="2100" dirty="0" err="1">
                <a:solidFill>
                  <a:srgbClr val="465562"/>
                </a:solidFill>
                <a:latin typeface="Arial" panose="020B0604020202020204" pitchFamily="34" charset="0"/>
                <a:cs typeface="Arial" panose="020B0604020202020204" pitchFamily="34" charset="0"/>
              </a:rPr>
              <a:t>OOP'nin</a:t>
            </a:r>
            <a:r>
              <a:rPr lang="tr-TR" sz="2100" dirty="0">
                <a:solidFill>
                  <a:srgbClr val="465562"/>
                </a:solidFill>
                <a:latin typeface="Arial" panose="020B0604020202020204" pitchFamily="34" charset="0"/>
                <a:cs typeface="Arial" panose="020B0604020202020204" pitchFamily="34" charset="0"/>
              </a:rPr>
              <a:t> temel prensiplerinden biridir. </a:t>
            </a:r>
          </a:p>
          <a:p>
            <a:pPr marL="265113" indent="-265113" algn="l">
              <a:buFont typeface="Arial" panose="020B0604020202020204" pitchFamily="34" charset="0"/>
              <a:buChar char="•"/>
            </a:pPr>
            <a:endParaRPr lang="tr-TR" sz="2100" dirty="0">
              <a:solidFill>
                <a:srgbClr val="465562"/>
              </a:solidFill>
              <a:latin typeface="Arial" panose="020B0604020202020204" pitchFamily="34" charset="0"/>
              <a:cs typeface="Arial" panose="020B0604020202020204" pitchFamily="34" charset="0"/>
            </a:endParaRPr>
          </a:p>
          <a:p>
            <a:pPr marL="265113" indent="-265113" algn="l">
              <a:buFont typeface="Arial" panose="020B0604020202020204" pitchFamily="34" charset="0"/>
              <a:buChar char="•"/>
            </a:pPr>
            <a:r>
              <a:rPr lang="tr-TR" sz="2100" dirty="0">
                <a:solidFill>
                  <a:srgbClr val="465562"/>
                </a:solidFill>
                <a:latin typeface="Arial" panose="020B0604020202020204" pitchFamily="34" charset="0"/>
                <a:cs typeface="Arial" panose="020B0604020202020204" pitchFamily="34" charset="0"/>
              </a:rPr>
              <a:t>Bu prensip, bir sınıfın yalnızca bir tek sorumluluğu olması gerektiğini belirtir. </a:t>
            </a:r>
          </a:p>
          <a:p>
            <a:pPr marL="265113" indent="-265113" algn="l">
              <a:buFont typeface="Arial" panose="020B0604020202020204" pitchFamily="34" charset="0"/>
              <a:buChar char="•"/>
            </a:pPr>
            <a:endParaRPr lang="tr-TR" sz="2100" dirty="0">
              <a:solidFill>
                <a:srgbClr val="465562"/>
              </a:solidFill>
              <a:latin typeface="Arial" panose="020B0604020202020204" pitchFamily="34" charset="0"/>
              <a:cs typeface="Arial" panose="020B0604020202020204" pitchFamily="34" charset="0"/>
            </a:endParaRPr>
          </a:p>
          <a:p>
            <a:pPr marL="265113" indent="-265113" algn="l">
              <a:buFont typeface="Arial" panose="020B0604020202020204" pitchFamily="34" charset="0"/>
              <a:buChar char="•"/>
            </a:pPr>
            <a:r>
              <a:rPr lang="tr-TR" sz="2100" dirty="0">
                <a:solidFill>
                  <a:srgbClr val="465562"/>
                </a:solidFill>
                <a:latin typeface="Arial" panose="020B0604020202020204" pitchFamily="34" charset="0"/>
                <a:cs typeface="Arial" panose="020B0604020202020204" pitchFamily="34" charset="0"/>
              </a:rPr>
              <a:t>Bir sınıfın bir işi yapması ve onu iyi yapması gerektiği ilkesine dayanır.</a:t>
            </a:r>
          </a:p>
          <a:p>
            <a:pPr marL="265113" indent="-265113" algn="l">
              <a:buFont typeface="Arial" panose="020B0604020202020204" pitchFamily="34" charset="0"/>
              <a:buChar char="•"/>
            </a:pPr>
            <a:endParaRPr lang="tr-TR" sz="2100" dirty="0">
              <a:solidFill>
                <a:srgbClr val="465562"/>
              </a:solidFill>
              <a:latin typeface="Arial" panose="020B0604020202020204" pitchFamily="34" charset="0"/>
              <a:cs typeface="Arial" panose="020B0604020202020204" pitchFamily="34" charset="0"/>
            </a:endParaRPr>
          </a:p>
          <a:p>
            <a:pPr marL="265113" indent="-265113" algn="l">
              <a:buFont typeface="Arial" panose="020B0604020202020204" pitchFamily="34" charset="0"/>
              <a:buChar char="•"/>
            </a:pPr>
            <a:r>
              <a:rPr lang="tr-TR" sz="2100" dirty="0" err="1">
                <a:solidFill>
                  <a:srgbClr val="465562"/>
                </a:solidFill>
                <a:latin typeface="Arial" panose="020B0604020202020204" pitchFamily="34" charset="0"/>
                <a:cs typeface="Arial" panose="020B0604020202020204" pitchFamily="34" charset="0"/>
              </a:rPr>
              <a:t>SRP'nin</a:t>
            </a:r>
            <a:r>
              <a:rPr lang="tr-TR" sz="2100" dirty="0">
                <a:solidFill>
                  <a:srgbClr val="465562"/>
                </a:solidFill>
                <a:latin typeface="Arial" panose="020B0604020202020204" pitchFamily="34" charset="0"/>
                <a:cs typeface="Arial" panose="020B0604020202020204" pitchFamily="34" charset="0"/>
              </a:rPr>
              <a:t> temel amacı, sınıfların ve modüllerin sadece belirli bir sorumluluğu üstlenmesini sağlamaktır.</a:t>
            </a:r>
          </a:p>
          <a:p>
            <a:pPr marL="265113" indent="-265113" algn="l">
              <a:buFont typeface="Arial" panose="020B0604020202020204" pitchFamily="34" charset="0"/>
              <a:buChar char="•"/>
            </a:pPr>
            <a:endParaRPr lang="tr-TR" sz="2100" dirty="0">
              <a:solidFill>
                <a:srgbClr val="465562"/>
              </a:solidFill>
              <a:latin typeface="Arial" panose="020B0604020202020204" pitchFamily="34" charset="0"/>
              <a:cs typeface="Arial" panose="020B0604020202020204" pitchFamily="34" charset="0"/>
            </a:endParaRPr>
          </a:p>
          <a:p>
            <a:pPr marL="265113" indent="-265113" algn="l">
              <a:buFont typeface="Arial" panose="020B0604020202020204" pitchFamily="34" charset="0"/>
              <a:buChar char="•"/>
            </a:pPr>
            <a:r>
              <a:rPr lang="tr-TR" sz="2100" dirty="0">
                <a:solidFill>
                  <a:srgbClr val="465562"/>
                </a:solidFill>
                <a:latin typeface="Arial" panose="020B0604020202020204" pitchFamily="34" charset="0"/>
                <a:cs typeface="Arial" panose="020B0604020202020204" pitchFamily="34" charset="0"/>
              </a:rPr>
              <a:t>Bir sınıfın sadece bir görevi olması, kodun daha anlaşılır, sürdürülebilir ve yeniden kullanılabilir olmasını sağlar.</a:t>
            </a:r>
          </a:p>
          <a:p>
            <a:pPr marL="265113" indent="-265113" algn="l">
              <a:buFont typeface="Arial" panose="020B0604020202020204" pitchFamily="34" charset="0"/>
              <a:buChar char="•"/>
            </a:pPr>
            <a:endParaRPr lang="tr-TR" sz="2100" dirty="0">
              <a:solidFill>
                <a:srgbClr val="465562"/>
              </a:solidFill>
              <a:latin typeface="Arial" panose="020B0604020202020204" pitchFamily="34" charset="0"/>
              <a:cs typeface="Arial" panose="020B0604020202020204" pitchFamily="34" charset="0"/>
            </a:endParaRPr>
          </a:p>
          <a:p>
            <a:pPr marL="265113" indent="-265113" algn="l">
              <a:buFont typeface="Arial" panose="020B0604020202020204" pitchFamily="34" charset="0"/>
              <a:buChar char="•"/>
            </a:pPr>
            <a:r>
              <a:rPr lang="tr-TR" sz="2100" dirty="0">
                <a:solidFill>
                  <a:srgbClr val="465562"/>
                </a:solidFill>
                <a:latin typeface="Arial" panose="020B0604020202020204" pitchFamily="34" charset="0"/>
                <a:cs typeface="Arial" panose="020B0604020202020204" pitchFamily="34" charset="0"/>
              </a:rPr>
              <a:t>İşlevsellikleri birbirinden bağımsız olan sorumlulukların farklı sınıflara ayrılması, kodun modülerliğini artırır ve bir sorunda yapılan değişikliklerin diğerlerini etkilemesini azaltır.</a:t>
            </a: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b="1" dirty="0" err="1">
                <a:solidFill>
                  <a:srgbClr val="760A0A"/>
                </a:solidFill>
                <a:latin typeface="Arial" panose="020B0604020202020204" pitchFamily="34" charset="0"/>
                <a:cs typeface="Arial" panose="020B0604020202020204" pitchFamily="34" charset="0"/>
              </a:rPr>
              <a:t>Single</a:t>
            </a:r>
            <a:r>
              <a:rPr lang="tr-TR" sz="2000" b="1" dirty="0">
                <a:solidFill>
                  <a:srgbClr val="760A0A"/>
                </a:solidFill>
                <a:latin typeface="Arial" panose="020B0604020202020204" pitchFamily="34" charset="0"/>
                <a:cs typeface="Arial" panose="020B0604020202020204" pitchFamily="34" charset="0"/>
              </a:rPr>
              <a:t> </a:t>
            </a:r>
            <a:r>
              <a:rPr lang="tr-TR" sz="2000" b="1" dirty="0" err="1">
                <a:solidFill>
                  <a:srgbClr val="760A0A"/>
                </a:solidFill>
                <a:latin typeface="Arial" panose="020B0604020202020204" pitchFamily="34" charset="0"/>
                <a:cs typeface="Arial" panose="020B0604020202020204" pitchFamily="34" charset="0"/>
              </a:rPr>
              <a:t>Responsibility</a:t>
            </a:r>
            <a:r>
              <a:rPr lang="tr-TR" sz="2000" b="1" dirty="0">
                <a:solidFill>
                  <a:srgbClr val="760A0A"/>
                </a:solidFill>
                <a:latin typeface="Arial" panose="020B0604020202020204" pitchFamily="34" charset="0"/>
                <a:cs typeface="Arial" panose="020B0604020202020204" pitchFamily="34" charset="0"/>
              </a:rPr>
              <a:t> </a:t>
            </a:r>
            <a:r>
              <a:rPr lang="tr-TR" sz="2000" b="1" dirty="0" err="1">
                <a:solidFill>
                  <a:srgbClr val="760A0A"/>
                </a:solidFill>
                <a:latin typeface="Arial" panose="020B0604020202020204" pitchFamily="34" charset="0"/>
                <a:cs typeface="Arial" panose="020B0604020202020204" pitchFamily="34" charset="0"/>
              </a:rPr>
              <a:t>Principle</a:t>
            </a:r>
            <a:endParaRPr lang="tr-TR" sz="2000" b="1" dirty="0">
              <a:solidFill>
                <a:srgbClr val="760A0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39315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Composite</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2592288"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Adapter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Bridge</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solidFill>
                  <a:srgbClr val="760A0A"/>
                </a:solidFill>
                <a:latin typeface="Arial" panose="020B0604020202020204" pitchFamily="34" charset="0"/>
                <a:cs typeface="Arial" panose="020B0604020202020204" pitchFamily="34" charset="0"/>
              </a:rPr>
              <a:t>Composite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Decorator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Facade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Flyweight</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Proxy</a:t>
            </a:r>
          </a:p>
          <a:p>
            <a:pPr marL="457200" indent="-457200">
              <a:buFont typeface="Arial" panose="020B0604020202020204" pitchFamily="34" charset="0"/>
              <a:buChar char="•"/>
            </a:pPr>
            <a:endParaRPr lang="tr-TR" sz="2400" b="1" dirty="0">
              <a:solidFill>
                <a:srgbClr val="760A0A"/>
              </a:solidFill>
              <a:latin typeface="Arial" panose="020B0604020202020204" pitchFamily="34" charset="0"/>
              <a:cs typeface="Arial" panose="020B0604020202020204" pitchFamily="34" charset="0"/>
            </a:endParaRPr>
          </a:p>
        </p:txBody>
      </p:sp>
      <p:sp>
        <p:nvSpPr>
          <p:cNvPr id="9" name="İçerik Yer Tutucusu 13">
            <a:extLst>
              <a:ext uri="{FF2B5EF4-FFF2-40B4-BE49-F238E27FC236}">
                <a16:creationId xmlns:a16="http://schemas.microsoft.com/office/drawing/2014/main" id="{3F4CC237-76B2-2402-F475-2185F7FABE09}"/>
              </a:ext>
            </a:extLst>
          </p:cNvPr>
          <p:cNvSpPr txBox="1">
            <a:spLocks/>
          </p:cNvSpPr>
          <p:nvPr/>
        </p:nvSpPr>
        <p:spPr>
          <a:xfrm>
            <a:off x="3718148" y="1719093"/>
            <a:ext cx="7056784" cy="3798139"/>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algn="l"/>
            <a:r>
              <a:rPr lang="tr-TR" sz="1800" b="1" dirty="0" err="1">
                <a:latin typeface="Arial" panose="020B0604020202020204" pitchFamily="34" charset="0"/>
                <a:cs typeface="Arial" panose="020B0604020202020204" pitchFamily="34" charset="0"/>
              </a:rPr>
              <a:t>Composite</a:t>
            </a:r>
            <a:r>
              <a:rPr lang="tr-TR" sz="1800" b="1" dirty="0">
                <a:latin typeface="Arial" panose="020B0604020202020204" pitchFamily="34" charset="0"/>
                <a:cs typeface="Arial" panose="020B0604020202020204" pitchFamily="34" charset="0"/>
              </a:rPr>
              <a:t> Design </a:t>
            </a:r>
            <a:r>
              <a:rPr lang="tr-TR" sz="1800" b="1" dirty="0" err="1">
                <a:latin typeface="Arial" panose="020B0604020202020204" pitchFamily="34" charset="0"/>
                <a:cs typeface="Arial" panose="020B0604020202020204" pitchFamily="34" charset="0"/>
              </a:rPr>
              <a:t>Pattern'ın</a:t>
            </a:r>
            <a:r>
              <a:rPr lang="tr-TR" sz="1800" b="1" dirty="0">
                <a:latin typeface="Arial" panose="020B0604020202020204" pitchFamily="34" charset="0"/>
                <a:cs typeface="Arial" panose="020B0604020202020204" pitchFamily="34" charset="0"/>
              </a:rPr>
              <a:t> ana unsurları aşağıdaki gibidir:</a:t>
            </a:r>
          </a:p>
          <a:p>
            <a:pPr algn="l"/>
            <a:endParaRPr lang="tr-TR" sz="1800" b="1" dirty="0">
              <a:latin typeface="Arial" panose="020B0604020202020204" pitchFamily="34" charset="0"/>
              <a:cs typeface="Arial" panose="020B0604020202020204" pitchFamily="34" charset="0"/>
            </a:endParaRPr>
          </a:p>
          <a:p>
            <a:pPr marL="342900" indent="-342900" algn="l">
              <a:buFont typeface="+mj-lt"/>
              <a:buAutoNum type="arabicPeriod"/>
            </a:pPr>
            <a:r>
              <a:rPr lang="tr-TR" sz="1800" b="1" dirty="0">
                <a:latin typeface="Arial" panose="020B0604020202020204" pitchFamily="34" charset="0"/>
                <a:cs typeface="Arial" panose="020B0604020202020204" pitchFamily="34" charset="0"/>
              </a:rPr>
              <a:t>Component (Bileşen):</a:t>
            </a:r>
            <a:r>
              <a:rPr lang="tr-TR" sz="1800" dirty="0">
                <a:latin typeface="Arial" panose="020B0604020202020204" pitchFamily="34" charset="0"/>
                <a:cs typeface="Arial" panose="020B0604020202020204" pitchFamily="34" charset="0"/>
              </a:rPr>
              <a:t> Bileşik yapının tüm elemanlarının uygulamasını tanımlayan bir arayüzdür. Hem </a:t>
            </a:r>
            <a:r>
              <a:rPr lang="tr-TR" sz="1800" dirty="0" err="1">
                <a:latin typeface="Arial" panose="020B0604020202020204" pitchFamily="34" charset="0"/>
                <a:cs typeface="Arial" panose="020B0604020202020204" pitchFamily="34" charset="0"/>
              </a:rPr>
              <a:t>leaf</a:t>
            </a:r>
            <a:r>
              <a:rPr lang="tr-TR" sz="1800" dirty="0">
                <a:latin typeface="Arial" panose="020B0604020202020204" pitchFamily="34" charset="0"/>
                <a:cs typeface="Arial" panose="020B0604020202020204" pitchFamily="34" charset="0"/>
              </a:rPr>
              <a:t> (yaprak) nesneleri hem de </a:t>
            </a:r>
            <a:r>
              <a:rPr lang="tr-TR" sz="1800" dirty="0" err="1">
                <a:latin typeface="Arial" panose="020B0604020202020204" pitchFamily="34" charset="0"/>
                <a:cs typeface="Arial" panose="020B0604020202020204" pitchFamily="34" charset="0"/>
              </a:rPr>
              <a:t>composite</a:t>
            </a:r>
            <a:r>
              <a:rPr lang="tr-TR" sz="1800" dirty="0">
                <a:latin typeface="Arial" panose="020B0604020202020204" pitchFamily="34" charset="0"/>
                <a:cs typeface="Arial" panose="020B0604020202020204" pitchFamily="34" charset="0"/>
              </a:rPr>
              <a:t> (bileşik) nesneleri temsil eder.</a:t>
            </a:r>
          </a:p>
          <a:p>
            <a:pPr marL="342900" indent="-342900" algn="l">
              <a:buFont typeface="+mj-lt"/>
              <a:buAutoNum type="arabicPeriod"/>
            </a:pPr>
            <a:endParaRPr lang="tr-TR" sz="1800" dirty="0">
              <a:latin typeface="Arial" panose="020B0604020202020204" pitchFamily="34" charset="0"/>
              <a:cs typeface="Arial" panose="020B0604020202020204" pitchFamily="34" charset="0"/>
            </a:endParaRPr>
          </a:p>
          <a:p>
            <a:pPr marL="342900" indent="-342900" algn="l">
              <a:buFont typeface="+mj-lt"/>
              <a:buAutoNum type="arabicPeriod"/>
            </a:pPr>
            <a:r>
              <a:rPr lang="tr-TR" sz="1800" b="1" dirty="0" err="1">
                <a:latin typeface="Arial" panose="020B0604020202020204" pitchFamily="34" charset="0"/>
                <a:cs typeface="Arial" panose="020B0604020202020204" pitchFamily="34" charset="0"/>
              </a:rPr>
              <a:t>Leaf</a:t>
            </a:r>
            <a:r>
              <a:rPr lang="tr-TR" sz="1800" b="1" dirty="0">
                <a:latin typeface="Arial" panose="020B0604020202020204" pitchFamily="34" charset="0"/>
                <a:cs typeface="Arial" panose="020B0604020202020204" pitchFamily="34" charset="0"/>
              </a:rPr>
              <a:t> (Yaprak):</a:t>
            </a:r>
            <a:r>
              <a:rPr lang="tr-TR" sz="1800" dirty="0">
                <a:latin typeface="Arial" panose="020B0604020202020204" pitchFamily="34" charset="0"/>
                <a:cs typeface="Arial" panose="020B0604020202020204" pitchFamily="34" charset="0"/>
              </a:rPr>
              <a:t> Bileşik yapının en altındaki elemanlarıdır ve hiç alt elemana sahip değillerdir. Component arayüzünü uygularlar.</a:t>
            </a:r>
          </a:p>
          <a:p>
            <a:pPr marL="342900" indent="-342900" algn="l">
              <a:buFont typeface="+mj-lt"/>
              <a:buAutoNum type="arabicPeriod"/>
            </a:pPr>
            <a:endParaRPr lang="tr-TR" sz="1800" dirty="0">
              <a:latin typeface="Arial" panose="020B0604020202020204" pitchFamily="34" charset="0"/>
              <a:cs typeface="Arial" panose="020B0604020202020204" pitchFamily="34" charset="0"/>
            </a:endParaRPr>
          </a:p>
          <a:p>
            <a:pPr marL="342900" indent="-342900" algn="l">
              <a:buFont typeface="+mj-lt"/>
              <a:buAutoNum type="arabicPeriod"/>
            </a:pPr>
            <a:r>
              <a:rPr lang="tr-TR" sz="1800" b="1" dirty="0" err="1">
                <a:latin typeface="Arial" panose="020B0604020202020204" pitchFamily="34" charset="0"/>
                <a:cs typeface="Arial" panose="020B0604020202020204" pitchFamily="34" charset="0"/>
              </a:rPr>
              <a:t>Composite</a:t>
            </a:r>
            <a:r>
              <a:rPr lang="tr-TR" sz="1800" b="1" dirty="0">
                <a:latin typeface="Arial" panose="020B0604020202020204" pitchFamily="34" charset="0"/>
                <a:cs typeface="Arial" panose="020B0604020202020204" pitchFamily="34" charset="0"/>
              </a:rPr>
              <a:t> (Bileşik): </a:t>
            </a:r>
            <a:r>
              <a:rPr lang="tr-TR" sz="1800" dirty="0">
                <a:latin typeface="Arial" panose="020B0604020202020204" pitchFamily="34" charset="0"/>
                <a:cs typeface="Arial" panose="020B0604020202020204" pitchFamily="34" charset="0"/>
              </a:rPr>
              <a:t>Hem </a:t>
            </a:r>
            <a:r>
              <a:rPr lang="tr-TR" sz="1800" dirty="0" err="1">
                <a:latin typeface="Arial" panose="020B0604020202020204" pitchFamily="34" charset="0"/>
                <a:cs typeface="Arial" panose="020B0604020202020204" pitchFamily="34" charset="0"/>
              </a:rPr>
              <a:t>leaf</a:t>
            </a:r>
            <a:r>
              <a:rPr lang="tr-TR" sz="1800" dirty="0">
                <a:latin typeface="Arial" panose="020B0604020202020204" pitchFamily="34" charset="0"/>
                <a:cs typeface="Arial" panose="020B0604020202020204" pitchFamily="34" charset="0"/>
              </a:rPr>
              <a:t> nesneleri hem de diğer </a:t>
            </a:r>
            <a:r>
              <a:rPr lang="tr-TR" sz="1800" dirty="0" err="1">
                <a:latin typeface="Arial" panose="020B0604020202020204" pitchFamily="34" charset="0"/>
                <a:cs typeface="Arial" panose="020B0604020202020204" pitchFamily="34" charset="0"/>
              </a:rPr>
              <a:t>composite</a:t>
            </a:r>
            <a:r>
              <a:rPr lang="tr-TR" sz="1800" dirty="0">
                <a:latin typeface="Arial" panose="020B0604020202020204" pitchFamily="34" charset="0"/>
                <a:cs typeface="Arial" panose="020B0604020202020204" pitchFamily="34" charset="0"/>
              </a:rPr>
              <a:t> nesnelerini içeren ve bu elemanları yöneten bileşik yapının bir parçasıdır. Component arayüzünü uygular.</a:t>
            </a:r>
          </a:p>
        </p:txBody>
      </p:sp>
    </p:spTree>
    <p:extLst>
      <p:ext uri="{BB962C8B-B14F-4D97-AF65-F5344CB8AC3E}">
        <p14:creationId xmlns:p14="http://schemas.microsoft.com/office/powerpoint/2010/main" val="1408442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Composite</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pic>
        <p:nvPicPr>
          <p:cNvPr id="11" name="Resim 10">
            <a:extLst>
              <a:ext uri="{FF2B5EF4-FFF2-40B4-BE49-F238E27FC236}">
                <a16:creationId xmlns:a16="http://schemas.microsoft.com/office/drawing/2014/main" id="{65101949-6F86-7AA5-D5DD-58EEFEB07884}"/>
              </a:ext>
            </a:extLst>
          </p:cNvPr>
          <p:cNvPicPr>
            <a:picLocks noChangeAspect="1"/>
          </p:cNvPicPr>
          <p:nvPr/>
        </p:nvPicPr>
        <p:blipFill>
          <a:blip r:embed="rId4"/>
          <a:stretch>
            <a:fillRect/>
          </a:stretch>
        </p:blipFill>
        <p:spPr>
          <a:xfrm>
            <a:off x="974150" y="1471092"/>
            <a:ext cx="9932105" cy="5256584"/>
          </a:xfrm>
          <a:prstGeom prst="rect">
            <a:avLst/>
          </a:prstGeom>
        </p:spPr>
      </p:pic>
    </p:spTree>
    <p:extLst>
      <p:ext uri="{BB962C8B-B14F-4D97-AF65-F5344CB8AC3E}">
        <p14:creationId xmlns:p14="http://schemas.microsoft.com/office/powerpoint/2010/main" val="1487937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Composite</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pic>
        <p:nvPicPr>
          <p:cNvPr id="9" name="Resim 8">
            <a:extLst>
              <a:ext uri="{FF2B5EF4-FFF2-40B4-BE49-F238E27FC236}">
                <a16:creationId xmlns:a16="http://schemas.microsoft.com/office/drawing/2014/main" id="{7AAFEE53-044E-D888-AE7B-7130A4818370}"/>
              </a:ext>
            </a:extLst>
          </p:cNvPr>
          <p:cNvPicPr>
            <a:picLocks noChangeAspect="1"/>
          </p:cNvPicPr>
          <p:nvPr/>
        </p:nvPicPr>
        <p:blipFill>
          <a:blip r:embed="rId4"/>
          <a:stretch>
            <a:fillRect/>
          </a:stretch>
        </p:blipFill>
        <p:spPr>
          <a:xfrm>
            <a:off x="2205980" y="1237364"/>
            <a:ext cx="7776864" cy="5468000"/>
          </a:xfrm>
          <a:prstGeom prst="rect">
            <a:avLst/>
          </a:prstGeom>
        </p:spPr>
      </p:pic>
    </p:spTree>
    <p:extLst>
      <p:ext uri="{BB962C8B-B14F-4D97-AF65-F5344CB8AC3E}">
        <p14:creationId xmlns:p14="http://schemas.microsoft.com/office/powerpoint/2010/main" val="1705514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Composite</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pic>
        <p:nvPicPr>
          <p:cNvPr id="7" name="Resim 6">
            <a:extLst>
              <a:ext uri="{FF2B5EF4-FFF2-40B4-BE49-F238E27FC236}">
                <a16:creationId xmlns:a16="http://schemas.microsoft.com/office/drawing/2014/main" id="{F6DDB085-0D3F-5FA2-D826-AF239386EF57}"/>
              </a:ext>
            </a:extLst>
          </p:cNvPr>
          <p:cNvPicPr>
            <a:picLocks noChangeAspect="1"/>
          </p:cNvPicPr>
          <p:nvPr/>
        </p:nvPicPr>
        <p:blipFill>
          <a:blip r:embed="rId4"/>
          <a:stretch>
            <a:fillRect/>
          </a:stretch>
        </p:blipFill>
        <p:spPr>
          <a:xfrm>
            <a:off x="3304875" y="794588"/>
            <a:ext cx="6389937" cy="6034594"/>
          </a:xfrm>
          <a:prstGeom prst="rect">
            <a:avLst/>
          </a:prstGeom>
        </p:spPr>
      </p:pic>
    </p:spTree>
    <p:extLst>
      <p:ext uri="{BB962C8B-B14F-4D97-AF65-F5344CB8AC3E}">
        <p14:creationId xmlns:p14="http://schemas.microsoft.com/office/powerpoint/2010/main" val="2424920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Decorator</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2592288"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Adapter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Bridge</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Composite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solidFill>
                  <a:srgbClr val="760A0A"/>
                </a:solidFill>
                <a:latin typeface="Arial" panose="020B0604020202020204" pitchFamily="34" charset="0"/>
                <a:cs typeface="Arial" panose="020B0604020202020204" pitchFamily="34" charset="0"/>
              </a:rPr>
              <a:t>Decorator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Facade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Flyweight</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Proxy</a:t>
            </a:r>
          </a:p>
          <a:p>
            <a:pPr marL="457200" indent="-457200">
              <a:buFont typeface="Arial" panose="020B0604020202020204" pitchFamily="34" charset="0"/>
              <a:buChar char="•"/>
            </a:pPr>
            <a:endParaRPr lang="tr-TR" sz="2400" b="1" dirty="0">
              <a:solidFill>
                <a:srgbClr val="760A0A"/>
              </a:solidFill>
              <a:latin typeface="Arial" panose="020B0604020202020204" pitchFamily="34" charset="0"/>
              <a:cs typeface="Arial" panose="020B0604020202020204" pitchFamily="34" charset="0"/>
            </a:endParaRPr>
          </a:p>
        </p:txBody>
      </p:sp>
      <p:sp>
        <p:nvSpPr>
          <p:cNvPr id="9" name="İçerik Yer Tutucusu 13">
            <a:extLst>
              <a:ext uri="{FF2B5EF4-FFF2-40B4-BE49-F238E27FC236}">
                <a16:creationId xmlns:a16="http://schemas.microsoft.com/office/drawing/2014/main" id="{3F4CC237-76B2-2402-F475-2185F7FABE09}"/>
              </a:ext>
            </a:extLst>
          </p:cNvPr>
          <p:cNvSpPr txBox="1">
            <a:spLocks/>
          </p:cNvSpPr>
          <p:nvPr/>
        </p:nvSpPr>
        <p:spPr>
          <a:xfrm>
            <a:off x="3718148" y="1556793"/>
            <a:ext cx="7056784" cy="502534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algn="l" fontAlgn="base"/>
            <a:r>
              <a:rPr lang="tr-TR" sz="1800" dirty="0" err="1">
                <a:latin typeface="Arial" panose="020B0604020202020204" pitchFamily="34" charset="0"/>
                <a:cs typeface="Arial" panose="020B0604020202020204" pitchFamily="34" charset="0"/>
              </a:rPr>
              <a:t>Decorator</a:t>
            </a:r>
            <a:r>
              <a:rPr lang="tr-TR" sz="1800" dirty="0">
                <a:latin typeface="Arial" panose="020B0604020202020204" pitchFamily="34" charset="0"/>
                <a:cs typeface="Arial" panose="020B0604020202020204" pitchFamily="34" charset="0"/>
              </a:rPr>
              <a:t> tasarım deseninin amacı nesnelere dinamik olarak özellik eklemektir ve nesne kendisi de eklenen özelliklerden habersiz ve ayrı bir konumda olmalıdır.</a:t>
            </a:r>
          </a:p>
          <a:p>
            <a:pPr algn="l" fontAlgn="base"/>
            <a:endParaRPr lang="tr-TR" sz="1800" dirty="0">
              <a:latin typeface="Arial" panose="020B0604020202020204" pitchFamily="34" charset="0"/>
              <a:cs typeface="Arial" panose="020B0604020202020204" pitchFamily="34" charset="0"/>
            </a:endParaRPr>
          </a:p>
          <a:p>
            <a:pPr algn="l" fontAlgn="base"/>
            <a:r>
              <a:rPr lang="tr-TR" sz="1800" dirty="0">
                <a:latin typeface="Arial" panose="020B0604020202020204" pitchFamily="34" charset="0"/>
                <a:cs typeface="Arial" panose="020B0604020202020204" pitchFamily="34" charset="0"/>
              </a:rPr>
              <a:t>Yani kodun belli kısımlarında nesnelere belli özellikler kazandırmak istiyorsak ve bunu nesnenin kendi </a:t>
            </a:r>
            <a:r>
              <a:rPr lang="tr-TR" sz="1800" dirty="0" smtClean="0">
                <a:latin typeface="Arial" panose="020B0604020202020204" pitchFamily="34" charset="0"/>
                <a:cs typeface="Arial" panose="020B0604020202020204" pitchFamily="34" charset="0"/>
              </a:rPr>
              <a:t>sınıfından </a:t>
            </a:r>
            <a:r>
              <a:rPr lang="tr-TR" sz="1800" dirty="0">
                <a:latin typeface="Arial" panose="020B0604020202020204" pitchFamily="34" charset="0"/>
                <a:cs typeface="Arial" panose="020B0604020202020204" pitchFamily="34" charset="0"/>
              </a:rPr>
              <a:t>ayrıştırılmış bir şekilde yapmak istiyorsak </a:t>
            </a:r>
            <a:r>
              <a:rPr lang="tr-TR" sz="1800" dirty="0" err="1" smtClean="0">
                <a:latin typeface="Arial" panose="020B0604020202020204" pitchFamily="34" charset="0"/>
                <a:cs typeface="Arial" panose="020B0604020202020204" pitchFamily="34" charset="0"/>
              </a:rPr>
              <a:t>Decorator</a:t>
            </a:r>
            <a:r>
              <a:rPr lang="tr-TR" sz="1800" dirty="0" smtClean="0">
                <a:latin typeface="Arial" panose="020B0604020202020204" pitchFamily="34" charset="0"/>
                <a:cs typeface="Arial" panose="020B0604020202020204" pitchFamily="34" charset="0"/>
              </a:rPr>
              <a:t> </a:t>
            </a:r>
            <a:r>
              <a:rPr lang="tr-TR" sz="1800" dirty="0">
                <a:latin typeface="Arial" panose="020B0604020202020204" pitchFamily="34" charset="0"/>
                <a:cs typeface="Arial" panose="020B0604020202020204" pitchFamily="34" charset="0"/>
              </a:rPr>
              <a:t>tasarım desenini kullanmalıyız.</a:t>
            </a:r>
          </a:p>
          <a:p>
            <a:pPr algn="l" fontAlgn="base"/>
            <a:endParaRPr lang="tr-TR" sz="1800" dirty="0">
              <a:latin typeface="Arial" panose="020B0604020202020204" pitchFamily="34" charset="0"/>
              <a:cs typeface="Arial" panose="020B0604020202020204" pitchFamily="34" charset="0"/>
            </a:endParaRPr>
          </a:p>
          <a:p>
            <a:pPr algn="l" fontAlgn="base"/>
            <a:r>
              <a:rPr lang="tr-TR" sz="1800" b="1" dirty="0" err="1">
                <a:latin typeface="Arial" panose="020B0604020202020204" pitchFamily="34" charset="0"/>
                <a:cs typeface="Arial" panose="020B0604020202020204" pitchFamily="34" charset="0"/>
              </a:rPr>
              <a:t>Decorator</a:t>
            </a:r>
            <a:r>
              <a:rPr lang="tr-TR" sz="1800" b="1" dirty="0">
                <a:latin typeface="Arial" panose="020B0604020202020204" pitchFamily="34" charset="0"/>
                <a:cs typeface="Arial" panose="020B0604020202020204" pitchFamily="34" charset="0"/>
              </a:rPr>
              <a:t> tasarım deseninin en önemli özellikleri</a:t>
            </a:r>
          </a:p>
          <a:p>
            <a:pPr algn="l" fontAlgn="base"/>
            <a:endParaRPr lang="tr-TR" sz="1800" dirty="0">
              <a:latin typeface="Arial" panose="020B0604020202020204" pitchFamily="34" charset="0"/>
              <a:cs typeface="Arial" panose="020B0604020202020204" pitchFamily="34" charset="0"/>
            </a:endParaRPr>
          </a:p>
          <a:p>
            <a:pPr algn="l" fontAlgn="base">
              <a:buFont typeface="Arial" panose="020B0604020202020204" pitchFamily="34" charset="0"/>
              <a:buChar char="•"/>
            </a:pPr>
            <a:r>
              <a:rPr lang="tr-TR" sz="1800" dirty="0">
                <a:latin typeface="Arial" panose="020B0604020202020204" pitchFamily="34" charset="0"/>
                <a:cs typeface="Arial" panose="020B0604020202020204" pitchFamily="34" charset="0"/>
              </a:rPr>
              <a:t>Esas nesne dekore edildiğinin farkında değildir.  Yani dekoratör ile eklenen özellikler aslında kendi </a:t>
            </a:r>
            <a:r>
              <a:rPr lang="tr-TR" sz="1800" dirty="0" smtClean="0">
                <a:latin typeface="Arial" panose="020B0604020202020204" pitchFamily="34" charset="0"/>
                <a:cs typeface="Arial" panose="020B0604020202020204" pitchFamily="34" charset="0"/>
              </a:rPr>
              <a:t>sınıfı </a:t>
            </a:r>
            <a:r>
              <a:rPr lang="tr-TR" sz="1800" dirty="0">
                <a:latin typeface="Arial" panose="020B0604020202020204" pitchFamily="34" charset="0"/>
                <a:cs typeface="Arial" panose="020B0604020202020204" pitchFamily="34" charset="0"/>
              </a:rPr>
              <a:t>içerisinde barındırdığı özellikler değildir.</a:t>
            </a:r>
          </a:p>
          <a:p>
            <a:pPr algn="l" fontAlgn="base">
              <a:buFont typeface="Arial" panose="020B0604020202020204" pitchFamily="34" charset="0"/>
              <a:buChar char="•"/>
            </a:pPr>
            <a:endParaRPr lang="tr-TR" sz="1800" dirty="0">
              <a:latin typeface="Arial" panose="020B0604020202020204" pitchFamily="34" charset="0"/>
              <a:cs typeface="Arial" panose="020B0604020202020204" pitchFamily="34" charset="0"/>
            </a:endParaRPr>
          </a:p>
          <a:p>
            <a:pPr algn="l" fontAlgn="base">
              <a:buFont typeface="Arial" panose="020B0604020202020204" pitchFamily="34" charset="0"/>
              <a:buChar char="•"/>
            </a:pPr>
            <a:r>
              <a:rPr lang="tr-TR" sz="1800" dirty="0">
                <a:latin typeface="Arial" panose="020B0604020202020204" pitchFamily="34" charset="0"/>
                <a:cs typeface="Arial" panose="020B0604020202020204" pitchFamily="34" charset="0"/>
              </a:rPr>
              <a:t>Esas nesnenin </a:t>
            </a:r>
            <a:r>
              <a:rPr lang="tr-TR" sz="1800" dirty="0" smtClean="0">
                <a:latin typeface="Arial" panose="020B0604020202020204" pitchFamily="34" charset="0"/>
                <a:cs typeface="Arial" panose="020B0604020202020204" pitchFamily="34" charset="0"/>
              </a:rPr>
              <a:t>sınıfı </a:t>
            </a:r>
            <a:r>
              <a:rPr lang="tr-TR" sz="1800" dirty="0">
                <a:latin typeface="Arial" panose="020B0604020202020204" pitchFamily="34" charset="0"/>
                <a:cs typeface="Arial" panose="020B0604020202020204" pitchFamily="34" charset="0"/>
              </a:rPr>
              <a:t>tüm gerekli gereksiz opsiyonları içerisinde barındıran büyük bir </a:t>
            </a:r>
            <a:r>
              <a:rPr lang="tr-TR" sz="1800" dirty="0" smtClean="0">
                <a:latin typeface="Arial" panose="020B0604020202020204" pitchFamily="34" charset="0"/>
                <a:cs typeface="Arial" panose="020B0604020202020204" pitchFamily="34" charset="0"/>
              </a:rPr>
              <a:t>sınıf </a:t>
            </a:r>
            <a:r>
              <a:rPr lang="tr-TR" sz="1800" dirty="0">
                <a:latin typeface="Arial" panose="020B0604020202020204" pitchFamily="34" charset="0"/>
                <a:cs typeface="Arial" panose="020B0604020202020204" pitchFamily="34" charset="0"/>
              </a:rPr>
              <a:t>halinden çıkmış olur.</a:t>
            </a:r>
          </a:p>
          <a:p>
            <a:pPr algn="l" fontAlgn="base">
              <a:buFont typeface="Arial" panose="020B0604020202020204" pitchFamily="34" charset="0"/>
              <a:buChar char="•"/>
            </a:pPr>
            <a:endParaRPr lang="tr-TR" sz="1800" dirty="0">
              <a:latin typeface="Arial" panose="020B0604020202020204" pitchFamily="34" charset="0"/>
              <a:cs typeface="Arial" panose="020B0604020202020204" pitchFamily="34" charset="0"/>
            </a:endParaRPr>
          </a:p>
          <a:p>
            <a:pPr algn="l" fontAlgn="base">
              <a:buFont typeface="Arial" panose="020B0604020202020204" pitchFamily="34" charset="0"/>
              <a:buChar char="•"/>
            </a:pPr>
            <a:r>
              <a:rPr lang="tr-TR" sz="1800" dirty="0">
                <a:latin typeface="Arial" panose="020B0604020202020204" pitchFamily="34" charset="0"/>
                <a:cs typeface="Arial" panose="020B0604020202020204" pitchFamily="34" charset="0"/>
              </a:rPr>
              <a:t>Tüm </a:t>
            </a:r>
            <a:r>
              <a:rPr lang="tr-TR" sz="1800" dirty="0" err="1">
                <a:latin typeface="Arial" panose="020B0604020202020204" pitchFamily="34" charset="0"/>
                <a:cs typeface="Arial" panose="020B0604020202020204" pitchFamily="34" charset="0"/>
              </a:rPr>
              <a:t>decorator</a:t>
            </a:r>
            <a:r>
              <a:rPr lang="tr-TR" sz="1800" dirty="0">
                <a:latin typeface="Arial" panose="020B0604020202020204" pitchFamily="34" charset="0"/>
                <a:cs typeface="Arial" panose="020B0604020202020204" pitchFamily="34" charset="0"/>
              </a:rPr>
              <a:t> </a:t>
            </a:r>
            <a:r>
              <a:rPr lang="tr-TR" sz="1800" dirty="0" smtClean="0">
                <a:latin typeface="Arial" panose="020B0604020202020204" pitchFamily="34" charset="0"/>
                <a:cs typeface="Arial" panose="020B0604020202020204" pitchFamily="34" charset="0"/>
              </a:rPr>
              <a:t>sınıfları </a:t>
            </a:r>
            <a:r>
              <a:rPr lang="tr-TR" sz="1800" dirty="0">
                <a:latin typeface="Arial" panose="020B0604020202020204" pitchFamily="34" charset="0"/>
                <a:cs typeface="Arial" panose="020B0604020202020204" pitchFamily="34" charset="0"/>
              </a:rPr>
              <a:t>birbirinden bağımsızdır.</a:t>
            </a:r>
          </a:p>
          <a:p>
            <a:pPr algn="l" fontAlgn="base">
              <a:buFont typeface="Arial" panose="020B0604020202020204" pitchFamily="34" charset="0"/>
              <a:buChar char="•"/>
            </a:pPr>
            <a:endParaRPr lang="tr-TR" sz="1800" dirty="0">
              <a:latin typeface="Arial" panose="020B0604020202020204" pitchFamily="34" charset="0"/>
              <a:cs typeface="Arial" panose="020B0604020202020204" pitchFamily="34" charset="0"/>
            </a:endParaRPr>
          </a:p>
          <a:p>
            <a:pPr algn="l" fontAlgn="base">
              <a:buFont typeface="Arial" panose="020B0604020202020204" pitchFamily="34" charset="0"/>
              <a:buChar char="•"/>
            </a:pPr>
            <a:r>
              <a:rPr lang="tr-TR" sz="1800" dirty="0" err="1">
                <a:latin typeface="Arial" panose="020B0604020202020204" pitchFamily="34" charset="0"/>
                <a:cs typeface="Arial" panose="020B0604020202020204" pitchFamily="34" charset="0"/>
              </a:rPr>
              <a:t>Decorator</a:t>
            </a:r>
            <a:r>
              <a:rPr lang="tr-TR" sz="1800" dirty="0">
                <a:latin typeface="Arial" panose="020B0604020202020204" pitchFamily="34" charset="0"/>
                <a:cs typeface="Arial" panose="020B0604020202020204" pitchFamily="34" charset="0"/>
              </a:rPr>
              <a:t> </a:t>
            </a:r>
            <a:r>
              <a:rPr lang="tr-TR" sz="1800" dirty="0" smtClean="0">
                <a:latin typeface="Arial" panose="020B0604020202020204" pitchFamily="34" charset="0"/>
                <a:cs typeface="Arial" panose="020B0604020202020204" pitchFamily="34" charset="0"/>
              </a:rPr>
              <a:t>sınıfları </a:t>
            </a:r>
            <a:r>
              <a:rPr lang="tr-TR" sz="1800" dirty="0">
                <a:latin typeface="Arial" panose="020B0604020202020204" pitchFamily="34" charset="0"/>
                <a:cs typeface="Arial" panose="020B0604020202020204" pitchFamily="34" charset="0"/>
              </a:rPr>
              <a:t>kendi arasında </a:t>
            </a:r>
            <a:r>
              <a:rPr lang="tr-TR" sz="1800" dirty="0" err="1">
                <a:latin typeface="Arial" panose="020B0604020202020204" pitchFamily="34" charset="0"/>
                <a:cs typeface="Arial" panose="020B0604020202020204" pitchFamily="34" charset="0"/>
              </a:rPr>
              <a:t>combine</a:t>
            </a:r>
            <a:r>
              <a:rPr lang="tr-TR" sz="1800" dirty="0">
                <a:latin typeface="Arial" panose="020B0604020202020204" pitchFamily="34" charset="0"/>
                <a:cs typeface="Arial" panose="020B0604020202020204" pitchFamily="34" charset="0"/>
              </a:rPr>
              <a:t> edilip eşleştirilebilir.</a:t>
            </a:r>
          </a:p>
          <a:p>
            <a:pPr algn="l"/>
            <a:endParaRPr lang="tr-TR" sz="1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09850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Decorator</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pic>
        <p:nvPicPr>
          <p:cNvPr id="8" name="Resim 7">
            <a:extLst>
              <a:ext uri="{FF2B5EF4-FFF2-40B4-BE49-F238E27FC236}">
                <a16:creationId xmlns:a16="http://schemas.microsoft.com/office/drawing/2014/main" id="{937A9B13-EAB0-446A-94A9-1BD616E4F6DB}"/>
              </a:ext>
            </a:extLst>
          </p:cNvPr>
          <p:cNvPicPr>
            <a:picLocks noChangeAspect="1"/>
          </p:cNvPicPr>
          <p:nvPr/>
        </p:nvPicPr>
        <p:blipFill>
          <a:blip r:embed="rId4"/>
          <a:stretch>
            <a:fillRect/>
          </a:stretch>
        </p:blipFill>
        <p:spPr>
          <a:xfrm>
            <a:off x="948247" y="1815352"/>
            <a:ext cx="9969799" cy="4568064"/>
          </a:xfrm>
          <a:prstGeom prst="rect">
            <a:avLst/>
          </a:prstGeom>
        </p:spPr>
      </p:pic>
    </p:spTree>
    <p:extLst>
      <p:ext uri="{BB962C8B-B14F-4D97-AF65-F5344CB8AC3E}">
        <p14:creationId xmlns:p14="http://schemas.microsoft.com/office/powerpoint/2010/main" val="2172120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Decorator</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pic>
        <p:nvPicPr>
          <p:cNvPr id="1026" name="Picture 2" descr="https://www.gencayyildiz.com/blog/wp-content/uploads/2020/12/C-Decorator-Design-PatternDecorator-Tasarim-Deseni-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5900" y="1340768"/>
            <a:ext cx="9018507" cy="4824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0017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Facade</a:t>
            </a:r>
            <a:r>
              <a:rPr lang="tr-TR" sz="2000" dirty="0" smtClean="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5"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2592288"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Adapter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Bridge</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Composite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Decorator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solidFill>
                  <a:srgbClr val="C00000"/>
                </a:solidFill>
                <a:latin typeface="Arial" panose="020B0604020202020204" pitchFamily="34" charset="0"/>
                <a:cs typeface="Arial" panose="020B0604020202020204" pitchFamily="34" charset="0"/>
              </a:rPr>
              <a:t>Facade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Flyweight</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Proxy</a:t>
            </a:r>
          </a:p>
          <a:p>
            <a:pPr marL="457200" indent="-457200">
              <a:buFont typeface="Arial" panose="020B0604020202020204" pitchFamily="34" charset="0"/>
              <a:buChar char="•"/>
            </a:pPr>
            <a:endParaRPr lang="tr-TR" sz="2400" b="1" dirty="0">
              <a:solidFill>
                <a:srgbClr val="760A0A"/>
              </a:solidFill>
              <a:latin typeface="Arial" panose="020B0604020202020204" pitchFamily="34" charset="0"/>
              <a:cs typeface="Arial" panose="020B0604020202020204" pitchFamily="34" charset="0"/>
            </a:endParaRPr>
          </a:p>
        </p:txBody>
      </p:sp>
      <p:sp>
        <p:nvSpPr>
          <p:cNvPr id="6" name="İçerik Yer Tutucusu 13">
            <a:extLst>
              <a:ext uri="{FF2B5EF4-FFF2-40B4-BE49-F238E27FC236}">
                <a16:creationId xmlns:a16="http://schemas.microsoft.com/office/drawing/2014/main" id="{3F4CC237-76B2-2402-F475-2185F7FABE09}"/>
              </a:ext>
            </a:extLst>
          </p:cNvPr>
          <p:cNvSpPr txBox="1">
            <a:spLocks/>
          </p:cNvSpPr>
          <p:nvPr/>
        </p:nvSpPr>
        <p:spPr>
          <a:xfrm>
            <a:off x="3718148" y="1556793"/>
            <a:ext cx="7056784" cy="502534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fontAlgn="base"/>
            <a:r>
              <a:rPr lang="tr-TR" sz="1800" b="1" dirty="0" err="1">
                <a:latin typeface="Arial" panose="020B0604020202020204" pitchFamily="34" charset="0"/>
                <a:cs typeface="Arial" panose="020B0604020202020204" pitchFamily="34" charset="0"/>
              </a:rPr>
              <a:t>Facade</a:t>
            </a:r>
            <a:r>
              <a:rPr lang="tr-TR" sz="1800" dirty="0">
                <a:latin typeface="Arial" panose="020B0604020202020204" pitchFamily="34" charset="0"/>
                <a:cs typeface="Arial" panose="020B0604020202020204" pitchFamily="34" charset="0"/>
              </a:rPr>
              <a:t> tasarım deseni, karmaşık bir alt sistemi basitleştirmek için kullanılan bir yapısal tasarım desenidir. Bu desen, bir alt sistemin karmaşıklığını gizleyerek, istemci kodunun daha kolay kullanılmasını sağlar. </a:t>
            </a:r>
            <a:r>
              <a:rPr lang="tr-TR" sz="1800" dirty="0" err="1">
                <a:latin typeface="Arial" panose="020B0604020202020204" pitchFamily="34" charset="0"/>
                <a:cs typeface="Arial" panose="020B0604020202020204" pitchFamily="34" charset="0"/>
              </a:rPr>
              <a:t>Facade</a:t>
            </a:r>
            <a:r>
              <a:rPr lang="tr-TR" sz="1800" dirty="0">
                <a:latin typeface="Arial" panose="020B0604020202020204" pitchFamily="34" charset="0"/>
                <a:cs typeface="Arial" panose="020B0604020202020204" pitchFamily="34" charset="0"/>
              </a:rPr>
              <a:t>, bir dizi alt sistem arasında bir </a:t>
            </a:r>
            <a:r>
              <a:rPr lang="tr-TR" sz="1800" dirty="0" err="1">
                <a:latin typeface="Arial" panose="020B0604020202020204" pitchFamily="34" charset="0"/>
                <a:cs typeface="Arial" panose="020B0604020202020204" pitchFamily="34" charset="0"/>
              </a:rPr>
              <a:t>arayüz</a:t>
            </a:r>
            <a:r>
              <a:rPr lang="tr-TR" sz="1800" dirty="0">
                <a:latin typeface="Arial" panose="020B0604020202020204" pitchFamily="34" charset="0"/>
                <a:cs typeface="Arial" panose="020B0604020202020204" pitchFamily="34" charset="0"/>
              </a:rPr>
              <a:t> sağlar ve istemci ile alt sistem arasında bir aracı görevi görür</a:t>
            </a:r>
            <a:r>
              <a:rPr lang="tr-TR" sz="1800" dirty="0" smtClean="0">
                <a:latin typeface="Arial" panose="020B0604020202020204" pitchFamily="34" charset="0"/>
                <a:cs typeface="Arial" panose="020B0604020202020204" pitchFamily="34" charset="0"/>
              </a:rPr>
              <a:t>.</a:t>
            </a:r>
          </a:p>
          <a:p>
            <a:pPr fontAlgn="base"/>
            <a:endParaRPr lang="tr-TR" sz="1800" b="1" dirty="0">
              <a:latin typeface="Arial" panose="020B0604020202020204" pitchFamily="34" charset="0"/>
              <a:cs typeface="Arial" panose="020B0604020202020204" pitchFamily="34" charset="0"/>
            </a:endParaRPr>
          </a:p>
          <a:p>
            <a:pPr fontAlgn="base"/>
            <a:r>
              <a:rPr lang="tr-TR" sz="1800" dirty="0" err="1">
                <a:latin typeface="Arial" panose="020B0604020202020204" pitchFamily="34" charset="0"/>
                <a:cs typeface="Arial" panose="020B0604020202020204" pitchFamily="34" charset="0"/>
              </a:rPr>
              <a:t>Facade</a:t>
            </a:r>
            <a:r>
              <a:rPr lang="tr-TR" sz="1800" dirty="0">
                <a:latin typeface="Arial" panose="020B0604020202020204" pitchFamily="34" charset="0"/>
                <a:cs typeface="Arial" panose="020B0604020202020204" pitchFamily="34" charset="0"/>
              </a:rPr>
              <a:t> tasarım deseni, özellikle karmaşık alt sistemlerin kullanıldığı durumlarda kullanışlıdır. Bir API veya kütüphane kullanılıyorsa, bu desen, kullanıcıların </a:t>
            </a:r>
            <a:r>
              <a:rPr lang="tr-TR" sz="1800" dirty="0" err="1">
                <a:latin typeface="Arial" panose="020B0604020202020204" pitchFamily="34" charset="0"/>
                <a:cs typeface="Arial" panose="020B0604020202020204" pitchFamily="34" charset="0"/>
              </a:rPr>
              <a:t>API'yi</a:t>
            </a:r>
            <a:r>
              <a:rPr lang="tr-TR" sz="1800" dirty="0">
                <a:latin typeface="Arial" panose="020B0604020202020204" pitchFamily="34" charset="0"/>
                <a:cs typeface="Arial" panose="020B0604020202020204" pitchFamily="34" charset="0"/>
              </a:rPr>
              <a:t> daha kolay ve anlaşılır bir şekilde kullanmalarını sağlar.</a:t>
            </a:r>
          </a:p>
          <a:p>
            <a:pPr fontAlgn="base"/>
            <a:endParaRPr lang="tr-TR" sz="1800" dirty="0">
              <a:latin typeface="Arial" panose="020B0604020202020204" pitchFamily="34" charset="0"/>
              <a:cs typeface="Arial" panose="020B0604020202020204" pitchFamily="34" charset="0"/>
            </a:endParaRPr>
          </a:p>
          <a:p>
            <a:pPr fontAlgn="base"/>
            <a:r>
              <a:rPr lang="tr-TR" sz="1800" dirty="0">
                <a:latin typeface="Arial" panose="020B0604020202020204" pitchFamily="34" charset="0"/>
                <a:cs typeface="Arial" panose="020B0604020202020204" pitchFamily="34" charset="0"/>
              </a:rPr>
              <a:t>Özetle, </a:t>
            </a:r>
            <a:r>
              <a:rPr lang="tr-TR" sz="1800" dirty="0" err="1">
                <a:latin typeface="Arial" panose="020B0604020202020204" pitchFamily="34" charset="0"/>
                <a:cs typeface="Arial" panose="020B0604020202020204" pitchFamily="34" charset="0"/>
              </a:rPr>
              <a:t>Facade</a:t>
            </a:r>
            <a:r>
              <a:rPr lang="tr-TR" sz="1800" dirty="0">
                <a:latin typeface="Arial" panose="020B0604020202020204" pitchFamily="34" charset="0"/>
                <a:cs typeface="Arial" panose="020B0604020202020204" pitchFamily="34" charset="0"/>
              </a:rPr>
              <a:t> tasarım deseni, karmaşık bir alt sistemi basitleştirmek ve istemci kodunun daha kolay kullanılmasını sağlamak için kullanılır. İstemci, karmaşıklığı gizleyen </a:t>
            </a:r>
            <a:r>
              <a:rPr lang="tr-TR" sz="1800" dirty="0" err="1">
                <a:latin typeface="Arial" panose="020B0604020202020204" pitchFamily="34" charset="0"/>
                <a:cs typeface="Arial" panose="020B0604020202020204" pitchFamily="34" charset="0"/>
              </a:rPr>
              <a:t>Facade</a:t>
            </a:r>
            <a:r>
              <a:rPr lang="tr-TR" sz="1800" dirty="0">
                <a:latin typeface="Arial" panose="020B0604020202020204" pitchFamily="34" charset="0"/>
                <a:cs typeface="Arial" panose="020B0604020202020204" pitchFamily="34" charset="0"/>
              </a:rPr>
              <a:t> </a:t>
            </a:r>
            <a:r>
              <a:rPr lang="tr-TR" sz="1800" dirty="0" err="1">
                <a:latin typeface="Arial" panose="020B0604020202020204" pitchFamily="34" charset="0"/>
                <a:cs typeface="Arial" panose="020B0604020202020204" pitchFamily="34" charset="0"/>
              </a:rPr>
              <a:t>arayüzünü</a:t>
            </a:r>
            <a:r>
              <a:rPr lang="tr-TR" sz="1800" dirty="0">
                <a:latin typeface="Arial" panose="020B0604020202020204" pitchFamily="34" charset="0"/>
                <a:cs typeface="Arial" panose="020B0604020202020204" pitchFamily="34" charset="0"/>
              </a:rPr>
              <a:t> kullanarak alt sistemle etkileşime geçer.</a:t>
            </a:r>
            <a:endParaRPr lang="tr-TR"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49244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Facade</a:t>
            </a:r>
            <a:r>
              <a:rPr lang="tr-TR" sz="2000" dirty="0" smtClean="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5"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2592288"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Adapter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Bridge</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Composite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Decorator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solidFill>
                  <a:srgbClr val="C00000"/>
                </a:solidFill>
                <a:latin typeface="Arial" panose="020B0604020202020204" pitchFamily="34" charset="0"/>
                <a:cs typeface="Arial" panose="020B0604020202020204" pitchFamily="34" charset="0"/>
              </a:rPr>
              <a:t>Facade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Flyweight</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Proxy</a:t>
            </a:r>
          </a:p>
          <a:p>
            <a:pPr marL="457200" indent="-457200">
              <a:buFont typeface="Arial" panose="020B0604020202020204" pitchFamily="34" charset="0"/>
              <a:buChar char="•"/>
            </a:pPr>
            <a:endParaRPr lang="tr-TR" sz="2400" b="1" dirty="0">
              <a:solidFill>
                <a:srgbClr val="760A0A"/>
              </a:solidFill>
              <a:latin typeface="Arial" panose="020B0604020202020204" pitchFamily="34" charset="0"/>
              <a:cs typeface="Arial" panose="020B0604020202020204" pitchFamily="34" charset="0"/>
            </a:endParaRPr>
          </a:p>
        </p:txBody>
      </p:sp>
      <p:sp>
        <p:nvSpPr>
          <p:cNvPr id="6" name="İçerik Yer Tutucusu 13">
            <a:extLst>
              <a:ext uri="{FF2B5EF4-FFF2-40B4-BE49-F238E27FC236}">
                <a16:creationId xmlns:a16="http://schemas.microsoft.com/office/drawing/2014/main" id="{3F4CC237-76B2-2402-F475-2185F7FABE09}"/>
              </a:ext>
            </a:extLst>
          </p:cNvPr>
          <p:cNvSpPr txBox="1">
            <a:spLocks/>
          </p:cNvSpPr>
          <p:nvPr/>
        </p:nvSpPr>
        <p:spPr>
          <a:xfrm>
            <a:off x="3718148" y="1556793"/>
            <a:ext cx="7056784" cy="502534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fontAlgn="base"/>
            <a:r>
              <a:rPr lang="tr-TR" sz="1800" dirty="0" err="1" smtClean="0">
                <a:latin typeface="Arial" panose="020B0604020202020204" pitchFamily="34" charset="0"/>
                <a:cs typeface="Arial" panose="020B0604020202020204" pitchFamily="34" charset="0"/>
              </a:rPr>
              <a:t>Facade</a:t>
            </a:r>
            <a:r>
              <a:rPr lang="tr-TR" sz="1800" dirty="0" smtClean="0">
                <a:latin typeface="Arial" panose="020B0604020202020204" pitchFamily="34" charset="0"/>
                <a:cs typeface="Arial" panose="020B0604020202020204" pitchFamily="34" charset="0"/>
              </a:rPr>
              <a:t> </a:t>
            </a:r>
            <a:r>
              <a:rPr lang="tr-TR" sz="1800" dirty="0">
                <a:latin typeface="Arial" panose="020B0604020202020204" pitchFamily="34" charset="0"/>
                <a:cs typeface="Arial" panose="020B0604020202020204" pitchFamily="34" charset="0"/>
              </a:rPr>
              <a:t>tasarım deseni genellikle aşağıdaki bileşenlerden oluşur:</a:t>
            </a:r>
          </a:p>
          <a:p>
            <a:pPr fontAlgn="base"/>
            <a:endParaRPr lang="tr-TR" sz="1800" dirty="0">
              <a:latin typeface="Arial" panose="020B0604020202020204" pitchFamily="34" charset="0"/>
              <a:cs typeface="Arial" panose="020B0604020202020204" pitchFamily="34" charset="0"/>
            </a:endParaRPr>
          </a:p>
          <a:p>
            <a:pPr marL="285750" indent="-285750" fontAlgn="base">
              <a:buFont typeface="Arial" panose="020B0604020202020204" pitchFamily="34" charset="0"/>
              <a:buChar char="•"/>
            </a:pPr>
            <a:r>
              <a:rPr lang="tr-TR" sz="1800" dirty="0" err="1">
                <a:latin typeface="Arial" panose="020B0604020202020204" pitchFamily="34" charset="0"/>
                <a:cs typeface="Arial" panose="020B0604020202020204" pitchFamily="34" charset="0"/>
              </a:rPr>
              <a:t>Facade</a:t>
            </a:r>
            <a:r>
              <a:rPr lang="tr-TR" sz="1800" dirty="0">
                <a:latin typeface="Arial" panose="020B0604020202020204" pitchFamily="34" charset="0"/>
                <a:cs typeface="Arial" panose="020B0604020202020204" pitchFamily="34" charset="0"/>
              </a:rPr>
              <a:t> (</a:t>
            </a:r>
            <a:r>
              <a:rPr lang="tr-TR" sz="1800" dirty="0" err="1">
                <a:latin typeface="Arial" panose="020B0604020202020204" pitchFamily="34" charset="0"/>
                <a:cs typeface="Arial" panose="020B0604020202020204" pitchFamily="34" charset="0"/>
              </a:rPr>
              <a:t>Arayüz</a:t>
            </a:r>
            <a:r>
              <a:rPr lang="tr-TR" sz="1800" dirty="0">
                <a:latin typeface="Arial" panose="020B0604020202020204" pitchFamily="34" charset="0"/>
                <a:cs typeface="Arial" panose="020B0604020202020204" pitchFamily="34" charset="0"/>
              </a:rPr>
              <a:t>): İstemciyle iletişim kurulan ana noktadır. İstemcinin ihtiyaçlarını karşılamak için uygun </a:t>
            </a:r>
            <a:r>
              <a:rPr lang="tr-TR" sz="1800" dirty="0" err="1">
                <a:latin typeface="Arial" panose="020B0604020202020204" pitchFamily="34" charset="0"/>
                <a:cs typeface="Arial" panose="020B0604020202020204" pitchFamily="34" charset="0"/>
              </a:rPr>
              <a:t>arayüzleri</a:t>
            </a:r>
            <a:r>
              <a:rPr lang="tr-TR" sz="1800" dirty="0">
                <a:latin typeface="Arial" panose="020B0604020202020204" pitchFamily="34" charset="0"/>
                <a:cs typeface="Arial" panose="020B0604020202020204" pitchFamily="34" charset="0"/>
              </a:rPr>
              <a:t> sağlar. Alt sistemdeki işlemleri koordine eder ve bu işlemleri daha kolay kullanılabilir bir </a:t>
            </a:r>
            <a:r>
              <a:rPr lang="tr-TR" sz="1800" dirty="0" err="1">
                <a:latin typeface="Arial" panose="020B0604020202020204" pitchFamily="34" charset="0"/>
                <a:cs typeface="Arial" panose="020B0604020202020204" pitchFamily="34" charset="0"/>
              </a:rPr>
              <a:t>arayüzde</a:t>
            </a:r>
            <a:r>
              <a:rPr lang="tr-TR" sz="1800" dirty="0">
                <a:latin typeface="Arial" panose="020B0604020202020204" pitchFamily="34" charset="0"/>
                <a:cs typeface="Arial" panose="020B0604020202020204" pitchFamily="34" charset="0"/>
              </a:rPr>
              <a:t> sunar.</a:t>
            </a:r>
          </a:p>
          <a:p>
            <a:pPr fontAlgn="base"/>
            <a:endParaRPr lang="tr-TR" sz="1800" dirty="0">
              <a:latin typeface="Arial" panose="020B0604020202020204" pitchFamily="34" charset="0"/>
              <a:cs typeface="Arial" panose="020B0604020202020204" pitchFamily="34" charset="0"/>
            </a:endParaRPr>
          </a:p>
          <a:p>
            <a:pPr marL="285750" indent="-285750" fontAlgn="base">
              <a:buFont typeface="Arial" panose="020B0604020202020204" pitchFamily="34" charset="0"/>
              <a:buChar char="•"/>
            </a:pPr>
            <a:r>
              <a:rPr lang="tr-TR" sz="1800" dirty="0">
                <a:latin typeface="Arial" panose="020B0604020202020204" pitchFamily="34" charset="0"/>
                <a:cs typeface="Arial" panose="020B0604020202020204" pitchFamily="34" charset="0"/>
              </a:rPr>
              <a:t>Subsystem (Alt sistem): Farklı sınıflardan ve bileşenlerden oluşan bir alt sistemdir. Karmaşık işlemleri gerçekleştirir ve </a:t>
            </a:r>
            <a:r>
              <a:rPr lang="tr-TR" sz="1800" dirty="0" err="1">
                <a:latin typeface="Arial" panose="020B0604020202020204" pitchFamily="34" charset="0"/>
                <a:cs typeface="Arial" panose="020B0604020202020204" pitchFamily="34" charset="0"/>
              </a:rPr>
              <a:t>Facade</a:t>
            </a:r>
            <a:r>
              <a:rPr lang="tr-TR" sz="1800" dirty="0">
                <a:latin typeface="Arial" panose="020B0604020202020204" pitchFamily="34" charset="0"/>
                <a:cs typeface="Arial" panose="020B0604020202020204" pitchFamily="34" charset="0"/>
              </a:rPr>
              <a:t> üzerinden erişilebilir hale getirir. Alt sistemdeki bileşenler, </a:t>
            </a:r>
            <a:r>
              <a:rPr lang="tr-TR" sz="1800" dirty="0" err="1">
                <a:latin typeface="Arial" panose="020B0604020202020204" pitchFamily="34" charset="0"/>
                <a:cs typeface="Arial" panose="020B0604020202020204" pitchFamily="34" charset="0"/>
              </a:rPr>
              <a:t>Facade'nin</a:t>
            </a:r>
            <a:r>
              <a:rPr lang="tr-TR" sz="1800" dirty="0">
                <a:latin typeface="Arial" panose="020B0604020202020204" pitchFamily="34" charset="0"/>
                <a:cs typeface="Arial" panose="020B0604020202020204" pitchFamily="34" charset="0"/>
              </a:rPr>
              <a:t> sunduğu </a:t>
            </a:r>
            <a:r>
              <a:rPr lang="tr-TR" sz="1800" dirty="0" err="1">
                <a:latin typeface="Arial" panose="020B0604020202020204" pitchFamily="34" charset="0"/>
                <a:cs typeface="Arial" panose="020B0604020202020204" pitchFamily="34" charset="0"/>
              </a:rPr>
              <a:t>arayüzü</a:t>
            </a:r>
            <a:r>
              <a:rPr lang="tr-TR" sz="1800" dirty="0">
                <a:latin typeface="Arial" panose="020B0604020202020204" pitchFamily="34" charset="0"/>
                <a:cs typeface="Arial" panose="020B0604020202020204" pitchFamily="34" charset="0"/>
              </a:rPr>
              <a:t> kullanarak işbirliği yapar.</a:t>
            </a:r>
          </a:p>
          <a:p>
            <a:pPr fontAlgn="base"/>
            <a:endParaRPr lang="tr-TR" sz="1800" dirty="0">
              <a:latin typeface="Arial" panose="020B0604020202020204" pitchFamily="34" charset="0"/>
              <a:cs typeface="Arial" panose="020B0604020202020204" pitchFamily="34" charset="0"/>
            </a:endParaRPr>
          </a:p>
          <a:p>
            <a:pPr marL="285750" indent="-285750" fontAlgn="base">
              <a:buFont typeface="Arial" panose="020B0604020202020204" pitchFamily="34" charset="0"/>
              <a:buChar char="•"/>
            </a:pPr>
            <a:r>
              <a:rPr lang="tr-TR" sz="1800" dirty="0">
                <a:latin typeface="Arial" panose="020B0604020202020204" pitchFamily="34" charset="0"/>
                <a:cs typeface="Arial" panose="020B0604020202020204" pitchFamily="34" charset="0"/>
              </a:rPr>
              <a:t>Client (İstemci): </a:t>
            </a:r>
            <a:r>
              <a:rPr lang="tr-TR" sz="1800" dirty="0" err="1">
                <a:latin typeface="Arial" panose="020B0604020202020204" pitchFamily="34" charset="0"/>
                <a:cs typeface="Arial" panose="020B0604020202020204" pitchFamily="34" charset="0"/>
              </a:rPr>
              <a:t>Facade</a:t>
            </a:r>
            <a:r>
              <a:rPr lang="tr-TR" sz="1800" dirty="0">
                <a:latin typeface="Arial" panose="020B0604020202020204" pitchFamily="34" charset="0"/>
                <a:cs typeface="Arial" panose="020B0604020202020204" pitchFamily="34" charset="0"/>
              </a:rPr>
              <a:t> </a:t>
            </a:r>
            <a:r>
              <a:rPr lang="tr-TR" sz="1800" dirty="0" err="1">
                <a:latin typeface="Arial" panose="020B0604020202020204" pitchFamily="34" charset="0"/>
                <a:cs typeface="Arial" panose="020B0604020202020204" pitchFamily="34" charset="0"/>
              </a:rPr>
              <a:t>arayüzünü</a:t>
            </a:r>
            <a:r>
              <a:rPr lang="tr-TR" sz="1800" dirty="0">
                <a:latin typeface="Arial" panose="020B0604020202020204" pitchFamily="34" charset="0"/>
                <a:cs typeface="Arial" panose="020B0604020202020204" pitchFamily="34" charset="0"/>
              </a:rPr>
              <a:t> kullanarak alt sistemle iletişim kurar. İstemci, karmaşık alt sistemi doğrudan kullanmak yerine </a:t>
            </a:r>
            <a:r>
              <a:rPr lang="tr-TR" sz="1800" dirty="0" err="1">
                <a:latin typeface="Arial" panose="020B0604020202020204" pitchFamily="34" charset="0"/>
                <a:cs typeface="Arial" panose="020B0604020202020204" pitchFamily="34" charset="0"/>
              </a:rPr>
              <a:t>Facade</a:t>
            </a:r>
            <a:r>
              <a:rPr lang="tr-TR" sz="1800" dirty="0">
                <a:latin typeface="Arial" panose="020B0604020202020204" pitchFamily="34" charset="0"/>
                <a:cs typeface="Arial" panose="020B0604020202020204" pitchFamily="34" charset="0"/>
              </a:rPr>
              <a:t> aracılığıyla işlemleri gerçekleştirir.</a:t>
            </a:r>
            <a:endParaRPr lang="tr-TR"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8548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Facade</a:t>
            </a:r>
            <a:r>
              <a:rPr lang="tr-TR" sz="2000" dirty="0" smtClean="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5"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2592288"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Adapter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Bridge</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Composite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Decorator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solidFill>
                  <a:srgbClr val="C00000"/>
                </a:solidFill>
                <a:latin typeface="Arial" panose="020B0604020202020204" pitchFamily="34" charset="0"/>
                <a:cs typeface="Arial" panose="020B0604020202020204" pitchFamily="34" charset="0"/>
              </a:rPr>
              <a:t>Facade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Flyweight</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Proxy</a:t>
            </a:r>
          </a:p>
          <a:p>
            <a:pPr marL="457200" indent="-457200">
              <a:buFont typeface="Arial" panose="020B0604020202020204" pitchFamily="34" charset="0"/>
              <a:buChar char="•"/>
            </a:pPr>
            <a:endParaRPr lang="tr-TR" sz="2400" b="1" dirty="0">
              <a:solidFill>
                <a:srgbClr val="760A0A"/>
              </a:solidFill>
              <a:latin typeface="Arial" panose="020B0604020202020204" pitchFamily="34" charset="0"/>
              <a:cs typeface="Arial" panose="020B0604020202020204" pitchFamily="34" charset="0"/>
            </a:endParaRPr>
          </a:p>
        </p:txBody>
      </p:sp>
      <p:sp>
        <p:nvSpPr>
          <p:cNvPr id="6" name="İçerik Yer Tutucusu 13">
            <a:extLst>
              <a:ext uri="{FF2B5EF4-FFF2-40B4-BE49-F238E27FC236}">
                <a16:creationId xmlns:a16="http://schemas.microsoft.com/office/drawing/2014/main" id="{3F4CC237-76B2-2402-F475-2185F7FABE09}"/>
              </a:ext>
            </a:extLst>
          </p:cNvPr>
          <p:cNvSpPr txBox="1">
            <a:spLocks/>
          </p:cNvSpPr>
          <p:nvPr/>
        </p:nvSpPr>
        <p:spPr>
          <a:xfrm>
            <a:off x="3718148" y="1556793"/>
            <a:ext cx="7056784" cy="502534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fontAlgn="base"/>
            <a:r>
              <a:rPr lang="tr-TR" sz="1800" dirty="0" err="1">
                <a:latin typeface="Arial" panose="020B0604020202020204" pitchFamily="34" charset="0"/>
                <a:cs typeface="Arial" panose="020B0604020202020204" pitchFamily="34" charset="0"/>
              </a:rPr>
              <a:t>Facade</a:t>
            </a:r>
            <a:r>
              <a:rPr lang="tr-TR" sz="1800" dirty="0">
                <a:latin typeface="Arial" panose="020B0604020202020204" pitchFamily="34" charset="0"/>
                <a:cs typeface="Arial" panose="020B0604020202020204" pitchFamily="34" charset="0"/>
              </a:rPr>
              <a:t> tasarım deseni, aşağıdaki faydaları sağlar</a:t>
            </a:r>
            <a:r>
              <a:rPr lang="tr-TR" sz="1800" dirty="0" smtClean="0">
                <a:latin typeface="Arial" panose="020B0604020202020204" pitchFamily="34" charset="0"/>
                <a:cs typeface="Arial" panose="020B0604020202020204" pitchFamily="34" charset="0"/>
              </a:rPr>
              <a:t>:</a:t>
            </a:r>
          </a:p>
          <a:p>
            <a:pPr fontAlgn="base"/>
            <a:endParaRPr lang="tr-TR" sz="1800" dirty="0" smtClean="0">
              <a:latin typeface="Arial" panose="020B0604020202020204" pitchFamily="34" charset="0"/>
              <a:cs typeface="Arial" panose="020B0604020202020204" pitchFamily="34" charset="0"/>
            </a:endParaRPr>
          </a:p>
          <a:p>
            <a:pPr marL="342900" indent="-342900" fontAlgn="base">
              <a:buFont typeface="+mj-lt"/>
              <a:buAutoNum type="arabicPeriod"/>
            </a:pPr>
            <a:r>
              <a:rPr lang="tr-TR" sz="1800" dirty="0" smtClean="0">
                <a:latin typeface="Arial" panose="020B0604020202020204" pitchFamily="34" charset="0"/>
                <a:cs typeface="Arial" panose="020B0604020202020204" pitchFamily="34" charset="0"/>
              </a:rPr>
              <a:t>Karmaşık </a:t>
            </a:r>
            <a:r>
              <a:rPr lang="tr-TR" sz="1800" dirty="0">
                <a:latin typeface="Arial" panose="020B0604020202020204" pitchFamily="34" charset="0"/>
                <a:cs typeface="Arial" panose="020B0604020202020204" pitchFamily="34" charset="0"/>
              </a:rPr>
              <a:t>bir alt sistemden yalıtılmış bir </a:t>
            </a:r>
            <a:r>
              <a:rPr lang="tr-TR" sz="1800" dirty="0" err="1">
                <a:latin typeface="Arial" panose="020B0604020202020204" pitchFamily="34" charset="0"/>
                <a:cs typeface="Arial" panose="020B0604020202020204" pitchFamily="34" charset="0"/>
              </a:rPr>
              <a:t>arayüz</a:t>
            </a:r>
            <a:r>
              <a:rPr lang="tr-TR" sz="1800" dirty="0">
                <a:latin typeface="Arial" panose="020B0604020202020204" pitchFamily="34" charset="0"/>
                <a:cs typeface="Arial" panose="020B0604020202020204" pitchFamily="34" charset="0"/>
              </a:rPr>
              <a:t> sunar, bu da istemcinin alt sistemle doğrudan etkileşime girmesini engeller. Böylece istemci, sadece </a:t>
            </a:r>
            <a:r>
              <a:rPr lang="tr-TR" sz="1800" dirty="0" err="1">
                <a:latin typeface="Arial" panose="020B0604020202020204" pitchFamily="34" charset="0"/>
                <a:cs typeface="Arial" panose="020B0604020202020204" pitchFamily="34" charset="0"/>
              </a:rPr>
              <a:t>Facade</a:t>
            </a:r>
            <a:r>
              <a:rPr lang="tr-TR" sz="1800" dirty="0">
                <a:latin typeface="Arial" panose="020B0604020202020204" pitchFamily="34" charset="0"/>
                <a:cs typeface="Arial" panose="020B0604020202020204" pitchFamily="34" charset="0"/>
              </a:rPr>
              <a:t> </a:t>
            </a:r>
            <a:r>
              <a:rPr lang="tr-TR" sz="1800" dirty="0" err="1">
                <a:latin typeface="Arial" panose="020B0604020202020204" pitchFamily="34" charset="0"/>
                <a:cs typeface="Arial" panose="020B0604020202020204" pitchFamily="34" charset="0"/>
              </a:rPr>
              <a:t>arayüzünü</a:t>
            </a:r>
            <a:r>
              <a:rPr lang="tr-TR" sz="1800" dirty="0">
                <a:latin typeface="Arial" panose="020B0604020202020204" pitchFamily="34" charset="0"/>
                <a:cs typeface="Arial" panose="020B0604020202020204" pitchFamily="34" charset="0"/>
              </a:rPr>
              <a:t> kullanarak işlemleri </a:t>
            </a:r>
            <a:r>
              <a:rPr lang="tr-TR" sz="1800" dirty="0" smtClean="0">
                <a:latin typeface="Arial" panose="020B0604020202020204" pitchFamily="34" charset="0"/>
                <a:cs typeface="Arial" panose="020B0604020202020204" pitchFamily="34" charset="0"/>
              </a:rPr>
              <a:t>gerçekleştirebilir.</a:t>
            </a:r>
          </a:p>
          <a:p>
            <a:pPr marL="342900" indent="-342900" fontAlgn="base">
              <a:buFont typeface="+mj-lt"/>
              <a:buAutoNum type="arabicPeriod"/>
            </a:pPr>
            <a:endParaRPr lang="tr-TR" sz="1800" dirty="0">
              <a:latin typeface="Arial" panose="020B0604020202020204" pitchFamily="34" charset="0"/>
              <a:cs typeface="Arial" panose="020B0604020202020204" pitchFamily="34" charset="0"/>
            </a:endParaRPr>
          </a:p>
          <a:p>
            <a:pPr marL="342900" indent="-342900" fontAlgn="base">
              <a:buFont typeface="+mj-lt"/>
              <a:buAutoNum type="arabicPeriod"/>
            </a:pPr>
            <a:r>
              <a:rPr lang="tr-TR" sz="1800" dirty="0" smtClean="0">
                <a:latin typeface="Arial" panose="020B0604020202020204" pitchFamily="34" charset="0"/>
                <a:cs typeface="Arial" panose="020B0604020202020204" pitchFamily="34" charset="0"/>
              </a:rPr>
              <a:t>Alt </a:t>
            </a:r>
            <a:r>
              <a:rPr lang="tr-TR" sz="1800" dirty="0">
                <a:latin typeface="Arial" panose="020B0604020202020204" pitchFamily="34" charset="0"/>
                <a:cs typeface="Arial" panose="020B0604020202020204" pitchFamily="34" charset="0"/>
              </a:rPr>
              <a:t>sistemi daha kolay kullanılabilir hale getirir. İstemci, alt sistemin karmaşıklığını bilmeden işlemleri </a:t>
            </a:r>
            <a:r>
              <a:rPr lang="tr-TR" sz="1800" dirty="0" smtClean="0">
                <a:latin typeface="Arial" panose="020B0604020202020204" pitchFamily="34" charset="0"/>
                <a:cs typeface="Arial" panose="020B0604020202020204" pitchFamily="34" charset="0"/>
              </a:rPr>
              <a:t>gerçekleştirebilir.</a:t>
            </a:r>
          </a:p>
          <a:p>
            <a:pPr marL="342900" indent="-342900" fontAlgn="base">
              <a:buFont typeface="+mj-lt"/>
              <a:buAutoNum type="arabicPeriod"/>
            </a:pPr>
            <a:endParaRPr lang="tr-TR" sz="1800" dirty="0">
              <a:latin typeface="Arial" panose="020B0604020202020204" pitchFamily="34" charset="0"/>
              <a:cs typeface="Arial" panose="020B0604020202020204" pitchFamily="34" charset="0"/>
            </a:endParaRPr>
          </a:p>
          <a:p>
            <a:pPr marL="342900" indent="-342900" fontAlgn="base">
              <a:buFont typeface="+mj-lt"/>
              <a:buAutoNum type="arabicPeriod"/>
            </a:pPr>
            <a:r>
              <a:rPr lang="tr-TR" sz="1800" dirty="0" smtClean="0">
                <a:latin typeface="Arial" panose="020B0604020202020204" pitchFamily="34" charset="0"/>
                <a:cs typeface="Arial" panose="020B0604020202020204" pitchFamily="34" charset="0"/>
              </a:rPr>
              <a:t>Alt </a:t>
            </a:r>
            <a:r>
              <a:rPr lang="tr-TR" sz="1800" dirty="0">
                <a:latin typeface="Arial" panose="020B0604020202020204" pitchFamily="34" charset="0"/>
                <a:cs typeface="Arial" panose="020B0604020202020204" pitchFamily="34" charset="0"/>
              </a:rPr>
              <a:t>sistemin iç yapısını gizler ve değişikliklere karşı korur. Alt sistemin bileşenlerinin değişmesi veya eklenmesi durumunda, sadece </a:t>
            </a:r>
            <a:r>
              <a:rPr lang="tr-TR" sz="1800" dirty="0" err="1">
                <a:latin typeface="Arial" panose="020B0604020202020204" pitchFamily="34" charset="0"/>
                <a:cs typeface="Arial" panose="020B0604020202020204" pitchFamily="34" charset="0"/>
              </a:rPr>
              <a:t>Facade</a:t>
            </a:r>
            <a:r>
              <a:rPr lang="tr-TR" sz="1800" dirty="0">
                <a:latin typeface="Arial" panose="020B0604020202020204" pitchFamily="34" charset="0"/>
                <a:cs typeface="Arial" panose="020B0604020202020204" pitchFamily="34" charset="0"/>
              </a:rPr>
              <a:t> sınıfının güncellenmesi yeterlidir. İstemci kodunda değişiklik yapılması </a:t>
            </a:r>
            <a:r>
              <a:rPr lang="tr-TR" sz="1800" dirty="0" smtClean="0">
                <a:latin typeface="Arial" panose="020B0604020202020204" pitchFamily="34" charset="0"/>
                <a:cs typeface="Arial" panose="020B0604020202020204" pitchFamily="34" charset="0"/>
              </a:rPr>
              <a:t>gerekmez.</a:t>
            </a:r>
          </a:p>
          <a:p>
            <a:pPr marL="342900" indent="-342900" fontAlgn="base">
              <a:buFont typeface="+mj-lt"/>
              <a:buAutoNum type="arabicPeriod"/>
            </a:pPr>
            <a:endParaRPr lang="tr-TR" sz="1800" dirty="0">
              <a:latin typeface="Arial" panose="020B0604020202020204" pitchFamily="34" charset="0"/>
              <a:cs typeface="Arial" panose="020B0604020202020204" pitchFamily="34" charset="0"/>
            </a:endParaRPr>
          </a:p>
          <a:p>
            <a:pPr marL="342900" indent="-342900" fontAlgn="base">
              <a:buFont typeface="+mj-lt"/>
              <a:buAutoNum type="arabicPeriod"/>
            </a:pPr>
            <a:r>
              <a:rPr lang="tr-TR" sz="1800" dirty="0" smtClean="0">
                <a:latin typeface="Arial" panose="020B0604020202020204" pitchFamily="34" charset="0"/>
                <a:cs typeface="Arial" panose="020B0604020202020204" pitchFamily="34" charset="0"/>
              </a:rPr>
              <a:t>Modüler </a:t>
            </a:r>
            <a:r>
              <a:rPr lang="tr-TR" sz="1800" dirty="0">
                <a:latin typeface="Arial" panose="020B0604020202020204" pitchFamily="34" charset="0"/>
                <a:cs typeface="Arial" panose="020B0604020202020204" pitchFamily="34" charset="0"/>
              </a:rPr>
              <a:t>bir tasarım sağlar. </a:t>
            </a:r>
            <a:r>
              <a:rPr lang="tr-TR" sz="1800" dirty="0" err="1">
                <a:latin typeface="Arial" panose="020B0604020202020204" pitchFamily="34" charset="0"/>
                <a:cs typeface="Arial" panose="020B0604020202020204" pitchFamily="34" charset="0"/>
              </a:rPr>
              <a:t>Facade</a:t>
            </a:r>
            <a:r>
              <a:rPr lang="tr-TR" sz="1800" dirty="0">
                <a:latin typeface="Arial" panose="020B0604020202020204" pitchFamily="34" charset="0"/>
                <a:cs typeface="Arial" panose="020B0604020202020204" pitchFamily="34" charset="0"/>
              </a:rPr>
              <a:t>, alt sistemdeki bileşenler arasındaki bağımlılıkları yönetir ve birlikte çalışabilirliği artırır.</a:t>
            </a:r>
            <a:endParaRPr lang="tr-TR" sz="1800" dirty="0">
              <a:latin typeface="Arial" panose="020B0604020202020204" pitchFamily="34" charset="0"/>
              <a:cs typeface="Arial" panose="020B0604020202020204" pitchFamily="34" charset="0"/>
            </a:endParaRPr>
          </a:p>
          <a:p>
            <a:pPr fontAlgn="base"/>
            <a:endParaRPr lang="tr-TR"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652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Nesne Tabanlı Programlama (OOP)</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556792"/>
            <a:ext cx="9916528" cy="514857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r>
              <a:rPr lang="tr-TR" sz="2100" b="1" dirty="0">
                <a:solidFill>
                  <a:srgbClr val="465562"/>
                </a:solidFill>
                <a:latin typeface="Arial" panose="020B0604020202020204" pitchFamily="34" charset="0"/>
                <a:cs typeface="Arial" panose="020B0604020202020204" pitchFamily="34" charset="0"/>
              </a:rPr>
              <a:t>Daha anlaşılır kod:</a:t>
            </a:r>
            <a:r>
              <a:rPr lang="tr-TR" sz="2100" dirty="0">
                <a:solidFill>
                  <a:srgbClr val="465562"/>
                </a:solidFill>
                <a:latin typeface="Arial" panose="020B0604020202020204" pitchFamily="34" charset="0"/>
                <a:cs typeface="Arial" panose="020B0604020202020204" pitchFamily="34" charset="0"/>
              </a:rPr>
              <a:t> Her sınıfın sadece bir sorumluluğu olması, kodun daha anlaşılır ve okunabilir olmasını sağlar. Sınıfların adımları takip etmek ve niyetlerini anlamak daha kolaydır.</a:t>
            </a:r>
            <a:br>
              <a:rPr lang="tr-TR" sz="2100" dirty="0">
                <a:solidFill>
                  <a:srgbClr val="465562"/>
                </a:solidFill>
                <a:latin typeface="Arial" panose="020B0604020202020204" pitchFamily="34" charset="0"/>
                <a:cs typeface="Arial" panose="020B0604020202020204" pitchFamily="34" charset="0"/>
              </a:rPr>
            </a:br>
            <a:endParaRPr lang="tr-TR" sz="2100" dirty="0">
              <a:solidFill>
                <a:srgbClr val="465562"/>
              </a:solidFill>
              <a:latin typeface="Arial" panose="020B0604020202020204" pitchFamily="34" charset="0"/>
              <a:cs typeface="Arial" panose="020B0604020202020204" pitchFamily="34" charset="0"/>
            </a:endParaRPr>
          </a:p>
          <a:p>
            <a:pPr marL="358775" indent="-358775" algn="l">
              <a:buFont typeface="+mj-lt"/>
              <a:buAutoNum type="arabicPeriod"/>
            </a:pPr>
            <a:r>
              <a:rPr lang="tr-TR" sz="2100" b="1" dirty="0">
                <a:solidFill>
                  <a:srgbClr val="465562"/>
                </a:solidFill>
                <a:latin typeface="Arial" panose="020B0604020202020204" pitchFamily="34" charset="0"/>
                <a:cs typeface="Arial" panose="020B0604020202020204" pitchFamily="34" charset="0"/>
              </a:rPr>
              <a:t>Daha sürdürülebilir kod: </a:t>
            </a:r>
            <a:r>
              <a:rPr lang="tr-TR" sz="2100" dirty="0">
                <a:solidFill>
                  <a:srgbClr val="465562"/>
                </a:solidFill>
                <a:latin typeface="Arial" panose="020B0604020202020204" pitchFamily="34" charset="0"/>
                <a:cs typeface="Arial" panose="020B0604020202020204" pitchFamily="34" charset="0"/>
              </a:rPr>
              <a:t>Bir sınıfın sadece bir sorumluluğu olması, değişikliklerin sınırlı bir etki alanına sahip olmasını sağlar. Bu, hata ayıklama, test etme ve bakım süreçlerini kolaylaştırır. Ayrıca, sınıfın değişmesi gereken tek bir nedeni olduğu için yan etkileri azaltır.</a:t>
            </a:r>
            <a:br>
              <a:rPr lang="tr-TR" sz="2100" dirty="0">
                <a:solidFill>
                  <a:srgbClr val="465562"/>
                </a:solidFill>
                <a:latin typeface="Arial" panose="020B0604020202020204" pitchFamily="34" charset="0"/>
                <a:cs typeface="Arial" panose="020B0604020202020204" pitchFamily="34" charset="0"/>
              </a:rPr>
            </a:br>
            <a:endParaRPr lang="tr-TR" sz="2100" dirty="0">
              <a:solidFill>
                <a:srgbClr val="465562"/>
              </a:solidFill>
              <a:latin typeface="Arial" panose="020B0604020202020204" pitchFamily="34" charset="0"/>
              <a:cs typeface="Arial" panose="020B0604020202020204" pitchFamily="34" charset="0"/>
            </a:endParaRPr>
          </a:p>
          <a:p>
            <a:pPr marL="358775" indent="-358775" algn="l">
              <a:buFont typeface="+mj-lt"/>
              <a:buAutoNum type="arabicPeriod"/>
            </a:pPr>
            <a:r>
              <a:rPr lang="tr-TR" sz="2100" b="1" dirty="0">
                <a:solidFill>
                  <a:srgbClr val="465562"/>
                </a:solidFill>
                <a:latin typeface="Arial" panose="020B0604020202020204" pitchFamily="34" charset="0"/>
                <a:cs typeface="Arial" panose="020B0604020202020204" pitchFamily="34" charset="0"/>
              </a:rPr>
              <a:t>Yeniden kullanılabilirlik: </a:t>
            </a:r>
            <a:r>
              <a:rPr lang="tr-TR" sz="2100" dirty="0">
                <a:solidFill>
                  <a:srgbClr val="465562"/>
                </a:solidFill>
                <a:latin typeface="Arial" panose="020B0604020202020204" pitchFamily="34" charset="0"/>
                <a:cs typeface="Arial" panose="020B0604020202020204" pitchFamily="34" charset="0"/>
              </a:rPr>
              <a:t>Sınıfların tek bir sorumluluğu olduğunda, bu sınıfların başka projelerde veya farklı bağlamlarda yeniden kullanılması daha kolay olur. Modülerlik, kodun parçalara ayrılmasını ve bu parçaların farklı projelerde kullanılmasını sağlar.</a:t>
            </a:r>
            <a:br>
              <a:rPr lang="tr-TR" sz="2100" dirty="0">
                <a:solidFill>
                  <a:srgbClr val="465562"/>
                </a:solidFill>
                <a:latin typeface="Arial" panose="020B0604020202020204" pitchFamily="34" charset="0"/>
                <a:cs typeface="Arial" panose="020B0604020202020204" pitchFamily="34" charset="0"/>
              </a:rPr>
            </a:br>
            <a:endParaRPr lang="tr-TR" sz="2100" dirty="0">
              <a:solidFill>
                <a:srgbClr val="465562"/>
              </a:solidFill>
              <a:latin typeface="Arial" panose="020B0604020202020204" pitchFamily="34" charset="0"/>
              <a:cs typeface="Arial" panose="020B0604020202020204" pitchFamily="34" charset="0"/>
            </a:endParaRPr>
          </a:p>
          <a:p>
            <a:pPr marL="358775" indent="-358775" algn="l">
              <a:buFont typeface="+mj-lt"/>
              <a:buAutoNum type="arabicPeriod"/>
            </a:pPr>
            <a:r>
              <a:rPr lang="tr-TR" sz="2100" b="1" dirty="0">
                <a:solidFill>
                  <a:srgbClr val="465562"/>
                </a:solidFill>
                <a:latin typeface="Arial" panose="020B0604020202020204" pitchFamily="34" charset="0"/>
                <a:cs typeface="Arial" panose="020B0604020202020204" pitchFamily="34" charset="0"/>
              </a:rPr>
              <a:t>Test edilebilirlik: </a:t>
            </a:r>
            <a:r>
              <a:rPr lang="tr-TR" sz="2100" dirty="0">
                <a:solidFill>
                  <a:srgbClr val="465562"/>
                </a:solidFill>
                <a:latin typeface="Arial" panose="020B0604020202020204" pitchFamily="34" charset="0"/>
                <a:cs typeface="Arial" panose="020B0604020202020204" pitchFamily="34" charset="0"/>
              </a:rPr>
              <a:t>Her sınıfın sadece bir sorumluluğu olduğunda, sınıfın davranışını ve sonuçlarını test etmek daha kolaydır. İzolasyon ve bağımlılıkların azalması, birim testlerinin daha etkili bir şekilde yazılmasını sağlar.</a:t>
            </a: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b="1" dirty="0" err="1">
                <a:solidFill>
                  <a:srgbClr val="760A0A"/>
                </a:solidFill>
                <a:latin typeface="Arial" panose="020B0604020202020204" pitchFamily="34" charset="0"/>
                <a:cs typeface="Arial" panose="020B0604020202020204" pitchFamily="34" charset="0"/>
              </a:rPr>
              <a:t>Single</a:t>
            </a:r>
            <a:r>
              <a:rPr lang="tr-TR" sz="2000" b="1" dirty="0">
                <a:solidFill>
                  <a:srgbClr val="760A0A"/>
                </a:solidFill>
                <a:latin typeface="Arial" panose="020B0604020202020204" pitchFamily="34" charset="0"/>
                <a:cs typeface="Arial" panose="020B0604020202020204" pitchFamily="34" charset="0"/>
              </a:rPr>
              <a:t> </a:t>
            </a:r>
            <a:r>
              <a:rPr lang="tr-TR" sz="2000" b="1" dirty="0" err="1">
                <a:solidFill>
                  <a:srgbClr val="760A0A"/>
                </a:solidFill>
                <a:latin typeface="Arial" panose="020B0604020202020204" pitchFamily="34" charset="0"/>
                <a:cs typeface="Arial" panose="020B0604020202020204" pitchFamily="34" charset="0"/>
              </a:rPr>
              <a:t>Responsibility</a:t>
            </a:r>
            <a:r>
              <a:rPr lang="tr-TR" sz="2000" b="1" dirty="0">
                <a:solidFill>
                  <a:srgbClr val="760A0A"/>
                </a:solidFill>
                <a:latin typeface="Arial" panose="020B0604020202020204" pitchFamily="34" charset="0"/>
                <a:cs typeface="Arial" panose="020B0604020202020204" pitchFamily="34" charset="0"/>
              </a:rPr>
              <a:t> </a:t>
            </a:r>
            <a:r>
              <a:rPr lang="tr-TR" sz="2000" b="1" dirty="0" err="1">
                <a:solidFill>
                  <a:srgbClr val="760A0A"/>
                </a:solidFill>
                <a:latin typeface="Arial" panose="020B0604020202020204" pitchFamily="34" charset="0"/>
                <a:cs typeface="Arial" panose="020B0604020202020204" pitchFamily="34" charset="0"/>
              </a:rPr>
              <a:t>Principle</a:t>
            </a:r>
            <a:r>
              <a:rPr lang="tr-TR" sz="2000" b="1" dirty="0">
                <a:solidFill>
                  <a:srgbClr val="760A0A"/>
                </a:solidFill>
                <a:latin typeface="Arial" panose="020B0604020202020204" pitchFamily="34" charset="0"/>
                <a:cs typeface="Arial" panose="020B0604020202020204" pitchFamily="34" charset="0"/>
              </a:rPr>
              <a:t> Avantajları</a:t>
            </a:r>
          </a:p>
        </p:txBody>
      </p:sp>
    </p:spTree>
    <p:extLst>
      <p:ext uri="{BB962C8B-B14F-4D97-AF65-F5344CB8AC3E}">
        <p14:creationId xmlns:p14="http://schemas.microsoft.com/office/powerpoint/2010/main" val="3604250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1197869" y="1363797"/>
            <a:ext cx="9145016" cy="5494203"/>
          </a:xfrm>
          <a:prstGeom prst="rect">
            <a:avLst/>
          </a:prstGeom>
        </p:spPr>
      </p:pic>
      <p:pic>
        <p:nvPicPr>
          <p:cNvPr id="3" name="Resim 2">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4"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Facade</a:t>
            </a:r>
            <a:r>
              <a:rPr lang="tr-TR" sz="2000" dirty="0" smtClean="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32935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1773932" y="1100691"/>
            <a:ext cx="8231460" cy="5757309"/>
          </a:xfrm>
          <a:prstGeom prst="rect">
            <a:avLst/>
          </a:prstGeom>
        </p:spPr>
      </p:pic>
      <p:pic>
        <p:nvPicPr>
          <p:cNvPr id="3" name="Resim 2">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4"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Facade</a:t>
            </a:r>
            <a:r>
              <a:rPr lang="tr-TR" sz="2000" dirty="0" smtClean="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4861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Facade</a:t>
            </a:r>
            <a:r>
              <a:rPr lang="tr-TR" sz="2000" dirty="0" smtClean="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5"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2592288"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Adapter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Bridge</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Composite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Decorator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solidFill>
                  <a:srgbClr val="C00000"/>
                </a:solidFill>
                <a:latin typeface="Arial" panose="020B0604020202020204" pitchFamily="34" charset="0"/>
                <a:cs typeface="Arial" panose="020B0604020202020204" pitchFamily="34" charset="0"/>
              </a:rPr>
              <a:t>Facade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Flyweight</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Proxy</a:t>
            </a:r>
          </a:p>
          <a:p>
            <a:pPr marL="457200" indent="-457200">
              <a:buFont typeface="Arial" panose="020B0604020202020204" pitchFamily="34" charset="0"/>
              <a:buChar char="•"/>
            </a:pPr>
            <a:endParaRPr lang="tr-TR" sz="2400" b="1" dirty="0">
              <a:solidFill>
                <a:srgbClr val="760A0A"/>
              </a:solidFill>
              <a:latin typeface="Arial" panose="020B0604020202020204" pitchFamily="34" charset="0"/>
              <a:cs typeface="Arial" panose="020B0604020202020204" pitchFamily="34" charset="0"/>
            </a:endParaRPr>
          </a:p>
        </p:txBody>
      </p:sp>
      <p:sp>
        <p:nvSpPr>
          <p:cNvPr id="6" name="İçerik Yer Tutucusu 13">
            <a:extLst>
              <a:ext uri="{FF2B5EF4-FFF2-40B4-BE49-F238E27FC236}">
                <a16:creationId xmlns:a16="http://schemas.microsoft.com/office/drawing/2014/main" id="{3F4CC237-76B2-2402-F475-2185F7FABE09}"/>
              </a:ext>
            </a:extLst>
          </p:cNvPr>
          <p:cNvSpPr txBox="1">
            <a:spLocks/>
          </p:cNvSpPr>
          <p:nvPr/>
        </p:nvSpPr>
        <p:spPr>
          <a:xfrm>
            <a:off x="3718148" y="1556793"/>
            <a:ext cx="7056784" cy="502534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fontAlgn="base"/>
            <a:r>
              <a:rPr lang="tr-TR" sz="1600" dirty="0">
                <a:latin typeface="Arial" panose="020B0604020202020204" pitchFamily="34" charset="0"/>
                <a:cs typeface="Arial" panose="020B0604020202020204" pitchFamily="34" charset="0"/>
              </a:rPr>
              <a:t>Senaryo: Online Alışveriş </a:t>
            </a:r>
            <a:r>
              <a:rPr lang="tr-TR" sz="1600" dirty="0" smtClean="0">
                <a:latin typeface="Arial" panose="020B0604020202020204" pitchFamily="34" charset="0"/>
                <a:cs typeface="Arial" panose="020B0604020202020204" pitchFamily="34" charset="0"/>
              </a:rPr>
              <a:t>Sistemi</a:t>
            </a:r>
          </a:p>
          <a:p>
            <a:pPr fontAlgn="base"/>
            <a:endParaRPr lang="tr-TR" sz="1600" dirty="0">
              <a:latin typeface="Arial" panose="020B0604020202020204" pitchFamily="34" charset="0"/>
              <a:cs typeface="Arial" panose="020B0604020202020204" pitchFamily="34" charset="0"/>
            </a:endParaRPr>
          </a:p>
          <a:p>
            <a:pPr marL="342900" indent="-342900" fontAlgn="base">
              <a:buFont typeface="+mj-lt"/>
              <a:buAutoNum type="arabicPeriod"/>
            </a:pPr>
            <a:r>
              <a:rPr lang="tr-TR" sz="1600" dirty="0">
                <a:latin typeface="Arial" panose="020B0604020202020204" pitchFamily="34" charset="0"/>
                <a:cs typeface="Arial" panose="020B0604020202020204" pitchFamily="34" charset="0"/>
              </a:rPr>
              <a:t>Bir e-ticaret şirketi, online alışveriş sistemini geliştirmek istiyor. Müşterilerin kolaylıkla alışveriş yapabilmesini sağlamak için </a:t>
            </a:r>
            <a:r>
              <a:rPr lang="tr-TR" sz="1600" dirty="0" err="1">
                <a:latin typeface="Arial" panose="020B0604020202020204" pitchFamily="34" charset="0"/>
                <a:cs typeface="Arial" panose="020B0604020202020204" pitchFamily="34" charset="0"/>
              </a:rPr>
              <a:t>Facade</a:t>
            </a:r>
            <a:r>
              <a:rPr lang="tr-TR" sz="1600" dirty="0">
                <a:latin typeface="Arial" panose="020B0604020202020204" pitchFamily="34" charset="0"/>
                <a:cs typeface="Arial" panose="020B0604020202020204" pitchFamily="34" charset="0"/>
              </a:rPr>
              <a:t> tasarım desenini kullanmayı </a:t>
            </a:r>
            <a:r>
              <a:rPr lang="tr-TR" sz="1600" dirty="0" smtClean="0">
                <a:latin typeface="Arial" panose="020B0604020202020204" pitchFamily="34" charset="0"/>
                <a:cs typeface="Arial" panose="020B0604020202020204" pitchFamily="34" charset="0"/>
              </a:rPr>
              <a:t>düşünüyor.</a:t>
            </a:r>
            <a:endParaRPr lang="tr-TR" sz="1600" dirty="0">
              <a:latin typeface="Arial" panose="020B0604020202020204" pitchFamily="34" charset="0"/>
              <a:cs typeface="Arial" panose="020B0604020202020204" pitchFamily="34" charset="0"/>
            </a:endParaRPr>
          </a:p>
          <a:p>
            <a:pPr marL="342900" indent="-342900" fontAlgn="base">
              <a:buFont typeface="+mj-lt"/>
              <a:buAutoNum type="arabicPeriod"/>
            </a:pPr>
            <a:r>
              <a:rPr lang="tr-TR" sz="1600" dirty="0" smtClean="0">
                <a:latin typeface="Arial" panose="020B0604020202020204" pitchFamily="34" charset="0"/>
                <a:cs typeface="Arial" panose="020B0604020202020204" pitchFamily="34" charset="0"/>
              </a:rPr>
              <a:t>Alışveriş </a:t>
            </a:r>
            <a:r>
              <a:rPr lang="tr-TR" sz="1600" dirty="0">
                <a:latin typeface="Arial" panose="020B0604020202020204" pitchFamily="34" charset="0"/>
                <a:cs typeface="Arial" panose="020B0604020202020204" pitchFamily="34" charset="0"/>
              </a:rPr>
              <a:t>sistemi, karmaşık bir yapıya sahiptir. Sipariş yönetimi, envanter yönetimi, ödeme işlemleri, kargo takibi gibi birçok alt sistemi </a:t>
            </a:r>
            <a:r>
              <a:rPr lang="tr-TR" sz="1600" dirty="0" smtClean="0">
                <a:latin typeface="Arial" panose="020B0604020202020204" pitchFamily="34" charset="0"/>
                <a:cs typeface="Arial" panose="020B0604020202020204" pitchFamily="34" charset="0"/>
              </a:rPr>
              <a:t>içerir.</a:t>
            </a:r>
          </a:p>
          <a:p>
            <a:pPr marL="342900" indent="-342900" fontAlgn="base">
              <a:buFont typeface="+mj-lt"/>
              <a:buAutoNum type="arabicPeriod"/>
            </a:pPr>
            <a:r>
              <a:rPr lang="tr-TR" sz="1600" dirty="0" err="1" smtClean="0">
                <a:latin typeface="Arial" panose="020B0604020202020204" pitchFamily="34" charset="0"/>
                <a:cs typeface="Arial" panose="020B0604020202020204" pitchFamily="34" charset="0"/>
              </a:rPr>
              <a:t>Facade</a:t>
            </a:r>
            <a:r>
              <a:rPr lang="tr-TR" sz="1600" dirty="0" smtClean="0">
                <a:latin typeface="Arial" panose="020B0604020202020204" pitchFamily="34" charset="0"/>
                <a:cs typeface="Arial" panose="020B0604020202020204" pitchFamily="34" charset="0"/>
              </a:rPr>
              <a:t> </a:t>
            </a:r>
            <a:r>
              <a:rPr lang="tr-TR" sz="1600" dirty="0">
                <a:latin typeface="Arial" panose="020B0604020202020204" pitchFamily="34" charset="0"/>
                <a:cs typeface="Arial" panose="020B0604020202020204" pitchFamily="34" charset="0"/>
              </a:rPr>
              <a:t>tasarım deseni, bu karmaşık alt sistemlerin bir </a:t>
            </a:r>
            <a:r>
              <a:rPr lang="tr-TR" sz="1600" dirty="0" err="1">
                <a:latin typeface="Arial" panose="020B0604020202020204" pitchFamily="34" charset="0"/>
                <a:cs typeface="Arial" panose="020B0604020202020204" pitchFamily="34" charset="0"/>
              </a:rPr>
              <a:t>arayüz</a:t>
            </a:r>
            <a:r>
              <a:rPr lang="tr-TR" sz="1600" dirty="0">
                <a:latin typeface="Arial" panose="020B0604020202020204" pitchFamily="34" charset="0"/>
                <a:cs typeface="Arial" panose="020B0604020202020204" pitchFamily="34" charset="0"/>
              </a:rPr>
              <a:t> sağlayarak müşterilerin kolaylıkla alışveriş yapmasını </a:t>
            </a:r>
            <a:r>
              <a:rPr lang="tr-TR" sz="1600" dirty="0" smtClean="0">
                <a:latin typeface="Arial" panose="020B0604020202020204" pitchFamily="34" charset="0"/>
                <a:cs typeface="Arial" panose="020B0604020202020204" pitchFamily="34" charset="0"/>
              </a:rPr>
              <a:t>sağlayabilir.</a:t>
            </a:r>
          </a:p>
          <a:p>
            <a:pPr marL="342900" indent="-342900" fontAlgn="base">
              <a:buFont typeface="+mj-lt"/>
              <a:buAutoNum type="arabicPeriod"/>
            </a:pPr>
            <a:r>
              <a:rPr lang="tr-TR" sz="1600" dirty="0" err="1" smtClean="0">
                <a:latin typeface="Arial" panose="020B0604020202020204" pitchFamily="34" charset="0"/>
                <a:cs typeface="Arial" panose="020B0604020202020204" pitchFamily="34" charset="0"/>
              </a:rPr>
              <a:t>Facade</a:t>
            </a:r>
            <a:r>
              <a:rPr lang="tr-TR" sz="1600" dirty="0" smtClean="0">
                <a:latin typeface="Arial" panose="020B0604020202020204" pitchFamily="34" charset="0"/>
                <a:cs typeface="Arial" panose="020B0604020202020204" pitchFamily="34" charset="0"/>
              </a:rPr>
              <a:t> </a:t>
            </a:r>
            <a:r>
              <a:rPr lang="tr-TR" sz="1600" dirty="0">
                <a:latin typeface="Arial" panose="020B0604020202020204" pitchFamily="34" charset="0"/>
                <a:cs typeface="Arial" panose="020B0604020202020204" pitchFamily="34" charset="0"/>
              </a:rPr>
              <a:t>sınıfı, müşterilerin alışveriş işlemlerini yönetir. Müşteriler, ürünleri seçer, ödeme yapar ve siparişlerini takip </a:t>
            </a:r>
            <a:r>
              <a:rPr lang="tr-TR" sz="1600" dirty="0" smtClean="0">
                <a:latin typeface="Arial" panose="020B0604020202020204" pitchFamily="34" charset="0"/>
                <a:cs typeface="Arial" panose="020B0604020202020204" pitchFamily="34" charset="0"/>
              </a:rPr>
              <a:t>ederler.</a:t>
            </a:r>
          </a:p>
          <a:p>
            <a:pPr marL="342900" indent="-342900" fontAlgn="base">
              <a:buFont typeface="+mj-lt"/>
              <a:buAutoNum type="arabicPeriod"/>
            </a:pPr>
            <a:r>
              <a:rPr lang="tr-TR" sz="1600" dirty="0" smtClean="0">
                <a:latin typeface="Arial" panose="020B0604020202020204" pitchFamily="34" charset="0"/>
                <a:cs typeface="Arial" panose="020B0604020202020204" pitchFamily="34" charset="0"/>
              </a:rPr>
              <a:t>Alt </a:t>
            </a:r>
            <a:r>
              <a:rPr lang="tr-TR" sz="1600" dirty="0">
                <a:latin typeface="Arial" panose="020B0604020202020204" pitchFamily="34" charset="0"/>
                <a:cs typeface="Arial" panose="020B0604020202020204" pitchFamily="34" charset="0"/>
              </a:rPr>
              <a:t>sistemlerdeki bileşenler, </a:t>
            </a:r>
            <a:r>
              <a:rPr lang="tr-TR" sz="1600" dirty="0" err="1">
                <a:latin typeface="Arial" panose="020B0604020202020204" pitchFamily="34" charset="0"/>
                <a:cs typeface="Arial" panose="020B0604020202020204" pitchFamily="34" charset="0"/>
              </a:rPr>
              <a:t>Facade</a:t>
            </a:r>
            <a:r>
              <a:rPr lang="tr-TR" sz="1600" dirty="0">
                <a:latin typeface="Arial" panose="020B0604020202020204" pitchFamily="34" charset="0"/>
                <a:cs typeface="Arial" panose="020B0604020202020204" pitchFamily="34" charset="0"/>
              </a:rPr>
              <a:t> </a:t>
            </a:r>
            <a:r>
              <a:rPr lang="tr-TR" sz="1600" dirty="0" err="1">
                <a:latin typeface="Arial" panose="020B0604020202020204" pitchFamily="34" charset="0"/>
                <a:cs typeface="Arial" panose="020B0604020202020204" pitchFamily="34" charset="0"/>
              </a:rPr>
              <a:t>arayüzünü</a:t>
            </a:r>
            <a:r>
              <a:rPr lang="tr-TR" sz="1600" dirty="0">
                <a:latin typeface="Arial" panose="020B0604020202020204" pitchFamily="34" charset="0"/>
                <a:cs typeface="Arial" panose="020B0604020202020204" pitchFamily="34" charset="0"/>
              </a:rPr>
              <a:t> kullanarak birlikte çalışır. Örneğin, </a:t>
            </a:r>
            <a:r>
              <a:rPr lang="tr-TR" sz="1600" dirty="0" err="1">
                <a:latin typeface="Arial" panose="020B0604020202020204" pitchFamily="34" charset="0"/>
                <a:cs typeface="Arial" panose="020B0604020202020204" pitchFamily="34" charset="0"/>
              </a:rPr>
              <a:t>Facade</a:t>
            </a:r>
            <a:r>
              <a:rPr lang="tr-TR" sz="1600" dirty="0">
                <a:latin typeface="Arial" panose="020B0604020202020204" pitchFamily="34" charset="0"/>
                <a:cs typeface="Arial" panose="020B0604020202020204" pitchFamily="34" charset="0"/>
              </a:rPr>
              <a:t> sınıfı, ürün seçimini envanter yönetimine iletir, ödeme işlemini ödeme sistemiyle gerçekleştirir ve kargo takibini lojistik sistemiyle </a:t>
            </a:r>
            <a:r>
              <a:rPr lang="tr-TR" sz="1600" dirty="0" smtClean="0">
                <a:latin typeface="Arial" panose="020B0604020202020204" pitchFamily="34" charset="0"/>
                <a:cs typeface="Arial" panose="020B0604020202020204" pitchFamily="34" charset="0"/>
              </a:rPr>
              <a:t>yapar.</a:t>
            </a:r>
          </a:p>
          <a:p>
            <a:pPr marL="342900" indent="-342900" fontAlgn="base">
              <a:buFont typeface="+mj-lt"/>
              <a:buAutoNum type="arabicPeriod"/>
            </a:pPr>
            <a:r>
              <a:rPr lang="tr-TR" sz="1600" dirty="0" smtClean="0">
                <a:latin typeface="Arial" panose="020B0604020202020204" pitchFamily="34" charset="0"/>
                <a:cs typeface="Arial" panose="020B0604020202020204" pitchFamily="34" charset="0"/>
              </a:rPr>
              <a:t>Müşteriler</a:t>
            </a:r>
            <a:r>
              <a:rPr lang="tr-TR" sz="1600" dirty="0">
                <a:latin typeface="Arial" panose="020B0604020202020204" pitchFamily="34" charset="0"/>
                <a:cs typeface="Arial" panose="020B0604020202020204" pitchFamily="34" charset="0"/>
              </a:rPr>
              <a:t>, alışveriş işlemlerini sadece </a:t>
            </a:r>
            <a:r>
              <a:rPr lang="tr-TR" sz="1600" dirty="0" err="1">
                <a:latin typeface="Arial" panose="020B0604020202020204" pitchFamily="34" charset="0"/>
                <a:cs typeface="Arial" panose="020B0604020202020204" pitchFamily="34" charset="0"/>
              </a:rPr>
              <a:t>Facade</a:t>
            </a:r>
            <a:r>
              <a:rPr lang="tr-TR" sz="1600" dirty="0">
                <a:latin typeface="Arial" panose="020B0604020202020204" pitchFamily="34" charset="0"/>
                <a:cs typeface="Arial" panose="020B0604020202020204" pitchFamily="34" charset="0"/>
              </a:rPr>
              <a:t> </a:t>
            </a:r>
            <a:r>
              <a:rPr lang="tr-TR" sz="1600" dirty="0" err="1">
                <a:latin typeface="Arial" panose="020B0604020202020204" pitchFamily="34" charset="0"/>
                <a:cs typeface="Arial" panose="020B0604020202020204" pitchFamily="34" charset="0"/>
              </a:rPr>
              <a:t>arayüzünü</a:t>
            </a:r>
            <a:r>
              <a:rPr lang="tr-TR" sz="1600" dirty="0">
                <a:latin typeface="Arial" panose="020B0604020202020204" pitchFamily="34" charset="0"/>
                <a:cs typeface="Arial" panose="020B0604020202020204" pitchFamily="34" charset="0"/>
              </a:rPr>
              <a:t> kullanarak gerçekleştirir. Karmaşık alt sistemlerin ayrıntılarına veya bileşenlerine aşina olmaları </a:t>
            </a:r>
            <a:r>
              <a:rPr lang="tr-TR" sz="1600" dirty="0" smtClean="0">
                <a:latin typeface="Arial" panose="020B0604020202020204" pitchFamily="34" charset="0"/>
                <a:cs typeface="Arial" panose="020B0604020202020204" pitchFamily="34" charset="0"/>
              </a:rPr>
              <a:t>gerekmez.</a:t>
            </a:r>
          </a:p>
          <a:p>
            <a:pPr marL="342900" indent="-342900" fontAlgn="base">
              <a:buFont typeface="+mj-lt"/>
              <a:buAutoNum type="arabicPeriod"/>
            </a:pPr>
            <a:r>
              <a:rPr lang="tr-TR" sz="1600" dirty="0" err="1" smtClean="0">
                <a:latin typeface="Arial" panose="020B0604020202020204" pitchFamily="34" charset="0"/>
                <a:cs typeface="Arial" panose="020B0604020202020204" pitchFamily="34" charset="0"/>
              </a:rPr>
              <a:t>Facade</a:t>
            </a:r>
            <a:r>
              <a:rPr lang="tr-TR" sz="1600" dirty="0" smtClean="0">
                <a:latin typeface="Arial" panose="020B0604020202020204" pitchFamily="34" charset="0"/>
                <a:cs typeface="Arial" panose="020B0604020202020204" pitchFamily="34" charset="0"/>
              </a:rPr>
              <a:t> </a:t>
            </a:r>
            <a:r>
              <a:rPr lang="tr-TR" sz="1600" dirty="0">
                <a:latin typeface="Arial" panose="020B0604020202020204" pitchFamily="34" charset="0"/>
                <a:cs typeface="Arial" panose="020B0604020202020204" pitchFamily="34" charset="0"/>
              </a:rPr>
              <a:t>tasarım deseni, müşterilere kullanıcı dostu bir alışveriş deneyimi sunar. Müşteriler, tek bir </a:t>
            </a:r>
            <a:r>
              <a:rPr lang="tr-TR" sz="1600" dirty="0" err="1">
                <a:latin typeface="Arial" panose="020B0604020202020204" pitchFamily="34" charset="0"/>
                <a:cs typeface="Arial" panose="020B0604020202020204" pitchFamily="34" charset="0"/>
              </a:rPr>
              <a:t>arayüz</a:t>
            </a:r>
            <a:r>
              <a:rPr lang="tr-TR" sz="1600" dirty="0">
                <a:latin typeface="Arial" panose="020B0604020202020204" pitchFamily="34" charset="0"/>
                <a:cs typeface="Arial" panose="020B0604020202020204" pitchFamily="34" charset="0"/>
              </a:rPr>
              <a:t> aracılığıyla tüm alışveriş işlemlerini gerçekleştirebilir ve karmaşık alt sistemlerin detaylarıyla uğraşmak zorunda kalmazlar.</a:t>
            </a:r>
            <a:endParaRPr lang="tr-TR"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083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p:cNvPicPr>
            <a:picLocks noChangeAspect="1"/>
          </p:cNvPicPr>
          <p:nvPr/>
        </p:nvPicPr>
        <p:blipFill>
          <a:blip r:embed="rId2"/>
          <a:stretch>
            <a:fillRect/>
          </a:stretch>
        </p:blipFill>
        <p:spPr>
          <a:xfrm>
            <a:off x="1629916" y="1412776"/>
            <a:ext cx="8064896" cy="5195109"/>
          </a:xfrm>
          <a:prstGeom prst="rect">
            <a:avLst/>
          </a:prstGeom>
        </p:spPr>
      </p:pic>
      <p:pic>
        <p:nvPicPr>
          <p:cNvPr id="4" name="Resim 3">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5"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6"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Facade</a:t>
            </a:r>
            <a:r>
              <a:rPr lang="tr-TR" sz="2000" dirty="0" smtClean="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95279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Flyweight</a:t>
            </a:r>
            <a:r>
              <a:rPr lang="tr-TR" sz="2000" dirty="0" smtClean="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5"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2592288"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Adapter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Bridge</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Composite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Decorator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Facade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solidFill>
                  <a:srgbClr val="C00000"/>
                </a:solidFill>
                <a:latin typeface="Arial" panose="020B0604020202020204" pitchFamily="34" charset="0"/>
                <a:cs typeface="Arial" panose="020B0604020202020204" pitchFamily="34" charset="0"/>
              </a:rPr>
              <a:t>Flyweight</a:t>
            </a:r>
            <a:endParaRPr lang="tr-TR" sz="2400" b="1" dirty="0">
              <a:solidFill>
                <a:srgbClr val="C00000"/>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Proxy</a:t>
            </a:r>
          </a:p>
          <a:p>
            <a:pPr marL="457200" indent="-457200">
              <a:buFont typeface="Arial" panose="020B0604020202020204" pitchFamily="34" charset="0"/>
              <a:buChar char="•"/>
            </a:pPr>
            <a:endParaRPr lang="tr-TR" sz="2400" b="1" dirty="0">
              <a:solidFill>
                <a:srgbClr val="760A0A"/>
              </a:solidFill>
              <a:latin typeface="Arial" panose="020B0604020202020204" pitchFamily="34" charset="0"/>
              <a:cs typeface="Arial" panose="020B0604020202020204" pitchFamily="34" charset="0"/>
            </a:endParaRPr>
          </a:p>
        </p:txBody>
      </p:sp>
      <p:sp>
        <p:nvSpPr>
          <p:cNvPr id="6" name="İçerik Yer Tutucusu 13">
            <a:extLst>
              <a:ext uri="{FF2B5EF4-FFF2-40B4-BE49-F238E27FC236}">
                <a16:creationId xmlns:a16="http://schemas.microsoft.com/office/drawing/2014/main" id="{3F4CC237-76B2-2402-F475-2185F7FABE09}"/>
              </a:ext>
            </a:extLst>
          </p:cNvPr>
          <p:cNvSpPr txBox="1">
            <a:spLocks/>
          </p:cNvSpPr>
          <p:nvPr/>
        </p:nvSpPr>
        <p:spPr>
          <a:xfrm>
            <a:off x="3718148" y="1556793"/>
            <a:ext cx="7056784" cy="502534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fontAlgn="base"/>
            <a:r>
              <a:rPr lang="tr-TR" sz="1800" b="1" dirty="0" err="1" smtClean="0">
                <a:latin typeface="Arial" panose="020B0604020202020204" pitchFamily="34" charset="0"/>
                <a:cs typeface="Arial" panose="020B0604020202020204" pitchFamily="34" charset="0"/>
              </a:rPr>
              <a:t>Flyweight</a:t>
            </a:r>
            <a:r>
              <a:rPr lang="tr-TR" sz="1800" dirty="0" smtClean="0">
                <a:latin typeface="Arial" panose="020B0604020202020204" pitchFamily="34" charset="0"/>
                <a:cs typeface="Arial" panose="020B0604020202020204" pitchFamily="34" charset="0"/>
              </a:rPr>
              <a:t> </a:t>
            </a:r>
            <a:r>
              <a:rPr lang="tr-TR" sz="1800" dirty="0">
                <a:latin typeface="Arial" panose="020B0604020202020204" pitchFamily="34" charset="0"/>
                <a:cs typeface="Arial" panose="020B0604020202020204" pitchFamily="34" charset="0"/>
              </a:rPr>
              <a:t>tasarım deseni, bellek kullanımını optimize etmek için kullanılan bir yapısal tasarım desenidir. Bu desen, bir nesnenin birden fazla yerde kullanılması durumunda, nesnenin tekrar tekrar oluşturulması yerine paylaşılmasını sağlar. Böylece bellek tüketimi azalır ve performans artar</a:t>
            </a:r>
            <a:r>
              <a:rPr lang="tr-TR" sz="1800" dirty="0" smtClean="0">
                <a:latin typeface="Arial" panose="020B0604020202020204" pitchFamily="34" charset="0"/>
                <a:cs typeface="Arial" panose="020B0604020202020204" pitchFamily="34" charset="0"/>
              </a:rPr>
              <a:t>.</a:t>
            </a:r>
          </a:p>
          <a:p>
            <a:pPr fontAlgn="base"/>
            <a:endParaRPr lang="tr-TR" sz="1800" dirty="0">
              <a:latin typeface="Arial" panose="020B0604020202020204" pitchFamily="34" charset="0"/>
              <a:cs typeface="Arial" panose="020B0604020202020204" pitchFamily="34" charset="0"/>
            </a:endParaRPr>
          </a:p>
          <a:p>
            <a:pPr fontAlgn="base"/>
            <a:r>
              <a:rPr lang="tr-TR" sz="1800" dirty="0" smtClean="0">
                <a:latin typeface="Arial" panose="020B0604020202020204" pitchFamily="34" charset="0"/>
                <a:cs typeface="Arial" panose="020B0604020202020204" pitchFamily="34" charset="0"/>
              </a:rPr>
              <a:t>Bu desen, tekrarlanan </a:t>
            </a:r>
            <a:r>
              <a:rPr lang="tr-TR" sz="1800" dirty="0">
                <a:latin typeface="Arial" panose="020B0604020202020204" pitchFamily="34" charset="0"/>
                <a:cs typeface="Arial" panose="020B0604020202020204" pitchFamily="34" charset="0"/>
              </a:rPr>
              <a:t>durumların paylaşılması, büyük ölçekli veya çok sayıda nesnenin kullanıldığı durumlarda faydalı olabilir. Özellikle paylaşılan durumların büyük bir kısmı aynıysa, </a:t>
            </a:r>
            <a:r>
              <a:rPr lang="tr-TR" sz="1800" dirty="0" err="1">
                <a:latin typeface="Arial" panose="020B0604020202020204" pitchFamily="34" charset="0"/>
                <a:cs typeface="Arial" panose="020B0604020202020204" pitchFamily="34" charset="0"/>
              </a:rPr>
              <a:t>flyweight</a:t>
            </a:r>
            <a:r>
              <a:rPr lang="tr-TR" sz="1800" dirty="0">
                <a:latin typeface="Arial" panose="020B0604020202020204" pitchFamily="34" charset="0"/>
                <a:cs typeface="Arial" panose="020B0604020202020204" pitchFamily="34" charset="0"/>
              </a:rPr>
              <a:t> tasarım deseni büyük bir etki sağlar.</a:t>
            </a:r>
            <a:endParaRPr lang="tr-TR" sz="18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54219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http://cagataykiziltan.net/wp-content/uploads/2020/08/Flyweight-768x416.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1884" y="1268760"/>
            <a:ext cx="9442206" cy="5114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7159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Flyweight</a:t>
            </a:r>
            <a:r>
              <a:rPr lang="tr-TR" sz="2000" dirty="0" smtClean="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5"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2592288"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Adapter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Bridge</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Composite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Decorator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Facade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solidFill>
                  <a:srgbClr val="C00000"/>
                </a:solidFill>
                <a:latin typeface="Arial" panose="020B0604020202020204" pitchFamily="34" charset="0"/>
                <a:cs typeface="Arial" panose="020B0604020202020204" pitchFamily="34" charset="0"/>
              </a:rPr>
              <a:t>Flyweight</a:t>
            </a:r>
            <a:endParaRPr lang="tr-TR" sz="2400" b="1" dirty="0">
              <a:solidFill>
                <a:srgbClr val="C00000"/>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Proxy</a:t>
            </a:r>
          </a:p>
          <a:p>
            <a:pPr marL="457200" indent="-457200">
              <a:buFont typeface="Arial" panose="020B0604020202020204" pitchFamily="34" charset="0"/>
              <a:buChar char="•"/>
            </a:pPr>
            <a:endParaRPr lang="tr-TR" sz="2400" b="1" dirty="0">
              <a:solidFill>
                <a:srgbClr val="760A0A"/>
              </a:solidFill>
              <a:latin typeface="Arial" panose="020B0604020202020204" pitchFamily="34" charset="0"/>
              <a:cs typeface="Arial" panose="020B0604020202020204" pitchFamily="34" charset="0"/>
            </a:endParaRPr>
          </a:p>
        </p:txBody>
      </p:sp>
      <p:sp>
        <p:nvSpPr>
          <p:cNvPr id="6" name="İçerik Yer Tutucusu 13">
            <a:extLst>
              <a:ext uri="{FF2B5EF4-FFF2-40B4-BE49-F238E27FC236}">
                <a16:creationId xmlns:a16="http://schemas.microsoft.com/office/drawing/2014/main" id="{3F4CC237-76B2-2402-F475-2185F7FABE09}"/>
              </a:ext>
            </a:extLst>
          </p:cNvPr>
          <p:cNvSpPr txBox="1">
            <a:spLocks/>
          </p:cNvSpPr>
          <p:nvPr/>
        </p:nvSpPr>
        <p:spPr>
          <a:xfrm>
            <a:off x="3718148" y="1556793"/>
            <a:ext cx="7056784" cy="502534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fontAlgn="base"/>
            <a:endParaRPr lang="tr-TR" sz="1800" dirty="0" smtClean="0">
              <a:latin typeface="Arial" panose="020B0604020202020204" pitchFamily="34" charset="0"/>
              <a:cs typeface="Arial" panose="020B0604020202020204" pitchFamily="34" charset="0"/>
            </a:endParaRPr>
          </a:p>
        </p:txBody>
      </p:sp>
      <p:sp>
        <p:nvSpPr>
          <p:cNvPr id="8" name="Dikdörtgen 7"/>
          <p:cNvSpPr/>
          <p:nvPr/>
        </p:nvSpPr>
        <p:spPr>
          <a:xfrm>
            <a:off x="3574132" y="1516429"/>
            <a:ext cx="6092825" cy="2862322"/>
          </a:xfrm>
          <a:prstGeom prst="rect">
            <a:avLst/>
          </a:prstGeom>
        </p:spPr>
        <p:txBody>
          <a:bodyPr>
            <a:spAutoFit/>
          </a:bodyPr>
          <a:lstStyle/>
          <a:p>
            <a:pPr marL="285750" indent="-285750">
              <a:buFont typeface="Arial" panose="020B0604020202020204" pitchFamily="34" charset="0"/>
              <a:buChar char="•"/>
            </a:pPr>
            <a:r>
              <a:rPr lang="tr-TR" dirty="0">
                <a:latin typeface="Arial" panose="020B0604020202020204" pitchFamily="34" charset="0"/>
                <a:cs typeface="Arial" panose="020B0604020202020204" pitchFamily="34" charset="0"/>
              </a:rPr>
              <a:t>Bir nesne üretmek istediğin zaman </a:t>
            </a:r>
            <a:r>
              <a:rPr lang="tr-TR" dirty="0" err="1">
                <a:latin typeface="Arial" panose="020B0604020202020204" pitchFamily="34" charset="0"/>
                <a:cs typeface="Arial" panose="020B0604020202020204" pitchFamily="34" charset="0"/>
              </a:rPr>
              <a:t>FlyweightFactory</a:t>
            </a:r>
            <a:r>
              <a:rPr lang="tr-TR" dirty="0">
                <a:latin typeface="Arial" panose="020B0604020202020204" pitchFamily="34" charset="0"/>
                <a:cs typeface="Arial" panose="020B0604020202020204" pitchFamily="34" charset="0"/>
              </a:rPr>
              <a:t> üzerinden üret</a:t>
            </a:r>
            <a:r>
              <a:rPr lang="tr-TR"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tr-TR"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tr-TR" dirty="0">
                <a:latin typeface="Arial" panose="020B0604020202020204" pitchFamily="34" charset="0"/>
                <a:cs typeface="Arial" panose="020B0604020202020204" pitchFamily="34" charset="0"/>
              </a:rPr>
              <a:t>Eğer nesne </a:t>
            </a:r>
            <a:r>
              <a:rPr lang="tr-TR" dirty="0" err="1">
                <a:latin typeface="Arial" panose="020B0604020202020204" pitchFamily="34" charset="0"/>
                <a:cs typeface="Arial" panose="020B0604020202020204" pitchFamily="34" charset="0"/>
              </a:rPr>
              <a:t>flyweightFactroy</a:t>
            </a:r>
            <a:r>
              <a:rPr lang="tr-TR" dirty="0">
                <a:latin typeface="Arial" panose="020B0604020202020204" pitchFamily="34" charset="0"/>
                <a:cs typeface="Arial" panose="020B0604020202020204" pitchFamily="34" charset="0"/>
              </a:rPr>
              <a:t> içerisindeki havuzda yer alıyorsa nesneyi sana bu havuzdan döndürecektir. Yok ise önce havuza ekleyip sonra döndürecektir</a:t>
            </a:r>
            <a:r>
              <a:rPr lang="tr-TR"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tr-TR"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tr-TR" dirty="0">
                <a:latin typeface="Arial" panose="020B0604020202020204" pitchFamily="34" charset="0"/>
                <a:cs typeface="Arial" panose="020B0604020202020204" pitchFamily="34" charset="0"/>
              </a:rPr>
              <a:t>Havuzdaki nesnelerin </a:t>
            </a:r>
            <a:r>
              <a:rPr lang="tr-TR" dirty="0" err="1">
                <a:latin typeface="Arial" panose="020B0604020202020204" pitchFamily="34" charset="0"/>
                <a:cs typeface="Arial" panose="020B0604020202020204" pitchFamily="34" charset="0"/>
              </a:rPr>
              <a:t>common</a:t>
            </a:r>
            <a:r>
              <a:rPr lang="tr-TR" dirty="0">
                <a:latin typeface="Arial" panose="020B0604020202020204" pitchFamily="34" charset="0"/>
                <a:cs typeface="Arial" panose="020B0604020202020204" pitchFamily="34" charset="0"/>
              </a:rPr>
              <a:t> olanları havuzdan alındığı şekilde kullanılır. </a:t>
            </a:r>
            <a:r>
              <a:rPr lang="tr-TR" dirty="0" err="1">
                <a:latin typeface="Arial" panose="020B0604020202020204" pitchFamily="34" charset="0"/>
                <a:cs typeface="Arial" panose="020B0604020202020204" pitchFamily="34" charset="0"/>
              </a:rPr>
              <a:t>Spesifikasyon</a:t>
            </a:r>
            <a:r>
              <a:rPr lang="tr-TR" dirty="0">
                <a:latin typeface="Arial" panose="020B0604020202020204" pitchFamily="34" charset="0"/>
                <a:cs typeface="Arial" panose="020B0604020202020204" pitchFamily="34" charset="0"/>
              </a:rPr>
              <a:t> gerekenleri de havuzdan alındıktan sonra </a:t>
            </a:r>
            <a:r>
              <a:rPr lang="tr-TR" dirty="0" err="1">
                <a:latin typeface="Arial" panose="020B0604020202020204" pitchFamily="34" charset="0"/>
                <a:cs typeface="Arial" panose="020B0604020202020204" pitchFamily="34" charset="0"/>
              </a:rPr>
              <a:t>customize</a:t>
            </a:r>
            <a:r>
              <a:rPr lang="tr-TR" dirty="0">
                <a:latin typeface="Arial" panose="020B0604020202020204" pitchFamily="34" charset="0"/>
                <a:cs typeface="Arial" panose="020B0604020202020204" pitchFamily="34" charset="0"/>
              </a:rPr>
              <a:t> edilir.</a:t>
            </a:r>
          </a:p>
        </p:txBody>
      </p:sp>
    </p:spTree>
    <p:extLst>
      <p:ext uri="{BB962C8B-B14F-4D97-AF65-F5344CB8AC3E}">
        <p14:creationId xmlns:p14="http://schemas.microsoft.com/office/powerpoint/2010/main" val="2897028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Flyweight</a:t>
            </a:r>
            <a:r>
              <a:rPr lang="tr-TR" sz="2000" dirty="0" smtClean="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5"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2592288"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Adapter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Bridge</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Composite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Decorator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Facade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solidFill>
                  <a:srgbClr val="C00000"/>
                </a:solidFill>
                <a:latin typeface="Arial" panose="020B0604020202020204" pitchFamily="34" charset="0"/>
                <a:cs typeface="Arial" panose="020B0604020202020204" pitchFamily="34" charset="0"/>
              </a:rPr>
              <a:t>Flyweight</a:t>
            </a:r>
            <a:endParaRPr lang="tr-TR" sz="2400" b="1" dirty="0">
              <a:solidFill>
                <a:srgbClr val="C00000"/>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Proxy</a:t>
            </a:r>
          </a:p>
          <a:p>
            <a:pPr marL="457200" indent="-457200">
              <a:buFont typeface="Arial" panose="020B0604020202020204" pitchFamily="34" charset="0"/>
              <a:buChar char="•"/>
            </a:pPr>
            <a:endParaRPr lang="tr-TR" sz="2400" b="1" dirty="0">
              <a:solidFill>
                <a:srgbClr val="760A0A"/>
              </a:solidFill>
              <a:latin typeface="Arial" panose="020B0604020202020204" pitchFamily="34" charset="0"/>
              <a:cs typeface="Arial" panose="020B0604020202020204" pitchFamily="34" charset="0"/>
            </a:endParaRPr>
          </a:p>
        </p:txBody>
      </p:sp>
      <p:sp>
        <p:nvSpPr>
          <p:cNvPr id="6" name="İçerik Yer Tutucusu 13">
            <a:extLst>
              <a:ext uri="{FF2B5EF4-FFF2-40B4-BE49-F238E27FC236}">
                <a16:creationId xmlns:a16="http://schemas.microsoft.com/office/drawing/2014/main" id="{3F4CC237-76B2-2402-F475-2185F7FABE09}"/>
              </a:ext>
            </a:extLst>
          </p:cNvPr>
          <p:cNvSpPr txBox="1">
            <a:spLocks/>
          </p:cNvSpPr>
          <p:nvPr/>
        </p:nvSpPr>
        <p:spPr>
          <a:xfrm>
            <a:off x="3718148" y="1556793"/>
            <a:ext cx="7056784" cy="502534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fontAlgn="base"/>
            <a:endParaRPr lang="tr-TR" sz="1800" dirty="0" smtClean="0">
              <a:latin typeface="Arial" panose="020B0604020202020204" pitchFamily="34" charset="0"/>
              <a:cs typeface="Arial" panose="020B0604020202020204" pitchFamily="34" charset="0"/>
            </a:endParaRPr>
          </a:p>
        </p:txBody>
      </p:sp>
      <p:sp>
        <p:nvSpPr>
          <p:cNvPr id="7" name="Dikdörtgen 6"/>
          <p:cNvSpPr/>
          <p:nvPr/>
        </p:nvSpPr>
        <p:spPr>
          <a:xfrm>
            <a:off x="3574132" y="1516429"/>
            <a:ext cx="6092825" cy="5078313"/>
          </a:xfrm>
          <a:prstGeom prst="rect">
            <a:avLst/>
          </a:prstGeom>
        </p:spPr>
        <p:txBody>
          <a:bodyPr>
            <a:spAutoFit/>
          </a:bodyPr>
          <a:lstStyle/>
          <a:p>
            <a:r>
              <a:rPr lang="tr-TR" dirty="0" err="1" smtClean="0"/>
              <a:t>Flyweight</a:t>
            </a:r>
            <a:r>
              <a:rPr lang="tr-TR" dirty="0" smtClean="0"/>
              <a:t> </a:t>
            </a:r>
            <a:r>
              <a:rPr lang="tr-TR" dirty="0"/>
              <a:t>tasarım deseninde şu bileşenler yer alır</a:t>
            </a:r>
            <a:r>
              <a:rPr lang="tr-TR" dirty="0" smtClean="0"/>
              <a:t>:</a:t>
            </a:r>
          </a:p>
          <a:p>
            <a:endParaRPr lang="tr-TR" dirty="0">
              <a:latin typeface="Arial" panose="020B0604020202020204" pitchFamily="34" charset="0"/>
              <a:cs typeface="Arial" panose="020B0604020202020204" pitchFamily="34" charset="0"/>
            </a:endParaRPr>
          </a:p>
          <a:p>
            <a:pPr marL="342900" indent="-342900">
              <a:buFont typeface="+mj-lt"/>
              <a:buAutoNum type="arabicPeriod"/>
            </a:pPr>
            <a:r>
              <a:rPr lang="tr-TR" dirty="0" err="1">
                <a:latin typeface="Arial" panose="020B0604020202020204" pitchFamily="34" charset="0"/>
                <a:cs typeface="Arial" panose="020B0604020202020204" pitchFamily="34" charset="0"/>
              </a:rPr>
              <a:t>Flyweight</a:t>
            </a:r>
            <a:r>
              <a:rPr lang="tr-TR"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Uçbilgi</a:t>
            </a:r>
            <a:r>
              <a:rPr lang="tr-TR" dirty="0">
                <a:latin typeface="Arial" panose="020B0604020202020204" pitchFamily="34" charset="0"/>
                <a:cs typeface="Arial" panose="020B0604020202020204" pitchFamily="34" charset="0"/>
              </a:rPr>
              <a:t>): Paylaşılan nesnenin </a:t>
            </a:r>
            <a:r>
              <a:rPr lang="tr-TR" dirty="0" err="1">
                <a:latin typeface="Arial" panose="020B0604020202020204" pitchFamily="34" charset="0"/>
                <a:cs typeface="Arial" panose="020B0604020202020204" pitchFamily="34" charset="0"/>
              </a:rPr>
              <a:t>arayüzünü</a:t>
            </a:r>
            <a:r>
              <a:rPr lang="tr-TR" dirty="0">
                <a:latin typeface="Arial" panose="020B0604020202020204" pitchFamily="34" charset="0"/>
                <a:cs typeface="Arial" panose="020B0604020202020204" pitchFamily="34" charset="0"/>
              </a:rPr>
              <a:t> tanımlar. Bu </a:t>
            </a:r>
            <a:r>
              <a:rPr lang="tr-TR" dirty="0" err="1">
                <a:latin typeface="Arial" panose="020B0604020202020204" pitchFamily="34" charset="0"/>
                <a:cs typeface="Arial" panose="020B0604020202020204" pitchFamily="34" charset="0"/>
              </a:rPr>
              <a:t>arayüz</a:t>
            </a:r>
            <a:r>
              <a:rPr lang="tr-TR" dirty="0">
                <a:latin typeface="Arial" panose="020B0604020202020204" pitchFamily="34" charset="0"/>
                <a:cs typeface="Arial" panose="020B0604020202020204" pitchFamily="34" charset="0"/>
              </a:rPr>
              <a:t>, paylaşılan nesnenin durumunu dışarıdan alır veya </a:t>
            </a:r>
            <a:r>
              <a:rPr lang="tr-TR" dirty="0" smtClean="0">
                <a:latin typeface="Arial" panose="020B0604020202020204" pitchFamily="34" charset="0"/>
                <a:cs typeface="Arial" panose="020B0604020202020204" pitchFamily="34" charset="0"/>
              </a:rPr>
              <a:t>ayarlar.</a:t>
            </a:r>
          </a:p>
          <a:p>
            <a:pPr marL="342900" indent="-342900">
              <a:buFont typeface="+mj-lt"/>
              <a:buAutoNum type="arabicPeriod"/>
            </a:pPr>
            <a:endParaRPr lang="tr-TR" dirty="0" smtClean="0">
              <a:latin typeface="Arial" panose="020B0604020202020204" pitchFamily="34" charset="0"/>
              <a:cs typeface="Arial" panose="020B0604020202020204" pitchFamily="34" charset="0"/>
            </a:endParaRPr>
          </a:p>
          <a:p>
            <a:pPr marL="342900" indent="-342900">
              <a:buFont typeface="+mj-lt"/>
              <a:buAutoNum type="arabicPeriod"/>
            </a:pPr>
            <a:r>
              <a:rPr lang="tr-TR" dirty="0" err="1" smtClean="0">
                <a:latin typeface="Arial" panose="020B0604020202020204" pitchFamily="34" charset="0"/>
                <a:cs typeface="Arial" panose="020B0604020202020204" pitchFamily="34" charset="0"/>
              </a:rPr>
              <a:t>Concrete</a:t>
            </a:r>
            <a:r>
              <a:rPr lang="tr-TR" dirty="0" smtClean="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Flyweight</a:t>
            </a:r>
            <a:r>
              <a:rPr lang="tr-TR" dirty="0">
                <a:latin typeface="Arial" panose="020B0604020202020204" pitchFamily="34" charset="0"/>
                <a:cs typeface="Arial" panose="020B0604020202020204" pitchFamily="34" charset="0"/>
              </a:rPr>
              <a:t> (Somut </a:t>
            </a:r>
            <a:r>
              <a:rPr lang="tr-TR" dirty="0" err="1">
                <a:latin typeface="Arial" panose="020B0604020202020204" pitchFamily="34" charset="0"/>
                <a:cs typeface="Arial" panose="020B0604020202020204" pitchFamily="34" charset="0"/>
              </a:rPr>
              <a:t>Uçbilgi</a:t>
            </a:r>
            <a:r>
              <a:rPr lang="tr-TR" dirty="0">
                <a:latin typeface="Arial" panose="020B0604020202020204" pitchFamily="34" charset="0"/>
                <a:cs typeface="Arial" panose="020B0604020202020204" pitchFamily="34" charset="0"/>
              </a:rPr>
              <a:t>): Paylaşılan nesneyi temsil eder. </a:t>
            </a:r>
            <a:r>
              <a:rPr lang="tr-TR" dirty="0" err="1">
                <a:latin typeface="Arial" panose="020B0604020202020204" pitchFamily="34" charset="0"/>
                <a:cs typeface="Arial" panose="020B0604020202020204" pitchFamily="34" charset="0"/>
              </a:rPr>
              <a:t>Uçbilgi</a:t>
            </a:r>
            <a:r>
              <a:rPr lang="tr-TR"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arayüzünü</a:t>
            </a:r>
            <a:r>
              <a:rPr lang="tr-TR" dirty="0">
                <a:latin typeface="Arial" panose="020B0604020202020204" pitchFamily="34" charset="0"/>
                <a:cs typeface="Arial" panose="020B0604020202020204" pitchFamily="34" charset="0"/>
              </a:rPr>
              <a:t> uygular ve durumu depolar. Eğer nesne içerisinde paylaşılmayan durum varsa, bu durum her nesne için ayrı ayrı </a:t>
            </a:r>
            <a:r>
              <a:rPr lang="tr-TR" dirty="0" smtClean="0">
                <a:latin typeface="Arial" panose="020B0604020202020204" pitchFamily="34" charset="0"/>
                <a:cs typeface="Arial" panose="020B0604020202020204" pitchFamily="34" charset="0"/>
              </a:rPr>
              <a:t>tutulur.</a:t>
            </a:r>
          </a:p>
          <a:p>
            <a:pPr marL="342900" indent="-342900">
              <a:buFont typeface="+mj-lt"/>
              <a:buAutoNum type="arabicPeriod"/>
            </a:pPr>
            <a:endParaRPr lang="tr-TR" dirty="0" smtClean="0">
              <a:latin typeface="Arial" panose="020B0604020202020204" pitchFamily="34" charset="0"/>
              <a:cs typeface="Arial" panose="020B0604020202020204" pitchFamily="34" charset="0"/>
            </a:endParaRPr>
          </a:p>
          <a:p>
            <a:pPr marL="342900" indent="-342900">
              <a:buFont typeface="+mj-lt"/>
              <a:buAutoNum type="arabicPeriod"/>
            </a:pPr>
            <a:r>
              <a:rPr lang="tr-TR" dirty="0" err="1" smtClean="0">
                <a:latin typeface="Arial" panose="020B0604020202020204" pitchFamily="34" charset="0"/>
                <a:cs typeface="Arial" panose="020B0604020202020204" pitchFamily="34" charset="0"/>
              </a:rPr>
              <a:t>Flyweight</a:t>
            </a:r>
            <a:r>
              <a:rPr lang="tr-TR" dirty="0" smtClean="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Factory</a:t>
            </a:r>
            <a:r>
              <a:rPr lang="tr-TR"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Uçbilgi</a:t>
            </a:r>
            <a:r>
              <a:rPr lang="tr-TR" dirty="0">
                <a:latin typeface="Arial" panose="020B0604020202020204" pitchFamily="34" charset="0"/>
                <a:cs typeface="Arial" panose="020B0604020202020204" pitchFamily="34" charset="0"/>
              </a:rPr>
              <a:t> Fabrikası): </a:t>
            </a:r>
            <a:r>
              <a:rPr lang="tr-TR" dirty="0" err="1">
                <a:latin typeface="Arial" panose="020B0604020202020204" pitchFamily="34" charset="0"/>
                <a:cs typeface="Arial" panose="020B0604020202020204" pitchFamily="34" charset="0"/>
              </a:rPr>
              <a:t>Flyweight</a:t>
            </a:r>
            <a:r>
              <a:rPr lang="tr-TR" dirty="0">
                <a:latin typeface="Arial" panose="020B0604020202020204" pitchFamily="34" charset="0"/>
                <a:cs typeface="Arial" panose="020B0604020202020204" pitchFamily="34" charset="0"/>
              </a:rPr>
              <a:t> nesnelerinin oluşturulduğu ve yönetildiği bir fabrikadır. Bu fabrika, oluşturulan nesneleri bir havuzda saklar ve talep edildiğinde paylaşılan nesneleri geri </a:t>
            </a:r>
            <a:r>
              <a:rPr lang="tr-TR" dirty="0" smtClean="0">
                <a:latin typeface="Arial" panose="020B0604020202020204" pitchFamily="34" charset="0"/>
                <a:cs typeface="Arial" panose="020B0604020202020204" pitchFamily="34" charset="0"/>
              </a:rPr>
              <a:t>döndürür.</a:t>
            </a:r>
          </a:p>
          <a:p>
            <a:pPr marL="342900" indent="-342900">
              <a:buFont typeface="+mj-lt"/>
              <a:buAutoNum type="arabicPeriod"/>
            </a:pPr>
            <a:endParaRPr lang="tr-TR" dirty="0" smtClean="0">
              <a:latin typeface="Arial" panose="020B0604020202020204" pitchFamily="34" charset="0"/>
              <a:cs typeface="Arial" panose="020B0604020202020204" pitchFamily="34" charset="0"/>
            </a:endParaRPr>
          </a:p>
          <a:p>
            <a:pPr marL="342900" indent="-342900">
              <a:buFont typeface="+mj-lt"/>
              <a:buAutoNum type="arabicPeriod"/>
            </a:pPr>
            <a:r>
              <a:rPr lang="tr-TR" dirty="0" smtClean="0">
                <a:latin typeface="Arial" panose="020B0604020202020204" pitchFamily="34" charset="0"/>
                <a:cs typeface="Arial" panose="020B0604020202020204" pitchFamily="34" charset="0"/>
              </a:rPr>
              <a:t>Client </a:t>
            </a:r>
            <a:r>
              <a:rPr lang="tr-TR" dirty="0">
                <a:latin typeface="Arial" panose="020B0604020202020204" pitchFamily="34" charset="0"/>
                <a:cs typeface="Arial" panose="020B0604020202020204" pitchFamily="34" charset="0"/>
              </a:rPr>
              <a:t>(İstemci): Paylaşılan nesneleri kullanmak isteyen istemci kodu</a:t>
            </a:r>
            <a:r>
              <a:rPr lang="tr-TR" dirty="0" smtClean="0">
                <a:latin typeface="Arial" panose="020B0604020202020204" pitchFamily="34" charset="0"/>
                <a:cs typeface="Arial" panose="020B0604020202020204" pitchFamily="34" charset="0"/>
              </a:rPr>
              <a:t>.</a:t>
            </a:r>
            <a:endParaRPr lang="tr-T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14624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Flyweight</a:t>
            </a:r>
            <a:r>
              <a:rPr lang="tr-TR" sz="2000" dirty="0" smtClean="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pic>
        <p:nvPicPr>
          <p:cNvPr id="5" name="Resim 4"/>
          <p:cNvPicPr>
            <a:picLocks noChangeAspect="1"/>
          </p:cNvPicPr>
          <p:nvPr/>
        </p:nvPicPr>
        <p:blipFill>
          <a:blip r:embed="rId3"/>
          <a:stretch>
            <a:fillRect/>
          </a:stretch>
        </p:blipFill>
        <p:spPr>
          <a:xfrm>
            <a:off x="2291059" y="1412776"/>
            <a:ext cx="7187729" cy="5287975"/>
          </a:xfrm>
          <a:prstGeom prst="rect">
            <a:avLst/>
          </a:prstGeom>
        </p:spPr>
      </p:pic>
    </p:spTree>
    <p:extLst>
      <p:ext uri="{BB962C8B-B14F-4D97-AF65-F5344CB8AC3E}">
        <p14:creationId xmlns:p14="http://schemas.microsoft.com/office/powerpoint/2010/main" val="367833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1989956" y="1412776"/>
            <a:ext cx="7980189" cy="4945236"/>
          </a:xfrm>
          <a:prstGeom prst="rect">
            <a:avLst/>
          </a:prstGeom>
        </p:spPr>
      </p:pic>
      <p:pic>
        <p:nvPicPr>
          <p:cNvPr id="3" name="Resim 2">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4"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Flyweight</a:t>
            </a:r>
            <a:r>
              <a:rPr lang="tr-TR" sz="2000" dirty="0" smtClean="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58469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Nesne Tabanlı Programlama (OOP)</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556792"/>
            <a:ext cx="9916528" cy="514857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algn="l"/>
            <a:r>
              <a:rPr lang="tr-TR" sz="2200" b="1" dirty="0" err="1">
                <a:solidFill>
                  <a:srgbClr val="465562"/>
                </a:solidFill>
                <a:latin typeface="Arial" panose="020B0604020202020204" pitchFamily="34" charset="0"/>
                <a:cs typeface="Arial" panose="020B0604020202020204" pitchFamily="34" charset="0"/>
              </a:rPr>
              <a:t>SRP'nin</a:t>
            </a:r>
            <a:r>
              <a:rPr lang="tr-TR" sz="2200" b="1" dirty="0">
                <a:solidFill>
                  <a:srgbClr val="465562"/>
                </a:solidFill>
                <a:latin typeface="Arial" panose="020B0604020202020204" pitchFamily="34" charset="0"/>
                <a:cs typeface="Arial" panose="020B0604020202020204" pitchFamily="34" charset="0"/>
              </a:rPr>
              <a:t> uygulanması için bazı ipuçları şunlardır:</a:t>
            </a:r>
            <a:r>
              <a:rPr lang="tr-TR" sz="2200" dirty="0">
                <a:solidFill>
                  <a:srgbClr val="465562"/>
                </a:solidFill>
                <a:latin typeface="Arial" panose="020B0604020202020204" pitchFamily="34" charset="0"/>
                <a:cs typeface="Arial" panose="020B0604020202020204" pitchFamily="34" charset="0"/>
              </a:rPr>
              <a:t/>
            </a:r>
            <a:br>
              <a:rPr lang="tr-TR" sz="2200" dirty="0">
                <a:solidFill>
                  <a:srgbClr val="465562"/>
                </a:solidFill>
                <a:latin typeface="Arial" panose="020B0604020202020204" pitchFamily="34" charset="0"/>
                <a:cs typeface="Arial" panose="020B0604020202020204" pitchFamily="34" charset="0"/>
              </a:rPr>
            </a:br>
            <a:endParaRPr lang="tr-TR" sz="2200" dirty="0">
              <a:solidFill>
                <a:srgbClr val="465562"/>
              </a:solidFill>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tr-TR" sz="2200" dirty="0">
                <a:solidFill>
                  <a:srgbClr val="465562"/>
                </a:solidFill>
                <a:latin typeface="Arial" panose="020B0604020202020204" pitchFamily="34" charset="0"/>
                <a:cs typeface="Arial" panose="020B0604020202020204" pitchFamily="34" charset="0"/>
              </a:rPr>
              <a:t>Sınıfın neyi temsil ettiğini net bir şekilde belirleyin ve sınıfın yalnızca bu sorumluluğu üstlendiğinden emin olun.</a:t>
            </a:r>
            <a:br>
              <a:rPr lang="tr-TR" sz="2200" dirty="0">
                <a:solidFill>
                  <a:srgbClr val="465562"/>
                </a:solidFill>
                <a:latin typeface="Arial" panose="020B0604020202020204" pitchFamily="34" charset="0"/>
                <a:cs typeface="Arial" panose="020B0604020202020204" pitchFamily="34" charset="0"/>
              </a:rPr>
            </a:br>
            <a:endParaRPr lang="tr-TR" sz="2200" dirty="0">
              <a:solidFill>
                <a:srgbClr val="465562"/>
              </a:solidFill>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tr-TR" sz="2200" dirty="0">
                <a:solidFill>
                  <a:srgbClr val="465562"/>
                </a:solidFill>
                <a:latin typeface="Arial" panose="020B0604020202020204" pitchFamily="34" charset="0"/>
                <a:cs typeface="Arial" panose="020B0604020202020204" pitchFamily="34" charset="0"/>
              </a:rPr>
              <a:t>Sınıfın sorumluluklarından herhangi biri için başka bir sınıfa veya bileşene bağımlılık varsa, bu bağımlılıkları soyutlamalar veya arayüzler üzerinden yönetin.</a:t>
            </a:r>
            <a:br>
              <a:rPr lang="tr-TR" sz="2200" dirty="0">
                <a:solidFill>
                  <a:srgbClr val="465562"/>
                </a:solidFill>
                <a:latin typeface="Arial" panose="020B0604020202020204" pitchFamily="34" charset="0"/>
                <a:cs typeface="Arial" panose="020B0604020202020204" pitchFamily="34" charset="0"/>
              </a:rPr>
            </a:br>
            <a:endParaRPr lang="tr-TR" sz="2200" dirty="0">
              <a:solidFill>
                <a:srgbClr val="465562"/>
              </a:solidFill>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tr-TR" sz="2200" dirty="0">
                <a:solidFill>
                  <a:srgbClr val="465562"/>
                </a:solidFill>
                <a:latin typeface="Arial" panose="020B0604020202020204" pitchFamily="34" charset="0"/>
                <a:cs typeface="Arial" panose="020B0604020202020204" pitchFamily="34" charset="0"/>
              </a:rPr>
              <a:t>Sınıfın çok fazla metodu varsa veya çok fazla değişkeni saklıyorsa, bu işaretler sınıfın birden fazla sorumluluğu üstlendiğini gösterebilir. Bu durumlarda, sınıfı daha küçük ve daha özgün sorumluluklara ayırın.</a:t>
            </a:r>
          </a:p>
          <a:p>
            <a:pPr marL="358775" indent="-358775" algn="l">
              <a:buFont typeface="+mj-lt"/>
              <a:buAutoNum type="arabicPeriod"/>
            </a:pPr>
            <a:endParaRPr lang="tr-TR" sz="220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b="1" dirty="0" err="1">
                <a:solidFill>
                  <a:srgbClr val="760A0A"/>
                </a:solidFill>
                <a:latin typeface="Arial" panose="020B0604020202020204" pitchFamily="34" charset="0"/>
                <a:cs typeface="Arial" panose="020B0604020202020204" pitchFamily="34" charset="0"/>
              </a:rPr>
              <a:t>Single</a:t>
            </a:r>
            <a:r>
              <a:rPr lang="tr-TR" sz="2000" b="1" dirty="0">
                <a:solidFill>
                  <a:srgbClr val="760A0A"/>
                </a:solidFill>
                <a:latin typeface="Arial" panose="020B0604020202020204" pitchFamily="34" charset="0"/>
                <a:cs typeface="Arial" panose="020B0604020202020204" pitchFamily="34" charset="0"/>
              </a:rPr>
              <a:t> </a:t>
            </a:r>
            <a:r>
              <a:rPr lang="tr-TR" sz="2000" b="1" dirty="0" err="1">
                <a:solidFill>
                  <a:srgbClr val="760A0A"/>
                </a:solidFill>
                <a:latin typeface="Arial" panose="020B0604020202020204" pitchFamily="34" charset="0"/>
                <a:cs typeface="Arial" panose="020B0604020202020204" pitchFamily="34" charset="0"/>
              </a:rPr>
              <a:t>Responsibility</a:t>
            </a:r>
            <a:r>
              <a:rPr lang="tr-TR" sz="2000" b="1" dirty="0">
                <a:solidFill>
                  <a:srgbClr val="760A0A"/>
                </a:solidFill>
                <a:latin typeface="Arial" panose="020B0604020202020204" pitchFamily="34" charset="0"/>
                <a:cs typeface="Arial" panose="020B0604020202020204" pitchFamily="34" charset="0"/>
              </a:rPr>
              <a:t> </a:t>
            </a:r>
            <a:r>
              <a:rPr lang="tr-TR" sz="2000" b="1" dirty="0" err="1">
                <a:solidFill>
                  <a:srgbClr val="760A0A"/>
                </a:solidFill>
                <a:latin typeface="Arial" panose="020B0604020202020204" pitchFamily="34" charset="0"/>
                <a:cs typeface="Arial" panose="020B0604020202020204" pitchFamily="34" charset="0"/>
              </a:rPr>
              <a:t>Principle</a:t>
            </a:r>
            <a:r>
              <a:rPr lang="tr-TR" sz="2000" b="1" dirty="0">
                <a:solidFill>
                  <a:srgbClr val="760A0A"/>
                </a:solidFill>
                <a:latin typeface="Arial" panose="020B0604020202020204" pitchFamily="34" charset="0"/>
                <a:cs typeface="Arial" panose="020B0604020202020204" pitchFamily="34" charset="0"/>
              </a:rPr>
              <a:t> İpuçları</a:t>
            </a:r>
          </a:p>
        </p:txBody>
      </p:sp>
    </p:spTree>
    <p:extLst>
      <p:ext uri="{BB962C8B-B14F-4D97-AF65-F5344CB8AC3E}">
        <p14:creationId xmlns:p14="http://schemas.microsoft.com/office/powerpoint/2010/main" val="709550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Flyweight</a:t>
            </a:r>
            <a:r>
              <a:rPr lang="tr-TR" sz="2000" dirty="0" smtClean="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5"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2592288"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Adapter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Bridge</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Composite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Decorator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Facade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solidFill>
                  <a:srgbClr val="C00000"/>
                </a:solidFill>
                <a:latin typeface="Arial" panose="020B0604020202020204" pitchFamily="34" charset="0"/>
                <a:cs typeface="Arial" panose="020B0604020202020204" pitchFamily="34" charset="0"/>
              </a:rPr>
              <a:t>Flyweight</a:t>
            </a:r>
            <a:endParaRPr lang="tr-TR" sz="2400" b="1" dirty="0">
              <a:solidFill>
                <a:srgbClr val="C00000"/>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Proxy</a:t>
            </a:r>
          </a:p>
          <a:p>
            <a:pPr marL="457200" indent="-457200">
              <a:buFont typeface="Arial" panose="020B0604020202020204" pitchFamily="34" charset="0"/>
              <a:buChar char="•"/>
            </a:pPr>
            <a:endParaRPr lang="tr-TR" sz="2400" b="1" dirty="0">
              <a:solidFill>
                <a:srgbClr val="760A0A"/>
              </a:solidFill>
              <a:latin typeface="Arial" panose="020B0604020202020204" pitchFamily="34" charset="0"/>
              <a:cs typeface="Arial" panose="020B0604020202020204" pitchFamily="34" charset="0"/>
            </a:endParaRPr>
          </a:p>
        </p:txBody>
      </p:sp>
      <p:sp>
        <p:nvSpPr>
          <p:cNvPr id="6" name="İçerik Yer Tutucusu 13">
            <a:extLst>
              <a:ext uri="{FF2B5EF4-FFF2-40B4-BE49-F238E27FC236}">
                <a16:creationId xmlns:a16="http://schemas.microsoft.com/office/drawing/2014/main" id="{3F4CC237-76B2-2402-F475-2185F7FABE09}"/>
              </a:ext>
            </a:extLst>
          </p:cNvPr>
          <p:cNvSpPr txBox="1">
            <a:spLocks/>
          </p:cNvSpPr>
          <p:nvPr/>
        </p:nvSpPr>
        <p:spPr>
          <a:xfrm>
            <a:off x="3718148" y="1556793"/>
            <a:ext cx="7056784" cy="502534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fontAlgn="base"/>
            <a:endParaRPr lang="tr-TR" sz="1800" dirty="0" smtClean="0">
              <a:latin typeface="Arial" panose="020B0604020202020204" pitchFamily="34" charset="0"/>
              <a:cs typeface="Arial" panose="020B0604020202020204" pitchFamily="34" charset="0"/>
            </a:endParaRPr>
          </a:p>
        </p:txBody>
      </p:sp>
      <p:sp>
        <p:nvSpPr>
          <p:cNvPr id="7" name="Dikdörtgen 6"/>
          <p:cNvSpPr/>
          <p:nvPr/>
        </p:nvSpPr>
        <p:spPr>
          <a:xfrm>
            <a:off x="3574132" y="1516429"/>
            <a:ext cx="6092825" cy="5078313"/>
          </a:xfrm>
          <a:prstGeom prst="rect">
            <a:avLst/>
          </a:prstGeom>
        </p:spPr>
        <p:txBody>
          <a:bodyPr>
            <a:spAutoFit/>
          </a:bodyPr>
          <a:lstStyle/>
          <a:p>
            <a:r>
              <a:rPr lang="tr-TR" dirty="0">
                <a:latin typeface="Arial" panose="020B0604020202020204" pitchFamily="34" charset="0"/>
                <a:cs typeface="Arial" panose="020B0604020202020204" pitchFamily="34" charset="0"/>
              </a:rPr>
              <a:t>Senaryo: Müzik Çalar </a:t>
            </a:r>
            <a:r>
              <a:rPr lang="tr-TR" dirty="0" smtClean="0">
                <a:latin typeface="Arial" panose="020B0604020202020204" pitchFamily="34" charset="0"/>
                <a:cs typeface="Arial" panose="020B0604020202020204" pitchFamily="34" charset="0"/>
              </a:rPr>
              <a:t>Uygulaması</a:t>
            </a:r>
          </a:p>
          <a:p>
            <a:endParaRPr lang="tr-TR" dirty="0" smtClean="0">
              <a:latin typeface="Arial" panose="020B0604020202020204" pitchFamily="34" charset="0"/>
              <a:cs typeface="Arial" panose="020B0604020202020204" pitchFamily="34" charset="0"/>
            </a:endParaRPr>
          </a:p>
          <a:p>
            <a:pPr marL="342900" indent="-342900">
              <a:buFont typeface="+mj-lt"/>
              <a:buAutoNum type="arabicPeriod"/>
            </a:pPr>
            <a:r>
              <a:rPr lang="tr-TR" sz="1600" dirty="0">
                <a:latin typeface="Arial" panose="020B0604020202020204" pitchFamily="34" charset="0"/>
                <a:cs typeface="Arial" panose="020B0604020202020204" pitchFamily="34" charset="0"/>
              </a:rPr>
              <a:t>Bir müzik çalar uygulaması geliştirilmek isteniyor. Uygulama, kullanıcılara müzik çalma ve paylaşma imkanı sunuyor</a:t>
            </a:r>
            <a:r>
              <a:rPr lang="tr-TR" sz="1600" dirty="0" smtClean="0">
                <a:latin typeface="Arial" panose="020B0604020202020204" pitchFamily="34" charset="0"/>
                <a:cs typeface="Arial" panose="020B0604020202020204" pitchFamily="34" charset="0"/>
              </a:rPr>
              <a:t>.</a:t>
            </a:r>
            <a:endParaRPr lang="tr-TR" sz="1600" dirty="0">
              <a:latin typeface="Arial" panose="020B0604020202020204" pitchFamily="34" charset="0"/>
              <a:cs typeface="Arial" panose="020B0604020202020204" pitchFamily="34" charset="0"/>
            </a:endParaRPr>
          </a:p>
          <a:p>
            <a:pPr marL="342900" indent="-342900">
              <a:buFont typeface="+mj-lt"/>
              <a:buAutoNum type="arabicPeriod"/>
            </a:pPr>
            <a:r>
              <a:rPr lang="tr-TR" sz="1600" dirty="0">
                <a:latin typeface="Arial" panose="020B0604020202020204" pitchFamily="34" charset="0"/>
                <a:cs typeface="Arial" panose="020B0604020202020204" pitchFamily="34" charset="0"/>
              </a:rPr>
              <a:t>Her müzik dosyası için dosya adı, sanatçı, albüm gibi bilgilerin depolanması gerekiyor</a:t>
            </a:r>
            <a:r>
              <a:rPr lang="tr-TR" sz="1600" dirty="0" smtClean="0">
                <a:latin typeface="Arial" panose="020B0604020202020204" pitchFamily="34" charset="0"/>
                <a:cs typeface="Arial" panose="020B0604020202020204" pitchFamily="34" charset="0"/>
              </a:rPr>
              <a:t>.</a:t>
            </a:r>
            <a:endParaRPr lang="tr-TR" sz="1600" dirty="0">
              <a:latin typeface="Arial" panose="020B0604020202020204" pitchFamily="34" charset="0"/>
              <a:cs typeface="Arial" panose="020B0604020202020204" pitchFamily="34" charset="0"/>
            </a:endParaRPr>
          </a:p>
          <a:p>
            <a:pPr marL="342900" indent="-342900">
              <a:buFont typeface="+mj-lt"/>
              <a:buAutoNum type="arabicPeriod"/>
            </a:pPr>
            <a:r>
              <a:rPr lang="tr-TR" sz="1600" dirty="0" err="1">
                <a:latin typeface="Arial" panose="020B0604020202020204" pitchFamily="34" charset="0"/>
                <a:cs typeface="Arial" panose="020B0604020202020204" pitchFamily="34" charset="0"/>
              </a:rPr>
              <a:t>Flyweight</a:t>
            </a:r>
            <a:r>
              <a:rPr lang="tr-TR" sz="1600" dirty="0">
                <a:latin typeface="Arial" panose="020B0604020202020204" pitchFamily="34" charset="0"/>
                <a:cs typeface="Arial" panose="020B0604020202020204" pitchFamily="34" charset="0"/>
              </a:rPr>
              <a:t> tasarım deseni kullanılarak, aynı müzik dosyasını tekrar tekrar nesne oluşturulması yerine paylaşılan nesnelerin kullanılması hedefleniyor</a:t>
            </a:r>
            <a:r>
              <a:rPr lang="tr-TR" sz="1600" dirty="0" smtClean="0">
                <a:latin typeface="Arial" panose="020B0604020202020204" pitchFamily="34" charset="0"/>
                <a:cs typeface="Arial" panose="020B0604020202020204" pitchFamily="34" charset="0"/>
              </a:rPr>
              <a:t>.</a:t>
            </a:r>
            <a:endParaRPr lang="tr-TR" sz="1600" dirty="0">
              <a:latin typeface="Arial" panose="020B0604020202020204" pitchFamily="34" charset="0"/>
              <a:cs typeface="Arial" panose="020B0604020202020204" pitchFamily="34" charset="0"/>
            </a:endParaRPr>
          </a:p>
          <a:p>
            <a:pPr marL="342900" indent="-342900">
              <a:buFont typeface="+mj-lt"/>
              <a:buAutoNum type="arabicPeriod"/>
            </a:pPr>
            <a:r>
              <a:rPr lang="tr-TR" sz="1600" dirty="0" err="1">
                <a:latin typeface="Arial" panose="020B0604020202020204" pitchFamily="34" charset="0"/>
                <a:cs typeface="Arial" panose="020B0604020202020204" pitchFamily="34" charset="0"/>
              </a:rPr>
              <a:t>Flyweight</a:t>
            </a:r>
            <a:r>
              <a:rPr lang="tr-TR" sz="1600" dirty="0">
                <a:latin typeface="Arial" panose="020B0604020202020204" pitchFamily="34" charset="0"/>
                <a:cs typeface="Arial" panose="020B0604020202020204" pitchFamily="34" charset="0"/>
              </a:rPr>
              <a:t> </a:t>
            </a:r>
            <a:r>
              <a:rPr lang="tr-TR" sz="1600" dirty="0" err="1">
                <a:latin typeface="Arial" panose="020B0604020202020204" pitchFamily="34" charset="0"/>
                <a:cs typeface="Arial" panose="020B0604020202020204" pitchFamily="34" charset="0"/>
              </a:rPr>
              <a:t>arayüzü</a:t>
            </a:r>
            <a:r>
              <a:rPr lang="tr-TR" sz="1600" dirty="0">
                <a:latin typeface="Arial" panose="020B0604020202020204" pitchFamily="34" charset="0"/>
                <a:cs typeface="Arial" panose="020B0604020202020204" pitchFamily="34" charset="0"/>
              </a:rPr>
              <a:t>, müzik dosyasının bilgilerini almak veya ayarlamak için tanımlanır</a:t>
            </a:r>
            <a:r>
              <a:rPr lang="tr-TR" sz="1600" dirty="0" smtClean="0">
                <a:latin typeface="Arial" panose="020B0604020202020204" pitchFamily="34" charset="0"/>
                <a:cs typeface="Arial" panose="020B0604020202020204" pitchFamily="34" charset="0"/>
              </a:rPr>
              <a:t>.</a:t>
            </a:r>
            <a:endParaRPr lang="tr-TR" sz="1600" dirty="0">
              <a:latin typeface="Arial" panose="020B0604020202020204" pitchFamily="34" charset="0"/>
              <a:cs typeface="Arial" panose="020B0604020202020204" pitchFamily="34" charset="0"/>
            </a:endParaRPr>
          </a:p>
          <a:p>
            <a:pPr marL="342900" indent="-342900">
              <a:buFont typeface="+mj-lt"/>
              <a:buAutoNum type="arabicPeriod"/>
            </a:pPr>
            <a:r>
              <a:rPr lang="tr-TR" sz="1600" dirty="0" err="1">
                <a:latin typeface="Arial" panose="020B0604020202020204" pitchFamily="34" charset="0"/>
                <a:cs typeface="Arial" panose="020B0604020202020204" pitchFamily="34" charset="0"/>
              </a:rPr>
              <a:t>Concrete</a:t>
            </a:r>
            <a:r>
              <a:rPr lang="tr-TR" sz="1600" dirty="0">
                <a:latin typeface="Arial" panose="020B0604020202020204" pitchFamily="34" charset="0"/>
                <a:cs typeface="Arial" panose="020B0604020202020204" pitchFamily="34" charset="0"/>
              </a:rPr>
              <a:t> </a:t>
            </a:r>
            <a:r>
              <a:rPr lang="tr-TR" sz="1600" dirty="0" err="1">
                <a:latin typeface="Arial" panose="020B0604020202020204" pitchFamily="34" charset="0"/>
                <a:cs typeface="Arial" panose="020B0604020202020204" pitchFamily="34" charset="0"/>
              </a:rPr>
              <a:t>Flyweight</a:t>
            </a:r>
            <a:r>
              <a:rPr lang="tr-TR" sz="1600" dirty="0">
                <a:latin typeface="Arial" panose="020B0604020202020204" pitchFamily="34" charset="0"/>
                <a:cs typeface="Arial" panose="020B0604020202020204" pitchFamily="34" charset="0"/>
              </a:rPr>
              <a:t> sınıfı, müzik dosyasını temsil eder. Bu sınıf, dosya bilgilerini depolar ve </a:t>
            </a:r>
            <a:r>
              <a:rPr lang="tr-TR" sz="1600" dirty="0" err="1">
                <a:latin typeface="Arial" panose="020B0604020202020204" pitchFamily="34" charset="0"/>
                <a:cs typeface="Arial" panose="020B0604020202020204" pitchFamily="34" charset="0"/>
              </a:rPr>
              <a:t>uçbilgi</a:t>
            </a:r>
            <a:r>
              <a:rPr lang="tr-TR" sz="1600" dirty="0">
                <a:latin typeface="Arial" panose="020B0604020202020204" pitchFamily="34" charset="0"/>
                <a:cs typeface="Arial" panose="020B0604020202020204" pitchFamily="34" charset="0"/>
              </a:rPr>
              <a:t> </a:t>
            </a:r>
            <a:r>
              <a:rPr lang="tr-TR" sz="1600" dirty="0" err="1">
                <a:latin typeface="Arial" panose="020B0604020202020204" pitchFamily="34" charset="0"/>
                <a:cs typeface="Arial" panose="020B0604020202020204" pitchFamily="34" charset="0"/>
              </a:rPr>
              <a:t>arayüzünü</a:t>
            </a:r>
            <a:r>
              <a:rPr lang="tr-TR" sz="1600" dirty="0">
                <a:latin typeface="Arial" panose="020B0604020202020204" pitchFamily="34" charset="0"/>
                <a:cs typeface="Arial" panose="020B0604020202020204" pitchFamily="34" charset="0"/>
              </a:rPr>
              <a:t> uygular</a:t>
            </a:r>
            <a:r>
              <a:rPr lang="tr-TR" sz="1600" dirty="0" smtClean="0">
                <a:latin typeface="Arial" panose="020B0604020202020204" pitchFamily="34" charset="0"/>
                <a:cs typeface="Arial" panose="020B0604020202020204" pitchFamily="34" charset="0"/>
              </a:rPr>
              <a:t>.</a:t>
            </a:r>
            <a:endParaRPr lang="tr-TR" sz="1600" dirty="0">
              <a:latin typeface="Arial" panose="020B0604020202020204" pitchFamily="34" charset="0"/>
              <a:cs typeface="Arial" panose="020B0604020202020204" pitchFamily="34" charset="0"/>
            </a:endParaRPr>
          </a:p>
          <a:p>
            <a:pPr marL="342900" indent="-342900">
              <a:buFont typeface="+mj-lt"/>
              <a:buAutoNum type="arabicPeriod"/>
            </a:pPr>
            <a:r>
              <a:rPr lang="tr-TR" sz="1600" dirty="0" err="1">
                <a:latin typeface="Arial" panose="020B0604020202020204" pitchFamily="34" charset="0"/>
                <a:cs typeface="Arial" panose="020B0604020202020204" pitchFamily="34" charset="0"/>
              </a:rPr>
              <a:t>Flyweight</a:t>
            </a:r>
            <a:r>
              <a:rPr lang="tr-TR" sz="1600" dirty="0">
                <a:latin typeface="Arial" panose="020B0604020202020204" pitchFamily="34" charset="0"/>
                <a:cs typeface="Arial" panose="020B0604020202020204" pitchFamily="34" charset="0"/>
              </a:rPr>
              <a:t> </a:t>
            </a:r>
            <a:r>
              <a:rPr lang="tr-TR" sz="1600" dirty="0" err="1">
                <a:latin typeface="Arial" panose="020B0604020202020204" pitchFamily="34" charset="0"/>
                <a:cs typeface="Arial" panose="020B0604020202020204" pitchFamily="34" charset="0"/>
              </a:rPr>
              <a:t>Factory</a:t>
            </a:r>
            <a:r>
              <a:rPr lang="tr-TR" sz="1600" dirty="0">
                <a:latin typeface="Arial" panose="020B0604020202020204" pitchFamily="34" charset="0"/>
                <a:cs typeface="Arial" panose="020B0604020202020204" pitchFamily="34" charset="0"/>
              </a:rPr>
              <a:t> sınıfı, oluşturulan müzik dosyası nesnelerini bir havuzda saklar. Talep edildiğinde havuzdaki müzik dosyalarını döndürür veya yeni bir müzik dosyası oluşturur</a:t>
            </a:r>
            <a:r>
              <a:rPr lang="tr-TR" sz="1600" dirty="0" smtClean="0">
                <a:latin typeface="Arial" panose="020B0604020202020204" pitchFamily="34" charset="0"/>
                <a:cs typeface="Arial" panose="020B0604020202020204" pitchFamily="34" charset="0"/>
              </a:rPr>
              <a:t>.</a:t>
            </a:r>
            <a:endParaRPr lang="tr-TR" sz="1600" dirty="0">
              <a:latin typeface="Arial" panose="020B0604020202020204" pitchFamily="34" charset="0"/>
              <a:cs typeface="Arial" panose="020B0604020202020204" pitchFamily="34" charset="0"/>
            </a:endParaRPr>
          </a:p>
          <a:p>
            <a:pPr marL="342900" indent="-342900">
              <a:buFont typeface="+mj-lt"/>
              <a:buAutoNum type="arabicPeriod"/>
            </a:pPr>
            <a:r>
              <a:rPr lang="tr-TR" sz="1600" dirty="0">
                <a:latin typeface="Arial" panose="020B0604020202020204" pitchFamily="34" charset="0"/>
                <a:cs typeface="Arial" panose="020B0604020202020204" pitchFamily="34" charset="0"/>
              </a:rPr>
              <a:t>İstemci, müzik dosyalarını çalmak veya paylaşmak istediğinde </a:t>
            </a:r>
            <a:r>
              <a:rPr lang="tr-TR" sz="1600" dirty="0" err="1">
                <a:latin typeface="Arial" panose="020B0604020202020204" pitchFamily="34" charset="0"/>
                <a:cs typeface="Arial" panose="020B0604020202020204" pitchFamily="34" charset="0"/>
              </a:rPr>
              <a:t>Flyweight</a:t>
            </a:r>
            <a:r>
              <a:rPr lang="tr-TR" sz="1600" dirty="0">
                <a:latin typeface="Arial" panose="020B0604020202020204" pitchFamily="34" charset="0"/>
                <a:cs typeface="Arial" panose="020B0604020202020204" pitchFamily="34" charset="0"/>
              </a:rPr>
              <a:t> </a:t>
            </a:r>
            <a:r>
              <a:rPr lang="tr-TR" sz="1600" dirty="0" err="1">
                <a:latin typeface="Arial" panose="020B0604020202020204" pitchFamily="34" charset="0"/>
                <a:cs typeface="Arial" panose="020B0604020202020204" pitchFamily="34" charset="0"/>
              </a:rPr>
              <a:t>Factory</a:t>
            </a:r>
            <a:r>
              <a:rPr lang="tr-TR" sz="1600" dirty="0">
                <a:latin typeface="Arial" panose="020B0604020202020204" pitchFamily="34" charset="0"/>
                <a:cs typeface="Arial" panose="020B0604020202020204" pitchFamily="34" charset="0"/>
              </a:rPr>
              <a:t> üzerinden ilgili müzik dosyası nesnesini alır ve bilgilerini kullanır.</a:t>
            </a:r>
            <a:endParaRPr lang="tr-TR"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340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2566020" y="1268760"/>
            <a:ext cx="6552728" cy="5449575"/>
          </a:xfrm>
          <a:prstGeom prst="rect">
            <a:avLst/>
          </a:prstGeom>
        </p:spPr>
      </p:pic>
      <p:pic>
        <p:nvPicPr>
          <p:cNvPr id="3" name="Resim 2">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4"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Flyweight</a:t>
            </a:r>
            <a:r>
              <a:rPr lang="tr-TR" sz="2000" dirty="0" smtClean="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78582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smtClean="0">
                <a:solidFill>
                  <a:srgbClr val="760A0A"/>
                </a:solidFill>
                <a:latin typeface="Arial" panose="020B0604020202020204" pitchFamily="34" charset="0"/>
                <a:cs typeface="Arial" panose="020B0604020202020204" pitchFamily="34" charset="0"/>
              </a:rPr>
              <a:t>Proxy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5"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2592288"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Adapter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Bridge</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Composite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Decorator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Facade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Flyweight</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solidFill>
                  <a:srgbClr val="C00000"/>
                </a:solidFill>
                <a:latin typeface="Arial" panose="020B0604020202020204" pitchFamily="34" charset="0"/>
                <a:cs typeface="Arial" panose="020B0604020202020204" pitchFamily="34" charset="0"/>
              </a:rPr>
              <a:t>Proxy</a:t>
            </a:r>
          </a:p>
          <a:p>
            <a:pPr marL="457200" indent="-457200">
              <a:buFont typeface="Arial" panose="020B0604020202020204" pitchFamily="34" charset="0"/>
              <a:buChar char="•"/>
            </a:pPr>
            <a:endParaRPr lang="tr-TR" sz="2400" b="1" dirty="0">
              <a:solidFill>
                <a:srgbClr val="760A0A"/>
              </a:solidFill>
              <a:latin typeface="Arial" panose="020B0604020202020204" pitchFamily="34" charset="0"/>
              <a:cs typeface="Arial" panose="020B0604020202020204" pitchFamily="34" charset="0"/>
            </a:endParaRPr>
          </a:p>
        </p:txBody>
      </p:sp>
      <p:sp>
        <p:nvSpPr>
          <p:cNvPr id="6" name="İçerik Yer Tutucusu 13">
            <a:extLst>
              <a:ext uri="{FF2B5EF4-FFF2-40B4-BE49-F238E27FC236}">
                <a16:creationId xmlns:a16="http://schemas.microsoft.com/office/drawing/2014/main" id="{3F4CC237-76B2-2402-F475-2185F7FABE09}"/>
              </a:ext>
            </a:extLst>
          </p:cNvPr>
          <p:cNvSpPr txBox="1">
            <a:spLocks/>
          </p:cNvSpPr>
          <p:nvPr/>
        </p:nvSpPr>
        <p:spPr>
          <a:xfrm>
            <a:off x="3718148" y="1556793"/>
            <a:ext cx="7056784" cy="502534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fontAlgn="base"/>
            <a:r>
              <a:rPr lang="tr-TR" sz="1800" b="1" dirty="0">
                <a:latin typeface="Arial" panose="020B0604020202020204" pitchFamily="34" charset="0"/>
                <a:cs typeface="Arial" panose="020B0604020202020204" pitchFamily="34" charset="0"/>
              </a:rPr>
              <a:t>Proxy</a:t>
            </a:r>
            <a:r>
              <a:rPr lang="tr-TR" sz="1800" dirty="0">
                <a:latin typeface="Arial" panose="020B0604020202020204" pitchFamily="34" charset="0"/>
                <a:cs typeface="Arial" panose="020B0604020202020204" pitchFamily="34" charset="0"/>
              </a:rPr>
              <a:t> tasarım deseni, bir nesneye erişimi kontrol etmek veya ek işlevsellik sağlamak için kullanılan bir yapısal tasarım desenidir. Bir </a:t>
            </a:r>
            <a:r>
              <a:rPr lang="tr-TR" sz="1800" dirty="0" err="1">
                <a:latin typeface="Arial" panose="020B0604020202020204" pitchFamily="34" charset="0"/>
                <a:cs typeface="Arial" panose="020B0604020202020204" pitchFamily="34" charset="0"/>
              </a:rPr>
              <a:t>proxy</a:t>
            </a:r>
            <a:r>
              <a:rPr lang="tr-TR" sz="1800" dirty="0">
                <a:latin typeface="Arial" panose="020B0604020202020204" pitchFamily="34" charset="0"/>
                <a:cs typeface="Arial" panose="020B0604020202020204" pitchFamily="34" charset="0"/>
              </a:rPr>
              <a:t>, gerçek nesneyi temsil eder ve istemciden gelen istekleri yönetir.</a:t>
            </a:r>
            <a:endParaRPr lang="tr-TR" sz="1800" dirty="0">
              <a:latin typeface="Arial" panose="020B0604020202020204" pitchFamily="34" charset="0"/>
              <a:cs typeface="Arial" panose="020B0604020202020204" pitchFamily="34" charset="0"/>
            </a:endParaRPr>
          </a:p>
          <a:p>
            <a:pPr fontAlgn="base"/>
            <a:endParaRPr lang="tr-TR" sz="1800" dirty="0">
              <a:latin typeface="Arial" panose="020B0604020202020204" pitchFamily="34" charset="0"/>
              <a:cs typeface="Arial" panose="020B0604020202020204" pitchFamily="34" charset="0"/>
            </a:endParaRPr>
          </a:p>
          <a:p>
            <a:pPr fontAlgn="base"/>
            <a:r>
              <a:rPr lang="tr-TR" sz="1800" dirty="0">
                <a:latin typeface="Arial" panose="020B0604020202020204" pitchFamily="34" charset="0"/>
                <a:cs typeface="Arial" panose="020B0604020202020204" pitchFamily="34" charset="0"/>
              </a:rPr>
              <a:t>Proxy tasarım deseni, istemci ve gerçek nesne arasına bir aracı (</a:t>
            </a:r>
            <a:r>
              <a:rPr lang="tr-TR" sz="1800" dirty="0" err="1">
                <a:latin typeface="Arial" panose="020B0604020202020204" pitchFamily="34" charset="0"/>
                <a:cs typeface="Arial" panose="020B0604020202020204" pitchFamily="34" charset="0"/>
              </a:rPr>
              <a:t>proxy</a:t>
            </a:r>
            <a:r>
              <a:rPr lang="tr-TR" sz="1800" dirty="0">
                <a:latin typeface="Arial" panose="020B0604020202020204" pitchFamily="34" charset="0"/>
                <a:cs typeface="Arial" panose="020B0604020202020204" pitchFamily="34" charset="0"/>
              </a:rPr>
              <a:t>) yerleştirerek iletişimi kontrol etmeyi sağlar. Bu şekilde, gerçek nesneye erişimi kontrol edebilir, gecikmeli yaratma sağlayabilir, </a:t>
            </a:r>
            <a:r>
              <a:rPr lang="tr-TR" sz="1800" dirty="0" err="1">
                <a:latin typeface="Arial" panose="020B0604020202020204" pitchFamily="34" charset="0"/>
                <a:cs typeface="Arial" panose="020B0604020202020204" pitchFamily="34" charset="0"/>
              </a:rPr>
              <a:t>önbellekleme</a:t>
            </a:r>
            <a:r>
              <a:rPr lang="tr-TR" sz="1800" dirty="0">
                <a:latin typeface="Arial" panose="020B0604020202020204" pitchFamily="34" charset="0"/>
                <a:cs typeface="Arial" panose="020B0604020202020204" pitchFamily="34" charset="0"/>
              </a:rPr>
              <a:t> yapabilir, güvenlik kontrolleri uygulayabilir veya ağ üzerinden uzak nesnelere erişimi kolaylaştırabilir</a:t>
            </a:r>
            <a:r>
              <a:rPr lang="tr-TR" sz="1800" dirty="0" smtClean="0">
                <a:latin typeface="Arial" panose="020B0604020202020204" pitchFamily="34" charset="0"/>
                <a:cs typeface="Arial" panose="020B0604020202020204" pitchFamily="34" charset="0"/>
              </a:rPr>
              <a:t>.</a:t>
            </a:r>
          </a:p>
          <a:p>
            <a:pPr fontAlgn="base"/>
            <a:endParaRPr lang="tr-TR" sz="1800" dirty="0">
              <a:latin typeface="Arial" panose="020B0604020202020204" pitchFamily="34" charset="0"/>
              <a:cs typeface="Arial" panose="020B0604020202020204" pitchFamily="34" charset="0"/>
            </a:endParaRPr>
          </a:p>
          <a:p>
            <a:pPr fontAlgn="base"/>
            <a:r>
              <a:rPr lang="tr-TR" sz="1800" dirty="0">
                <a:latin typeface="Arial" panose="020B0604020202020204" pitchFamily="34" charset="0"/>
                <a:cs typeface="Arial" panose="020B0604020202020204" pitchFamily="34" charset="0"/>
              </a:rPr>
              <a:t>Proxy tasarım deseni, ölçeklenebilir ve esnek bir yapı sağlar. Gerçek nesneye erişimi kontrol etme yeteneği sayesinde çeşitli senaryolara uyarlanabilir ve istemci ile gerçek nesne arasında bir </a:t>
            </a:r>
            <a:r>
              <a:rPr lang="tr-TR" sz="1800" dirty="0" err="1">
                <a:latin typeface="Arial" panose="020B0604020202020204" pitchFamily="34" charset="0"/>
                <a:cs typeface="Arial" panose="020B0604020202020204" pitchFamily="34" charset="0"/>
              </a:rPr>
              <a:t>arayüz</a:t>
            </a:r>
            <a:r>
              <a:rPr lang="tr-TR" sz="1800" dirty="0">
                <a:latin typeface="Arial" panose="020B0604020202020204" pitchFamily="34" charset="0"/>
                <a:cs typeface="Arial" panose="020B0604020202020204" pitchFamily="34" charset="0"/>
              </a:rPr>
              <a:t> sağlayarak iletişimi kolaylaştırır.</a:t>
            </a:r>
            <a:endParaRPr lang="tr-TR" sz="18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0602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smtClean="0">
                <a:solidFill>
                  <a:srgbClr val="760A0A"/>
                </a:solidFill>
                <a:latin typeface="Arial" panose="020B0604020202020204" pitchFamily="34" charset="0"/>
                <a:cs typeface="Arial" panose="020B0604020202020204" pitchFamily="34" charset="0"/>
              </a:rPr>
              <a:t>Proxy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5"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2592288"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Adapter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Bridge</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Composite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Decorator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Facade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Flyweight</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solidFill>
                  <a:srgbClr val="C00000"/>
                </a:solidFill>
                <a:latin typeface="Arial" panose="020B0604020202020204" pitchFamily="34" charset="0"/>
                <a:cs typeface="Arial" panose="020B0604020202020204" pitchFamily="34" charset="0"/>
              </a:rPr>
              <a:t>Proxy</a:t>
            </a:r>
          </a:p>
          <a:p>
            <a:pPr marL="457200" indent="-457200">
              <a:buFont typeface="Arial" panose="020B0604020202020204" pitchFamily="34" charset="0"/>
              <a:buChar char="•"/>
            </a:pPr>
            <a:endParaRPr lang="tr-TR" sz="2400" b="1" dirty="0">
              <a:solidFill>
                <a:srgbClr val="760A0A"/>
              </a:solidFill>
              <a:latin typeface="Arial" panose="020B0604020202020204" pitchFamily="34" charset="0"/>
              <a:cs typeface="Arial" panose="020B0604020202020204" pitchFamily="34" charset="0"/>
            </a:endParaRPr>
          </a:p>
        </p:txBody>
      </p:sp>
      <p:sp>
        <p:nvSpPr>
          <p:cNvPr id="6" name="İçerik Yer Tutucusu 13">
            <a:extLst>
              <a:ext uri="{FF2B5EF4-FFF2-40B4-BE49-F238E27FC236}">
                <a16:creationId xmlns:a16="http://schemas.microsoft.com/office/drawing/2014/main" id="{3F4CC237-76B2-2402-F475-2185F7FABE09}"/>
              </a:ext>
            </a:extLst>
          </p:cNvPr>
          <p:cNvSpPr txBox="1">
            <a:spLocks/>
          </p:cNvSpPr>
          <p:nvPr/>
        </p:nvSpPr>
        <p:spPr>
          <a:xfrm>
            <a:off x="3718148" y="1556793"/>
            <a:ext cx="7056784" cy="502534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fontAlgn="base"/>
            <a:r>
              <a:rPr lang="tr-TR" sz="1800" dirty="0">
                <a:latin typeface="Arial" panose="020B0604020202020204" pitchFamily="34" charset="0"/>
                <a:cs typeface="Arial" panose="020B0604020202020204" pitchFamily="34" charset="0"/>
              </a:rPr>
              <a:t>Proxy tasarım deseninin temel bileşenleri şunlardır</a:t>
            </a:r>
            <a:r>
              <a:rPr lang="tr-TR" sz="1800" dirty="0" smtClean="0">
                <a:latin typeface="Arial" panose="020B0604020202020204" pitchFamily="34" charset="0"/>
                <a:cs typeface="Arial" panose="020B0604020202020204" pitchFamily="34" charset="0"/>
              </a:rPr>
              <a:t>:</a:t>
            </a:r>
          </a:p>
          <a:p>
            <a:pPr fontAlgn="base"/>
            <a:endParaRPr lang="tr-TR" sz="1800" dirty="0">
              <a:latin typeface="Arial" panose="020B0604020202020204" pitchFamily="34" charset="0"/>
              <a:cs typeface="Arial" panose="020B0604020202020204" pitchFamily="34" charset="0"/>
            </a:endParaRPr>
          </a:p>
          <a:p>
            <a:pPr marL="285750" indent="-285750" fontAlgn="base">
              <a:buFont typeface="Arial" panose="020B0604020202020204" pitchFamily="34" charset="0"/>
              <a:buChar char="•"/>
            </a:pPr>
            <a:r>
              <a:rPr lang="tr-TR" sz="1800" b="1" dirty="0" smtClean="0">
                <a:latin typeface="Arial" panose="020B0604020202020204" pitchFamily="34" charset="0"/>
                <a:cs typeface="Arial" panose="020B0604020202020204" pitchFamily="34" charset="0"/>
              </a:rPr>
              <a:t>Client: </a:t>
            </a:r>
            <a:r>
              <a:rPr lang="tr-TR" sz="1800" dirty="0" smtClean="0">
                <a:latin typeface="Arial" panose="020B0604020202020204" pitchFamily="34" charset="0"/>
                <a:cs typeface="Arial" panose="020B0604020202020204" pitchFamily="34" charset="0"/>
              </a:rPr>
              <a:t>İstemcidir.</a:t>
            </a:r>
          </a:p>
          <a:p>
            <a:pPr marL="285750" indent="-285750" fontAlgn="base">
              <a:buFont typeface="Arial" panose="020B0604020202020204" pitchFamily="34" charset="0"/>
              <a:buChar char="•"/>
            </a:pPr>
            <a:endParaRPr lang="tr-TR" sz="1800" dirty="0">
              <a:latin typeface="Arial" panose="020B0604020202020204" pitchFamily="34" charset="0"/>
              <a:cs typeface="Arial" panose="020B0604020202020204" pitchFamily="34" charset="0"/>
            </a:endParaRPr>
          </a:p>
          <a:p>
            <a:pPr marL="285750" indent="-285750" fontAlgn="base">
              <a:buFont typeface="Arial" panose="020B0604020202020204" pitchFamily="34" charset="0"/>
              <a:buChar char="•"/>
            </a:pPr>
            <a:r>
              <a:rPr lang="tr-TR" sz="1800" b="1" dirty="0" err="1" smtClean="0">
                <a:latin typeface="Arial" panose="020B0604020202020204" pitchFamily="34" charset="0"/>
                <a:cs typeface="Arial" panose="020B0604020202020204" pitchFamily="34" charset="0"/>
              </a:rPr>
              <a:t>Subject</a:t>
            </a:r>
            <a:r>
              <a:rPr lang="tr-TR" sz="1800" b="1" dirty="0" smtClean="0">
                <a:latin typeface="Arial" panose="020B0604020202020204" pitchFamily="34" charset="0"/>
                <a:cs typeface="Arial" panose="020B0604020202020204" pitchFamily="34" charset="0"/>
              </a:rPr>
              <a:t>: </a:t>
            </a:r>
            <a:r>
              <a:rPr lang="tr-TR" sz="1800" dirty="0" smtClean="0">
                <a:latin typeface="Arial" panose="020B0604020202020204" pitchFamily="34" charset="0"/>
                <a:cs typeface="Arial" panose="020B0604020202020204" pitchFamily="34" charset="0"/>
              </a:rPr>
              <a:t>Gerçek </a:t>
            </a:r>
            <a:r>
              <a:rPr lang="tr-TR" sz="1800" dirty="0">
                <a:latin typeface="Arial" panose="020B0604020202020204" pitchFamily="34" charset="0"/>
                <a:cs typeface="Arial" panose="020B0604020202020204" pitchFamily="34" charset="0"/>
              </a:rPr>
              <a:t>nesnenin veya temsil edilen nesnenin </a:t>
            </a:r>
            <a:r>
              <a:rPr lang="tr-TR" sz="1800" dirty="0" err="1" smtClean="0">
                <a:latin typeface="Arial" panose="020B0604020202020204" pitchFamily="34" charset="0"/>
                <a:cs typeface="Arial" panose="020B0604020202020204" pitchFamily="34" charset="0"/>
              </a:rPr>
              <a:t>arayüzünü</a:t>
            </a:r>
            <a:r>
              <a:rPr lang="tr-TR" sz="1800" dirty="0" smtClean="0">
                <a:latin typeface="Arial" panose="020B0604020202020204" pitchFamily="34" charset="0"/>
                <a:cs typeface="Arial" panose="020B0604020202020204" pitchFamily="34" charset="0"/>
              </a:rPr>
              <a:t> </a:t>
            </a:r>
            <a:r>
              <a:rPr lang="tr-TR" sz="1800" dirty="0">
                <a:latin typeface="Arial" panose="020B0604020202020204" pitchFamily="34" charset="0"/>
                <a:cs typeface="Arial" panose="020B0604020202020204" pitchFamily="34" charset="0"/>
              </a:rPr>
              <a:t>tanımlar. Proxy ve gerçek nesne bu </a:t>
            </a:r>
            <a:r>
              <a:rPr lang="tr-TR" sz="1800" dirty="0" err="1">
                <a:latin typeface="Arial" panose="020B0604020202020204" pitchFamily="34" charset="0"/>
                <a:cs typeface="Arial" panose="020B0604020202020204" pitchFamily="34" charset="0"/>
              </a:rPr>
              <a:t>arayüzü</a:t>
            </a:r>
            <a:r>
              <a:rPr lang="tr-TR" sz="1800" dirty="0">
                <a:latin typeface="Arial" panose="020B0604020202020204" pitchFamily="34" charset="0"/>
                <a:cs typeface="Arial" panose="020B0604020202020204" pitchFamily="34" charset="0"/>
              </a:rPr>
              <a:t> uygular</a:t>
            </a:r>
            <a:r>
              <a:rPr lang="tr-TR" sz="1800" dirty="0" smtClean="0">
                <a:latin typeface="Arial" panose="020B0604020202020204" pitchFamily="34" charset="0"/>
                <a:cs typeface="Arial" panose="020B0604020202020204" pitchFamily="34" charset="0"/>
              </a:rPr>
              <a:t>.</a:t>
            </a:r>
          </a:p>
          <a:p>
            <a:pPr marL="285750" indent="-285750" fontAlgn="base">
              <a:buFont typeface="Arial" panose="020B0604020202020204" pitchFamily="34" charset="0"/>
              <a:buChar char="•"/>
            </a:pPr>
            <a:endParaRPr lang="tr-TR" sz="1800" dirty="0">
              <a:latin typeface="Arial" panose="020B0604020202020204" pitchFamily="34" charset="0"/>
              <a:cs typeface="Arial" panose="020B0604020202020204" pitchFamily="34" charset="0"/>
            </a:endParaRPr>
          </a:p>
          <a:p>
            <a:pPr marL="285750" indent="-285750" fontAlgn="base">
              <a:buFont typeface="Arial" panose="020B0604020202020204" pitchFamily="34" charset="0"/>
              <a:buChar char="•"/>
            </a:pPr>
            <a:r>
              <a:rPr lang="tr-TR" sz="1800" b="1" dirty="0" smtClean="0">
                <a:latin typeface="Arial" panose="020B0604020202020204" pitchFamily="34" charset="0"/>
                <a:cs typeface="Arial" panose="020B0604020202020204" pitchFamily="34" charset="0"/>
              </a:rPr>
              <a:t>Real </a:t>
            </a:r>
            <a:r>
              <a:rPr lang="tr-TR" sz="1800" b="1" dirty="0" err="1" smtClean="0">
                <a:latin typeface="Arial" panose="020B0604020202020204" pitchFamily="34" charset="0"/>
                <a:cs typeface="Arial" panose="020B0604020202020204" pitchFamily="34" charset="0"/>
              </a:rPr>
              <a:t>Subject</a:t>
            </a:r>
            <a:r>
              <a:rPr lang="tr-TR" sz="1800" b="1" dirty="0" smtClean="0">
                <a:latin typeface="Arial" panose="020B0604020202020204" pitchFamily="34" charset="0"/>
                <a:cs typeface="Arial" panose="020B0604020202020204" pitchFamily="34" charset="0"/>
              </a:rPr>
              <a:t>: </a:t>
            </a:r>
            <a:r>
              <a:rPr lang="tr-TR" sz="1800" dirty="0" smtClean="0">
                <a:latin typeface="Arial" panose="020B0604020202020204" pitchFamily="34" charset="0"/>
                <a:cs typeface="Arial" panose="020B0604020202020204" pitchFamily="34" charset="0"/>
              </a:rPr>
              <a:t>İstenen </a:t>
            </a:r>
            <a:r>
              <a:rPr lang="tr-TR" sz="1800" dirty="0">
                <a:latin typeface="Arial" panose="020B0604020202020204" pitchFamily="34" charset="0"/>
                <a:cs typeface="Arial" panose="020B0604020202020204" pitchFamily="34" charset="0"/>
              </a:rPr>
              <a:t>işlevselliği gerçekleştiren gerçek </a:t>
            </a:r>
            <a:r>
              <a:rPr lang="tr-TR" sz="1800" dirty="0" smtClean="0">
                <a:latin typeface="Arial" panose="020B0604020202020204" pitchFamily="34" charset="0"/>
                <a:cs typeface="Arial" panose="020B0604020202020204" pitchFamily="34" charset="0"/>
              </a:rPr>
              <a:t>nesnedir.</a:t>
            </a:r>
          </a:p>
          <a:p>
            <a:pPr marL="285750" indent="-285750" fontAlgn="base">
              <a:buFont typeface="Arial" panose="020B0604020202020204" pitchFamily="34" charset="0"/>
              <a:buChar char="•"/>
            </a:pPr>
            <a:endParaRPr lang="tr-TR" sz="1800" dirty="0" smtClean="0">
              <a:latin typeface="Arial" panose="020B0604020202020204" pitchFamily="34" charset="0"/>
              <a:cs typeface="Arial" panose="020B0604020202020204" pitchFamily="34" charset="0"/>
            </a:endParaRPr>
          </a:p>
          <a:p>
            <a:pPr marL="285750" indent="-285750" fontAlgn="base">
              <a:buFont typeface="Arial" panose="020B0604020202020204" pitchFamily="34" charset="0"/>
              <a:buChar char="•"/>
            </a:pPr>
            <a:r>
              <a:rPr lang="tr-TR" sz="1800" b="1" dirty="0">
                <a:latin typeface="Arial" panose="020B0604020202020204" pitchFamily="34" charset="0"/>
                <a:cs typeface="Arial" panose="020B0604020202020204" pitchFamily="34" charset="0"/>
              </a:rPr>
              <a:t>Proxy: </a:t>
            </a:r>
            <a:r>
              <a:rPr lang="tr-TR" sz="1800" dirty="0">
                <a:latin typeface="Arial" panose="020B0604020202020204" pitchFamily="34" charset="0"/>
                <a:cs typeface="Arial" panose="020B0604020202020204" pitchFamily="34" charset="0"/>
              </a:rPr>
              <a:t>Gerçek nesneye erişimi kontrol eden aracıdır. İstemciden gelen istekleri yönetir ve gerektiğinde gerçek nesneye iletir</a:t>
            </a:r>
            <a:r>
              <a:rPr lang="tr-TR" sz="1800" dirty="0" smtClean="0">
                <a:latin typeface="Arial" panose="020B0604020202020204" pitchFamily="34" charset="0"/>
                <a:cs typeface="Arial" panose="020B0604020202020204" pitchFamily="34" charset="0"/>
              </a:rPr>
              <a:t>.</a:t>
            </a:r>
            <a:endParaRPr lang="tr-TR" sz="18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07844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smtClean="0">
                <a:solidFill>
                  <a:srgbClr val="760A0A"/>
                </a:solidFill>
                <a:latin typeface="Arial" panose="020B0604020202020204" pitchFamily="34" charset="0"/>
                <a:cs typeface="Arial" panose="020B0604020202020204" pitchFamily="34" charset="0"/>
              </a:rPr>
              <a:t>Proxy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5"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2592288"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Adapter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Bridge</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Composite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Decorator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Facade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Flyweight</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solidFill>
                  <a:srgbClr val="C00000"/>
                </a:solidFill>
                <a:latin typeface="Arial" panose="020B0604020202020204" pitchFamily="34" charset="0"/>
                <a:cs typeface="Arial" panose="020B0604020202020204" pitchFamily="34" charset="0"/>
              </a:rPr>
              <a:t>Proxy</a:t>
            </a:r>
          </a:p>
          <a:p>
            <a:pPr marL="457200" indent="-457200">
              <a:buFont typeface="Arial" panose="020B0604020202020204" pitchFamily="34" charset="0"/>
              <a:buChar char="•"/>
            </a:pPr>
            <a:endParaRPr lang="tr-TR" sz="2400" b="1" dirty="0">
              <a:solidFill>
                <a:srgbClr val="760A0A"/>
              </a:solidFill>
              <a:latin typeface="Arial" panose="020B0604020202020204" pitchFamily="34" charset="0"/>
              <a:cs typeface="Arial" panose="020B0604020202020204" pitchFamily="34" charset="0"/>
            </a:endParaRPr>
          </a:p>
        </p:txBody>
      </p:sp>
      <p:sp>
        <p:nvSpPr>
          <p:cNvPr id="6" name="İçerik Yer Tutucusu 13">
            <a:extLst>
              <a:ext uri="{FF2B5EF4-FFF2-40B4-BE49-F238E27FC236}">
                <a16:creationId xmlns:a16="http://schemas.microsoft.com/office/drawing/2014/main" id="{3F4CC237-76B2-2402-F475-2185F7FABE09}"/>
              </a:ext>
            </a:extLst>
          </p:cNvPr>
          <p:cNvSpPr txBox="1">
            <a:spLocks/>
          </p:cNvSpPr>
          <p:nvPr/>
        </p:nvSpPr>
        <p:spPr>
          <a:xfrm>
            <a:off x="3718148" y="1556793"/>
            <a:ext cx="7056784" cy="502534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fontAlgn="base"/>
            <a:r>
              <a:rPr lang="tr-TR" sz="1800" dirty="0">
                <a:latin typeface="Arial" panose="020B0604020202020204" pitchFamily="34" charset="0"/>
                <a:cs typeface="Arial" panose="020B0604020202020204" pitchFamily="34" charset="0"/>
              </a:rPr>
              <a:t>Proxy tasarım deseni, aşağıdaki senaryolarda kullanılabilir:</a:t>
            </a:r>
          </a:p>
          <a:p>
            <a:pPr fontAlgn="base"/>
            <a:endParaRPr lang="tr-TR" sz="1800" dirty="0">
              <a:latin typeface="Arial" panose="020B0604020202020204" pitchFamily="34" charset="0"/>
              <a:cs typeface="Arial" panose="020B0604020202020204" pitchFamily="34" charset="0"/>
            </a:endParaRPr>
          </a:p>
          <a:p>
            <a:pPr marL="285750" indent="-285750" fontAlgn="base">
              <a:buFont typeface="Arial" panose="020B0604020202020204" pitchFamily="34" charset="0"/>
              <a:buChar char="•"/>
            </a:pPr>
            <a:r>
              <a:rPr lang="tr-TR" sz="1800" dirty="0">
                <a:latin typeface="Arial" panose="020B0604020202020204" pitchFamily="34" charset="0"/>
                <a:cs typeface="Arial" panose="020B0604020202020204" pitchFamily="34" charset="0"/>
              </a:rPr>
              <a:t>Nesne yaratma maliyeti yüksek olduğunda ve istemci yaratımı geciktirmek veya gerekli olmadığında yaratmayı tamamen önlemek </a:t>
            </a:r>
            <a:r>
              <a:rPr lang="tr-TR" sz="1800" dirty="0" smtClean="0">
                <a:latin typeface="Arial" panose="020B0604020202020204" pitchFamily="34" charset="0"/>
                <a:cs typeface="Arial" panose="020B0604020202020204" pitchFamily="34" charset="0"/>
              </a:rPr>
              <a:t>istendiğinde.</a:t>
            </a:r>
          </a:p>
          <a:p>
            <a:pPr marL="285750" indent="-285750" fontAlgn="base">
              <a:buFont typeface="Arial" panose="020B0604020202020204" pitchFamily="34" charset="0"/>
              <a:buChar char="•"/>
            </a:pPr>
            <a:endParaRPr lang="tr-TR" sz="1800" dirty="0">
              <a:latin typeface="Arial" panose="020B0604020202020204" pitchFamily="34" charset="0"/>
              <a:cs typeface="Arial" panose="020B0604020202020204" pitchFamily="34" charset="0"/>
            </a:endParaRPr>
          </a:p>
          <a:p>
            <a:pPr marL="285750" indent="-285750" fontAlgn="base">
              <a:buFont typeface="Arial" panose="020B0604020202020204" pitchFamily="34" charset="0"/>
              <a:buChar char="•"/>
            </a:pPr>
            <a:r>
              <a:rPr lang="tr-TR" sz="1800" dirty="0" smtClean="0">
                <a:latin typeface="Arial" panose="020B0604020202020204" pitchFamily="34" charset="0"/>
                <a:cs typeface="Arial" panose="020B0604020202020204" pitchFamily="34" charset="0"/>
              </a:rPr>
              <a:t>Bir </a:t>
            </a:r>
            <a:r>
              <a:rPr lang="tr-TR" sz="1800" dirty="0">
                <a:latin typeface="Arial" panose="020B0604020202020204" pitchFamily="34" charset="0"/>
                <a:cs typeface="Arial" panose="020B0604020202020204" pitchFamily="34" charset="0"/>
              </a:rPr>
              <a:t>nesneye erişimi kontrol etmek, yetkilendirme yapmak veya güvenlik kontrolleri uygulamak </a:t>
            </a:r>
            <a:r>
              <a:rPr lang="tr-TR" sz="1800" dirty="0" smtClean="0">
                <a:latin typeface="Arial" panose="020B0604020202020204" pitchFamily="34" charset="0"/>
                <a:cs typeface="Arial" panose="020B0604020202020204" pitchFamily="34" charset="0"/>
              </a:rPr>
              <a:t>gerektiğinde.</a:t>
            </a:r>
          </a:p>
          <a:p>
            <a:pPr marL="285750" indent="-285750" fontAlgn="base">
              <a:buFont typeface="Arial" panose="020B0604020202020204" pitchFamily="34" charset="0"/>
              <a:buChar char="•"/>
            </a:pPr>
            <a:endParaRPr lang="tr-TR" sz="1800" dirty="0">
              <a:latin typeface="Arial" panose="020B0604020202020204" pitchFamily="34" charset="0"/>
              <a:cs typeface="Arial" panose="020B0604020202020204" pitchFamily="34" charset="0"/>
            </a:endParaRPr>
          </a:p>
          <a:p>
            <a:pPr marL="285750" indent="-285750" fontAlgn="base">
              <a:buFont typeface="Arial" panose="020B0604020202020204" pitchFamily="34" charset="0"/>
              <a:buChar char="•"/>
            </a:pPr>
            <a:r>
              <a:rPr lang="tr-TR" sz="1800" dirty="0" smtClean="0">
                <a:latin typeface="Arial" panose="020B0604020202020204" pitchFamily="34" charset="0"/>
                <a:cs typeface="Arial" panose="020B0604020202020204" pitchFamily="34" charset="0"/>
              </a:rPr>
              <a:t>Gerçek </a:t>
            </a:r>
            <a:r>
              <a:rPr lang="tr-TR" sz="1800" dirty="0">
                <a:latin typeface="Arial" panose="020B0604020202020204" pitchFamily="34" charset="0"/>
                <a:cs typeface="Arial" panose="020B0604020202020204" pitchFamily="34" charset="0"/>
              </a:rPr>
              <a:t>nesneye erişimi yönlendirmek için ek işlevsellik sağlamak istendiğinde (örneğin, </a:t>
            </a:r>
            <a:r>
              <a:rPr lang="tr-TR" sz="1800" dirty="0" err="1">
                <a:latin typeface="Arial" panose="020B0604020202020204" pitchFamily="34" charset="0"/>
                <a:cs typeface="Arial" panose="020B0604020202020204" pitchFamily="34" charset="0"/>
              </a:rPr>
              <a:t>önbellekleme</a:t>
            </a:r>
            <a:r>
              <a:rPr lang="tr-TR" sz="1800" dirty="0">
                <a:latin typeface="Arial" panose="020B0604020202020204" pitchFamily="34" charset="0"/>
                <a:cs typeface="Arial" panose="020B0604020202020204" pitchFamily="34" charset="0"/>
              </a:rPr>
              <a:t>, </a:t>
            </a:r>
            <a:r>
              <a:rPr lang="tr-TR" sz="1800" dirty="0" err="1">
                <a:latin typeface="Arial" panose="020B0604020202020204" pitchFamily="34" charset="0"/>
                <a:cs typeface="Arial" panose="020B0604020202020204" pitchFamily="34" charset="0"/>
              </a:rPr>
              <a:t>loglama</a:t>
            </a:r>
            <a:r>
              <a:rPr lang="tr-TR" sz="1800" dirty="0">
                <a:latin typeface="Arial" panose="020B0604020202020204" pitchFamily="34" charset="0"/>
                <a:cs typeface="Arial" panose="020B0604020202020204" pitchFamily="34" charset="0"/>
              </a:rPr>
              <a:t>, istatistikler vb</a:t>
            </a:r>
            <a:r>
              <a:rPr lang="tr-TR" sz="1800" dirty="0" smtClean="0">
                <a:latin typeface="Arial" panose="020B0604020202020204" pitchFamily="34" charset="0"/>
                <a:cs typeface="Arial" panose="020B0604020202020204" pitchFamily="34" charset="0"/>
              </a:rPr>
              <a:t>.).</a:t>
            </a:r>
          </a:p>
          <a:p>
            <a:pPr marL="285750" indent="-285750" fontAlgn="base">
              <a:buFont typeface="Arial" panose="020B0604020202020204" pitchFamily="34" charset="0"/>
              <a:buChar char="•"/>
            </a:pPr>
            <a:endParaRPr lang="tr-TR" sz="1800" dirty="0">
              <a:latin typeface="Arial" panose="020B0604020202020204" pitchFamily="34" charset="0"/>
              <a:cs typeface="Arial" panose="020B0604020202020204" pitchFamily="34" charset="0"/>
            </a:endParaRPr>
          </a:p>
          <a:p>
            <a:pPr marL="285750" indent="-285750" fontAlgn="base">
              <a:buFont typeface="Arial" panose="020B0604020202020204" pitchFamily="34" charset="0"/>
              <a:buChar char="•"/>
            </a:pPr>
            <a:r>
              <a:rPr lang="tr-TR" sz="1800" dirty="0" smtClean="0">
                <a:latin typeface="Arial" panose="020B0604020202020204" pitchFamily="34" charset="0"/>
                <a:cs typeface="Arial" panose="020B0604020202020204" pitchFamily="34" charset="0"/>
              </a:rPr>
              <a:t>Uzak </a:t>
            </a:r>
            <a:r>
              <a:rPr lang="tr-TR" sz="1800" dirty="0">
                <a:latin typeface="Arial" panose="020B0604020202020204" pitchFamily="34" charset="0"/>
                <a:cs typeface="Arial" panose="020B0604020202020204" pitchFamily="34" charset="0"/>
              </a:rPr>
              <a:t>nesnelere erişimde ağ trafiğini azaltmak veya ağ üzerindeki kaynakları yönetmek gerektiğinde.</a:t>
            </a:r>
            <a:endParaRPr lang="tr-TR" sz="18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98384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2061964" y="1628800"/>
            <a:ext cx="7981950" cy="4667250"/>
          </a:xfrm>
          <a:prstGeom prst="rect">
            <a:avLst/>
          </a:prstGeom>
        </p:spPr>
      </p:pic>
      <p:pic>
        <p:nvPicPr>
          <p:cNvPr id="3" name="Resim 2">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4"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smtClean="0">
                <a:solidFill>
                  <a:srgbClr val="760A0A"/>
                </a:solidFill>
                <a:latin typeface="Arial" panose="020B0604020202020204" pitchFamily="34" charset="0"/>
                <a:cs typeface="Arial" panose="020B0604020202020204" pitchFamily="34" charset="0"/>
              </a:rPr>
              <a:t>Proxy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60246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smtClean="0">
                <a:solidFill>
                  <a:srgbClr val="760A0A"/>
                </a:solidFill>
                <a:latin typeface="Arial" panose="020B0604020202020204" pitchFamily="34" charset="0"/>
                <a:cs typeface="Arial" panose="020B0604020202020204" pitchFamily="34" charset="0"/>
              </a:rPr>
              <a:t>Proxy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5"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2592288"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Adapter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Bridge</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Composite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Decorator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Facade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Flyweight</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solidFill>
                  <a:srgbClr val="C00000"/>
                </a:solidFill>
                <a:latin typeface="Arial" panose="020B0604020202020204" pitchFamily="34" charset="0"/>
                <a:cs typeface="Arial" panose="020B0604020202020204" pitchFamily="34" charset="0"/>
              </a:rPr>
              <a:t>Proxy</a:t>
            </a:r>
          </a:p>
          <a:p>
            <a:pPr marL="457200" indent="-457200">
              <a:buFont typeface="Arial" panose="020B0604020202020204" pitchFamily="34" charset="0"/>
              <a:buChar char="•"/>
            </a:pPr>
            <a:endParaRPr lang="tr-TR" sz="2400" b="1" dirty="0">
              <a:solidFill>
                <a:srgbClr val="760A0A"/>
              </a:solidFill>
              <a:latin typeface="Arial" panose="020B0604020202020204" pitchFamily="34" charset="0"/>
              <a:cs typeface="Arial" panose="020B0604020202020204" pitchFamily="34" charset="0"/>
            </a:endParaRPr>
          </a:p>
        </p:txBody>
      </p:sp>
      <p:sp>
        <p:nvSpPr>
          <p:cNvPr id="6" name="İçerik Yer Tutucusu 13">
            <a:extLst>
              <a:ext uri="{FF2B5EF4-FFF2-40B4-BE49-F238E27FC236}">
                <a16:creationId xmlns:a16="http://schemas.microsoft.com/office/drawing/2014/main" id="{3F4CC237-76B2-2402-F475-2185F7FABE09}"/>
              </a:ext>
            </a:extLst>
          </p:cNvPr>
          <p:cNvSpPr txBox="1">
            <a:spLocks/>
          </p:cNvSpPr>
          <p:nvPr/>
        </p:nvSpPr>
        <p:spPr>
          <a:xfrm>
            <a:off x="3718148" y="1556793"/>
            <a:ext cx="7056784" cy="502534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fontAlgn="base"/>
            <a:r>
              <a:rPr lang="tr-TR" sz="1800" dirty="0" smtClean="0">
                <a:latin typeface="Arial" panose="020B0604020202020204" pitchFamily="34" charset="0"/>
                <a:cs typeface="Arial" panose="020B0604020202020204" pitchFamily="34" charset="0"/>
              </a:rPr>
              <a:t>Senaryo: Mesajlaşma Uygulaması</a:t>
            </a:r>
          </a:p>
          <a:p>
            <a:pPr fontAlgn="base"/>
            <a:endParaRPr lang="tr-TR" sz="1800" dirty="0">
              <a:latin typeface="Arial" panose="020B0604020202020204" pitchFamily="34" charset="0"/>
              <a:cs typeface="Arial" panose="020B0604020202020204" pitchFamily="34" charset="0"/>
            </a:endParaRPr>
          </a:p>
          <a:p>
            <a:pPr fontAlgn="base"/>
            <a:r>
              <a:rPr lang="tr-TR" sz="1800" dirty="0" smtClean="0">
                <a:latin typeface="Arial" panose="020B0604020202020204" pitchFamily="34" charset="0"/>
                <a:cs typeface="Arial" panose="020B0604020202020204" pitchFamily="34" charset="0"/>
              </a:rPr>
              <a:t>Bir </a:t>
            </a:r>
            <a:r>
              <a:rPr lang="tr-TR" sz="1800" dirty="0">
                <a:latin typeface="Arial" panose="020B0604020202020204" pitchFamily="34" charset="0"/>
                <a:cs typeface="Arial" panose="020B0604020202020204" pitchFamily="34" charset="0"/>
              </a:rPr>
              <a:t>mesajlaşma uygulaması geliştiriyorsunuz. </a:t>
            </a:r>
            <a:endParaRPr lang="tr-TR" sz="1800" dirty="0" smtClean="0">
              <a:latin typeface="Arial" panose="020B0604020202020204" pitchFamily="34" charset="0"/>
              <a:cs typeface="Arial" panose="020B0604020202020204" pitchFamily="34" charset="0"/>
            </a:endParaRPr>
          </a:p>
          <a:p>
            <a:pPr fontAlgn="base"/>
            <a:endParaRPr lang="tr-TR" sz="1800" dirty="0">
              <a:latin typeface="Arial" panose="020B0604020202020204" pitchFamily="34" charset="0"/>
              <a:cs typeface="Arial" panose="020B0604020202020204" pitchFamily="34" charset="0"/>
            </a:endParaRPr>
          </a:p>
          <a:p>
            <a:pPr marL="285750" indent="-285750" fontAlgn="base">
              <a:buFont typeface="Arial" panose="020B0604020202020204" pitchFamily="34" charset="0"/>
              <a:buChar char="•"/>
            </a:pPr>
            <a:r>
              <a:rPr lang="tr-TR" sz="1800" dirty="0" smtClean="0">
                <a:latin typeface="Arial" panose="020B0604020202020204" pitchFamily="34" charset="0"/>
                <a:cs typeface="Arial" panose="020B0604020202020204" pitchFamily="34" charset="0"/>
              </a:rPr>
              <a:t>Uygulamanızda </a:t>
            </a:r>
            <a:r>
              <a:rPr lang="tr-TR" sz="1800" dirty="0">
                <a:latin typeface="Arial" panose="020B0604020202020204" pitchFamily="34" charset="0"/>
                <a:cs typeface="Arial" panose="020B0604020202020204" pitchFamily="34" charset="0"/>
              </a:rPr>
              <a:t>kullanıcılar birbirlerine mesaj gönderebilirler. Ancak bazı kullanıcılar, belirli koşullar altında mesaj göndermek için yetkilendirilmelidir. Örneğin, VIP kullanıcılar veya yönetici kullanıcılar, mesajları diğer kullanıcılara gönderebilirken, standart kullanıcılar sadece belirli kullanıcılara mesaj gönderebilir.</a:t>
            </a:r>
            <a:endParaRPr lang="tr-TR" sz="24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6425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smtClean="0">
                <a:solidFill>
                  <a:srgbClr val="760A0A"/>
                </a:solidFill>
                <a:latin typeface="Arial" panose="020B0604020202020204" pitchFamily="34" charset="0"/>
                <a:cs typeface="Arial" panose="020B0604020202020204" pitchFamily="34" charset="0"/>
              </a:rPr>
              <a:t>Proxy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5"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2592288"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Adapter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Bridge</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Composite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Decorator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Facade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Flyweight</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solidFill>
                  <a:srgbClr val="C00000"/>
                </a:solidFill>
                <a:latin typeface="Arial" panose="020B0604020202020204" pitchFamily="34" charset="0"/>
                <a:cs typeface="Arial" panose="020B0604020202020204" pitchFamily="34" charset="0"/>
              </a:rPr>
              <a:t>Proxy</a:t>
            </a:r>
          </a:p>
          <a:p>
            <a:pPr marL="457200" indent="-457200">
              <a:buFont typeface="Arial" panose="020B0604020202020204" pitchFamily="34" charset="0"/>
              <a:buChar char="•"/>
            </a:pPr>
            <a:endParaRPr lang="tr-TR" sz="2400" b="1" dirty="0">
              <a:solidFill>
                <a:srgbClr val="760A0A"/>
              </a:solidFill>
              <a:latin typeface="Arial" panose="020B0604020202020204" pitchFamily="34" charset="0"/>
              <a:cs typeface="Arial" panose="020B0604020202020204" pitchFamily="34" charset="0"/>
            </a:endParaRPr>
          </a:p>
        </p:txBody>
      </p:sp>
      <p:sp>
        <p:nvSpPr>
          <p:cNvPr id="6" name="İçerik Yer Tutucusu 13">
            <a:extLst>
              <a:ext uri="{FF2B5EF4-FFF2-40B4-BE49-F238E27FC236}">
                <a16:creationId xmlns:a16="http://schemas.microsoft.com/office/drawing/2014/main" id="{3F4CC237-76B2-2402-F475-2185F7FABE09}"/>
              </a:ext>
            </a:extLst>
          </p:cNvPr>
          <p:cNvSpPr txBox="1">
            <a:spLocks/>
          </p:cNvSpPr>
          <p:nvPr/>
        </p:nvSpPr>
        <p:spPr>
          <a:xfrm>
            <a:off x="3718148" y="1556793"/>
            <a:ext cx="7056784" cy="502534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fontAlgn="base"/>
            <a:r>
              <a:rPr lang="tr-TR" sz="1800" dirty="0" smtClean="0">
                <a:latin typeface="Arial" panose="020B0604020202020204" pitchFamily="34" charset="0"/>
                <a:cs typeface="Arial" panose="020B0604020202020204" pitchFamily="34" charset="0"/>
              </a:rPr>
              <a:t>Senaryo: E-Ticaret Platformu</a:t>
            </a:r>
            <a:endParaRPr lang="tr-TR" sz="1800" dirty="0">
              <a:latin typeface="Arial" panose="020B0604020202020204" pitchFamily="34" charset="0"/>
              <a:cs typeface="Arial" panose="020B0604020202020204" pitchFamily="34" charset="0"/>
            </a:endParaRPr>
          </a:p>
          <a:p>
            <a:pPr fontAlgn="base"/>
            <a:endParaRPr lang="tr-TR" sz="1800" dirty="0">
              <a:latin typeface="Arial" panose="020B0604020202020204" pitchFamily="34" charset="0"/>
              <a:cs typeface="Arial" panose="020B0604020202020204" pitchFamily="34" charset="0"/>
            </a:endParaRPr>
          </a:p>
          <a:p>
            <a:pPr fontAlgn="base"/>
            <a:r>
              <a:rPr lang="tr-TR" sz="1400" dirty="0">
                <a:latin typeface="Arial" panose="020B0604020202020204" pitchFamily="34" charset="0"/>
                <a:cs typeface="Arial" panose="020B0604020202020204" pitchFamily="34" charset="0"/>
              </a:rPr>
              <a:t>Bir e-ticaret platformunda çalışıyorsunuz. Platform, kullanıcılara çeşitli ürünler sunan bir mağaza işlevi görüyor. Platformda bir ürünün stok durumu önemlidir ve müşterilere doğru ve güncel stok bilgileri sunulması gerekmektedir. Ancak stok bilgileri, birden fazla farklı kaynaktan (örneğin, farklı depolardan veya tedarikçilerden) alınmakta ve yönetilmektedir</a:t>
            </a:r>
            <a:r>
              <a:rPr lang="tr-TR" sz="1400" dirty="0" smtClean="0">
                <a:latin typeface="Arial" panose="020B0604020202020204" pitchFamily="34" charset="0"/>
                <a:cs typeface="Arial" panose="020B0604020202020204" pitchFamily="34" charset="0"/>
              </a:rPr>
              <a:t>.</a:t>
            </a:r>
          </a:p>
          <a:p>
            <a:pPr fontAlgn="base"/>
            <a:endParaRPr lang="tr-TR" sz="1800" dirty="0">
              <a:latin typeface="Arial" panose="020B0604020202020204" pitchFamily="34" charset="0"/>
              <a:cs typeface="Arial" panose="020B0604020202020204" pitchFamily="34" charset="0"/>
            </a:endParaRPr>
          </a:p>
          <a:p>
            <a:pPr marL="285750" indent="-285750" fontAlgn="base">
              <a:buFont typeface="Arial" panose="020B0604020202020204" pitchFamily="34" charset="0"/>
              <a:buChar char="•"/>
            </a:pPr>
            <a:r>
              <a:rPr lang="tr-TR" sz="1400" dirty="0" err="1">
                <a:latin typeface="Arial" panose="020B0604020202020204" pitchFamily="34" charset="0"/>
                <a:cs typeface="Arial" panose="020B0604020202020204" pitchFamily="34" charset="0"/>
              </a:rPr>
              <a:t>IStockService</a:t>
            </a:r>
            <a:r>
              <a:rPr lang="tr-TR" sz="1400" dirty="0">
                <a:latin typeface="Arial" panose="020B0604020202020204" pitchFamily="34" charset="0"/>
                <a:cs typeface="Arial" panose="020B0604020202020204" pitchFamily="34" charset="0"/>
              </a:rPr>
              <a:t> (Stok Hizmeti) </a:t>
            </a:r>
            <a:r>
              <a:rPr lang="tr-TR" sz="1400" dirty="0" err="1">
                <a:latin typeface="Arial" panose="020B0604020202020204" pitchFamily="34" charset="0"/>
                <a:cs typeface="Arial" panose="020B0604020202020204" pitchFamily="34" charset="0"/>
              </a:rPr>
              <a:t>arayüzünü</a:t>
            </a:r>
            <a:r>
              <a:rPr lang="tr-TR" sz="1400" dirty="0">
                <a:latin typeface="Arial" panose="020B0604020202020204" pitchFamily="34" charset="0"/>
                <a:cs typeface="Arial" panose="020B0604020202020204" pitchFamily="34" charset="0"/>
              </a:rPr>
              <a:t> tanımlayın ve </a:t>
            </a:r>
            <a:r>
              <a:rPr lang="tr-TR" sz="1400" dirty="0" err="1">
                <a:latin typeface="Arial" panose="020B0604020202020204" pitchFamily="34" charset="0"/>
                <a:cs typeface="Arial" panose="020B0604020202020204" pitchFamily="34" charset="0"/>
              </a:rPr>
              <a:t>GetStock</a:t>
            </a:r>
            <a:r>
              <a:rPr lang="tr-TR" sz="1400" dirty="0">
                <a:latin typeface="Arial" panose="020B0604020202020204" pitchFamily="34" charset="0"/>
                <a:cs typeface="Arial" panose="020B0604020202020204" pitchFamily="34" charset="0"/>
              </a:rPr>
              <a:t> (Stok Bilgisini Al) gibi temel bir işlev içersin. Bu </a:t>
            </a:r>
            <a:r>
              <a:rPr lang="tr-TR" sz="1400" dirty="0" err="1">
                <a:latin typeface="Arial" panose="020B0604020202020204" pitchFamily="34" charset="0"/>
                <a:cs typeface="Arial" panose="020B0604020202020204" pitchFamily="34" charset="0"/>
              </a:rPr>
              <a:t>arayüz</a:t>
            </a:r>
            <a:r>
              <a:rPr lang="tr-TR" sz="1400" dirty="0">
                <a:latin typeface="Arial" panose="020B0604020202020204" pitchFamily="34" charset="0"/>
                <a:cs typeface="Arial" panose="020B0604020202020204" pitchFamily="34" charset="0"/>
              </a:rPr>
              <a:t>, stok bilgilerine erişimi sağlar.</a:t>
            </a:r>
          </a:p>
          <a:p>
            <a:pPr marL="285750" indent="-285750" fontAlgn="base">
              <a:buFont typeface="Arial" panose="020B0604020202020204" pitchFamily="34" charset="0"/>
              <a:buChar char="•"/>
            </a:pPr>
            <a:endParaRPr lang="tr-TR" sz="1400" dirty="0">
              <a:latin typeface="Arial" panose="020B0604020202020204" pitchFamily="34" charset="0"/>
              <a:cs typeface="Arial" panose="020B0604020202020204" pitchFamily="34" charset="0"/>
            </a:endParaRPr>
          </a:p>
          <a:p>
            <a:pPr marL="285750" indent="-285750" fontAlgn="base">
              <a:buFont typeface="Arial" panose="020B0604020202020204" pitchFamily="34" charset="0"/>
              <a:buChar char="•"/>
            </a:pPr>
            <a:r>
              <a:rPr lang="tr-TR" sz="1400" dirty="0" err="1">
                <a:latin typeface="Arial" panose="020B0604020202020204" pitchFamily="34" charset="0"/>
                <a:cs typeface="Arial" panose="020B0604020202020204" pitchFamily="34" charset="0"/>
              </a:rPr>
              <a:t>StockService</a:t>
            </a:r>
            <a:r>
              <a:rPr lang="tr-TR" sz="1400" dirty="0">
                <a:latin typeface="Arial" panose="020B0604020202020204" pitchFamily="34" charset="0"/>
                <a:cs typeface="Arial" panose="020B0604020202020204" pitchFamily="34" charset="0"/>
              </a:rPr>
              <a:t> (Stok Hizmeti) sınıfını oluşturun ve </a:t>
            </a:r>
            <a:r>
              <a:rPr lang="tr-TR" sz="1400" dirty="0" err="1">
                <a:latin typeface="Arial" panose="020B0604020202020204" pitchFamily="34" charset="0"/>
                <a:cs typeface="Arial" panose="020B0604020202020204" pitchFamily="34" charset="0"/>
              </a:rPr>
              <a:t>IStockService</a:t>
            </a:r>
            <a:r>
              <a:rPr lang="tr-TR" sz="1400" dirty="0">
                <a:latin typeface="Arial" panose="020B0604020202020204" pitchFamily="34" charset="0"/>
                <a:cs typeface="Arial" panose="020B0604020202020204" pitchFamily="34" charset="0"/>
              </a:rPr>
              <a:t> </a:t>
            </a:r>
            <a:r>
              <a:rPr lang="tr-TR" sz="1400" dirty="0" err="1">
                <a:latin typeface="Arial" panose="020B0604020202020204" pitchFamily="34" charset="0"/>
                <a:cs typeface="Arial" panose="020B0604020202020204" pitchFamily="34" charset="0"/>
              </a:rPr>
              <a:t>arayüzünü</a:t>
            </a:r>
            <a:r>
              <a:rPr lang="tr-TR" sz="1400" dirty="0">
                <a:latin typeface="Arial" panose="020B0604020202020204" pitchFamily="34" charset="0"/>
                <a:cs typeface="Arial" panose="020B0604020202020204" pitchFamily="34" charset="0"/>
              </a:rPr>
              <a:t> uygulayın. Bu sınıf, gerçek stok bilgilerini sağlar ve farklı kaynaklardan stok bilgilerini alır.</a:t>
            </a:r>
          </a:p>
          <a:p>
            <a:pPr marL="285750" indent="-285750" fontAlgn="base">
              <a:buFont typeface="Arial" panose="020B0604020202020204" pitchFamily="34" charset="0"/>
              <a:buChar char="•"/>
            </a:pPr>
            <a:endParaRPr lang="tr-TR" sz="1400" dirty="0">
              <a:latin typeface="Arial" panose="020B0604020202020204" pitchFamily="34" charset="0"/>
              <a:cs typeface="Arial" panose="020B0604020202020204" pitchFamily="34" charset="0"/>
            </a:endParaRPr>
          </a:p>
          <a:p>
            <a:pPr marL="285750" indent="-285750" fontAlgn="base">
              <a:buFont typeface="Arial" panose="020B0604020202020204" pitchFamily="34" charset="0"/>
              <a:buChar char="•"/>
            </a:pPr>
            <a:r>
              <a:rPr lang="tr-TR" sz="1400" dirty="0" err="1">
                <a:latin typeface="Arial" panose="020B0604020202020204" pitchFamily="34" charset="0"/>
                <a:cs typeface="Arial" panose="020B0604020202020204" pitchFamily="34" charset="0"/>
              </a:rPr>
              <a:t>StockProxy</a:t>
            </a:r>
            <a:r>
              <a:rPr lang="tr-TR" sz="1400" dirty="0">
                <a:latin typeface="Arial" panose="020B0604020202020204" pitchFamily="34" charset="0"/>
                <a:cs typeface="Arial" panose="020B0604020202020204" pitchFamily="34" charset="0"/>
              </a:rPr>
              <a:t> (Stok Proxy) sınıfını oluşturun ve </a:t>
            </a:r>
            <a:r>
              <a:rPr lang="tr-TR" sz="1400" dirty="0" err="1">
                <a:latin typeface="Arial" panose="020B0604020202020204" pitchFamily="34" charset="0"/>
                <a:cs typeface="Arial" panose="020B0604020202020204" pitchFamily="34" charset="0"/>
              </a:rPr>
              <a:t>IStockService</a:t>
            </a:r>
            <a:r>
              <a:rPr lang="tr-TR" sz="1400" dirty="0">
                <a:latin typeface="Arial" panose="020B0604020202020204" pitchFamily="34" charset="0"/>
                <a:cs typeface="Arial" panose="020B0604020202020204" pitchFamily="34" charset="0"/>
              </a:rPr>
              <a:t> </a:t>
            </a:r>
            <a:r>
              <a:rPr lang="tr-TR" sz="1400" dirty="0" err="1">
                <a:latin typeface="Arial" panose="020B0604020202020204" pitchFamily="34" charset="0"/>
                <a:cs typeface="Arial" panose="020B0604020202020204" pitchFamily="34" charset="0"/>
              </a:rPr>
              <a:t>arayüzünü</a:t>
            </a:r>
            <a:r>
              <a:rPr lang="tr-TR" sz="1400" dirty="0">
                <a:latin typeface="Arial" panose="020B0604020202020204" pitchFamily="34" charset="0"/>
                <a:cs typeface="Arial" panose="020B0604020202020204" pitchFamily="34" charset="0"/>
              </a:rPr>
              <a:t> uygulayın. Bu sınıf, gerçek stok hizmetine erişimi kontrol eder. İstemci, stok bilgisi istediğinde, Proxy sınıfı gerektiğinde gerçek stok hizmetine başvururken önbellekteki stok bilgilerini kullanır.</a:t>
            </a:r>
          </a:p>
          <a:p>
            <a:pPr marL="285750" indent="-285750" fontAlgn="base">
              <a:buFont typeface="Arial" panose="020B0604020202020204" pitchFamily="34" charset="0"/>
              <a:buChar char="•"/>
            </a:pPr>
            <a:endParaRPr lang="tr-TR" sz="1400" dirty="0">
              <a:latin typeface="Arial" panose="020B0604020202020204" pitchFamily="34" charset="0"/>
              <a:cs typeface="Arial" panose="020B0604020202020204" pitchFamily="34" charset="0"/>
            </a:endParaRPr>
          </a:p>
          <a:p>
            <a:pPr marL="285750" indent="-285750" fontAlgn="base">
              <a:buFont typeface="Arial" panose="020B0604020202020204" pitchFamily="34" charset="0"/>
              <a:buChar char="•"/>
            </a:pPr>
            <a:r>
              <a:rPr lang="tr-TR" sz="1400" dirty="0">
                <a:latin typeface="Arial" panose="020B0604020202020204" pitchFamily="34" charset="0"/>
                <a:cs typeface="Arial" panose="020B0604020202020204" pitchFamily="34" charset="0"/>
              </a:rPr>
              <a:t>İstemci kodunda, Proxy sınıfını kullanarak stok bilgilerine erişimi sağlayın. İstemci, bir ürünün stok bilgisini sorguladığında, Proxy sınıfı bu bilgiyi önbellekten kontrol eder ve gerektiğinde gerçek stok hizmetine başvurarak güncel bilgileri alır.</a:t>
            </a:r>
            <a:endParaRPr lang="tr-TR" sz="1400" dirty="0">
              <a:latin typeface="Arial" panose="020B0604020202020204" pitchFamily="34" charset="0"/>
              <a:cs typeface="Arial" panose="020B0604020202020204" pitchFamily="34" charset="0"/>
            </a:endParaRPr>
          </a:p>
          <a:p>
            <a:pPr fontAlgn="base"/>
            <a:endParaRPr lang="tr-TR" sz="18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09872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1341884" y="1340768"/>
            <a:ext cx="9289032" cy="5384451"/>
          </a:xfrm>
          <a:prstGeom prst="rect">
            <a:avLst/>
          </a:prstGeom>
        </p:spPr>
      </p:pic>
      <p:pic>
        <p:nvPicPr>
          <p:cNvPr id="3" name="Resim 2">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4"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smtClean="0">
                <a:solidFill>
                  <a:srgbClr val="760A0A"/>
                </a:solidFill>
                <a:latin typeface="Arial" panose="020B0604020202020204" pitchFamily="34" charset="0"/>
                <a:cs typeface="Arial" panose="020B0604020202020204" pitchFamily="34" charset="0"/>
              </a:rPr>
              <a:t>Proxy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8203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Resim 6">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8"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9"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fontScale="85000"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smtClean="0">
                <a:solidFill>
                  <a:srgbClr val="760A0A"/>
                </a:solidFill>
                <a:latin typeface="Arial" panose="020B0604020202020204" pitchFamily="34" charset="0"/>
                <a:cs typeface="Arial" panose="020B0604020202020204" pitchFamily="34" charset="0"/>
              </a:rPr>
              <a:t>Behavioral</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Patterns</a:t>
            </a:r>
            <a:r>
              <a:rPr lang="tr-TR" sz="2000" dirty="0" smtClean="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Chain</a:t>
            </a:r>
            <a:r>
              <a:rPr lang="tr-TR" sz="2000" dirty="0" smtClean="0">
                <a:solidFill>
                  <a:srgbClr val="760A0A"/>
                </a:solidFill>
                <a:latin typeface="Arial" panose="020B0604020202020204" pitchFamily="34" charset="0"/>
                <a:cs typeface="Arial" panose="020B0604020202020204" pitchFamily="34" charset="0"/>
              </a:rPr>
              <a:t> Of </a:t>
            </a:r>
            <a:r>
              <a:rPr lang="tr-TR" sz="2000" dirty="0" err="1" smtClean="0">
                <a:solidFill>
                  <a:srgbClr val="760A0A"/>
                </a:solidFill>
                <a:latin typeface="Arial" panose="020B0604020202020204" pitchFamily="34" charset="0"/>
                <a:cs typeface="Arial" panose="020B0604020202020204" pitchFamily="34" charset="0"/>
              </a:rPr>
              <a:t>Responsibility</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10"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2592288"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tr-TR" sz="2000" dirty="0" err="1">
                <a:solidFill>
                  <a:srgbClr val="C00000"/>
                </a:solidFill>
                <a:latin typeface="Arial" panose="020B0604020202020204" pitchFamily="34" charset="0"/>
                <a:cs typeface="Arial" panose="020B0604020202020204" pitchFamily="34" charset="0"/>
              </a:rPr>
              <a:t>Chain</a:t>
            </a:r>
            <a:r>
              <a:rPr lang="tr-TR" sz="2000" dirty="0">
                <a:solidFill>
                  <a:srgbClr val="C00000"/>
                </a:solidFill>
                <a:latin typeface="Arial" panose="020B0604020202020204" pitchFamily="34" charset="0"/>
                <a:cs typeface="Arial" panose="020B0604020202020204" pitchFamily="34" charset="0"/>
              </a:rPr>
              <a:t> of </a:t>
            </a:r>
            <a:r>
              <a:rPr lang="tr-TR" sz="2000" dirty="0" err="1">
                <a:solidFill>
                  <a:srgbClr val="C00000"/>
                </a:solidFill>
                <a:latin typeface="Arial" panose="020B0604020202020204" pitchFamily="34" charset="0"/>
                <a:cs typeface="Arial" panose="020B0604020202020204" pitchFamily="34" charset="0"/>
              </a:rPr>
              <a:t>Responsibility</a:t>
            </a:r>
            <a:endParaRPr lang="tr-TR" sz="2000" dirty="0">
              <a:solidFill>
                <a:srgbClr val="C0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Command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Double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Dispatch</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Hook</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Classes</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Hook</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Method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a:latin typeface="Arial" panose="020B0604020202020204" pitchFamily="34" charset="0"/>
                <a:cs typeface="Arial" panose="020B0604020202020204" pitchFamily="34" charset="0"/>
              </a:rPr>
              <a:t>Interpreter</a:t>
            </a: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Iterator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Mediator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Memento</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Observer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State</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Strategy</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Template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Method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Visitor</a:t>
            </a:r>
            <a:endParaRPr lang="tr-TR" sz="2000" dirty="0">
              <a:latin typeface="Arial" panose="020B0604020202020204" pitchFamily="34" charset="0"/>
              <a:cs typeface="Arial" panose="020B0604020202020204" pitchFamily="34" charset="0"/>
            </a:endParaRPr>
          </a:p>
        </p:txBody>
      </p:sp>
      <p:sp>
        <p:nvSpPr>
          <p:cNvPr id="11" name="İçerik Yer Tutucusu 13">
            <a:extLst>
              <a:ext uri="{FF2B5EF4-FFF2-40B4-BE49-F238E27FC236}">
                <a16:creationId xmlns:a16="http://schemas.microsoft.com/office/drawing/2014/main" id="{3F4CC237-76B2-2402-F475-2185F7FABE09}"/>
              </a:ext>
            </a:extLst>
          </p:cNvPr>
          <p:cNvSpPr txBox="1">
            <a:spLocks/>
          </p:cNvSpPr>
          <p:nvPr/>
        </p:nvSpPr>
        <p:spPr>
          <a:xfrm>
            <a:off x="3718148" y="1556793"/>
            <a:ext cx="7056784" cy="502534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fontAlgn="base"/>
            <a:endParaRPr lang="tr-TR" sz="1800" dirty="0" smtClean="0">
              <a:latin typeface="Arial" panose="020B0604020202020204" pitchFamily="34" charset="0"/>
              <a:cs typeface="Arial" panose="020B0604020202020204" pitchFamily="34" charset="0"/>
            </a:endParaRPr>
          </a:p>
        </p:txBody>
      </p:sp>
      <p:sp>
        <p:nvSpPr>
          <p:cNvPr id="12" name="İçerik Yer Tutucusu 13">
            <a:extLst>
              <a:ext uri="{FF2B5EF4-FFF2-40B4-BE49-F238E27FC236}">
                <a16:creationId xmlns:a16="http://schemas.microsoft.com/office/drawing/2014/main" id="{3F4CC237-76B2-2402-F475-2185F7FABE09}"/>
              </a:ext>
            </a:extLst>
          </p:cNvPr>
          <p:cNvSpPr txBox="1">
            <a:spLocks/>
          </p:cNvSpPr>
          <p:nvPr/>
        </p:nvSpPr>
        <p:spPr>
          <a:xfrm>
            <a:off x="3870548" y="1709193"/>
            <a:ext cx="7056784" cy="502534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r>
              <a:rPr lang="tr-TR" sz="1800" b="1" dirty="0" err="1" smtClean="0">
                <a:latin typeface="Arial" panose="020B0604020202020204" pitchFamily="34" charset="0"/>
                <a:cs typeface="Arial" panose="020B0604020202020204" pitchFamily="34" charset="0"/>
              </a:rPr>
              <a:t>Chain</a:t>
            </a:r>
            <a:r>
              <a:rPr lang="tr-TR" sz="1800" b="1" dirty="0" smtClean="0">
                <a:latin typeface="Arial" panose="020B0604020202020204" pitchFamily="34" charset="0"/>
                <a:cs typeface="Arial" panose="020B0604020202020204" pitchFamily="34" charset="0"/>
              </a:rPr>
              <a:t> </a:t>
            </a:r>
            <a:r>
              <a:rPr lang="tr-TR" sz="1800" b="1" dirty="0">
                <a:latin typeface="Arial" panose="020B0604020202020204" pitchFamily="34" charset="0"/>
                <a:cs typeface="Arial" panose="020B0604020202020204" pitchFamily="34" charset="0"/>
              </a:rPr>
              <a:t>of </a:t>
            </a:r>
            <a:r>
              <a:rPr lang="tr-TR" sz="1800" b="1" dirty="0" err="1">
                <a:latin typeface="Arial" panose="020B0604020202020204" pitchFamily="34" charset="0"/>
                <a:cs typeface="Arial" panose="020B0604020202020204" pitchFamily="34" charset="0"/>
              </a:rPr>
              <a:t>Responsibility</a:t>
            </a:r>
            <a:r>
              <a:rPr lang="tr-TR" sz="1800" b="1" dirty="0">
                <a:latin typeface="Arial" panose="020B0604020202020204" pitchFamily="34" charset="0"/>
                <a:cs typeface="Arial" panose="020B0604020202020204" pitchFamily="34" charset="0"/>
              </a:rPr>
              <a:t> (Sorumluluk Zinciri) </a:t>
            </a:r>
            <a:r>
              <a:rPr lang="tr-TR" sz="1800" dirty="0">
                <a:latin typeface="Arial" panose="020B0604020202020204" pitchFamily="34" charset="0"/>
                <a:cs typeface="Arial" panose="020B0604020202020204" pitchFamily="34" charset="0"/>
              </a:rPr>
              <a:t>tasarım deseni, nesneler arasında bir işleme zinciri oluşturmayı amaçlayan bir tasarım desenidir. Bu desen, istemcinin bir isteğini işleyebilecek nesneyi belirlemek için nesneler arasında bir iletişim ve işbirliği sağlar.</a:t>
            </a:r>
          </a:p>
          <a:p>
            <a:endParaRPr lang="tr-TR" sz="1800" dirty="0" smtClean="0">
              <a:latin typeface="Arial" panose="020B0604020202020204" pitchFamily="34" charset="0"/>
              <a:cs typeface="Arial" panose="020B0604020202020204" pitchFamily="34" charset="0"/>
            </a:endParaRPr>
          </a:p>
          <a:p>
            <a:r>
              <a:rPr lang="tr-TR" sz="1800" dirty="0" smtClean="0">
                <a:latin typeface="Arial" panose="020B0604020202020204" pitchFamily="34" charset="0"/>
                <a:cs typeface="Arial" panose="020B0604020202020204" pitchFamily="34" charset="0"/>
              </a:rPr>
              <a:t>Bu </a:t>
            </a:r>
            <a:r>
              <a:rPr lang="tr-TR" sz="1800" dirty="0">
                <a:latin typeface="Arial" panose="020B0604020202020204" pitchFamily="34" charset="0"/>
                <a:cs typeface="Arial" panose="020B0604020202020204" pitchFamily="34" charset="0"/>
              </a:rPr>
              <a:t>desenin temel fikri, istemcinin isteğini işleyebilecek nesneyi belirlemek için bir dizi işlemci nesnesi (</a:t>
            </a:r>
            <a:r>
              <a:rPr lang="tr-TR" sz="1800" dirty="0" err="1">
                <a:latin typeface="Arial" panose="020B0604020202020204" pitchFamily="34" charset="0"/>
                <a:cs typeface="Arial" panose="020B0604020202020204" pitchFamily="34" charset="0"/>
              </a:rPr>
              <a:t>handler</a:t>
            </a:r>
            <a:r>
              <a:rPr lang="tr-TR" sz="1800" dirty="0">
                <a:latin typeface="Arial" panose="020B0604020202020204" pitchFamily="34" charset="0"/>
                <a:cs typeface="Arial" panose="020B0604020202020204" pitchFamily="34" charset="0"/>
              </a:rPr>
              <a:t>) oluşturmaktır. Her işlemci nesnesi, isteği işleyip devam ettirmek veya zinciri sonlandırmak için bir takım koşullara göre karar verebilir.</a:t>
            </a:r>
          </a:p>
          <a:p>
            <a:endParaRPr lang="tr-TR" sz="1800" dirty="0" smtClean="0">
              <a:latin typeface="Arial" panose="020B0604020202020204" pitchFamily="34" charset="0"/>
              <a:cs typeface="Arial" panose="020B0604020202020204" pitchFamily="34" charset="0"/>
            </a:endParaRPr>
          </a:p>
          <a:p>
            <a:r>
              <a:rPr lang="tr-TR" sz="1800" dirty="0" smtClean="0">
                <a:latin typeface="Arial" panose="020B0604020202020204" pitchFamily="34" charset="0"/>
                <a:cs typeface="Arial" panose="020B0604020202020204" pitchFamily="34" charset="0"/>
              </a:rPr>
              <a:t>Sorumluluk </a:t>
            </a:r>
            <a:r>
              <a:rPr lang="tr-TR" sz="1800" dirty="0">
                <a:latin typeface="Arial" panose="020B0604020202020204" pitchFamily="34" charset="0"/>
                <a:cs typeface="Arial" panose="020B0604020202020204" pitchFamily="34" charset="0"/>
              </a:rPr>
              <a:t>zinciri deseninde, istemci bir isteği ilk olarak zincirin başındaki işlemciye gönderir. İşlemci, isteği işleyebiliyorsa bunu yapar, aksi takdirde isteği zincirin bir sonraki işlemcisine iletir. Bu işlem zinciri, isteğin doğru işlemciye ulaşana kadar devam eder. Zincirdeki her işlemci, işlemi gerçekleştirmek için gerekli bilgilere ve yeteneklere sahip olabilir.</a:t>
            </a:r>
          </a:p>
          <a:p>
            <a:pPr fontAlgn="base"/>
            <a:endParaRPr lang="tr-TR" sz="18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2513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Matematik 16x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9089_TF02787947" id="{F76874F7-09BF-4919-8092-7DCFDBC47D09}" vid="{BD9753A5-59D8-407E-8B1D-F9314866C99E}"/>
    </a:ext>
  </a:extLst>
</a:theme>
</file>

<file path=ppt/theme/theme2.xml><?xml version="1.0" encoding="utf-8"?>
<a:theme xmlns:a="http://schemas.openxmlformats.org/drawingml/2006/main" name="Ofis Teması">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eması">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 işaretli matematik eğitimi sunusu (geniş ekran)</Template>
  <TotalTime>5255</TotalTime>
  <Words>8438</Words>
  <Application>Microsoft Office PowerPoint</Application>
  <PresentationFormat>Özel</PresentationFormat>
  <Paragraphs>1362</Paragraphs>
  <Slides>112</Slides>
  <Notes>73</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112</vt:i4>
      </vt:variant>
    </vt:vector>
  </HeadingPairs>
  <TitlesOfParts>
    <vt:vector size="117" baseType="lpstr">
      <vt:lpstr>Arial</vt:lpstr>
      <vt:lpstr>Cascadia Mono</vt:lpstr>
      <vt:lpstr>Euphemia</vt:lpstr>
      <vt:lpstr>Wingdings</vt:lpstr>
      <vt:lpstr>Matematik 16x9</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Problemlere çözüm sağlar</vt:lpstr>
      <vt:lpstr>İyi tasarım prensiplerini uygular</vt:lpstr>
      <vt:lpstr>Kod tekrarını azaltır</vt:lpstr>
      <vt:lpstr>İletişim ve anlaşılabilirliği arttırır</vt:lpstr>
      <vt:lpstr>Desenler dört ana gruba ayrılır.</vt:lpstr>
      <vt:lpstr>Creational Patterns (Yaratımsal Desenler)</vt:lpstr>
      <vt:lpstr>Structural Patterns (Yapısal Desenler)</vt:lpstr>
      <vt:lpstr>Behavioral Patterns (Davranışsal Desenler)</vt:lpstr>
      <vt:lpstr>Architectural Patterns (Mimari Desenler)</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dc:title>
  <dc:creator>Önder AYCAN</dc:creator>
  <cp:lastModifiedBy>Emre GÖK</cp:lastModifiedBy>
  <cp:revision>209</cp:revision>
  <dcterms:created xsi:type="dcterms:W3CDTF">2023-05-17T12:27:24Z</dcterms:created>
  <dcterms:modified xsi:type="dcterms:W3CDTF">2023-06-21T10:56:20Z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