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370E2-AD92-4682-8C92-E2A30B1A281C}" v="95" dt="2022-04-28T18:48:04.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3250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128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954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160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99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730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653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626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576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7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085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
        <p:nvSpPr>
          <p:cNvPr id="11" name="Metin kutusu 10">
            <a:extLst>
              <a:ext uri="{FF2B5EF4-FFF2-40B4-BE49-F238E27FC236}">
                <a16:creationId xmlns:a16="http://schemas.microsoft.com/office/drawing/2014/main" id="{CAF98F81-1D89-313B-8316-5FA2CF483F7B}"/>
              </a:ext>
            </a:extLst>
          </p:cNvPr>
          <p:cNvSpPr txBox="1"/>
          <p:nvPr>
            <p:extLst>
              <p:ext uri="{1162E1C5-73C7-4A58-AE30-91384D911F3F}">
                <p184:classification xmlns:p184="http://schemas.microsoft.com/office/powerpoint/2018/4/main" val="ftr"/>
              </p:ext>
            </p:extLst>
          </p:nvPr>
        </p:nvSpPr>
        <p:spPr>
          <a:xfrm>
            <a:off x="0" y="6675120"/>
            <a:ext cx="1112838" cy="182880"/>
          </a:xfrm>
          <a:prstGeom prst="rect">
            <a:avLst/>
          </a:prstGeom>
        </p:spPr>
        <p:txBody>
          <a:bodyPr horzOverflow="overflow" lIns="0" tIns="0" rIns="0" bIns="0">
            <a:spAutoFit/>
          </a:bodyPr>
          <a:lstStyle/>
          <a:p>
            <a:pPr algn="l"/>
            <a:r>
              <a:rPr lang="tr-TR" sz="1200">
                <a:solidFill>
                  <a:srgbClr val="FF8C00"/>
                </a:solidFill>
                <a:latin typeface="Calibri" panose="020F0502020204030204" pitchFamily="34" charset="0"/>
                <a:ea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0370426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E0243E-C31F-DCB1-3D3D-2AA0E31B8ABF}"/>
              </a:ext>
            </a:extLst>
          </p:cNvPr>
          <p:cNvPicPr>
            <a:picLocks noChangeAspect="1"/>
          </p:cNvPicPr>
          <p:nvPr/>
        </p:nvPicPr>
        <p:blipFill rotWithShape="1">
          <a:blip r:embed="rId2">
            <a:alphaModFix amt="45000"/>
          </a:blip>
          <a:srcRect r="6250"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Başlık 1"/>
          <p:cNvSpPr>
            <a:spLocks noGrp="1"/>
          </p:cNvSpPr>
          <p:nvPr>
            <p:ph type="ctrTitle"/>
          </p:nvPr>
        </p:nvSpPr>
        <p:spPr>
          <a:xfrm>
            <a:off x="1769532" y="2091263"/>
            <a:ext cx="8652938" cy="2461504"/>
          </a:xfrm>
        </p:spPr>
        <p:txBody>
          <a:bodyPr>
            <a:normAutofit/>
          </a:bodyPr>
          <a:lstStyle/>
          <a:p>
            <a:r>
              <a:rPr lang="tr-TR" sz="5800">
                <a:ea typeface="Calibri Light"/>
                <a:cs typeface="Calibri Light"/>
              </a:rPr>
              <a:t>YMGK - Yazılım MühendIslIGI Güncel Konular </a:t>
            </a:r>
            <a:endParaRPr lang="tr-TR" sz="5800"/>
          </a:p>
        </p:txBody>
      </p:sp>
      <p:sp>
        <p:nvSpPr>
          <p:cNvPr id="3" name="Alt Başlık 2"/>
          <p:cNvSpPr>
            <a:spLocks noGrp="1"/>
          </p:cNvSpPr>
          <p:nvPr>
            <p:ph type="subTitle" idx="1"/>
          </p:nvPr>
        </p:nvSpPr>
        <p:spPr>
          <a:xfrm>
            <a:off x="1769532" y="4623127"/>
            <a:ext cx="8655200" cy="457201"/>
          </a:xfrm>
        </p:spPr>
        <p:txBody>
          <a:bodyPr vert="horz" lIns="91440" tIns="45720" rIns="91440" bIns="45720" rtlCol="0">
            <a:normAutofit/>
          </a:bodyPr>
          <a:lstStyle/>
          <a:p>
            <a:pPr>
              <a:spcAft>
                <a:spcPts val="600"/>
              </a:spcAft>
            </a:pPr>
            <a:r>
              <a:rPr lang="tr-TR" b="1" dirty="0">
                <a:solidFill>
                  <a:schemeClr val="tx1"/>
                </a:solidFill>
                <a:ea typeface="Calibri"/>
                <a:cs typeface="Calibri"/>
              </a:rPr>
              <a:t>Smart Analizi</a:t>
            </a:r>
            <a:endParaRPr lang="tr-TR" b="1" dirty="0">
              <a:solidFill>
                <a:schemeClr val="tx1"/>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2E2C5476-D18E-F960-E2E0-7AC7BF40C8C8}"/>
              </a:ext>
            </a:extLst>
          </p:cNvPr>
          <p:cNvSpPr>
            <a:spLocks noGrp="1"/>
          </p:cNvSpPr>
          <p:nvPr>
            <p:ph type="title"/>
          </p:nvPr>
        </p:nvSpPr>
        <p:spPr>
          <a:xfrm>
            <a:off x="723619" y="891241"/>
            <a:ext cx="3939084" cy="5075519"/>
          </a:xfrm>
        </p:spPr>
        <p:txBody>
          <a:bodyPr>
            <a:normAutofit/>
          </a:bodyPr>
          <a:lstStyle/>
          <a:p>
            <a:pPr algn="r"/>
            <a:endParaRPr lang="tr-TR" sz="4000"/>
          </a:p>
          <a:p>
            <a:pPr algn="r"/>
            <a:r>
              <a:rPr lang="tr-TR" sz="4000" b="1" i="1" dirty="0" err="1">
                <a:ea typeface="+mj-lt"/>
                <a:cs typeface="+mj-lt"/>
              </a:rPr>
              <a:t>Specific</a:t>
            </a:r>
            <a:endParaRPr lang="tr-TR" sz="4000" b="1" i="1" dirty="0" err="1"/>
          </a:p>
          <a:p>
            <a:pPr algn="r"/>
            <a:endParaRPr lang="tr-TR" sz="4000"/>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D66F0D0-4ABD-6AF7-1047-9F3E5BBC645A}"/>
              </a:ext>
            </a:extLst>
          </p:cNvPr>
          <p:cNvSpPr>
            <a:spLocks noGrp="1"/>
          </p:cNvSpPr>
          <p:nvPr>
            <p:ph idx="1"/>
          </p:nvPr>
        </p:nvSpPr>
        <p:spPr>
          <a:xfrm>
            <a:off x="5300812" y="891241"/>
            <a:ext cx="5978834" cy="5075519"/>
          </a:xfrm>
        </p:spPr>
        <p:txBody>
          <a:bodyPr vert="horz" lIns="91440" tIns="45720" rIns="91440" bIns="45720" rtlCol="0" anchor="ctr">
            <a:normAutofit/>
          </a:bodyPr>
          <a:lstStyle/>
          <a:p>
            <a:endParaRPr lang="tr-TR">
              <a:ea typeface="+mn-lt"/>
              <a:cs typeface="+mn-lt"/>
            </a:endParaRPr>
          </a:p>
          <a:p>
            <a:pPr>
              <a:buClr>
                <a:srgbClr val="262626"/>
              </a:buClr>
            </a:pPr>
            <a:endParaRPr lang="tr-TR">
              <a:ea typeface="+mn-lt"/>
              <a:cs typeface="+mn-lt"/>
            </a:endParaRPr>
          </a:p>
          <a:p>
            <a:pPr>
              <a:buClr>
                <a:srgbClr val="262626"/>
              </a:buClr>
            </a:pPr>
            <a:endParaRPr lang="tr-TR">
              <a:ea typeface="+mn-lt"/>
              <a:cs typeface="+mn-lt"/>
            </a:endParaRPr>
          </a:p>
          <a:p>
            <a:pPr>
              <a:buClr>
                <a:srgbClr val="262626"/>
              </a:buClr>
            </a:pPr>
            <a:r>
              <a:rPr lang="tr-TR" i="1" dirty="0">
                <a:ea typeface="+mn-lt"/>
                <a:cs typeface="+mn-lt"/>
              </a:rPr>
              <a:t>Öncelikle </a:t>
            </a:r>
            <a:r>
              <a:rPr lang="tr-TR" i="1" dirty="0" err="1">
                <a:ea typeface="+mn-lt"/>
                <a:cs typeface="+mn-lt"/>
              </a:rPr>
              <a:t>Specific</a:t>
            </a:r>
            <a:r>
              <a:rPr lang="tr-TR" i="1" dirty="0">
                <a:ea typeface="+mn-lt"/>
                <a:cs typeface="+mn-lt"/>
              </a:rPr>
              <a:t> kelimesi “belli” anlamına gelmektedir. Bizim belirlediğimiz kavram ve konu; fiziksel engelliler için ses komutları yardımıyla bir oyun projesi geliştirmektir. Herkesin bir engelli adayı olduğu düşünüldüğünde insanların kafa dağıtmaya ve eğlenmeye ihtiyacı olduğunu düşünüyoruz. Bu açıdan baktığımızda proje konumuzun “Fiziksel Engelliler için Araba Oyunu” olduğunu söyleyebiliriz.</a:t>
            </a:r>
            <a:endParaRPr lang="tr-TR" i="1"/>
          </a:p>
        </p:txBody>
      </p:sp>
    </p:spTree>
    <p:extLst>
      <p:ext uri="{BB962C8B-B14F-4D97-AF65-F5344CB8AC3E}">
        <p14:creationId xmlns:p14="http://schemas.microsoft.com/office/powerpoint/2010/main" val="322525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8B7FCFF6-CDE3-13CF-1AAB-789D16BB4CFC}"/>
              </a:ext>
            </a:extLst>
          </p:cNvPr>
          <p:cNvSpPr>
            <a:spLocks noGrp="1"/>
          </p:cNvSpPr>
          <p:nvPr>
            <p:ph type="title"/>
          </p:nvPr>
        </p:nvSpPr>
        <p:spPr>
          <a:xfrm>
            <a:off x="723619" y="891241"/>
            <a:ext cx="3939084" cy="5075519"/>
          </a:xfrm>
        </p:spPr>
        <p:txBody>
          <a:bodyPr>
            <a:normAutofit/>
          </a:bodyPr>
          <a:lstStyle/>
          <a:p>
            <a:pPr algn="r"/>
            <a:r>
              <a:rPr lang="tr-TR" sz="4000" b="1" i="1">
                <a:ea typeface="+mj-lt"/>
                <a:cs typeface="+mj-lt"/>
              </a:rPr>
              <a:t>Measurable</a:t>
            </a:r>
            <a:endParaRPr lang="tr-TR" sz="4000" b="1" i="1"/>
          </a:p>
        </p:txBody>
      </p:sp>
      <p:cxnSp>
        <p:nvCxnSpPr>
          <p:cNvPr id="9"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9746E01-F96B-1473-7B5F-D3BA286D63B1}"/>
              </a:ext>
            </a:extLst>
          </p:cNvPr>
          <p:cNvSpPr>
            <a:spLocks noGrp="1"/>
          </p:cNvSpPr>
          <p:nvPr>
            <p:ph idx="1"/>
          </p:nvPr>
        </p:nvSpPr>
        <p:spPr>
          <a:xfrm>
            <a:off x="5300812" y="891241"/>
            <a:ext cx="5978834" cy="5075519"/>
          </a:xfrm>
        </p:spPr>
        <p:txBody>
          <a:bodyPr vert="horz" lIns="91440" tIns="45720" rIns="91440" bIns="45720" rtlCol="0" anchor="ctr">
            <a:normAutofit/>
          </a:bodyPr>
          <a:lstStyle/>
          <a:p>
            <a:endParaRPr lang="tr-TR" dirty="0">
              <a:ea typeface="+mn-lt"/>
              <a:cs typeface="+mn-lt"/>
            </a:endParaRPr>
          </a:p>
          <a:p>
            <a:pPr>
              <a:buClr>
                <a:srgbClr val="262626"/>
              </a:buClr>
            </a:pPr>
            <a:endParaRPr lang="tr-TR" dirty="0">
              <a:ea typeface="+mn-lt"/>
              <a:cs typeface="+mn-lt"/>
            </a:endParaRPr>
          </a:p>
          <a:p>
            <a:pPr>
              <a:buClr>
                <a:srgbClr val="262626"/>
              </a:buClr>
            </a:pPr>
            <a:endParaRPr lang="tr-TR" i="1" dirty="0">
              <a:ea typeface="+mn-lt"/>
              <a:cs typeface="+mn-lt"/>
            </a:endParaRPr>
          </a:p>
          <a:p>
            <a:pPr>
              <a:buClr>
                <a:srgbClr val="262626"/>
              </a:buClr>
            </a:pPr>
            <a:r>
              <a:rPr lang="tr-TR" i="1" dirty="0">
                <a:ea typeface="+mn-lt"/>
                <a:cs typeface="+mn-lt"/>
              </a:rPr>
              <a:t>Bu kısım S.M.A.R.T kavramının ikinci kilit noktalarından birisidir. “Ölçülebilir” manasına gelmektedir. Projemizin kişisel açıdan ulaşılmak istenen hedefe ulaşıp ulaşamadığımızı ölçmek amacıyla geliştirdiğimiz bu kavram; projemiz için final haftasında bitirmeyi amaçlamaktır. Projemiz üzerinde halen </a:t>
            </a:r>
            <a:r>
              <a:rPr lang="tr-TR" b="1" i="1" dirty="0">
                <a:ea typeface="+mn-lt"/>
                <a:cs typeface="+mn-lt"/>
              </a:rPr>
              <a:t>TEST</a:t>
            </a:r>
            <a:r>
              <a:rPr lang="tr-TR" i="1" dirty="0">
                <a:ea typeface="+mn-lt"/>
                <a:cs typeface="+mn-lt"/>
              </a:rPr>
              <a:t> aşamasında olduğumuz düşünüldüğünde önümüzde kalan bir kaç hafta içerisinde programın içerisinde yer alan hataları ve eksiklikleri gidermemiz gerekiyor. Şuan tasarım olarak aracımızı tamamladık. Proje amacına ulaşacağımızı umut ediyoruz.</a:t>
            </a:r>
            <a:endParaRPr lang="tr-TR"/>
          </a:p>
        </p:txBody>
      </p:sp>
    </p:spTree>
    <p:extLst>
      <p:ext uri="{BB962C8B-B14F-4D97-AF65-F5344CB8AC3E}">
        <p14:creationId xmlns:p14="http://schemas.microsoft.com/office/powerpoint/2010/main" val="401750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B00377DB-168A-A58D-10E2-A9720C185C95}"/>
              </a:ext>
            </a:extLst>
          </p:cNvPr>
          <p:cNvSpPr>
            <a:spLocks noGrp="1"/>
          </p:cNvSpPr>
          <p:nvPr>
            <p:ph type="title"/>
          </p:nvPr>
        </p:nvSpPr>
        <p:spPr>
          <a:xfrm>
            <a:off x="723619" y="891241"/>
            <a:ext cx="3939084" cy="5075519"/>
          </a:xfrm>
        </p:spPr>
        <p:txBody>
          <a:bodyPr>
            <a:normAutofit/>
          </a:bodyPr>
          <a:lstStyle/>
          <a:p>
            <a:pPr algn="r"/>
            <a:r>
              <a:rPr lang="tr-TR" b="1" i="1">
                <a:ea typeface="+mj-lt"/>
                <a:cs typeface="+mj-lt"/>
              </a:rPr>
              <a:t>Achievable</a:t>
            </a:r>
            <a:endParaRPr lang="tr-TR" b="1"/>
          </a:p>
          <a:p>
            <a:endParaRPr lang="tr-TR"/>
          </a:p>
        </p:txBody>
      </p:sp>
      <p:cxnSp>
        <p:nvCxnSpPr>
          <p:cNvPr id="9"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EF91E80-7670-A243-E910-3F9E2B34F13B}"/>
              </a:ext>
            </a:extLst>
          </p:cNvPr>
          <p:cNvSpPr>
            <a:spLocks noGrp="1"/>
          </p:cNvSpPr>
          <p:nvPr>
            <p:ph idx="1"/>
          </p:nvPr>
        </p:nvSpPr>
        <p:spPr>
          <a:xfrm>
            <a:off x="5300812" y="891241"/>
            <a:ext cx="5978834" cy="5075519"/>
          </a:xfrm>
        </p:spPr>
        <p:txBody>
          <a:bodyPr vert="horz" lIns="91440" tIns="45720" rIns="91440" bIns="45720" rtlCol="0" anchor="ctr">
            <a:normAutofit/>
          </a:bodyPr>
          <a:lstStyle/>
          <a:p>
            <a:r>
              <a:rPr lang="tr-TR" i="1" dirty="0">
                <a:ea typeface="+mn-lt"/>
                <a:cs typeface="+mn-lt"/>
              </a:rPr>
              <a:t>Smart Analizinde hedefimizde olması gereken başka bir özellik ise başarılabilir olmasıdır. elimizdeki imkanlar dahilinde gerçekçi bir hedef koymalıyız. Bunun için koyduğumuz en gerçekçi hedef ise projenin 1 aylık süre içerisinde tamamlanıp sunumunun yapılmasıdır.</a:t>
            </a:r>
            <a:endParaRPr lang="tr-TR" i="1" dirty="0"/>
          </a:p>
        </p:txBody>
      </p:sp>
    </p:spTree>
    <p:extLst>
      <p:ext uri="{BB962C8B-B14F-4D97-AF65-F5344CB8AC3E}">
        <p14:creationId xmlns:p14="http://schemas.microsoft.com/office/powerpoint/2010/main" val="111630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C2D13C22-797A-8D67-90FF-C3AD4FAE930B}"/>
              </a:ext>
            </a:extLst>
          </p:cNvPr>
          <p:cNvSpPr>
            <a:spLocks noGrp="1"/>
          </p:cNvSpPr>
          <p:nvPr>
            <p:ph type="title"/>
          </p:nvPr>
        </p:nvSpPr>
        <p:spPr>
          <a:xfrm>
            <a:off x="723619" y="891241"/>
            <a:ext cx="3939084" cy="5075519"/>
          </a:xfrm>
        </p:spPr>
        <p:txBody>
          <a:bodyPr>
            <a:normAutofit/>
          </a:bodyPr>
          <a:lstStyle/>
          <a:p>
            <a:pPr algn="r"/>
            <a:r>
              <a:rPr lang="tr-TR" b="1" i="1">
                <a:ea typeface="+mj-lt"/>
                <a:cs typeface="+mj-lt"/>
              </a:rPr>
              <a:t>Relevant</a:t>
            </a:r>
            <a:endParaRPr lang="tr-TR" b="1" i="1"/>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59D3EED-2111-2F60-B6BA-919D2D3D890E}"/>
              </a:ext>
            </a:extLst>
          </p:cNvPr>
          <p:cNvSpPr>
            <a:spLocks noGrp="1"/>
          </p:cNvSpPr>
          <p:nvPr>
            <p:ph idx="1"/>
          </p:nvPr>
        </p:nvSpPr>
        <p:spPr>
          <a:xfrm>
            <a:off x="5300812" y="891241"/>
            <a:ext cx="5978834" cy="5075519"/>
          </a:xfrm>
        </p:spPr>
        <p:txBody>
          <a:bodyPr vert="horz" lIns="91440" tIns="45720" rIns="91440" bIns="45720" rtlCol="0" anchor="ctr">
            <a:normAutofit/>
          </a:bodyPr>
          <a:lstStyle/>
          <a:p>
            <a:r>
              <a:rPr lang="tr-TR" i="1" dirty="0">
                <a:ea typeface="+mn-lt"/>
                <a:cs typeface="+mn-lt"/>
              </a:rPr>
              <a:t>Hedefleri belirlerken ana amaca uygun hedeflerimizi belirlememiz gerekiyor. Öncelikle yapmış olduğumuz proje için C# temellerimizi sağlamlaştırıp daha sonrasında </a:t>
            </a:r>
            <a:r>
              <a:rPr lang="tr-TR" i="1" dirty="0" err="1">
                <a:ea typeface="+mn-lt"/>
                <a:cs typeface="+mn-lt"/>
              </a:rPr>
              <a:t>Unity</a:t>
            </a:r>
            <a:r>
              <a:rPr lang="tr-TR" i="1" dirty="0">
                <a:ea typeface="+mn-lt"/>
                <a:cs typeface="+mn-lt"/>
              </a:rPr>
              <a:t> ortamını daha iyi gözlemleyebiliriz. Bu açıdan baktığımızda geçtiğimiz haftalardan bu yana kadar sağlam bir C# temeli oluşturduğumuzu düşünüyoruz. C# temellerimizi sıkılaştırdıktan sonra grafik ve oyun dinamikleri için tasarım işlerine koyulduk. Elbette şuan ki durum her ne kadar elle tutulur gözle görülür olmasa da Test konusunda ve </a:t>
            </a:r>
            <a:r>
              <a:rPr lang="tr-TR" i="1" dirty="0" err="1">
                <a:ea typeface="+mn-lt"/>
                <a:cs typeface="+mn-lt"/>
              </a:rPr>
              <a:t>Unity</a:t>
            </a:r>
            <a:r>
              <a:rPr lang="tr-TR" i="1" dirty="0">
                <a:ea typeface="+mn-lt"/>
                <a:cs typeface="+mn-lt"/>
              </a:rPr>
              <a:t> ortamında çok fazla şey öğrendiğimizi söyleyebiliriz. Boşa kürek çekmemek amacıyla ilerleyen günlerde sık sık testler yaparak oyunumuzun daha güzel ve hızlı çalışmasını amaçlıyoruz.</a:t>
            </a:r>
            <a:endParaRPr lang="tr-TR" i="1" dirty="0"/>
          </a:p>
        </p:txBody>
      </p:sp>
    </p:spTree>
    <p:extLst>
      <p:ext uri="{BB962C8B-B14F-4D97-AF65-F5344CB8AC3E}">
        <p14:creationId xmlns:p14="http://schemas.microsoft.com/office/powerpoint/2010/main" val="41225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839BBEC5-3542-7CCA-CF99-D64FC1A15979}"/>
              </a:ext>
            </a:extLst>
          </p:cNvPr>
          <p:cNvSpPr>
            <a:spLocks noGrp="1"/>
          </p:cNvSpPr>
          <p:nvPr>
            <p:ph type="title"/>
          </p:nvPr>
        </p:nvSpPr>
        <p:spPr>
          <a:xfrm>
            <a:off x="723619" y="891241"/>
            <a:ext cx="3939084" cy="5075519"/>
          </a:xfrm>
        </p:spPr>
        <p:txBody>
          <a:bodyPr>
            <a:normAutofit/>
          </a:bodyPr>
          <a:lstStyle/>
          <a:p>
            <a:pPr algn="r"/>
            <a:r>
              <a:rPr lang="tr-TR" sz="4000" b="1" i="1" dirty="0">
                <a:ea typeface="+mj-lt"/>
                <a:cs typeface="+mj-lt"/>
              </a:rPr>
              <a:t>Time-</a:t>
            </a:r>
            <a:r>
              <a:rPr lang="tr-TR" sz="4000" b="1" i="1" dirty="0" err="1">
                <a:ea typeface="+mj-lt"/>
                <a:cs typeface="+mj-lt"/>
              </a:rPr>
              <a:t>Bound</a:t>
            </a:r>
            <a:endParaRPr lang="tr-TR" sz="4000" b="1" i="1" dirty="0" err="1"/>
          </a:p>
          <a:p>
            <a:pPr algn="r"/>
            <a:endParaRPr lang="tr-TR" sz="4000"/>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4C9FB8D-7A77-F7C9-20E7-1F7A372A3401}"/>
              </a:ext>
            </a:extLst>
          </p:cNvPr>
          <p:cNvSpPr>
            <a:spLocks noGrp="1"/>
          </p:cNvSpPr>
          <p:nvPr>
            <p:ph idx="1"/>
          </p:nvPr>
        </p:nvSpPr>
        <p:spPr>
          <a:xfrm>
            <a:off x="5300812" y="891241"/>
            <a:ext cx="5978834" cy="5075519"/>
          </a:xfrm>
        </p:spPr>
        <p:txBody>
          <a:bodyPr vert="horz" lIns="91440" tIns="45720" rIns="91440" bIns="45720" rtlCol="0" anchor="ctr">
            <a:normAutofit/>
          </a:bodyPr>
          <a:lstStyle/>
          <a:p>
            <a:r>
              <a:rPr lang="tr-TR" i="1" dirty="0">
                <a:ea typeface="+mn-lt"/>
                <a:cs typeface="+mn-lt"/>
              </a:rPr>
              <a:t>Belki de bir yazılım projesinin en temel taşlarından ve en önemli kriterlerinden birisi de şüphesiz belirli zaman içerisinde projenin tesliminin yapılmasıdır. Bu konuda takım arkadaşlarımızla birlikte projeyi en kısa sürede tamamlayıp teslim etmeye çalışacağız.</a:t>
            </a:r>
            <a:endParaRPr lang="tr-TR" i="1" dirty="0"/>
          </a:p>
        </p:txBody>
      </p:sp>
    </p:spTree>
    <p:extLst>
      <p:ext uri="{BB962C8B-B14F-4D97-AF65-F5344CB8AC3E}">
        <p14:creationId xmlns:p14="http://schemas.microsoft.com/office/powerpoint/2010/main" val="402195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541"/>
      </a:dk2>
      <a:lt2>
        <a:srgbClr val="E3E8E2"/>
      </a:lt2>
      <a:accent1>
        <a:srgbClr val="AE4DC3"/>
      </a:accent1>
      <a:accent2>
        <a:srgbClr val="6A3BB1"/>
      </a:accent2>
      <a:accent3>
        <a:srgbClr val="4D4EC3"/>
      </a:accent3>
      <a:accent4>
        <a:srgbClr val="3B6EB1"/>
      </a:accent4>
      <a:accent5>
        <a:srgbClr val="4DB1C3"/>
      </a:accent5>
      <a:accent6>
        <a:srgbClr val="3BB192"/>
      </a:accent6>
      <a:hlink>
        <a:srgbClr val="3A8BB0"/>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SavonVTI</vt:lpstr>
      <vt:lpstr>YMGK - Yazılım MühendIslIGI Güncel Konular </vt:lpstr>
      <vt:lpstr> Specific </vt:lpstr>
      <vt:lpstr>Measurable</vt:lpstr>
      <vt:lpstr>Achievable </vt:lpstr>
      <vt:lpstr>Relevant</vt:lpstr>
      <vt:lpstr>Time-Bound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dc:title>
  <dc:creator/>
  <cp:lastModifiedBy/>
  <cp:revision>47</cp:revision>
  <dcterms:created xsi:type="dcterms:W3CDTF">2022-04-28T18:41:26Z</dcterms:created>
  <dcterms:modified xsi:type="dcterms:W3CDTF">2022-04-28T18:49:06Z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de4db4-e00d-47c3-9d58-42953a01c92d_Enabled">
    <vt:lpwstr>true</vt:lpwstr>
  </property>
  <property fmtid="{D5CDD505-2E9C-101B-9397-08002B2CF9AE}" pid="3" name="MSIP_Label_18de4db4-e00d-47c3-9d58-42953a01c92d_SetDate">
    <vt:lpwstr>2022-04-28T18:42:00Z</vt:lpwstr>
  </property>
  <property fmtid="{D5CDD505-2E9C-101B-9397-08002B2CF9AE}" pid="4" name="MSIP_Label_18de4db4-e00d-47c3-9d58-42953a01c92d_Method">
    <vt:lpwstr>Standard</vt:lpwstr>
  </property>
  <property fmtid="{D5CDD505-2E9C-101B-9397-08002B2CF9AE}" pid="5" name="MSIP_Label_18de4db4-e00d-47c3-9d58-42953a01c92d_Name">
    <vt:lpwstr>18de4db4-e00d-47c3-9d58-42953a01c92d</vt:lpwstr>
  </property>
  <property fmtid="{D5CDD505-2E9C-101B-9397-08002B2CF9AE}" pid="6" name="MSIP_Label_18de4db4-e00d-47c3-9d58-42953a01c92d_SiteId">
    <vt:lpwstr>ef5926db-9bdf-4f9f-9066-d8e7f03943f7</vt:lpwstr>
  </property>
  <property fmtid="{D5CDD505-2E9C-101B-9397-08002B2CF9AE}" pid="7" name="MSIP_Label_18de4db4-e00d-47c3-9d58-42953a01c92d_ActionId">
    <vt:lpwstr>20b09b03-6d09-439c-ab4e-33cd0f0a1a6a</vt:lpwstr>
  </property>
  <property fmtid="{D5CDD505-2E9C-101B-9397-08002B2CF9AE}" pid="8" name="MSIP_Label_18de4db4-e00d-47c3-9d58-42953a01c92d_ContentBits">
    <vt:lpwstr>2</vt:lpwstr>
  </property>
  <property fmtid="{D5CDD505-2E9C-101B-9397-08002B2CF9AE}" pid="9" name="ClassificationContentMarkingFooterLocations">
    <vt:lpwstr>SavonVTI:11</vt:lpwstr>
  </property>
  <property fmtid="{D5CDD505-2E9C-101B-9397-08002B2CF9AE}" pid="10" name="ClassificationContentMarkingFooterText">
    <vt:lpwstr>Sensitivity: Public</vt:lpwstr>
  </property>
</Properties>
</file>