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59" r:id="rId6"/>
    <p:sldId id="266" r:id="rId7"/>
    <p:sldId id="272" r:id="rId8"/>
    <p:sldId id="262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5C"/>
    <a:srgbClr val="20B37A"/>
    <a:srgbClr val="F8B331"/>
    <a:srgbClr val="6D4C9D"/>
    <a:srgbClr val="91D1DD"/>
    <a:srgbClr val="F1A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520950" y="1993265"/>
            <a:ext cx="6834505" cy="1881505"/>
            <a:chOff x="2674620" y="3958792"/>
            <a:chExt cx="6834197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4620" y="4081902"/>
              <a:ext cx="6834197" cy="6926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Отчет по лабораторной работе № 5:</a:t>
              </a:r>
              <a:endParaRPr lang="zh-CN" altLang="en-US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«Разбор встроенных примеров KNIME»</a:t>
              </a:r>
              <a:endParaRPr lang="zh-CN" altLang="en-US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064125" y="4415155"/>
            <a:ext cx="2064385" cy="1265555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64125" y="4481830"/>
            <a:ext cx="2063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 студент 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группы 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ББМО-01-21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Казарян Эрик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0805" y="58670"/>
            <a:ext cx="1033560" cy="1163520"/>
          </a:xfrm>
          <a:prstGeom prst="rect">
            <a:avLst/>
          </a:prstGeom>
          <a:ln>
            <a:noFill/>
          </a:ln>
        </p:spPr>
      </p:pic>
      <p:sp>
        <p:nvSpPr>
          <p:cNvPr id="4" name="矩形 23"/>
          <p:cNvSpPr/>
          <p:nvPr/>
        </p:nvSpPr>
        <p:spPr>
          <a:xfrm>
            <a:off x="2258060" y="58420"/>
            <a:ext cx="7678420" cy="18815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257743" y="58420"/>
            <a:ext cx="7677785" cy="1832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ru-RU" cap="all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МИНОБРНАУКИ РОССИИ</a:t>
            </a:r>
            <a:br>
              <a:rPr lang="ru-RU" cap="all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Федеральное государственное бюджетное образовательное учреждение </a:t>
            </a:r>
            <a:b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высшего образования</a:t>
            </a:r>
            <a:b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b="1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«МИРЭА –  Российский технологический университет»</a:t>
            </a:r>
            <a:br>
              <a:rPr lang="ru-RU" b="1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b="1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РТУ МИРЭА</a:t>
            </a:r>
            <a:br>
              <a:rPr lang="ru-RU" b="1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Институт комплексной безопасности и специального приборостроения</a:t>
            </a:r>
            <a:b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ru-RU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Кафедра КБ-4 «Интеллектуальные системы информационной безопасности»</a:t>
            </a:r>
            <a:endParaRPr lang="ru-RU" altLang="en-US" spc="-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0" y="307340"/>
            <a:ext cx="5816600" cy="58483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850" y="284480"/>
            <a:ext cx="715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и задачи лабораторной работы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7700" y="106750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Цель: Выбрать из предложенных примеров любой алгоритм и дать его описание.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79950" y="2030095"/>
            <a:ext cx="4096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Загрузить доступные рабочие пространства;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45025" y="3079750"/>
            <a:ext cx="4480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Подготовить исходные данные к обработке;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24070" y="4185285"/>
            <a:ext cx="415226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400" spc="-1" dirty="0" smtClean="0">
                <a:solidFill>
                  <a:srgbClr val="000000"/>
                </a:solidFill>
                <a:latin typeface="Times New Roman" panose="02020603050405020304"/>
                <a:sym typeface="+mn-ea"/>
              </a:rPr>
              <a:t>Выполнить процесс и описать действия, выполняемые в данном пространстве.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768731" y="2022589"/>
            <a:ext cx="759650" cy="759649"/>
            <a:chOff x="3424768" y="1611109"/>
            <a:chExt cx="759650" cy="759649"/>
          </a:xfrm>
        </p:grpSpPr>
        <p:sp>
          <p:nvSpPr>
            <p:cNvPr id="76" name="椭圆 75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F1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756189" y="4171120"/>
            <a:ext cx="759650" cy="759649"/>
            <a:chOff x="816774" y="4776910"/>
            <a:chExt cx="759650" cy="759649"/>
          </a:xfrm>
        </p:grpSpPr>
        <p:sp>
          <p:nvSpPr>
            <p:cNvPr id="79" name="椭圆 78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FBB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927948" y="4902205"/>
              <a:ext cx="469372" cy="442727"/>
              <a:chOff x="244475" y="2743200"/>
              <a:chExt cx="727075" cy="685800"/>
            </a:xfrm>
            <a:solidFill>
              <a:schemeClr val="bg1">
                <a:lumMod val="95000"/>
              </a:schemeClr>
            </a:solidFill>
          </p:grpSpPr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768731" y="3113043"/>
            <a:ext cx="759650" cy="759649"/>
            <a:chOff x="3424768" y="2961096"/>
            <a:chExt cx="759650" cy="759649"/>
          </a:xfrm>
        </p:grpSpPr>
        <p:sp>
          <p:nvSpPr>
            <p:cNvPr id="85" name="椭圆 84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20B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" name="文本框 4"/>
          <p:cNvSpPr txBox="1"/>
          <p:nvPr/>
        </p:nvSpPr>
        <p:spPr>
          <a:xfrm>
            <a:off x="3756215" y="1548834"/>
            <a:ext cx="82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Задачи:</a:t>
            </a:r>
            <a:endParaRPr lang="ru-RU" altLang="en-US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9" name="矩形 68"/>
          <p:cNvSpPr/>
          <p:nvPr/>
        </p:nvSpPr>
        <p:spPr>
          <a:xfrm>
            <a:off x="1466852" y="307372"/>
            <a:ext cx="3541484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28448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5515" y="929709"/>
            <a:ext cx="826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Алгоритм «Наивный байесовский классификатор»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r>
              <a:rPr lang="en-US" altLang="zh-CN" dirty="0">
                <a:solidFill>
                  <a:srgbClr val="32205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Разделение выборки на обучающую и тестовую в пропорции 33 на 67</a:t>
            </a:r>
            <a:endParaRPr lang="en-US" altLang="zh-CN" dirty="0">
              <a:solidFill>
                <a:srgbClr val="32205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1" name="Рисунок 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75965" y="1574800"/>
            <a:ext cx="5639435" cy="3709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2920" y="706755"/>
            <a:ext cx="4154805" cy="58483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55" y="69469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Логика работы алгоритма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6800" y="1528445"/>
            <a:ext cx="100577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Наивные байесовские модели называются «наивными» алгоритмами, поскольку они предполагают, что переменные не зависят друг от друга. Другими словами, наличие определенного элемента в наборе данных полностью не связано с наличием любого другого элемента.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Рассмотрим случай с двумя коллегами, работающими в одном офисе: Алисой и Бруно. И мы знаем, что: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Алиса приходит в офис 3 дня в неделю.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Бруно приходит в офис 1 день в неделю.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находимся в офисе и видим, что кто-то очень быстро проходит мимо нас, настолько быстро, что мы не знаем, кто это: Алиса или Бруно.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Предположим, что они работают только 4 дня в неделю, вероятности того, что человек считается Алисой или Бруно, составляют: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(Алиса) = 3/4 = 0,75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(Бруно) = 1/4 = 0,25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Рисунок 1"/>
          <p:cNvPicPr>
            <a:picLocks noChangeAspect="1"/>
          </p:cNvPicPr>
          <p:nvPr>
            <p:ph sz="quarter" idx="13"/>
          </p:nvPr>
        </p:nvPicPr>
        <p:blipFill rotWithShape="1">
          <a:blip r:embed="rId2"/>
          <a:srcRect t="32122"/>
          <a:stretch>
            <a:fillRect/>
          </a:stretch>
        </p:blipFill>
        <p:spPr>
          <a:xfrm>
            <a:off x="5685790" y="4345940"/>
            <a:ext cx="4697730" cy="1911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2920" y="706755"/>
            <a:ext cx="4154805" cy="58483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555" y="69469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Логика работы алгоритма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6800" y="1397635"/>
            <a:ext cx="100577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мы увидели проходящего мимо человека, мы увидели, что он / она был одет в красную куртку. Мы также знаем следующее: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Алиса носит красный 2 раза в неделю.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Бруно носит красный 3 раза в неделю.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Таким образом, для каждой рабочей недели, которая имеет 5 дней, мы можем вывести следующее: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Вероятность того, что Алиса оденется в красное, составляет → P (Красный | Алиса) = 2/5 = 0,4.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Вероятность того, что Бруно носит красный цвет, равна → P (красный | Бруно) = 3/5 = 0,6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Рисунок 1"/>
          <p:cNvPicPr>
            <a:picLocks noChangeAspect="1"/>
          </p:cNvPicPr>
          <p:nvPr>
            <p:ph sz="quarter" idx="13"/>
          </p:nvPr>
        </p:nvPicPr>
        <p:blipFill rotWithShape="1">
          <a:blip r:embed="rId2"/>
          <a:srcRect t="32122"/>
          <a:stretch>
            <a:fillRect/>
          </a:stretch>
        </p:blipFill>
        <p:spPr>
          <a:xfrm>
            <a:off x="5685790" y="4345940"/>
            <a:ext cx="4697730" cy="1911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1"/>
          <p:cNvSpPr/>
          <p:nvPr/>
        </p:nvSpPr>
        <p:spPr>
          <a:xfrm>
            <a:off x="965200" y="4086225"/>
            <a:ext cx="10260965" cy="47752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400000"/>
          </a:ln>
          <a:effectLst/>
        </p:spPr>
        <p:txBody>
          <a:bodyPr lIns="0" tIns="0" rIns="0" bIns="0" anchor="ctr"/>
          <a:p>
            <a:pPr lvl="0">
              <a:lnSpc>
                <a:spcPct val="120000"/>
              </a:lnSpc>
              <a:defRPr sz="3200">
                <a:solidFill>
                  <a:srgbClr val="FFFFFF"/>
                </a:solidFill>
              </a:defRPr>
            </a:pP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41" name="6"/>
          <p:cNvGrpSpPr/>
          <p:nvPr/>
        </p:nvGrpSpPr>
        <p:grpSpPr>
          <a:xfrm>
            <a:off x="1384935" y="1802130"/>
            <a:ext cx="2629535" cy="2993390"/>
            <a:chOff x="6169" y="3030"/>
            <a:chExt cx="4141" cy="4714"/>
          </a:xfrm>
        </p:grpSpPr>
        <p:sp>
          <p:nvSpPr>
            <p:cNvPr id="6" name="Shape"/>
            <p:cNvSpPr/>
            <p:nvPr/>
          </p:nvSpPr>
          <p:spPr>
            <a:xfrm flipV="1">
              <a:off x="8240" y="4287"/>
              <a:ext cx="0" cy="1490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4108" tIns="24108" rIns="24108" bIns="24108" numCol="1" anchor="t">
              <a:noAutofit/>
            </a:bodyPr>
            <a:p>
              <a:pPr defTabSz="17081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Shape"/>
            <p:cNvSpPr/>
            <p:nvPr/>
          </p:nvSpPr>
          <p:spPr>
            <a:xfrm rot="10800000">
              <a:off x="6872" y="5653"/>
              <a:ext cx="2738" cy="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20B3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lvl="0">
                <a:lnSpc>
                  <a:spcPct val="120000"/>
                </a:lnSpc>
                <a:defRPr sz="3200"/>
              </a:pPr>
              <a:endParaRPr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Shape"/>
            <p:cNvSpPr/>
            <p:nvPr/>
          </p:nvSpPr>
          <p:spPr>
            <a:xfrm>
              <a:off x="6169" y="3030"/>
              <a:ext cx="4141" cy="8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p>
              <a:pPr algn="ctr"/>
              <a:r>
                <a:rPr lang="ru-RU" dirty="0" smtClean="0">
                  <a:sym typeface="+mn-ea"/>
                </a:rPr>
                <a:t>Обучающая – 20%</a:t>
              </a:r>
              <a:endParaRPr lang="ru-RU" dirty="0" smtClean="0"/>
            </a:p>
            <a:p>
              <a:pPr algn="ctr"/>
              <a:r>
                <a:rPr lang="ru-RU" dirty="0" smtClean="0">
                  <a:sym typeface="+mn-ea"/>
                </a:rPr>
                <a:t>Тестовая – 80% </a:t>
              </a:r>
              <a:endParaRPr lang="zh-CN" altLang="en-US" kern="0" dirty="0" smtClean="0">
                <a:solidFill>
                  <a:srgbClr val="20B3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6"/>
          <p:cNvGrpSpPr/>
          <p:nvPr/>
        </p:nvGrpSpPr>
        <p:grpSpPr>
          <a:xfrm>
            <a:off x="4781550" y="2600325"/>
            <a:ext cx="2629535" cy="2827670"/>
            <a:chOff x="366" y="0"/>
            <a:chExt cx="3879578" cy="4055715"/>
          </a:xfrm>
          <a:effectLst/>
        </p:grpSpPr>
        <p:sp>
          <p:nvSpPr>
            <p:cNvPr id="11" name="Shape 2707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4108" tIns="24108" rIns="24108" bIns="24108" numCol="1" anchor="t">
              <a:noAutofit/>
            </a:bodyPr>
            <a:p>
              <a:pPr defTabSz="17081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Shape 2708"/>
            <p:cNvSpPr/>
            <p:nvPr/>
          </p:nvSpPr>
          <p:spPr>
            <a:xfrm>
              <a:off x="657305" y="0"/>
              <a:ext cx="2565043" cy="190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8B3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lvl="0">
                <a:lnSpc>
                  <a:spcPct val="120000"/>
                </a:lnSpc>
                <a:defRPr sz="3200"/>
              </a:pPr>
              <a:endParaRPr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Shape 2710"/>
            <p:cNvSpPr/>
            <p:nvPr/>
          </p:nvSpPr>
          <p:spPr>
            <a:xfrm>
              <a:off x="366" y="3261517"/>
              <a:ext cx="3879578" cy="794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p>
              <a:pPr algn="ctr"/>
              <a:r>
                <a:rPr lang="ru-RU" dirty="0" smtClean="0">
                  <a:sym typeface="+mn-ea"/>
                </a:rPr>
                <a:t>Обучающая – 33%</a:t>
              </a:r>
              <a:endParaRPr lang="ru-RU" dirty="0" smtClean="0"/>
            </a:p>
            <a:p>
              <a:pPr algn="ctr"/>
              <a:r>
                <a:rPr lang="ru-RU" dirty="0" smtClean="0">
                  <a:sym typeface="+mn-ea"/>
                </a:rPr>
                <a:t>Тестовая – 67% </a:t>
              </a:r>
              <a:endParaRPr lang="zh-CN" altLang="en-US" kern="0" dirty="0" smtClean="0">
                <a:solidFill>
                  <a:srgbClr val="20B3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4"/>
          <p:cNvGrpSpPr/>
          <p:nvPr/>
        </p:nvGrpSpPr>
        <p:grpSpPr>
          <a:xfrm>
            <a:off x="8148955" y="1883727"/>
            <a:ext cx="2629535" cy="2990533"/>
            <a:chOff x="-14990" y="1233766"/>
            <a:chExt cx="3879578" cy="4289683"/>
          </a:xfrm>
          <a:effectLst/>
        </p:grpSpPr>
        <p:sp>
          <p:nvSpPr>
            <p:cNvPr id="35" name="Shape 2719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24108" tIns="24108" rIns="24108" bIns="24108" numCol="1" anchor="t">
              <a:noAutofit/>
            </a:bodyPr>
            <a:p>
              <a:pPr defTabSz="17081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Shape 2720"/>
            <p:cNvSpPr/>
            <p:nvPr/>
          </p:nvSpPr>
          <p:spPr>
            <a:xfrm rot="10800000">
              <a:off x="6826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1A7C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lvl="0">
                <a:lnSpc>
                  <a:spcPct val="120000"/>
                </a:lnSpc>
                <a:defRPr sz="3200"/>
              </a:pPr>
              <a:endParaRPr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Shape 2722"/>
            <p:cNvSpPr/>
            <p:nvPr/>
          </p:nvSpPr>
          <p:spPr>
            <a:xfrm>
              <a:off x="-14990" y="1233766"/>
              <a:ext cx="3879578" cy="794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p>
              <a:pPr algn="ctr"/>
              <a:r>
                <a:rPr lang="ru-RU" dirty="0" smtClean="0">
                  <a:sym typeface="+mn-ea"/>
                </a:rPr>
                <a:t>Обучающая – 50%</a:t>
              </a:r>
              <a:endParaRPr lang="ru-RU" dirty="0" smtClean="0"/>
            </a:p>
            <a:p>
              <a:pPr algn="ctr"/>
              <a:r>
                <a:rPr lang="ru-RU" dirty="0" smtClean="0">
                  <a:sym typeface="+mn-ea"/>
                </a:rPr>
                <a:t>Тестовая – 50% </a:t>
              </a:r>
              <a:endParaRPr lang="zh-CN" altLang="en-US" kern="0" dirty="0" smtClean="0">
                <a:solidFill>
                  <a:srgbClr val="20B3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8" name="3"/>
          <p:cNvSpPr/>
          <p:nvPr/>
        </p:nvSpPr>
        <p:spPr>
          <a:xfrm>
            <a:off x="502285" y="694690"/>
            <a:ext cx="4877435" cy="584835"/>
          </a:xfrm>
          <a:prstGeom prst="rect">
            <a:avLst/>
          </a:prstGeom>
          <a:solidFill>
            <a:srgbClr val="3220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2"/>
          <p:cNvSpPr txBox="1"/>
          <p:nvPr/>
        </p:nvSpPr>
        <p:spPr>
          <a:xfrm>
            <a:off x="502285" y="694690"/>
            <a:ext cx="6591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Результат работы алгоритма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Рисунок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360" y="3721735"/>
            <a:ext cx="4238625" cy="1961515"/>
          </a:xfrm>
          <a:prstGeom prst="rect">
            <a:avLst/>
          </a:prstGeom>
        </p:spPr>
      </p:pic>
      <p:pic>
        <p:nvPicPr>
          <p:cNvPr id="22" name="Рисунок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01490" y="1802130"/>
            <a:ext cx="3847465" cy="1823720"/>
          </a:xfrm>
          <a:prstGeom prst="rect">
            <a:avLst/>
          </a:prstGeom>
        </p:spPr>
      </p:pic>
      <p:pic>
        <p:nvPicPr>
          <p:cNvPr id="24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15" y="3867785"/>
            <a:ext cx="4234180" cy="18878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"/>
          <p:cNvSpPr txBox="1"/>
          <p:nvPr/>
        </p:nvSpPr>
        <p:spPr>
          <a:xfrm>
            <a:off x="3425825" y="1995805"/>
            <a:ext cx="5339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228600"/>
            <a:r>
              <a:rPr lang="ru-RU" altLang="de-DE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altLang="de-DE" sz="5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Presentation</Application>
  <PresentationFormat>宽屏</PresentationFormat>
  <Paragraphs>60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Calibri</vt:lpstr>
      <vt:lpstr>Helvetica</vt:lpstr>
      <vt:lpstr>Arial Unicode MS</vt:lpstr>
      <vt:lpstr>Times New Roman</vt:lpstr>
      <vt:lpstr>Arial</vt:lpstr>
      <vt:lpstr>Times New Roman</vt:lpstr>
      <vt:lpstr>Bahnschrift SemiBold Condensed</vt:lpstr>
      <vt:lpstr>Bookman Old Style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</dc:creator>
  <cp:lastModifiedBy>Crikk</cp:lastModifiedBy>
  <cp:revision>38</cp:revision>
  <dcterms:created xsi:type="dcterms:W3CDTF">2018-03-01T02:03:00Z</dcterms:created>
  <dcterms:modified xsi:type="dcterms:W3CDTF">2022-01-29T01:32:43Z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1049-11.2.0.10463</vt:lpwstr>
  </property>
  <property fmtid="{D5CDD505-2E9C-101B-9397-08002B2CF9AE}" pid="3" name="ICV">
    <vt:lpwstr>9B89CDF18D4247CD9B0887F600686888</vt:lpwstr>
  </property>
</Properties>
</file>