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1" r:id="rId6"/>
    <p:sldId id="259" r:id="rId7"/>
    <p:sldId id="262" r:id="rId8"/>
    <p:sldId id="263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5" y="128270"/>
            <a:ext cx="11525250" cy="2523490"/>
          </a:xfrm>
        </p:spPr>
        <p:txBody>
          <a:bodyPr>
            <a:noAutofit/>
          </a:bodyPr>
          <a:lstStyle/>
          <a:p>
            <a:pPr algn="ctr"/>
            <a:r>
              <a:rPr lang="ru-RU" sz="1400" cap="all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МИНОБРНАУКИ РОССИИ</a:t>
            </a:r>
            <a:br>
              <a:rPr lang="ru-RU" sz="1400" cap="all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Федеральное государственное бюджетное образовательное учреждение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высшего образования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«МИРЭА –  Российский технологический университет»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РТУ МИРЭА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Институт комплексной безопасности и специального приборостроения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Кафедра КБ-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«Интеллектуальные системы информационной безопасности»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Практическая работа №1 на тему: «Метод кластеризации ближнего соседа»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по дисциплине: «Технологии интеллектуального анализа данных мониторинга безопасности»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ru-RU" sz="1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84035" y="4679950"/>
            <a:ext cx="3963670" cy="1932305"/>
          </a:xfrm>
        </p:spPr>
        <p:txBody>
          <a:bodyPr/>
          <a:lstStyle/>
          <a:p>
            <a:pPr algn="r"/>
            <a:r>
              <a:rPr lang="ru-RU" sz="2000" dirty="0">
                <a:sym typeface="+mn-ea"/>
              </a:rPr>
              <a:t>Выполнил: </a:t>
            </a:r>
            <a:endParaRPr lang="ru-RU" sz="2000" dirty="0">
              <a:solidFill>
                <a:schemeClr val="tx1"/>
              </a:solidFill>
            </a:endParaRPr>
          </a:p>
          <a:p>
            <a:pPr algn="r"/>
            <a:r>
              <a:rPr lang="ru-RU" sz="2000" dirty="0">
                <a:sym typeface="+mn-ea"/>
              </a:rPr>
              <a:t>студент группы ББМО-01-21</a:t>
            </a:r>
            <a:endParaRPr lang="ru-RU" sz="2000" dirty="0">
              <a:solidFill>
                <a:schemeClr val="tx1"/>
              </a:solidFill>
            </a:endParaRPr>
          </a:p>
          <a:p>
            <a:pPr algn="r"/>
            <a:r>
              <a:rPr lang="ru-RU" sz="2000" dirty="0" err="1">
                <a:sym typeface="+mn-ea"/>
              </a:rPr>
              <a:t>Казарян Эрик Артакович</a:t>
            </a:r>
            <a:endParaRPr lang="ru-RU" sz="2000" dirty="0">
              <a:solidFill>
                <a:schemeClr val="tx1"/>
              </a:solidFill>
            </a:endParaRPr>
          </a:p>
          <a:p>
            <a:pPr algn="r"/>
            <a:r>
              <a:rPr lang="ru-RU" sz="2000" dirty="0">
                <a:sym typeface="+mn-ea"/>
              </a:rPr>
              <a:t>Проверила:</a:t>
            </a:r>
            <a:endParaRPr lang="ru-RU" sz="2000" dirty="0">
              <a:solidFill>
                <a:schemeClr val="tx1"/>
              </a:solidFill>
            </a:endParaRPr>
          </a:p>
          <a:p>
            <a:pPr algn="r"/>
            <a:r>
              <a:rPr lang="ru-RU" sz="2000" dirty="0">
                <a:sym typeface="+mn-ea"/>
              </a:rPr>
              <a:t>Латыпова Ольга Валерьевна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9655" y="1038860"/>
            <a:ext cx="4232910" cy="5071110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ru-RU" altLang="en-US" sz="2400"/>
              <a:t>Вначале изучим и добавим нужные нам библиотеки.</a:t>
            </a:r>
            <a:br>
              <a:rPr lang="ru-RU" altLang="en-US" sz="2400"/>
            </a:br>
            <a:br>
              <a:rPr lang="ru-RU" altLang="en-US" sz="2400"/>
            </a:br>
            <a:br>
              <a:rPr lang="ru-RU" altLang="en-US" sz="2400"/>
            </a:br>
            <a:br>
              <a:rPr lang="ru-RU" altLang="en-US" sz="2400"/>
            </a:br>
            <a:r>
              <a:rPr lang="ru-RU" altLang="en-US" sz="2400"/>
              <a:t>Скачаем датасет.</a:t>
            </a:r>
            <a:br>
              <a:rPr lang="ru-RU" altLang="en-US" sz="2400"/>
            </a:br>
            <a:r>
              <a:rPr lang="ru-RU" altLang="en-US" sz="2400"/>
              <a:t>Визуализируем основные данные датасета.</a:t>
            </a:r>
            <a:endParaRPr lang="ru-RU" altLang="en-US" sz="2400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010" y="773430"/>
            <a:ext cx="6948805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Стандартизация датасета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28020" cy="3284220"/>
          </a:xfrm>
        </p:spPr>
        <p:txBody>
          <a:bodyPr/>
          <a:p>
            <a:pPr algn="just"/>
            <a:r>
              <a:rPr lang="ru-RU" altLang="en-US" sz="2800"/>
              <a:t>Стандартизируем набор данных, что означает корректировку каждого значения x так, чтобы они находились примерно в одном диапазоне.</a:t>
            </a:r>
            <a:endParaRPr lang="ru-RU" altLang="en-US" sz="280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3206750"/>
            <a:ext cx="9887585" cy="2576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200"/>
              <a:t>Разделение датасета на обучающие и тестовые данные</a:t>
            </a:r>
            <a:endParaRPr lang="ru-RU" altLang="en-US" sz="32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340995" y="1174750"/>
            <a:ext cx="3515360" cy="4953000"/>
          </a:xfrm>
        </p:spPr>
        <p:txBody>
          <a:bodyPr/>
          <a:p>
            <a:r>
              <a:rPr lang="ru-RU" altLang="en-US" sz="2000"/>
              <a:t>Разделим датасет на данные для обучения и тестирования</a:t>
            </a:r>
            <a:endParaRPr lang="ru-RU" altLang="en-US" sz="2000"/>
          </a:p>
          <a:p>
            <a:endParaRPr lang="ru-RU" altLang="en-US" sz="2000"/>
          </a:p>
          <a:p>
            <a:endParaRPr lang="ru-RU" altLang="en-US" sz="2000"/>
          </a:p>
          <a:p>
            <a:r>
              <a:rPr lang="ru-RU" altLang="en-US" sz="2000"/>
              <a:t>Приступим к обучению модели</a:t>
            </a:r>
            <a:endParaRPr lang="ru-RU" altLang="en-US" sz="2000"/>
          </a:p>
          <a:p>
            <a:endParaRPr lang="ru-RU" altLang="en-US" sz="2000"/>
          </a:p>
          <a:p>
            <a:r>
              <a:rPr lang="ru-RU" altLang="en-US" sz="2000"/>
              <a:t>Делаем предсказания с помощью алгоритма K-ближайших соседей</a:t>
            </a:r>
            <a:endParaRPr lang="ru-RU" altLang="en-US" sz="2000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rcRect b="18550"/>
          <a:stretch>
            <a:fillRect/>
          </a:stretch>
        </p:blipFill>
        <p:spPr>
          <a:xfrm>
            <a:off x="3856355" y="1174750"/>
            <a:ext cx="8198485" cy="156972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55" y="3864610"/>
            <a:ext cx="4076700" cy="8763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55" y="2971165"/>
            <a:ext cx="37052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919480"/>
            <a:ext cx="5384800" cy="5208270"/>
          </a:xfrm>
        </p:spPr>
        <p:txBody>
          <a:bodyPr/>
          <a:p>
            <a:endParaRPr lang="ru-RU" altLang="en-US"/>
          </a:p>
          <a:p>
            <a:r>
              <a:rPr lang="ru-RU" altLang="en-US"/>
              <a:t>Создадим отчет следующим образом: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Матрица ошибок:</a:t>
            </a:r>
            <a:endParaRPr lang="ru-RU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3825" y="643255"/>
            <a:ext cx="5108575" cy="23463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4502150"/>
            <a:ext cx="4951730" cy="1062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2400"/>
              <a:t>Выбор оптимального значения для K с помощью метода «Локтя»</a:t>
            </a:r>
            <a:endParaRPr lang="ru-RU" altLang="en-US" sz="24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5194935"/>
          </a:xfrm>
        </p:spPr>
        <p:txBody>
          <a:bodyPr/>
          <a:p>
            <a:r>
              <a:rPr lang="ru-RU" altLang="en-US" sz="2000"/>
              <a:t>Метод локтя включает в себя итерацию по различным значениям K и выбор значения с наименьшей частотой ошибок при применении к нашим тестовым данным.</a:t>
            </a:r>
            <a:endParaRPr lang="ru-RU" altLang="en-US" sz="2000"/>
          </a:p>
          <a:p>
            <a:endParaRPr lang="ru-RU" altLang="en-US" sz="2000"/>
          </a:p>
          <a:p>
            <a:endParaRPr lang="ru-RU" altLang="en-US" sz="2000"/>
          </a:p>
          <a:p>
            <a:r>
              <a:rPr lang="ru-RU" altLang="en-US" sz="2000"/>
              <a:t>Визуализируем, как изменяется частота ошибок при различных K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1800"/>
              <a:t>Как видно из графика, мы достигаем минимальной частоты ошибок при K = 80. Это означает, что 80 является подходящим выбором для K, который сочетает в себе простоту и точность предсказаний.</a:t>
            </a:r>
            <a:endParaRPr lang="ru-RU" altLang="en-US" sz="1800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1019810"/>
            <a:ext cx="6019800" cy="189166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60" y="3058795"/>
            <a:ext cx="37623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/>
          <a:p>
            <a:r>
              <a:rPr lang="ru-RU" sz="2800" dirty="0">
                <a:sym typeface="+mn-ea"/>
              </a:rPr>
              <a:t>Визуальное разделение кластеров в виде графика</a:t>
            </a:r>
            <a:endParaRPr lang="ru-RU" altLang="en-US" sz="2800" dirty="0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4348480" cy="4953000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65420" y="1682750"/>
            <a:ext cx="6316980" cy="3936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0835"/>
            <a:ext cx="10972800" cy="582613"/>
          </a:xfrm>
        </p:spPr>
        <p:txBody>
          <a:bodyPr/>
          <a:p>
            <a:r>
              <a:rPr lang="ru-RU" altLang="en-US"/>
              <a:t>Ссылки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36015"/>
            <a:ext cx="10972800" cy="4953000"/>
          </a:xfrm>
        </p:spPr>
        <p:txBody>
          <a:bodyPr/>
          <a:p>
            <a:r>
              <a:rPr lang="ru-RU" altLang="en-US"/>
              <a:t>https://pythonru.com/uroki/sklearn-kmeans-i-knn</a:t>
            </a:r>
            <a:endParaRPr lang="ru-RU" altLang="en-US"/>
          </a:p>
          <a:p>
            <a:r>
              <a:rPr lang="ru-RU" altLang="en-US"/>
              <a:t>https://hub.gke2.mybinder.org/user/jupyterlab-jupyterlab-demo-uylq8o37/lab/tree/demo/%D0%9C%D0%BE%D0%B4%D0%B5%D0%BB%D0%B8%20K-%D0%B1%D0%BB%D0%B8%D0%B6%D0%B0%D0%B9%D1%88%D0%B8%D1%85%20%D1%81%D0%BE%D1%81%D0%B5%D0%B4%D0%B5%D0%B9_%D0%9A%D0%B0%D0%B7%D0%B0%D1%80%D1%8F%D0%BD.ipynb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WPS Presentation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Crikk</cp:lastModifiedBy>
  <cp:revision>3</cp:revision>
  <dcterms:created xsi:type="dcterms:W3CDTF">2021-11-22T20:00:29Z</dcterms:created>
  <dcterms:modified xsi:type="dcterms:W3CDTF">2021-11-22T21:25:54Z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1049-11.2.0.10382</vt:lpwstr>
  </property>
  <property fmtid="{D5CDD505-2E9C-101B-9397-08002B2CF9AE}" pid="3" name="ICV">
    <vt:lpwstr>9984039F1F344C06A24241E764323017</vt:lpwstr>
  </property>
</Properties>
</file>