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70" r:id="rId3"/>
    <p:sldId id="271" r:id="rId4"/>
    <p:sldId id="265" r:id="rId5"/>
    <p:sldId id="268" r:id="rId6"/>
    <p:sldId id="267" r:id="rId7"/>
    <p:sldId id="269" r:id="rId8"/>
    <p:sldId id="279" r:id="rId9"/>
    <p:sldId id="280" r:id="rId10"/>
    <p:sldId id="284" r:id="rId11"/>
    <p:sldId id="282" r:id="rId12"/>
    <p:sldId id="285" r:id="rId13"/>
    <p:sldId id="283" r:id="rId14"/>
    <p:sldId id="286" r:id="rId15"/>
    <p:sldId id="287" r:id="rId16"/>
    <p:sldId id="281" r:id="rId17"/>
    <p:sldId id="274" r:id="rId18"/>
    <p:sldId id="260" r:id="rId19"/>
    <p:sldId id="257" r:id="rId20"/>
    <p:sldId id="275" r:id="rId21"/>
    <p:sldId id="261" r:id="rId22"/>
    <p:sldId id="258" r:id="rId23"/>
    <p:sldId id="276" r:id="rId24"/>
    <p:sldId id="263" r:id="rId25"/>
    <p:sldId id="259" r:id="rId26"/>
    <p:sldId id="277" r:id="rId27"/>
    <p:sldId id="262" r:id="rId28"/>
    <p:sldId id="256" r:id="rId29"/>
    <p:sldId id="278" r:id="rId30"/>
    <p:sldId id="273" r:id="rId31"/>
    <p:sldId id="272" r:id="rId3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0" d="100"/>
          <a:sy n="70" d="100"/>
        </p:scale>
        <p:origin x="73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62C59-C094-41BD-AF63-7FF059246D8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AF1C19BB-ED0C-4574-AD8A-73388DD60B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FDC33A33-6E37-4A2A-8ACA-1DE3176E5298}"/>
              </a:ext>
            </a:extLst>
          </p:cNvPr>
          <p:cNvSpPr>
            <a:spLocks noGrp="1"/>
          </p:cNvSpPr>
          <p:nvPr>
            <p:ph type="dt" sz="half" idx="10"/>
          </p:nvPr>
        </p:nvSpPr>
        <p:spPr/>
        <p:txBody>
          <a:bodyPr/>
          <a:lstStyle/>
          <a:p>
            <a:fld id="{4D18A5F5-E8E4-4CCA-A292-1FA8EF5D59C4}" type="datetimeFigureOut">
              <a:rPr lang="es-MX" smtClean="0"/>
              <a:t>18/01/2019</a:t>
            </a:fld>
            <a:endParaRPr lang="es-MX"/>
          </a:p>
        </p:txBody>
      </p:sp>
      <p:sp>
        <p:nvSpPr>
          <p:cNvPr id="5" name="Marcador de pie de página 4">
            <a:extLst>
              <a:ext uri="{FF2B5EF4-FFF2-40B4-BE49-F238E27FC236}">
                <a16:creationId xmlns:a16="http://schemas.microsoft.com/office/drawing/2014/main" id="{814CAC2D-0C2F-448A-978A-919CDDAF25C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5AD8A3D-5C8F-4508-AD7E-4B74598517E0}"/>
              </a:ext>
            </a:extLst>
          </p:cNvPr>
          <p:cNvSpPr>
            <a:spLocks noGrp="1"/>
          </p:cNvSpPr>
          <p:nvPr>
            <p:ph type="sldNum" sz="quarter" idx="12"/>
          </p:nvPr>
        </p:nvSpPr>
        <p:spPr/>
        <p:txBody>
          <a:bodyPr/>
          <a:lstStyle/>
          <a:p>
            <a:fld id="{DCA33B67-2DDD-4B3D-AB93-08DCED74289C}" type="slidenum">
              <a:rPr lang="es-MX" smtClean="0"/>
              <a:t>‹Nº›</a:t>
            </a:fld>
            <a:endParaRPr lang="es-MX"/>
          </a:p>
        </p:txBody>
      </p:sp>
    </p:spTree>
    <p:extLst>
      <p:ext uri="{BB962C8B-B14F-4D97-AF65-F5344CB8AC3E}">
        <p14:creationId xmlns:p14="http://schemas.microsoft.com/office/powerpoint/2010/main" val="247966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94B8C2-BFD4-4EC6-8FED-7E9561C635E2}"/>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7089CC53-3910-403C-9D40-D73ED29B1A73}"/>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7DED3D01-D718-480E-9BEC-1EC0DA00F08A}"/>
              </a:ext>
            </a:extLst>
          </p:cNvPr>
          <p:cNvSpPr>
            <a:spLocks noGrp="1"/>
          </p:cNvSpPr>
          <p:nvPr>
            <p:ph type="dt" sz="half" idx="10"/>
          </p:nvPr>
        </p:nvSpPr>
        <p:spPr/>
        <p:txBody>
          <a:bodyPr/>
          <a:lstStyle/>
          <a:p>
            <a:fld id="{4D18A5F5-E8E4-4CCA-A292-1FA8EF5D59C4}" type="datetimeFigureOut">
              <a:rPr lang="es-MX" smtClean="0"/>
              <a:t>18/01/2019</a:t>
            </a:fld>
            <a:endParaRPr lang="es-MX"/>
          </a:p>
        </p:txBody>
      </p:sp>
      <p:sp>
        <p:nvSpPr>
          <p:cNvPr id="5" name="Marcador de pie de página 4">
            <a:extLst>
              <a:ext uri="{FF2B5EF4-FFF2-40B4-BE49-F238E27FC236}">
                <a16:creationId xmlns:a16="http://schemas.microsoft.com/office/drawing/2014/main" id="{56ACE211-D242-4F39-BB8F-2D80106D75E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592EBE1-0B9B-4281-AB77-BC1277C4A88A}"/>
              </a:ext>
            </a:extLst>
          </p:cNvPr>
          <p:cNvSpPr>
            <a:spLocks noGrp="1"/>
          </p:cNvSpPr>
          <p:nvPr>
            <p:ph type="sldNum" sz="quarter" idx="12"/>
          </p:nvPr>
        </p:nvSpPr>
        <p:spPr/>
        <p:txBody>
          <a:bodyPr/>
          <a:lstStyle/>
          <a:p>
            <a:fld id="{DCA33B67-2DDD-4B3D-AB93-08DCED74289C}" type="slidenum">
              <a:rPr lang="es-MX" smtClean="0"/>
              <a:t>‹Nº›</a:t>
            </a:fld>
            <a:endParaRPr lang="es-MX"/>
          </a:p>
        </p:txBody>
      </p:sp>
    </p:spTree>
    <p:extLst>
      <p:ext uri="{BB962C8B-B14F-4D97-AF65-F5344CB8AC3E}">
        <p14:creationId xmlns:p14="http://schemas.microsoft.com/office/powerpoint/2010/main" val="1875729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81E38DF-C8EB-4A3D-8BAF-7353505BDCF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534D4FDE-72E5-4E2F-9441-7EE57A5EBA48}"/>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818EE15-C872-4E19-8F38-C4D126B08C40}"/>
              </a:ext>
            </a:extLst>
          </p:cNvPr>
          <p:cNvSpPr>
            <a:spLocks noGrp="1"/>
          </p:cNvSpPr>
          <p:nvPr>
            <p:ph type="dt" sz="half" idx="10"/>
          </p:nvPr>
        </p:nvSpPr>
        <p:spPr/>
        <p:txBody>
          <a:bodyPr/>
          <a:lstStyle/>
          <a:p>
            <a:fld id="{4D18A5F5-E8E4-4CCA-A292-1FA8EF5D59C4}" type="datetimeFigureOut">
              <a:rPr lang="es-MX" smtClean="0"/>
              <a:t>18/01/2019</a:t>
            </a:fld>
            <a:endParaRPr lang="es-MX"/>
          </a:p>
        </p:txBody>
      </p:sp>
      <p:sp>
        <p:nvSpPr>
          <p:cNvPr id="5" name="Marcador de pie de página 4">
            <a:extLst>
              <a:ext uri="{FF2B5EF4-FFF2-40B4-BE49-F238E27FC236}">
                <a16:creationId xmlns:a16="http://schemas.microsoft.com/office/drawing/2014/main" id="{68BEC510-86A8-4FB8-AB2C-9264732037A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E5D22B6-1788-4938-975C-615D93238265}"/>
              </a:ext>
            </a:extLst>
          </p:cNvPr>
          <p:cNvSpPr>
            <a:spLocks noGrp="1"/>
          </p:cNvSpPr>
          <p:nvPr>
            <p:ph type="sldNum" sz="quarter" idx="12"/>
          </p:nvPr>
        </p:nvSpPr>
        <p:spPr/>
        <p:txBody>
          <a:bodyPr/>
          <a:lstStyle/>
          <a:p>
            <a:fld id="{DCA33B67-2DDD-4B3D-AB93-08DCED74289C}" type="slidenum">
              <a:rPr lang="es-MX" smtClean="0"/>
              <a:t>‹Nº›</a:t>
            </a:fld>
            <a:endParaRPr lang="es-MX"/>
          </a:p>
        </p:txBody>
      </p:sp>
    </p:spTree>
    <p:extLst>
      <p:ext uri="{BB962C8B-B14F-4D97-AF65-F5344CB8AC3E}">
        <p14:creationId xmlns:p14="http://schemas.microsoft.com/office/powerpoint/2010/main" val="2704741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8B2B29-5393-4691-8153-85C1ED6B042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B60A83F1-18AF-481F-9708-0B1EBD96CE2D}"/>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3D4B297-AD39-4492-B66F-23A25BDF7A70}"/>
              </a:ext>
            </a:extLst>
          </p:cNvPr>
          <p:cNvSpPr>
            <a:spLocks noGrp="1"/>
          </p:cNvSpPr>
          <p:nvPr>
            <p:ph type="dt" sz="half" idx="10"/>
          </p:nvPr>
        </p:nvSpPr>
        <p:spPr/>
        <p:txBody>
          <a:bodyPr/>
          <a:lstStyle/>
          <a:p>
            <a:fld id="{4D18A5F5-E8E4-4CCA-A292-1FA8EF5D59C4}" type="datetimeFigureOut">
              <a:rPr lang="es-MX" smtClean="0"/>
              <a:t>18/01/2019</a:t>
            </a:fld>
            <a:endParaRPr lang="es-MX"/>
          </a:p>
        </p:txBody>
      </p:sp>
      <p:sp>
        <p:nvSpPr>
          <p:cNvPr id="5" name="Marcador de pie de página 4">
            <a:extLst>
              <a:ext uri="{FF2B5EF4-FFF2-40B4-BE49-F238E27FC236}">
                <a16:creationId xmlns:a16="http://schemas.microsoft.com/office/drawing/2014/main" id="{FE6B35BF-60C3-4D47-A03A-E6252D391077}"/>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DCE0075-1976-4249-B753-980462318715}"/>
              </a:ext>
            </a:extLst>
          </p:cNvPr>
          <p:cNvSpPr>
            <a:spLocks noGrp="1"/>
          </p:cNvSpPr>
          <p:nvPr>
            <p:ph type="sldNum" sz="quarter" idx="12"/>
          </p:nvPr>
        </p:nvSpPr>
        <p:spPr/>
        <p:txBody>
          <a:bodyPr/>
          <a:lstStyle/>
          <a:p>
            <a:fld id="{DCA33B67-2DDD-4B3D-AB93-08DCED74289C}" type="slidenum">
              <a:rPr lang="es-MX" smtClean="0"/>
              <a:t>‹Nº›</a:t>
            </a:fld>
            <a:endParaRPr lang="es-MX"/>
          </a:p>
        </p:txBody>
      </p:sp>
    </p:spTree>
    <p:extLst>
      <p:ext uri="{BB962C8B-B14F-4D97-AF65-F5344CB8AC3E}">
        <p14:creationId xmlns:p14="http://schemas.microsoft.com/office/powerpoint/2010/main" val="1777387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3850B7-FB03-4798-BD65-1772656CB99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4161FE7A-FF56-4BB9-9752-F8F257C60A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093A60D1-3A01-47B2-ABE9-3EC318F583CB}"/>
              </a:ext>
            </a:extLst>
          </p:cNvPr>
          <p:cNvSpPr>
            <a:spLocks noGrp="1"/>
          </p:cNvSpPr>
          <p:nvPr>
            <p:ph type="dt" sz="half" idx="10"/>
          </p:nvPr>
        </p:nvSpPr>
        <p:spPr/>
        <p:txBody>
          <a:bodyPr/>
          <a:lstStyle/>
          <a:p>
            <a:fld id="{4D18A5F5-E8E4-4CCA-A292-1FA8EF5D59C4}" type="datetimeFigureOut">
              <a:rPr lang="es-MX" smtClean="0"/>
              <a:t>18/01/2019</a:t>
            </a:fld>
            <a:endParaRPr lang="es-MX"/>
          </a:p>
        </p:txBody>
      </p:sp>
      <p:sp>
        <p:nvSpPr>
          <p:cNvPr id="5" name="Marcador de pie de página 4">
            <a:extLst>
              <a:ext uri="{FF2B5EF4-FFF2-40B4-BE49-F238E27FC236}">
                <a16:creationId xmlns:a16="http://schemas.microsoft.com/office/drawing/2014/main" id="{58207E5B-AFFA-46A6-B6EA-3B648D1B2F2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64FC3B6-C7DA-4BC3-ADFB-44B6519DB2C9}"/>
              </a:ext>
            </a:extLst>
          </p:cNvPr>
          <p:cNvSpPr>
            <a:spLocks noGrp="1"/>
          </p:cNvSpPr>
          <p:nvPr>
            <p:ph type="sldNum" sz="quarter" idx="12"/>
          </p:nvPr>
        </p:nvSpPr>
        <p:spPr/>
        <p:txBody>
          <a:bodyPr/>
          <a:lstStyle/>
          <a:p>
            <a:fld id="{DCA33B67-2DDD-4B3D-AB93-08DCED74289C}" type="slidenum">
              <a:rPr lang="es-MX" smtClean="0"/>
              <a:t>‹Nº›</a:t>
            </a:fld>
            <a:endParaRPr lang="es-MX"/>
          </a:p>
        </p:txBody>
      </p:sp>
    </p:spTree>
    <p:extLst>
      <p:ext uri="{BB962C8B-B14F-4D97-AF65-F5344CB8AC3E}">
        <p14:creationId xmlns:p14="http://schemas.microsoft.com/office/powerpoint/2010/main" val="2068444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3E9913-F061-4336-9FA1-AAD6D2475D3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99683F52-5319-4995-8ACA-122CCEFB0F50}"/>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AF452C03-883E-4004-B0F3-6FF3AFABDE5A}"/>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4F2290E6-039E-4F7F-B8DD-3AB521C2FF8E}"/>
              </a:ext>
            </a:extLst>
          </p:cNvPr>
          <p:cNvSpPr>
            <a:spLocks noGrp="1"/>
          </p:cNvSpPr>
          <p:nvPr>
            <p:ph type="dt" sz="half" idx="10"/>
          </p:nvPr>
        </p:nvSpPr>
        <p:spPr/>
        <p:txBody>
          <a:bodyPr/>
          <a:lstStyle/>
          <a:p>
            <a:fld id="{4D18A5F5-E8E4-4CCA-A292-1FA8EF5D59C4}" type="datetimeFigureOut">
              <a:rPr lang="es-MX" smtClean="0"/>
              <a:t>18/01/2019</a:t>
            </a:fld>
            <a:endParaRPr lang="es-MX"/>
          </a:p>
        </p:txBody>
      </p:sp>
      <p:sp>
        <p:nvSpPr>
          <p:cNvPr id="6" name="Marcador de pie de página 5">
            <a:extLst>
              <a:ext uri="{FF2B5EF4-FFF2-40B4-BE49-F238E27FC236}">
                <a16:creationId xmlns:a16="http://schemas.microsoft.com/office/drawing/2014/main" id="{C33620D9-EB1A-46C2-8420-0F10C8E4468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DE42D718-6BEF-4386-82D7-94BF6971402F}"/>
              </a:ext>
            </a:extLst>
          </p:cNvPr>
          <p:cNvSpPr>
            <a:spLocks noGrp="1"/>
          </p:cNvSpPr>
          <p:nvPr>
            <p:ph type="sldNum" sz="quarter" idx="12"/>
          </p:nvPr>
        </p:nvSpPr>
        <p:spPr/>
        <p:txBody>
          <a:bodyPr/>
          <a:lstStyle/>
          <a:p>
            <a:fld id="{DCA33B67-2DDD-4B3D-AB93-08DCED74289C}" type="slidenum">
              <a:rPr lang="es-MX" smtClean="0"/>
              <a:t>‹Nº›</a:t>
            </a:fld>
            <a:endParaRPr lang="es-MX"/>
          </a:p>
        </p:txBody>
      </p:sp>
    </p:spTree>
    <p:extLst>
      <p:ext uri="{BB962C8B-B14F-4D97-AF65-F5344CB8AC3E}">
        <p14:creationId xmlns:p14="http://schemas.microsoft.com/office/powerpoint/2010/main" val="4220582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D89958-E375-43C3-A827-D94A8CAADF5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56382504-A96E-481B-A0B0-39837E9183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27611F8C-F3F3-4FBE-B48F-0456A0A12302}"/>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567EC392-E781-48EF-8392-E0ACD52845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27604E9D-12F0-44B9-8FBC-71134A2F1379}"/>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E2F1C33D-ED2C-4744-8E14-AA383C3C72B6}"/>
              </a:ext>
            </a:extLst>
          </p:cNvPr>
          <p:cNvSpPr>
            <a:spLocks noGrp="1"/>
          </p:cNvSpPr>
          <p:nvPr>
            <p:ph type="dt" sz="half" idx="10"/>
          </p:nvPr>
        </p:nvSpPr>
        <p:spPr/>
        <p:txBody>
          <a:bodyPr/>
          <a:lstStyle/>
          <a:p>
            <a:fld id="{4D18A5F5-E8E4-4CCA-A292-1FA8EF5D59C4}" type="datetimeFigureOut">
              <a:rPr lang="es-MX" smtClean="0"/>
              <a:t>18/01/2019</a:t>
            </a:fld>
            <a:endParaRPr lang="es-MX"/>
          </a:p>
        </p:txBody>
      </p:sp>
      <p:sp>
        <p:nvSpPr>
          <p:cNvPr id="8" name="Marcador de pie de página 7">
            <a:extLst>
              <a:ext uri="{FF2B5EF4-FFF2-40B4-BE49-F238E27FC236}">
                <a16:creationId xmlns:a16="http://schemas.microsoft.com/office/drawing/2014/main" id="{D6F43D8B-88FC-4408-87D5-F0BA9FC6923A}"/>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85308B16-58B5-4CC2-B750-BAC4E83AAA2A}"/>
              </a:ext>
            </a:extLst>
          </p:cNvPr>
          <p:cNvSpPr>
            <a:spLocks noGrp="1"/>
          </p:cNvSpPr>
          <p:nvPr>
            <p:ph type="sldNum" sz="quarter" idx="12"/>
          </p:nvPr>
        </p:nvSpPr>
        <p:spPr/>
        <p:txBody>
          <a:bodyPr/>
          <a:lstStyle/>
          <a:p>
            <a:fld id="{DCA33B67-2DDD-4B3D-AB93-08DCED74289C}" type="slidenum">
              <a:rPr lang="es-MX" smtClean="0"/>
              <a:t>‹Nº›</a:t>
            </a:fld>
            <a:endParaRPr lang="es-MX"/>
          </a:p>
        </p:txBody>
      </p:sp>
    </p:spTree>
    <p:extLst>
      <p:ext uri="{BB962C8B-B14F-4D97-AF65-F5344CB8AC3E}">
        <p14:creationId xmlns:p14="http://schemas.microsoft.com/office/powerpoint/2010/main" val="3026128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729D0C-4C37-43E1-9224-B926AC95C1E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67E57163-8043-48EF-BE1E-FF6B71817400}"/>
              </a:ext>
            </a:extLst>
          </p:cNvPr>
          <p:cNvSpPr>
            <a:spLocks noGrp="1"/>
          </p:cNvSpPr>
          <p:nvPr>
            <p:ph type="dt" sz="half" idx="10"/>
          </p:nvPr>
        </p:nvSpPr>
        <p:spPr/>
        <p:txBody>
          <a:bodyPr/>
          <a:lstStyle/>
          <a:p>
            <a:fld id="{4D18A5F5-E8E4-4CCA-A292-1FA8EF5D59C4}" type="datetimeFigureOut">
              <a:rPr lang="es-MX" smtClean="0"/>
              <a:t>18/01/2019</a:t>
            </a:fld>
            <a:endParaRPr lang="es-MX"/>
          </a:p>
        </p:txBody>
      </p:sp>
      <p:sp>
        <p:nvSpPr>
          <p:cNvPr id="4" name="Marcador de pie de página 3">
            <a:extLst>
              <a:ext uri="{FF2B5EF4-FFF2-40B4-BE49-F238E27FC236}">
                <a16:creationId xmlns:a16="http://schemas.microsoft.com/office/drawing/2014/main" id="{ED2C5A68-9E56-4EB5-A1F2-B7476373D2C8}"/>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433BEC90-E9E3-4C5D-BCCC-48BEFDB43F29}"/>
              </a:ext>
            </a:extLst>
          </p:cNvPr>
          <p:cNvSpPr>
            <a:spLocks noGrp="1"/>
          </p:cNvSpPr>
          <p:nvPr>
            <p:ph type="sldNum" sz="quarter" idx="12"/>
          </p:nvPr>
        </p:nvSpPr>
        <p:spPr/>
        <p:txBody>
          <a:bodyPr/>
          <a:lstStyle/>
          <a:p>
            <a:fld id="{DCA33B67-2DDD-4B3D-AB93-08DCED74289C}" type="slidenum">
              <a:rPr lang="es-MX" smtClean="0"/>
              <a:t>‹Nº›</a:t>
            </a:fld>
            <a:endParaRPr lang="es-MX"/>
          </a:p>
        </p:txBody>
      </p:sp>
    </p:spTree>
    <p:extLst>
      <p:ext uri="{BB962C8B-B14F-4D97-AF65-F5344CB8AC3E}">
        <p14:creationId xmlns:p14="http://schemas.microsoft.com/office/powerpoint/2010/main" val="1908711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754A7C8-D9D1-4E45-B974-0F8A8540101B}"/>
              </a:ext>
            </a:extLst>
          </p:cNvPr>
          <p:cNvSpPr>
            <a:spLocks noGrp="1"/>
          </p:cNvSpPr>
          <p:nvPr>
            <p:ph type="dt" sz="half" idx="10"/>
          </p:nvPr>
        </p:nvSpPr>
        <p:spPr/>
        <p:txBody>
          <a:bodyPr/>
          <a:lstStyle/>
          <a:p>
            <a:fld id="{4D18A5F5-E8E4-4CCA-A292-1FA8EF5D59C4}" type="datetimeFigureOut">
              <a:rPr lang="es-MX" smtClean="0"/>
              <a:t>18/01/2019</a:t>
            </a:fld>
            <a:endParaRPr lang="es-MX"/>
          </a:p>
        </p:txBody>
      </p:sp>
      <p:sp>
        <p:nvSpPr>
          <p:cNvPr id="3" name="Marcador de pie de página 2">
            <a:extLst>
              <a:ext uri="{FF2B5EF4-FFF2-40B4-BE49-F238E27FC236}">
                <a16:creationId xmlns:a16="http://schemas.microsoft.com/office/drawing/2014/main" id="{166419D7-A302-43AA-8DA8-86B0DDE14C05}"/>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53CD358B-F656-4677-819B-59F15C7B50F7}"/>
              </a:ext>
            </a:extLst>
          </p:cNvPr>
          <p:cNvSpPr>
            <a:spLocks noGrp="1"/>
          </p:cNvSpPr>
          <p:nvPr>
            <p:ph type="sldNum" sz="quarter" idx="12"/>
          </p:nvPr>
        </p:nvSpPr>
        <p:spPr/>
        <p:txBody>
          <a:bodyPr/>
          <a:lstStyle/>
          <a:p>
            <a:fld id="{DCA33B67-2DDD-4B3D-AB93-08DCED74289C}" type="slidenum">
              <a:rPr lang="es-MX" smtClean="0"/>
              <a:t>‹Nº›</a:t>
            </a:fld>
            <a:endParaRPr lang="es-MX"/>
          </a:p>
        </p:txBody>
      </p:sp>
    </p:spTree>
    <p:extLst>
      <p:ext uri="{BB962C8B-B14F-4D97-AF65-F5344CB8AC3E}">
        <p14:creationId xmlns:p14="http://schemas.microsoft.com/office/powerpoint/2010/main" val="626240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805AE4-0EDE-4070-B403-C6CE1893678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5D19EEA-87E3-4A89-81EB-8B52E99721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844E4B94-36EB-436C-8054-6AF6F8586F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044F81CB-0741-449B-B8E6-54A2696BF04C}"/>
              </a:ext>
            </a:extLst>
          </p:cNvPr>
          <p:cNvSpPr>
            <a:spLocks noGrp="1"/>
          </p:cNvSpPr>
          <p:nvPr>
            <p:ph type="dt" sz="half" idx="10"/>
          </p:nvPr>
        </p:nvSpPr>
        <p:spPr/>
        <p:txBody>
          <a:bodyPr/>
          <a:lstStyle/>
          <a:p>
            <a:fld id="{4D18A5F5-E8E4-4CCA-A292-1FA8EF5D59C4}" type="datetimeFigureOut">
              <a:rPr lang="es-MX" smtClean="0"/>
              <a:t>18/01/2019</a:t>
            </a:fld>
            <a:endParaRPr lang="es-MX"/>
          </a:p>
        </p:txBody>
      </p:sp>
      <p:sp>
        <p:nvSpPr>
          <p:cNvPr id="6" name="Marcador de pie de página 5">
            <a:extLst>
              <a:ext uri="{FF2B5EF4-FFF2-40B4-BE49-F238E27FC236}">
                <a16:creationId xmlns:a16="http://schemas.microsoft.com/office/drawing/2014/main" id="{A9F538BC-8EEE-4140-9F0B-CB27FCC96044}"/>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D638A071-7920-49A7-983B-EAB1A67B9E3B}"/>
              </a:ext>
            </a:extLst>
          </p:cNvPr>
          <p:cNvSpPr>
            <a:spLocks noGrp="1"/>
          </p:cNvSpPr>
          <p:nvPr>
            <p:ph type="sldNum" sz="quarter" idx="12"/>
          </p:nvPr>
        </p:nvSpPr>
        <p:spPr/>
        <p:txBody>
          <a:bodyPr/>
          <a:lstStyle/>
          <a:p>
            <a:fld id="{DCA33B67-2DDD-4B3D-AB93-08DCED74289C}" type="slidenum">
              <a:rPr lang="es-MX" smtClean="0"/>
              <a:t>‹Nº›</a:t>
            </a:fld>
            <a:endParaRPr lang="es-MX"/>
          </a:p>
        </p:txBody>
      </p:sp>
    </p:spTree>
    <p:extLst>
      <p:ext uri="{BB962C8B-B14F-4D97-AF65-F5344CB8AC3E}">
        <p14:creationId xmlns:p14="http://schemas.microsoft.com/office/powerpoint/2010/main" val="1387653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135BC0-F523-4D7D-9BDB-FB636453899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E9466761-BA37-49BA-A5ED-CBE3277B8F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E1669264-63A7-4E8F-96B1-221517764D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B7111535-3E9E-49C4-9F1C-20B177BF21F5}"/>
              </a:ext>
            </a:extLst>
          </p:cNvPr>
          <p:cNvSpPr>
            <a:spLocks noGrp="1"/>
          </p:cNvSpPr>
          <p:nvPr>
            <p:ph type="dt" sz="half" idx="10"/>
          </p:nvPr>
        </p:nvSpPr>
        <p:spPr/>
        <p:txBody>
          <a:bodyPr/>
          <a:lstStyle/>
          <a:p>
            <a:fld id="{4D18A5F5-E8E4-4CCA-A292-1FA8EF5D59C4}" type="datetimeFigureOut">
              <a:rPr lang="es-MX" smtClean="0"/>
              <a:t>18/01/2019</a:t>
            </a:fld>
            <a:endParaRPr lang="es-MX"/>
          </a:p>
        </p:txBody>
      </p:sp>
      <p:sp>
        <p:nvSpPr>
          <p:cNvPr id="6" name="Marcador de pie de página 5">
            <a:extLst>
              <a:ext uri="{FF2B5EF4-FFF2-40B4-BE49-F238E27FC236}">
                <a16:creationId xmlns:a16="http://schemas.microsoft.com/office/drawing/2014/main" id="{E2CF775C-7F55-4FC7-9046-3060B833B42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5CC9145F-3E2D-4EE0-893F-C1E963B806AB}"/>
              </a:ext>
            </a:extLst>
          </p:cNvPr>
          <p:cNvSpPr>
            <a:spLocks noGrp="1"/>
          </p:cNvSpPr>
          <p:nvPr>
            <p:ph type="sldNum" sz="quarter" idx="12"/>
          </p:nvPr>
        </p:nvSpPr>
        <p:spPr/>
        <p:txBody>
          <a:bodyPr/>
          <a:lstStyle/>
          <a:p>
            <a:fld id="{DCA33B67-2DDD-4B3D-AB93-08DCED74289C}" type="slidenum">
              <a:rPr lang="es-MX" smtClean="0"/>
              <a:t>‹Nº›</a:t>
            </a:fld>
            <a:endParaRPr lang="es-MX"/>
          </a:p>
        </p:txBody>
      </p:sp>
    </p:spTree>
    <p:extLst>
      <p:ext uri="{BB962C8B-B14F-4D97-AF65-F5344CB8AC3E}">
        <p14:creationId xmlns:p14="http://schemas.microsoft.com/office/powerpoint/2010/main" val="1444508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1081479-3518-4A7A-9E7D-E65A7B2DE4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E6A0D62E-A74A-4A38-8C69-26EF73F7AA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F52712A-AD02-46EA-9A6C-B16839B1F3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18A5F5-E8E4-4CCA-A292-1FA8EF5D59C4}" type="datetimeFigureOut">
              <a:rPr lang="es-MX" smtClean="0"/>
              <a:t>18/01/2019</a:t>
            </a:fld>
            <a:endParaRPr lang="es-MX"/>
          </a:p>
        </p:txBody>
      </p:sp>
      <p:sp>
        <p:nvSpPr>
          <p:cNvPr id="5" name="Marcador de pie de página 4">
            <a:extLst>
              <a:ext uri="{FF2B5EF4-FFF2-40B4-BE49-F238E27FC236}">
                <a16:creationId xmlns:a16="http://schemas.microsoft.com/office/drawing/2014/main" id="{AF510961-08F9-40F6-956C-7A0AA91B68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D33586D4-CC47-4158-8535-BBEECDFB87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A33B67-2DDD-4B3D-AB93-08DCED74289C}" type="slidenum">
              <a:rPr lang="es-MX" smtClean="0"/>
              <a:t>‹Nº›</a:t>
            </a:fld>
            <a:endParaRPr lang="es-MX"/>
          </a:p>
        </p:txBody>
      </p:sp>
    </p:spTree>
    <p:extLst>
      <p:ext uri="{BB962C8B-B14F-4D97-AF65-F5344CB8AC3E}">
        <p14:creationId xmlns:p14="http://schemas.microsoft.com/office/powerpoint/2010/main" val="1396772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MarianaJMtz/CENACE_Prices_Analysis" TargetMode="External"/><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cenace.gob.mx/DocsMEM/Manual%20para%20Uso%20SW-PEND%202018%2003%2001%20v1.pdf"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mage result for cenace">
            <a:extLst>
              <a:ext uri="{FF2B5EF4-FFF2-40B4-BE49-F238E27FC236}">
                <a16:creationId xmlns:a16="http://schemas.microsoft.com/office/drawing/2014/main" id="{82ADEECA-6100-4C04-8066-7707A5EFD3B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639"/>
          <a:stretch/>
        </p:blipFill>
        <p:spPr bwMode="auto">
          <a:xfrm>
            <a:off x="0" y="0"/>
            <a:ext cx="12191998"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77E3C1E0-47B0-4280-A595-F1E620D4E36D}"/>
              </a:ext>
            </a:extLst>
          </p:cNvPr>
          <p:cNvSpPr/>
          <p:nvPr/>
        </p:nvSpPr>
        <p:spPr>
          <a:xfrm>
            <a:off x="-13252" y="2068996"/>
            <a:ext cx="12192000" cy="2304221"/>
          </a:xfrm>
          <a:prstGeom prst="rect">
            <a:avLst/>
          </a:prstGeom>
          <a:solidFill>
            <a:schemeClr val="bg2">
              <a:lumMod val="2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b="1" dirty="0">
                <a:solidFill>
                  <a:schemeClr val="bg1">
                    <a:lumMod val="95000"/>
                  </a:schemeClr>
                </a:solidFill>
                <a:latin typeface="Arial" panose="020B0604020202020204" pitchFamily="34" charset="0"/>
                <a:cs typeface="Arial" panose="020B0604020202020204" pitchFamily="34" charset="0"/>
              </a:rPr>
              <a:t>RETRIEVAL &amp; OVERVIEW OF LMP IN MEXICO’S SHORT-TERM ENERGY MARKET </a:t>
            </a:r>
          </a:p>
          <a:p>
            <a:pPr algn="ctr"/>
            <a:r>
              <a:rPr lang="es-MX" sz="3600" b="1" dirty="0">
                <a:solidFill>
                  <a:schemeClr val="bg1">
                    <a:lumMod val="95000"/>
                  </a:schemeClr>
                </a:solidFill>
                <a:latin typeface="Arial" panose="020B0604020202020204" pitchFamily="34" charset="0"/>
                <a:cs typeface="Arial" panose="020B0604020202020204" pitchFamily="34" charset="0"/>
              </a:rPr>
              <a:t>[2018]</a:t>
            </a:r>
          </a:p>
        </p:txBody>
      </p:sp>
    </p:spTree>
    <p:extLst>
      <p:ext uri="{BB962C8B-B14F-4D97-AF65-F5344CB8AC3E}">
        <p14:creationId xmlns:p14="http://schemas.microsoft.com/office/powerpoint/2010/main" val="310062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000EA96-9B34-415C-A892-ECFBB4F862D0}"/>
              </a:ext>
            </a:extLst>
          </p:cNvPr>
          <p:cNvSpPr txBox="1"/>
          <p:nvPr/>
        </p:nvSpPr>
        <p:spPr>
          <a:xfrm>
            <a:off x="552629" y="124873"/>
            <a:ext cx="7383175" cy="646331"/>
          </a:xfrm>
          <a:prstGeom prst="rect">
            <a:avLst/>
          </a:prstGeom>
          <a:noFill/>
        </p:spPr>
        <p:txBody>
          <a:bodyPr wrap="none" rtlCol="0">
            <a:spAutoFit/>
          </a:bodyPr>
          <a:lstStyle/>
          <a:p>
            <a:r>
              <a:rPr lang="es-MX" sz="3600" b="1" dirty="0">
                <a:solidFill>
                  <a:schemeClr val="tx1">
                    <a:lumMod val="75000"/>
                    <a:lumOff val="25000"/>
                  </a:schemeClr>
                </a:solidFill>
                <a:latin typeface="Arial" panose="020B0604020202020204" pitchFamily="34" charset="0"/>
                <a:cs typeface="Arial" panose="020B0604020202020204" pitchFamily="34" charset="0"/>
              </a:rPr>
              <a:t>RESULTS – Zonal </a:t>
            </a:r>
            <a:r>
              <a:rPr lang="es-MX" sz="3600" b="1" dirty="0" err="1">
                <a:solidFill>
                  <a:schemeClr val="tx1">
                    <a:lumMod val="75000"/>
                    <a:lumOff val="25000"/>
                  </a:schemeClr>
                </a:solidFill>
                <a:latin typeface="Arial" panose="020B0604020202020204" pitchFamily="34" charset="0"/>
                <a:cs typeface="Arial" panose="020B0604020202020204" pitchFamily="34" charset="0"/>
              </a:rPr>
              <a:t>Prices</a:t>
            </a:r>
            <a:r>
              <a:rPr lang="es-MX" sz="3600" b="1" dirty="0">
                <a:solidFill>
                  <a:schemeClr val="tx1">
                    <a:lumMod val="75000"/>
                    <a:lumOff val="25000"/>
                  </a:schemeClr>
                </a:solidFill>
                <a:latin typeface="Arial" panose="020B0604020202020204" pitchFamily="34" charset="0"/>
                <a:cs typeface="Arial" panose="020B0604020202020204" pitchFamily="34" charset="0"/>
              </a:rPr>
              <a:t> per Day</a:t>
            </a:r>
          </a:p>
        </p:txBody>
      </p:sp>
      <p:pic>
        <p:nvPicPr>
          <p:cNvPr id="3" name="Imagen 2">
            <a:extLst>
              <a:ext uri="{FF2B5EF4-FFF2-40B4-BE49-F238E27FC236}">
                <a16:creationId xmlns:a16="http://schemas.microsoft.com/office/drawing/2014/main" id="{84E3B4A0-8A96-4851-A2E6-53D7DF273B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42" y="1078729"/>
            <a:ext cx="5487650" cy="3658433"/>
          </a:xfrm>
          <a:prstGeom prst="rect">
            <a:avLst/>
          </a:prstGeom>
        </p:spPr>
      </p:pic>
      <p:pic>
        <p:nvPicPr>
          <p:cNvPr id="7" name="Imagen 6">
            <a:extLst>
              <a:ext uri="{FF2B5EF4-FFF2-40B4-BE49-F238E27FC236}">
                <a16:creationId xmlns:a16="http://schemas.microsoft.com/office/drawing/2014/main" id="{8513E535-021B-4E22-B585-5460FE493A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5864" y="1078729"/>
            <a:ext cx="5487650" cy="3658433"/>
          </a:xfrm>
          <a:prstGeom prst="rect">
            <a:avLst/>
          </a:prstGeom>
        </p:spPr>
      </p:pic>
      <p:sp>
        <p:nvSpPr>
          <p:cNvPr id="14" name="Elipse 13">
            <a:extLst>
              <a:ext uri="{FF2B5EF4-FFF2-40B4-BE49-F238E27FC236}">
                <a16:creationId xmlns:a16="http://schemas.microsoft.com/office/drawing/2014/main" id="{226933D7-76B8-4C01-9776-4680A38015A1}"/>
              </a:ext>
            </a:extLst>
          </p:cNvPr>
          <p:cNvSpPr/>
          <p:nvPr/>
        </p:nvSpPr>
        <p:spPr>
          <a:xfrm>
            <a:off x="2371526" y="1364974"/>
            <a:ext cx="2863083" cy="1542971"/>
          </a:xfrm>
          <a:prstGeom prst="ellipse">
            <a:avLst/>
          </a:prstGeom>
          <a:noFill/>
          <a:ln w="381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CuadroTexto 7">
            <a:extLst>
              <a:ext uri="{FF2B5EF4-FFF2-40B4-BE49-F238E27FC236}">
                <a16:creationId xmlns:a16="http://schemas.microsoft.com/office/drawing/2014/main" id="{FB391E09-7550-4BF4-B720-E34519BFACB2}"/>
              </a:ext>
            </a:extLst>
          </p:cNvPr>
          <p:cNvSpPr txBox="1"/>
          <p:nvPr/>
        </p:nvSpPr>
        <p:spPr>
          <a:xfrm>
            <a:off x="1019168" y="5077008"/>
            <a:ext cx="1843302" cy="923330"/>
          </a:xfrm>
          <a:prstGeom prst="rect">
            <a:avLst/>
          </a:prstGeom>
          <a:solidFill>
            <a:schemeClr val="accent2">
              <a:lumMod val="40000"/>
              <a:lumOff val="60000"/>
            </a:schemeClr>
          </a:solidFill>
        </p:spPr>
        <p:txBody>
          <a:bodyPr wrap="square" rtlCol="0">
            <a:spAutoFit/>
          </a:bodyPr>
          <a:lstStyle/>
          <a:p>
            <a:pPr algn="ctr"/>
            <a:r>
              <a:rPr lang="en-US" b="1" dirty="0">
                <a:solidFill>
                  <a:srgbClr val="C00000"/>
                </a:solidFill>
                <a:latin typeface="Arial" panose="020B0604020202020204" pitchFamily="34" charset="0"/>
                <a:cs typeface="Arial" panose="020B0604020202020204" pitchFamily="34" charset="0"/>
              </a:rPr>
              <a:t>ZONAL MARGINAL PRICE</a:t>
            </a:r>
          </a:p>
        </p:txBody>
      </p:sp>
      <p:sp>
        <p:nvSpPr>
          <p:cNvPr id="9" name="CuadroTexto 8">
            <a:extLst>
              <a:ext uri="{FF2B5EF4-FFF2-40B4-BE49-F238E27FC236}">
                <a16:creationId xmlns:a16="http://schemas.microsoft.com/office/drawing/2014/main" id="{05DB1312-16C3-4821-A7BC-83D66D20F2A7}"/>
              </a:ext>
            </a:extLst>
          </p:cNvPr>
          <p:cNvSpPr txBox="1"/>
          <p:nvPr/>
        </p:nvSpPr>
        <p:spPr>
          <a:xfrm>
            <a:off x="3770245" y="5089983"/>
            <a:ext cx="1843302" cy="923330"/>
          </a:xfrm>
          <a:prstGeom prst="rect">
            <a:avLst/>
          </a:prstGeom>
          <a:solidFill>
            <a:schemeClr val="accent3">
              <a:lumMod val="20000"/>
              <a:lumOff val="80000"/>
            </a:schemeClr>
          </a:solidFill>
        </p:spPr>
        <p:txBody>
          <a:bodyPr wrap="square" rtlCol="0">
            <a:spAutoFit/>
          </a:bodyPr>
          <a:lstStyle/>
          <a:p>
            <a:pPr algn="ctr"/>
            <a:r>
              <a:rPr lang="en-US" b="1" dirty="0">
                <a:solidFill>
                  <a:schemeClr val="accent1">
                    <a:lumMod val="75000"/>
                  </a:schemeClr>
                </a:solidFill>
                <a:latin typeface="Arial" panose="020B0604020202020204" pitchFamily="34" charset="0"/>
                <a:cs typeface="Arial" panose="020B0604020202020204" pitchFamily="34" charset="0"/>
              </a:rPr>
              <a:t>Marginal Energy Component</a:t>
            </a:r>
          </a:p>
        </p:txBody>
      </p:sp>
      <p:sp>
        <p:nvSpPr>
          <p:cNvPr id="10" name="CuadroTexto 9">
            <a:extLst>
              <a:ext uri="{FF2B5EF4-FFF2-40B4-BE49-F238E27FC236}">
                <a16:creationId xmlns:a16="http://schemas.microsoft.com/office/drawing/2014/main" id="{12149703-8891-4CBF-BD53-C9B852B4F00B}"/>
              </a:ext>
            </a:extLst>
          </p:cNvPr>
          <p:cNvSpPr txBox="1"/>
          <p:nvPr/>
        </p:nvSpPr>
        <p:spPr>
          <a:xfrm>
            <a:off x="6624837" y="5089983"/>
            <a:ext cx="1843302" cy="923330"/>
          </a:xfrm>
          <a:prstGeom prst="rect">
            <a:avLst/>
          </a:prstGeom>
          <a:solidFill>
            <a:schemeClr val="accent3">
              <a:lumMod val="20000"/>
              <a:lumOff val="80000"/>
            </a:schemeClr>
          </a:solidFill>
        </p:spPr>
        <p:txBody>
          <a:bodyPr wrap="square" rtlCol="0">
            <a:spAutoFit/>
          </a:bodyPr>
          <a:lstStyle/>
          <a:p>
            <a:pPr algn="ctr"/>
            <a:r>
              <a:rPr lang="en-US" b="1" dirty="0">
                <a:solidFill>
                  <a:schemeClr val="accent1">
                    <a:lumMod val="75000"/>
                  </a:schemeClr>
                </a:solidFill>
                <a:latin typeface="Arial" panose="020B0604020202020204" pitchFamily="34" charset="0"/>
                <a:cs typeface="Arial" panose="020B0604020202020204" pitchFamily="34" charset="0"/>
              </a:rPr>
              <a:t>Marginal Congestion Component</a:t>
            </a:r>
          </a:p>
        </p:txBody>
      </p:sp>
      <p:sp>
        <p:nvSpPr>
          <p:cNvPr id="11" name="CuadroTexto 10">
            <a:extLst>
              <a:ext uri="{FF2B5EF4-FFF2-40B4-BE49-F238E27FC236}">
                <a16:creationId xmlns:a16="http://schemas.microsoft.com/office/drawing/2014/main" id="{774AB340-D286-406C-9649-E91B46BA47D0}"/>
              </a:ext>
            </a:extLst>
          </p:cNvPr>
          <p:cNvSpPr txBox="1"/>
          <p:nvPr/>
        </p:nvSpPr>
        <p:spPr>
          <a:xfrm>
            <a:off x="9467428" y="5089983"/>
            <a:ext cx="1843302" cy="923330"/>
          </a:xfrm>
          <a:prstGeom prst="rect">
            <a:avLst/>
          </a:prstGeom>
          <a:solidFill>
            <a:schemeClr val="accent3">
              <a:lumMod val="20000"/>
              <a:lumOff val="80000"/>
            </a:schemeClr>
          </a:solidFill>
        </p:spPr>
        <p:txBody>
          <a:bodyPr wrap="square" rtlCol="0">
            <a:spAutoFit/>
          </a:bodyPr>
          <a:lstStyle/>
          <a:p>
            <a:pPr algn="ctr"/>
            <a:r>
              <a:rPr lang="en-US" b="1" dirty="0">
                <a:solidFill>
                  <a:schemeClr val="accent1">
                    <a:lumMod val="75000"/>
                  </a:schemeClr>
                </a:solidFill>
                <a:latin typeface="Arial" panose="020B0604020202020204" pitchFamily="34" charset="0"/>
                <a:cs typeface="Arial" panose="020B0604020202020204" pitchFamily="34" charset="0"/>
              </a:rPr>
              <a:t>Marginal Loss Component</a:t>
            </a:r>
          </a:p>
          <a:p>
            <a:pPr algn="ctr"/>
            <a:endParaRPr lang="en-US" b="1" dirty="0">
              <a:solidFill>
                <a:schemeClr val="accent1">
                  <a:lumMod val="75000"/>
                </a:schemeClr>
              </a:solidFill>
              <a:latin typeface="Arial" panose="020B0604020202020204" pitchFamily="34" charset="0"/>
              <a:cs typeface="Arial" panose="020B0604020202020204" pitchFamily="34" charset="0"/>
            </a:endParaRPr>
          </a:p>
        </p:txBody>
      </p:sp>
      <p:sp>
        <p:nvSpPr>
          <p:cNvPr id="12" name="Es igual a 11">
            <a:extLst>
              <a:ext uri="{FF2B5EF4-FFF2-40B4-BE49-F238E27FC236}">
                <a16:creationId xmlns:a16="http://schemas.microsoft.com/office/drawing/2014/main" id="{63D09F1D-546D-4132-A8EB-BC3F263C39E9}"/>
              </a:ext>
            </a:extLst>
          </p:cNvPr>
          <p:cNvSpPr/>
          <p:nvPr/>
        </p:nvSpPr>
        <p:spPr>
          <a:xfrm>
            <a:off x="3057956" y="5392532"/>
            <a:ext cx="453870" cy="292282"/>
          </a:xfrm>
          <a:prstGeom prst="mathEqua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13" name="Signo más 12">
            <a:extLst>
              <a:ext uri="{FF2B5EF4-FFF2-40B4-BE49-F238E27FC236}">
                <a16:creationId xmlns:a16="http://schemas.microsoft.com/office/drawing/2014/main" id="{8957DA70-4240-4597-B911-399E55EBE3BC}"/>
              </a:ext>
            </a:extLst>
          </p:cNvPr>
          <p:cNvSpPr/>
          <p:nvPr/>
        </p:nvSpPr>
        <p:spPr>
          <a:xfrm>
            <a:off x="5788529" y="5215507"/>
            <a:ext cx="614942" cy="646331"/>
          </a:xfrm>
          <a:prstGeom prst="mathPlus">
            <a:avLst>
              <a:gd name="adj1" fmla="val 1490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Signo más 14">
            <a:extLst>
              <a:ext uri="{FF2B5EF4-FFF2-40B4-BE49-F238E27FC236}">
                <a16:creationId xmlns:a16="http://schemas.microsoft.com/office/drawing/2014/main" id="{C2EA502B-04E7-401B-8044-6CE9E82FB69D}"/>
              </a:ext>
            </a:extLst>
          </p:cNvPr>
          <p:cNvSpPr/>
          <p:nvPr/>
        </p:nvSpPr>
        <p:spPr>
          <a:xfrm>
            <a:off x="8689505" y="5215506"/>
            <a:ext cx="614942" cy="646331"/>
          </a:xfrm>
          <a:prstGeom prst="mathPlus">
            <a:avLst>
              <a:gd name="adj1" fmla="val 1490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984275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adroTexto 77">
            <a:extLst>
              <a:ext uri="{FF2B5EF4-FFF2-40B4-BE49-F238E27FC236}">
                <a16:creationId xmlns:a16="http://schemas.microsoft.com/office/drawing/2014/main" id="{5B02A72B-84A9-44D0-962D-35997B1F6AB3}"/>
              </a:ext>
            </a:extLst>
          </p:cNvPr>
          <p:cNvSpPr txBox="1"/>
          <p:nvPr/>
        </p:nvSpPr>
        <p:spPr>
          <a:xfrm>
            <a:off x="552629" y="124873"/>
            <a:ext cx="2287806" cy="646331"/>
          </a:xfrm>
          <a:prstGeom prst="rect">
            <a:avLst/>
          </a:prstGeom>
          <a:noFill/>
        </p:spPr>
        <p:txBody>
          <a:bodyPr wrap="none" rtlCol="0">
            <a:spAutoFit/>
          </a:bodyPr>
          <a:lstStyle/>
          <a:p>
            <a:r>
              <a:rPr lang="en-US" sz="3600" b="1" dirty="0">
                <a:solidFill>
                  <a:schemeClr val="tx1">
                    <a:lumMod val="75000"/>
                    <a:lumOff val="25000"/>
                  </a:schemeClr>
                </a:solidFill>
                <a:latin typeface="Arial" panose="020B0604020202020204" pitchFamily="34" charset="0"/>
                <a:cs typeface="Arial" panose="020B0604020202020204" pitchFamily="34" charset="0"/>
              </a:rPr>
              <a:t>Summary</a:t>
            </a:r>
          </a:p>
        </p:txBody>
      </p:sp>
      <p:sp>
        <p:nvSpPr>
          <p:cNvPr id="77" name="CuadroTexto 76">
            <a:extLst>
              <a:ext uri="{FF2B5EF4-FFF2-40B4-BE49-F238E27FC236}">
                <a16:creationId xmlns:a16="http://schemas.microsoft.com/office/drawing/2014/main" id="{8163E8BD-86FE-43B9-8A65-36DC6FE6415A}"/>
              </a:ext>
            </a:extLst>
          </p:cNvPr>
          <p:cNvSpPr txBox="1"/>
          <p:nvPr/>
        </p:nvSpPr>
        <p:spPr>
          <a:xfrm>
            <a:off x="552630" y="981311"/>
            <a:ext cx="11157150" cy="5632311"/>
          </a:xfrm>
          <a:prstGeom prst="rect">
            <a:avLst/>
          </a:prstGeom>
          <a:noFill/>
        </p:spPr>
        <p:txBody>
          <a:bodyPr wrap="square" rtlCol="0">
            <a:spAutoFit/>
          </a:bodyPr>
          <a:lstStyle/>
          <a:p>
            <a:pPr marL="514350" indent="-514350" algn="just">
              <a:buFont typeface="+mj-lt"/>
              <a:buAutoNum type="arabicPeriod" startAt="4"/>
            </a:pPr>
            <a:r>
              <a:rPr lang="en-US" sz="2400" dirty="0">
                <a:solidFill>
                  <a:schemeClr val="tx1">
                    <a:lumMod val="75000"/>
                    <a:lumOff val="25000"/>
                  </a:schemeClr>
                </a:solidFill>
                <a:latin typeface="Arial" panose="020B0604020202020204" pitchFamily="34" charset="0"/>
                <a:cs typeface="Arial" panose="020B0604020202020204" pitchFamily="34" charset="0"/>
              </a:rPr>
              <a:t>Hotter months of the year present higher LMPs in all systems; an expected outcome as higher temperatures are linked to higher demand and lower hydropower availability.  </a:t>
            </a:r>
          </a:p>
          <a:p>
            <a:pPr marL="514350" indent="-514350" algn="just">
              <a:buFont typeface="+mj-lt"/>
              <a:buAutoNum type="arabicPeriod" startAt="4"/>
            </a:pPr>
            <a:endParaRPr lang="en-US" sz="2400" dirty="0">
              <a:solidFill>
                <a:schemeClr val="tx1">
                  <a:lumMod val="75000"/>
                  <a:lumOff val="25000"/>
                </a:schemeClr>
              </a:solidFill>
              <a:latin typeface="Arial" panose="020B0604020202020204" pitchFamily="34" charset="0"/>
              <a:cs typeface="Arial" panose="020B0604020202020204" pitchFamily="34" charset="0"/>
            </a:endParaRPr>
          </a:p>
          <a:p>
            <a:pPr algn="just"/>
            <a:r>
              <a:rPr lang="en-US" sz="2400" b="1" dirty="0">
                <a:solidFill>
                  <a:schemeClr val="tx1">
                    <a:lumMod val="75000"/>
                    <a:lumOff val="25000"/>
                  </a:schemeClr>
                </a:solidFill>
                <a:latin typeface="Arial" panose="020B0604020202020204" pitchFamily="34" charset="0"/>
                <a:cs typeface="Arial" panose="020B0604020202020204" pitchFamily="34" charset="0"/>
              </a:rPr>
              <a:t>Which locational components had stronger influence on zonal LMPs?</a:t>
            </a:r>
          </a:p>
          <a:p>
            <a:pPr marL="514350" indent="-514350" algn="just">
              <a:buAutoNum type="arabicPeriod" startAt="4"/>
            </a:pPr>
            <a:endParaRPr lang="en-US" sz="2400" dirty="0">
              <a:solidFill>
                <a:schemeClr val="tx1">
                  <a:lumMod val="75000"/>
                  <a:lumOff val="25000"/>
                </a:schemeClr>
              </a:solidFill>
              <a:latin typeface="Arial" panose="020B0604020202020204" pitchFamily="34" charset="0"/>
              <a:cs typeface="Arial" panose="020B0604020202020204" pitchFamily="34" charset="0"/>
            </a:endParaRPr>
          </a:p>
          <a:p>
            <a:pPr marL="514350" indent="-514350" algn="just">
              <a:buFont typeface="+mj-lt"/>
              <a:buAutoNum type="arabicPeriod" startAt="5"/>
            </a:pPr>
            <a:r>
              <a:rPr lang="en-US" sz="2400" dirty="0">
                <a:solidFill>
                  <a:schemeClr val="tx1">
                    <a:lumMod val="75000"/>
                    <a:lumOff val="25000"/>
                  </a:schemeClr>
                </a:solidFill>
                <a:latin typeface="Arial" panose="020B0604020202020204" pitchFamily="34" charset="0"/>
                <a:cs typeface="Arial" panose="020B0604020202020204" pitchFamily="34" charset="0"/>
              </a:rPr>
              <a:t>Congestion costs have a wider cost range than losses (≈x5);  but finding average costs equal to zero is much more common in congestion than losses components.</a:t>
            </a:r>
          </a:p>
          <a:p>
            <a:pPr marL="514350" indent="-514350" algn="just">
              <a:buFont typeface="+mj-lt"/>
              <a:buAutoNum type="arabicPeriod" startAt="5"/>
            </a:pPr>
            <a:endParaRPr lang="en-US" sz="2400" dirty="0">
              <a:solidFill>
                <a:schemeClr val="tx1">
                  <a:lumMod val="75000"/>
                  <a:lumOff val="25000"/>
                </a:schemeClr>
              </a:solidFill>
              <a:latin typeface="Arial" panose="020B0604020202020204" pitchFamily="34" charset="0"/>
              <a:cs typeface="Arial" panose="020B0604020202020204" pitchFamily="34" charset="0"/>
            </a:endParaRPr>
          </a:p>
          <a:p>
            <a:pPr marL="514350" indent="-514350" algn="just">
              <a:buFont typeface="+mj-lt"/>
              <a:buAutoNum type="arabicPeriod" startAt="5"/>
            </a:pPr>
            <a:r>
              <a:rPr lang="en-US" sz="2400" dirty="0">
                <a:solidFill>
                  <a:schemeClr val="tx1">
                    <a:lumMod val="75000"/>
                    <a:lumOff val="25000"/>
                  </a:schemeClr>
                </a:solidFill>
                <a:latin typeface="Arial" panose="020B0604020202020204" pitchFamily="34" charset="0"/>
                <a:cs typeface="Arial" panose="020B0604020202020204" pitchFamily="34" charset="0"/>
              </a:rPr>
              <a:t>Congestion costs are more significant for SIN’s load zones than peninsular systems where they are most of the time zero.</a:t>
            </a:r>
          </a:p>
          <a:p>
            <a:pPr marL="514350" indent="-514350" algn="just">
              <a:buFont typeface="+mj-lt"/>
              <a:buAutoNum type="arabicPeriod" startAt="5"/>
            </a:pPr>
            <a:endParaRPr lang="en-US" sz="2400" dirty="0">
              <a:solidFill>
                <a:schemeClr val="tx1">
                  <a:lumMod val="75000"/>
                  <a:lumOff val="25000"/>
                </a:schemeClr>
              </a:solidFill>
              <a:latin typeface="Arial" panose="020B0604020202020204" pitchFamily="34" charset="0"/>
              <a:cs typeface="Arial" panose="020B0604020202020204" pitchFamily="34" charset="0"/>
            </a:endParaRPr>
          </a:p>
          <a:p>
            <a:pPr marL="514350" indent="-514350" algn="just">
              <a:buFont typeface="+mj-lt"/>
              <a:buAutoNum type="arabicPeriod" startAt="5"/>
            </a:pPr>
            <a:r>
              <a:rPr lang="en-US" sz="2400" dirty="0">
                <a:solidFill>
                  <a:schemeClr val="tx1">
                    <a:lumMod val="75000"/>
                    <a:lumOff val="25000"/>
                  </a:schemeClr>
                </a:solidFill>
                <a:latin typeface="Arial" panose="020B0604020202020204" pitchFamily="34" charset="0"/>
                <a:cs typeface="Arial" panose="020B0604020202020204" pitchFamily="34" charset="0"/>
              </a:rPr>
              <a:t>Locational components vary more in SIN’s load zones that in BCA and BCS; which is expected given this system’s geographical extension. </a:t>
            </a:r>
          </a:p>
        </p:txBody>
      </p:sp>
    </p:spTree>
    <p:extLst>
      <p:ext uri="{BB962C8B-B14F-4D97-AF65-F5344CB8AC3E}">
        <p14:creationId xmlns:p14="http://schemas.microsoft.com/office/powerpoint/2010/main" val="3974699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000EA96-9B34-415C-A892-ECFBB4F862D0}"/>
              </a:ext>
            </a:extLst>
          </p:cNvPr>
          <p:cNvSpPr txBox="1"/>
          <p:nvPr/>
        </p:nvSpPr>
        <p:spPr>
          <a:xfrm>
            <a:off x="552629" y="124873"/>
            <a:ext cx="9127242" cy="646331"/>
          </a:xfrm>
          <a:prstGeom prst="rect">
            <a:avLst/>
          </a:prstGeom>
          <a:noFill/>
        </p:spPr>
        <p:txBody>
          <a:bodyPr wrap="none" rtlCol="0">
            <a:spAutoFit/>
          </a:bodyPr>
          <a:lstStyle/>
          <a:p>
            <a:r>
              <a:rPr lang="es-MX" sz="3600" b="1" dirty="0">
                <a:solidFill>
                  <a:schemeClr val="tx1">
                    <a:lumMod val="75000"/>
                    <a:lumOff val="25000"/>
                  </a:schemeClr>
                </a:solidFill>
                <a:latin typeface="Arial" panose="020B0604020202020204" pitchFamily="34" charset="0"/>
                <a:cs typeface="Arial" panose="020B0604020202020204" pitchFamily="34" charset="0"/>
              </a:rPr>
              <a:t>RESULTS – Energy </a:t>
            </a:r>
            <a:r>
              <a:rPr lang="es-MX" sz="3600" b="1" dirty="0" err="1">
                <a:solidFill>
                  <a:schemeClr val="tx1">
                    <a:lumMod val="75000"/>
                    <a:lumOff val="25000"/>
                  </a:schemeClr>
                </a:solidFill>
                <a:latin typeface="Arial" panose="020B0604020202020204" pitchFamily="34" charset="0"/>
                <a:cs typeface="Arial" panose="020B0604020202020204" pitchFamily="34" charset="0"/>
              </a:rPr>
              <a:t>Component</a:t>
            </a:r>
            <a:r>
              <a:rPr lang="es-MX" sz="3600" b="1" dirty="0">
                <a:solidFill>
                  <a:schemeClr val="tx1">
                    <a:lumMod val="75000"/>
                    <a:lumOff val="25000"/>
                  </a:schemeClr>
                </a:solidFill>
                <a:latin typeface="Arial" panose="020B0604020202020204" pitchFamily="34" charset="0"/>
                <a:cs typeface="Arial" panose="020B0604020202020204" pitchFamily="34" charset="0"/>
              </a:rPr>
              <a:t> per </a:t>
            </a:r>
            <a:r>
              <a:rPr lang="es-MX" sz="3600" b="1" dirty="0" err="1">
                <a:solidFill>
                  <a:schemeClr val="tx1">
                    <a:lumMod val="75000"/>
                    <a:lumOff val="25000"/>
                  </a:schemeClr>
                </a:solidFill>
                <a:latin typeface="Arial" panose="020B0604020202020204" pitchFamily="34" charset="0"/>
                <a:cs typeface="Arial" panose="020B0604020202020204" pitchFamily="34" charset="0"/>
              </a:rPr>
              <a:t>Hour</a:t>
            </a:r>
            <a:endParaRPr lang="es-MX" sz="3600" b="1"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3" name="Imagen 2" descr="Imagen que contiene texto, mapa&#10;&#10;Descripción generada con confianza muy alta">
            <a:extLst>
              <a:ext uri="{FF2B5EF4-FFF2-40B4-BE49-F238E27FC236}">
                <a16:creationId xmlns:a16="http://schemas.microsoft.com/office/drawing/2014/main" id="{7CAFC435-4EA7-466E-921D-68993B1BA1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031" y="1018262"/>
            <a:ext cx="5487650" cy="3658433"/>
          </a:xfrm>
          <a:prstGeom prst="rect">
            <a:avLst/>
          </a:prstGeom>
        </p:spPr>
      </p:pic>
      <p:pic>
        <p:nvPicPr>
          <p:cNvPr id="6" name="Imagen 5">
            <a:extLst>
              <a:ext uri="{FF2B5EF4-FFF2-40B4-BE49-F238E27FC236}">
                <a16:creationId xmlns:a16="http://schemas.microsoft.com/office/drawing/2014/main" id="{BBEB5CFB-D2D0-4492-BAB3-F3DFF45B25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2319" y="1018262"/>
            <a:ext cx="5487650" cy="3658433"/>
          </a:xfrm>
          <a:prstGeom prst="rect">
            <a:avLst/>
          </a:prstGeom>
        </p:spPr>
      </p:pic>
      <p:sp>
        <p:nvSpPr>
          <p:cNvPr id="8" name="Rectángulo 7">
            <a:extLst>
              <a:ext uri="{FF2B5EF4-FFF2-40B4-BE49-F238E27FC236}">
                <a16:creationId xmlns:a16="http://schemas.microsoft.com/office/drawing/2014/main" id="{4A827FC3-31C2-4AEB-9315-FD696E9B112B}"/>
              </a:ext>
            </a:extLst>
          </p:cNvPr>
          <p:cNvSpPr/>
          <p:nvPr/>
        </p:nvSpPr>
        <p:spPr>
          <a:xfrm>
            <a:off x="422031" y="4798719"/>
            <a:ext cx="11068775" cy="1569660"/>
          </a:xfrm>
          <a:prstGeom prst="rect">
            <a:avLst/>
          </a:prstGeom>
          <a:solidFill>
            <a:schemeClr val="tx1">
              <a:lumMod val="65000"/>
              <a:lumOff val="35000"/>
            </a:schemeClr>
          </a:solidFill>
        </p:spPr>
        <p:txBody>
          <a:bodyPr wrap="square">
            <a:spAutoFit/>
          </a:bodyPr>
          <a:lstStyle/>
          <a:p>
            <a:pPr algn="just"/>
            <a:r>
              <a:rPr lang="en-US" sz="2400" dirty="0">
                <a:solidFill>
                  <a:schemeClr val="bg1">
                    <a:lumMod val="95000"/>
                  </a:schemeClr>
                </a:solidFill>
                <a:latin typeface="Arial" panose="020B0604020202020204" pitchFamily="34" charset="0"/>
                <a:cs typeface="Arial" panose="020B0604020202020204" pitchFamily="34" charset="0"/>
              </a:rPr>
              <a:t>The average hour energy price is the same for all load zones in each system as the Mexican market is based on marginal costs; this means that the price per MWh is set by cost of producing an additional megawatt-hour from the last unit needed to supply the demand at that hour.</a:t>
            </a:r>
          </a:p>
        </p:txBody>
      </p:sp>
    </p:spTree>
    <p:extLst>
      <p:ext uri="{BB962C8B-B14F-4D97-AF65-F5344CB8AC3E}">
        <p14:creationId xmlns:p14="http://schemas.microsoft.com/office/powerpoint/2010/main" val="1211894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adroTexto 77">
            <a:extLst>
              <a:ext uri="{FF2B5EF4-FFF2-40B4-BE49-F238E27FC236}">
                <a16:creationId xmlns:a16="http://schemas.microsoft.com/office/drawing/2014/main" id="{5B02A72B-84A9-44D0-962D-35997B1F6AB3}"/>
              </a:ext>
            </a:extLst>
          </p:cNvPr>
          <p:cNvSpPr txBox="1"/>
          <p:nvPr/>
        </p:nvSpPr>
        <p:spPr>
          <a:xfrm>
            <a:off x="552629" y="124873"/>
            <a:ext cx="2287806" cy="646331"/>
          </a:xfrm>
          <a:prstGeom prst="rect">
            <a:avLst/>
          </a:prstGeom>
          <a:noFill/>
        </p:spPr>
        <p:txBody>
          <a:bodyPr wrap="none" rtlCol="0">
            <a:spAutoFit/>
          </a:bodyPr>
          <a:lstStyle/>
          <a:p>
            <a:r>
              <a:rPr lang="en-US" sz="3600" b="1" dirty="0">
                <a:solidFill>
                  <a:schemeClr val="tx1">
                    <a:lumMod val="75000"/>
                    <a:lumOff val="25000"/>
                  </a:schemeClr>
                </a:solidFill>
                <a:latin typeface="Arial" panose="020B0604020202020204" pitchFamily="34" charset="0"/>
                <a:cs typeface="Arial" panose="020B0604020202020204" pitchFamily="34" charset="0"/>
              </a:rPr>
              <a:t>Summary</a:t>
            </a:r>
          </a:p>
        </p:txBody>
      </p:sp>
      <p:sp>
        <p:nvSpPr>
          <p:cNvPr id="77" name="CuadroTexto 76">
            <a:extLst>
              <a:ext uri="{FF2B5EF4-FFF2-40B4-BE49-F238E27FC236}">
                <a16:creationId xmlns:a16="http://schemas.microsoft.com/office/drawing/2014/main" id="{8163E8BD-86FE-43B9-8A65-36DC6FE6415A}"/>
              </a:ext>
            </a:extLst>
          </p:cNvPr>
          <p:cNvSpPr txBox="1"/>
          <p:nvPr/>
        </p:nvSpPr>
        <p:spPr>
          <a:xfrm>
            <a:off x="552629" y="981311"/>
            <a:ext cx="11375513" cy="5632311"/>
          </a:xfrm>
          <a:prstGeom prst="rect">
            <a:avLst/>
          </a:prstGeom>
          <a:noFill/>
        </p:spPr>
        <p:txBody>
          <a:bodyPr wrap="square" rtlCol="0">
            <a:spAutoFit/>
          </a:bodyPr>
          <a:lstStyle/>
          <a:p>
            <a:pPr algn="just"/>
            <a:r>
              <a:rPr lang="en-US" sz="2400" b="1" dirty="0">
                <a:solidFill>
                  <a:schemeClr val="tx1">
                    <a:lumMod val="75000"/>
                    <a:lumOff val="25000"/>
                  </a:schemeClr>
                </a:solidFill>
                <a:latin typeface="Arial" panose="020B0604020202020204" pitchFamily="34" charset="0"/>
                <a:cs typeface="Arial" panose="020B0604020202020204" pitchFamily="34" charset="0"/>
              </a:rPr>
              <a:t>How did prices bid in the day-ahead market vary from those in real time?</a:t>
            </a:r>
          </a:p>
          <a:p>
            <a:pPr algn="just"/>
            <a:endParaRPr lang="en-US" sz="2400" dirty="0">
              <a:solidFill>
                <a:schemeClr val="tx1">
                  <a:lumMod val="75000"/>
                  <a:lumOff val="25000"/>
                </a:schemeClr>
              </a:solidFill>
              <a:latin typeface="Arial" panose="020B0604020202020204" pitchFamily="34" charset="0"/>
              <a:cs typeface="Arial" panose="020B0604020202020204" pitchFamily="34" charset="0"/>
            </a:endParaRPr>
          </a:p>
          <a:p>
            <a:pPr marL="514350" indent="-514350" algn="just">
              <a:buFont typeface="+mj-lt"/>
              <a:buAutoNum type="arabicPeriod" startAt="8"/>
            </a:pPr>
            <a:r>
              <a:rPr lang="en-US" sz="2400" dirty="0">
                <a:solidFill>
                  <a:schemeClr val="tx1">
                    <a:lumMod val="75000"/>
                    <a:lumOff val="25000"/>
                  </a:schemeClr>
                </a:solidFill>
                <a:latin typeface="Arial" panose="020B0604020202020204" pitchFamily="34" charset="0"/>
                <a:cs typeface="Arial" panose="020B0604020202020204" pitchFamily="34" charset="0"/>
              </a:rPr>
              <a:t>Most of the time, MDA LMPs are lower than in MTR; but when the opposite case happens the differences are more significant.</a:t>
            </a:r>
          </a:p>
          <a:p>
            <a:pPr marL="514350" indent="-514350" algn="just">
              <a:buAutoNum type="arabicPeriod" startAt="8"/>
            </a:pPr>
            <a:endParaRPr lang="en-US" sz="2400" dirty="0">
              <a:solidFill>
                <a:schemeClr val="tx1">
                  <a:lumMod val="75000"/>
                  <a:lumOff val="25000"/>
                </a:schemeClr>
              </a:solidFill>
              <a:latin typeface="Arial" panose="020B0604020202020204" pitchFamily="34" charset="0"/>
              <a:cs typeface="Arial" panose="020B0604020202020204" pitchFamily="34" charset="0"/>
            </a:endParaRPr>
          </a:p>
          <a:p>
            <a:pPr algn="just"/>
            <a:r>
              <a:rPr lang="en-US" sz="2400" b="1" dirty="0">
                <a:solidFill>
                  <a:schemeClr val="tx1">
                    <a:lumMod val="75000"/>
                    <a:lumOff val="25000"/>
                  </a:schemeClr>
                </a:solidFill>
                <a:latin typeface="Arial" panose="020B0604020202020204" pitchFamily="34" charset="0"/>
                <a:cs typeface="Arial" panose="020B0604020202020204" pitchFamily="34" charset="0"/>
              </a:rPr>
              <a:t>How many hours per year were MDA prices higher than MTR per load zone?</a:t>
            </a:r>
          </a:p>
          <a:p>
            <a:pPr algn="just"/>
            <a:endParaRPr lang="en-US" sz="2400" b="1" dirty="0">
              <a:solidFill>
                <a:schemeClr val="tx1">
                  <a:lumMod val="75000"/>
                  <a:lumOff val="25000"/>
                </a:schemeClr>
              </a:solidFill>
              <a:latin typeface="Arial" panose="020B0604020202020204" pitchFamily="34" charset="0"/>
              <a:cs typeface="Arial" panose="020B0604020202020204" pitchFamily="34" charset="0"/>
            </a:endParaRPr>
          </a:p>
          <a:p>
            <a:pPr marL="514350" indent="-514350" algn="just">
              <a:buAutoNum type="arabicPeriod" startAt="9"/>
            </a:pPr>
            <a:r>
              <a:rPr lang="en-US" sz="2400" dirty="0">
                <a:solidFill>
                  <a:schemeClr val="tx1">
                    <a:lumMod val="75000"/>
                    <a:lumOff val="25000"/>
                  </a:schemeClr>
                </a:solidFill>
                <a:latin typeface="Arial" panose="020B0604020202020204" pitchFamily="34" charset="0"/>
                <a:cs typeface="Arial" panose="020B0604020202020204" pitchFamily="34" charset="0"/>
              </a:rPr>
              <a:t>BCS was the system where it happened more often (&gt;6500 hours), whereas BCA was the one with the least occurrences (&lt;5200 hours).</a:t>
            </a:r>
          </a:p>
          <a:p>
            <a:pPr marL="514350" indent="-514350" algn="just">
              <a:buAutoNum type="arabicPeriod" startAt="9"/>
            </a:pPr>
            <a:endParaRPr lang="en-US" sz="2400" dirty="0">
              <a:solidFill>
                <a:schemeClr val="tx1">
                  <a:lumMod val="75000"/>
                  <a:lumOff val="25000"/>
                </a:schemeClr>
              </a:solidFill>
              <a:latin typeface="Arial" panose="020B0604020202020204" pitchFamily="34" charset="0"/>
              <a:cs typeface="Arial" panose="020B0604020202020204" pitchFamily="34" charset="0"/>
            </a:endParaRPr>
          </a:p>
          <a:p>
            <a:pPr marL="514350" indent="-514350" algn="just">
              <a:buAutoNum type="arabicPeriod" startAt="9"/>
            </a:pPr>
            <a:r>
              <a:rPr lang="en-US" sz="2400" dirty="0">
                <a:solidFill>
                  <a:schemeClr val="tx1">
                    <a:lumMod val="75000"/>
                    <a:lumOff val="25000"/>
                  </a:schemeClr>
                </a:solidFill>
                <a:latin typeface="Arial" panose="020B0604020202020204" pitchFamily="34" charset="0"/>
                <a:cs typeface="Arial" panose="020B0604020202020204" pitchFamily="34" charset="0"/>
              </a:rPr>
              <a:t>Given the number of load zones in SIN, there is a higher degree of variation across these regions. However, it was observed that northern regions tend to have the higher frequencies (&gt;5000 hours) while load zones in the Yucatan Peninsula have the lowest (&gt;4300 hours). </a:t>
            </a:r>
          </a:p>
          <a:p>
            <a:pPr marL="514350" indent="-514350" algn="just">
              <a:buAutoNum type="arabicPeriod" startAt="9"/>
            </a:pPr>
            <a:endParaRPr lang="en-US" sz="240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4529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530AD2D4-9E50-456F-949C-BD9052EADD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539" y="842156"/>
            <a:ext cx="11184835" cy="5890971"/>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8000EA96-9B34-415C-A892-ECFBB4F862D0}"/>
              </a:ext>
            </a:extLst>
          </p:cNvPr>
          <p:cNvSpPr txBox="1"/>
          <p:nvPr/>
        </p:nvSpPr>
        <p:spPr>
          <a:xfrm>
            <a:off x="552629" y="124873"/>
            <a:ext cx="8533042" cy="646331"/>
          </a:xfrm>
          <a:prstGeom prst="rect">
            <a:avLst/>
          </a:prstGeom>
          <a:noFill/>
        </p:spPr>
        <p:txBody>
          <a:bodyPr wrap="none" rtlCol="0">
            <a:spAutoFit/>
          </a:bodyPr>
          <a:lstStyle/>
          <a:p>
            <a:r>
              <a:rPr lang="es-MX" sz="3600" b="1" dirty="0">
                <a:solidFill>
                  <a:schemeClr val="tx1">
                    <a:lumMod val="75000"/>
                    <a:lumOff val="25000"/>
                  </a:schemeClr>
                </a:solidFill>
                <a:latin typeface="Arial" panose="020B0604020202020204" pitchFamily="34" charset="0"/>
                <a:cs typeface="Arial" panose="020B0604020202020204" pitchFamily="34" charset="0"/>
              </a:rPr>
              <a:t>RESULTS – Occurence MDA – MTR &lt;0</a:t>
            </a:r>
          </a:p>
        </p:txBody>
      </p:sp>
      <p:cxnSp>
        <p:nvCxnSpPr>
          <p:cNvPr id="3" name="Conector recto 2">
            <a:extLst>
              <a:ext uri="{FF2B5EF4-FFF2-40B4-BE49-F238E27FC236}">
                <a16:creationId xmlns:a16="http://schemas.microsoft.com/office/drawing/2014/main" id="{5323A832-2EBE-461B-8041-B612A8F12A39}"/>
              </a:ext>
            </a:extLst>
          </p:cNvPr>
          <p:cNvCxnSpPr>
            <a:cxnSpLocks/>
          </p:cNvCxnSpPr>
          <p:nvPr/>
        </p:nvCxnSpPr>
        <p:spPr>
          <a:xfrm>
            <a:off x="702365" y="2451653"/>
            <a:ext cx="10628244"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8623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000EA96-9B34-415C-A892-ECFBB4F862D0}"/>
              </a:ext>
            </a:extLst>
          </p:cNvPr>
          <p:cNvSpPr txBox="1"/>
          <p:nvPr/>
        </p:nvSpPr>
        <p:spPr>
          <a:xfrm>
            <a:off x="552629" y="124873"/>
            <a:ext cx="3980577" cy="646331"/>
          </a:xfrm>
          <a:prstGeom prst="rect">
            <a:avLst/>
          </a:prstGeom>
          <a:noFill/>
        </p:spPr>
        <p:txBody>
          <a:bodyPr wrap="none" rtlCol="0">
            <a:spAutoFit/>
          </a:bodyPr>
          <a:lstStyle/>
          <a:p>
            <a:r>
              <a:rPr lang="en-US" sz="3600" b="1">
                <a:solidFill>
                  <a:schemeClr val="tx1">
                    <a:lumMod val="75000"/>
                    <a:lumOff val="25000"/>
                  </a:schemeClr>
                </a:solidFill>
                <a:latin typeface="Arial" panose="020B0604020202020204" pitchFamily="34" charset="0"/>
                <a:cs typeface="Arial" panose="020B0604020202020204" pitchFamily="34" charset="0"/>
              </a:rPr>
              <a:t>Lessons Learned</a:t>
            </a:r>
          </a:p>
        </p:txBody>
      </p:sp>
      <p:sp>
        <p:nvSpPr>
          <p:cNvPr id="5" name="CuadroTexto 4">
            <a:extLst>
              <a:ext uri="{FF2B5EF4-FFF2-40B4-BE49-F238E27FC236}">
                <a16:creationId xmlns:a16="http://schemas.microsoft.com/office/drawing/2014/main" id="{D31F6409-A56A-46C6-9EEC-CF1E2D094C67}"/>
              </a:ext>
            </a:extLst>
          </p:cNvPr>
          <p:cNvSpPr txBox="1"/>
          <p:nvPr/>
        </p:nvSpPr>
        <p:spPr>
          <a:xfrm>
            <a:off x="552629" y="981311"/>
            <a:ext cx="11375513" cy="5078313"/>
          </a:xfrm>
          <a:prstGeom prst="rect">
            <a:avLst/>
          </a:prstGeom>
          <a:noFill/>
        </p:spPr>
        <p:txBody>
          <a:bodyPr wrap="square" rtlCol="0">
            <a:spAutoFit/>
          </a:bodyPr>
          <a:lstStyle/>
          <a:p>
            <a:pPr marL="514350" indent="-514350" algn="just">
              <a:buFont typeface="Arial" panose="020B0604020202020204" pitchFamily="34" charset="0"/>
              <a:buChar char="•"/>
            </a:pPr>
            <a:r>
              <a:rPr lang="en-US" sz="3600" dirty="0">
                <a:solidFill>
                  <a:schemeClr val="tx1">
                    <a:lumMod val="75000"/>
                    <a:lumOff val="25000"/>
                  </a:schemeClr>
                </a:solidFill>
                <a:latin typeface="Arial" panose="020B0604020202020204" pitchFamily="34" charset="0"/>
                <a:cs typeface="Arial" panose="020B0604020202020204" pitchFamily="34" charset="0"/>
              </a:rPr>
              <a:t>Choose more specific research questions (and less!).</a:t>
            </a:r>
          </a:p>
          <a:p>
            <a:pPr marL="514350" indent="-514350" algn="just">
              <a:buFont typeface="Arial" panose="020B0604020202020204" pitchFamily="34" charset="0"/>
              <a:buChar char="•"/>
            </a:pPr>
            <a:endParaRPr lang="en-US" sz="3600" dirty="0">
              <a:solidFill>
                <a:schemeClr val="tx1">
                  <a:lumMod val="75000"/>
                  <a:lumOff val="25000"/>
                </a:schemeClr>
              </a:solidFill>
              <a:latin typeface="Arial" panose="020B0604020202020204" pitchFamily="34" charset="0"/>
              <a:cs typeface="Arial" panose="020B0604020202020204" pitchFamily="34" charset="0"/>
            </a:endParaRPr>
          </a:p>
          <a:p>
            <a:pPr marL="514350" indent="-514350" algn="just">
              <a:buFont typeface="Arial" panose="020B0604020202020204" pitchFamily="34" charset="0"/>
              <a:buChar char="•"/>
            </a:pPr>
            <a:r>
              <a:rPr lang="en-US" sz="3600" dirty="0">
                <a:solidFill>
                  <a:schemeClr val="tx1">
                    <a:lumMod val="75000"/>
                    <a:lumOff val="25000"/>
                  </a:schemeClr>
                </a:solidFill>
                <a:latin typeface="Arial" panose="020B0604020202020204" pitchFamily="34" charset="0"/>
                <a:cs typeface="Arial" panose="020B0604020202020204" pitchFamily="34" charset="0"/>
              </a:rPr>
              <a:t>Segment analysis according to the timespan available.</a:t>
            </a:r>
          </a:p>
          <a:p>
            <a:pPr marL="514350" indent="-514350" algn="just">
              <a:buFont typeface="Arial" panose="020B0604020202020204" pitchFamily="34" charset="0"/>
              <a:buChar char="•"/>
            </a:pPr>
            <a:endParaRPr lang="en-US" sz="3600" dirty="0">
              <a:solidFill>
                <a:schemeClr val="tx1">
                  <a:lumMod val="75000"/>
                  <a:lumOff val="25000"/>
                </a:schemeClr>
              </a:solidFill>
              <a:latin typeface="Arial" panose="020B0604020202020204" pitchFamily="34" charset="0"/>
              <a:cs typeface="Arial" panose="020B0604020202020204" pitchFamily="34" charset="0"/>
            </a:endParaRPr>
          </a:p>
          <a:p>
            <a:pPr marL="514350" indent="-514350" algn="just">
              <a:buFont typeface="Arial" panose="020B0604020202020204" pitchFamily="34" charset="0"/>
              <a:buChar char="•"/>
            </a:pPr>
            <a:r>
              <a:rPr lang="en-US" sz="3600" dirty="0">
                <a:solidFill>
                  <a:schemeClr val="tx1">
                    <a:lumMod val="75000"/>
                    <a:lumOff val="25000"/>
                  </a:schemeClr>
                </a:solidFill>
                <a:latin typeface="Arial" panose="020B0604020202020204" pitchFamily="34" charset="0"/>
                <a:cs typeface="Arial" panose="020B0604020202020204" pitchFamily="34" charset="0"/>
              </a:rPr>
              <a:t>Get to know the data you are working with before diving into it. What does it mean? What would you expect? What would be a significant finding?</a:t>
            </a:r>
          </a:p>
        </p:txBody>
      </p:sp>
    </p:spTree>
    <p:extLst>
      <p:ext uri="{BB962C8B-B14F-4D97-AF65-F5344CB8AC3E}">
        <p14:creationId xmlns:p14="http://schemas.microsoft.com/office/powerpoint/2010/main" val="1016076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B3736203-9A60-4ACF-B72F-9E0DC0DA9851}"/>
              </a:ext>
            </a:extLst>
          </p:cNvPr>
          <p:cNvSpPr txBox="1"/>
          <p:nvPr/>
        </p:nvSpPr>
        <p:spPr>
          <a:xfrm>
            <a:off x="595856" y="4293168"/>
            <a:ext cx="10901471" cy="1236440"/>
          </a:xfrm>
          <a:prstGeom prst="rect">
            <a:avLst/>
          </a:prstGeom>
          <a:noFill/>
        </p:spPr>
        <p:txBody>
          <a:bodyPr vert="horz" lIns="91440" tIns="45720" rIns="91440" bIns="45720" rtlCol="0" anchor="b">
            <a:normAutofit/>
          </a:bodyPr>
          <a:lstStyle/>
          <a:p>
            <a:pPr algn="ctr">
              <a:lnSpc>
                <a:spcPct val="90000"/>
              </a:lnSpc>
              <a:spcBef>
                <a:spcPct val="0"/>
              </a:spcBef>
              <a:spcAft>
                <a:spcPts val="600"/>
              </a:spcAft>
            </a:pPr>
            <a:r>
              <a:rPr lang="en-US" sz="8000" b="1" dirty="0">
                <a:solidFill>
                  <a:schemeClr val="tx1">
                    <a:lumMod val="75000"/>
                    <a:lumOff val="25000"/>
                  </a:schemeClr>
                </a:solidFill>
                <a:latin typeface="Arial" panose="020B0604020202020204" pitchFamily="34" charset="0"/>
                <a:ea typeface="+mj-ea"/>
                <a:cs typeface="Arial" panose="020B0604020202020204" pitchFamily="34" charset="0"/>
              </a:rPr>
              <a:t>ANNEX</a:t>
            </a:r>
          </a:p>
        </p:txBody>
      </p:sp>
      <p:pic>
        <p:nvPicPr>
          <p:cNvPr id="2050" name="Picture 2" descr="Image result for teacher dog">
            <a:extLst>
              <a:ext uri="{FF2B5EF4-FFF2-40B4-BE49-F238E27FC236}">
                <a16:creationId xmlns:a16="http://schemas.microsoft.com/office/drawing/2014/main" id="{4CFC811C-DA6E-496B-98A2-8897700B3F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370" b="9026"/>
          <a:stretch/>
        </p:blipFill>
        <p:spPr bwMode="auto">
          <a:xfrm>
            <a:off x="21" y="0"/>
            <a:ext cx="12191979" cy="4239482"/>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B9839587-C9A2-4C4D-A84C-5D7516055474}"/>
              </a:ext>
            </a:extLst>
          </p:cNvPr>
          <p:cNvSpPr txBox="1"/>
          <p:nvPr/>
        </p:nvSpPr>
        <p:spPr>
          <a:xfrm>
            <a:off x="563376" y="4842054"/>
            <a:ext cx="10901471" cy="1236440"/>
          </a:xfrm>
          <a:prstGeom prst="rect">
            <a:avLst/>
          </a:prstGeom>
          <a:noFill/>
        </p:spPr>
        <p:txBody>
          <a:bodyPr vert="horz" lIns="91440" tIns="45720" rIns="91440" bIns="45720" rtlCol="0" anchor="b">
            <a:normAutofit/>
          </a:bodyPr>
          <a:lstStyle/>
          <a:p>
            <a:pPr algn="ctr">
              <a:lnSpc>
                <a:spcPct val="90000"/>
              </a:lnSpc>
              <a:spcBef>
                <a:spcPct val="0"/>
              </a:spcBef>
              <a:spcAft>
                <a:spcPts val="600"/>
              </a:spcAft>
            </a:pPr>
            <a:r>
              <a:rPr lang="en-US" sz="4400" b="1" dirty="0">
                <a:solidFill>
                  <a:schemeClr val="tx1">
                    <a:lumMod val="75000"/>
                    <a:lumOff val="25000"/>
                  </a:schemeClr>
                </a:solidFill>
                <a:latin typeface="Arial" panose="020B0604020202020204" pitchFamily="34" charset="0"/>
                <a:ea typeface="+mj-ea"/>
                <a:cs typeface="Arial" panose="020B0604020202020204" pitchFamily="34" charset="0"/>
              </a:rPr>
              <a:t>All graphs and observations</a:t>
            </a:r>
          </a:p>
        </p:txBody>
      </p:sp>
      <p:sp>
        <p:nvSpPr>
          <p:cNvPr id="9" name="CuadroTexto 8">
            <a:extLst>
              <a:ext uri="{FF2B5EF4-FFF2-40B4-BE49-F238E27FC236}">
                <a16:creationId xmlns:a16="http://schemas.microsoft.com/office/drawing/2014/main" id="{ABD8F4B9-9CCA-455D-93B5-498A3DC4A4C1}"/>
              </a:ext>
            </a:extLst>
          </p:cNvPr>
          <p:cNvSpPr txBox="1"/>
          <p:nvPr/>
        </p:nvSpPr>
        <p:spPr>
          <a:xfrm>
            <a:off x="563377" y="6032310"/>
            <a:ext cx="10901471" cy="525949"/>
          </a:xfrm>
          <a:prstGeom prst="rect">
            <a:avLst/>
          </a:prstGeom>
          <a:noFill/>
        </p:spPr>
        <p:txBody>
          <a:bodyPr vert="horz" lIns="91440" tIns="45720" rIns="91440" bIns="45720" rtlCol="0" anchor="b">
            <a:normAutofit/>
          </a:bodyPr>
          <a:lstStyle/>
          <a:p>
            <a:pPr algn="ctr">
              <a:lnSpc>
                <a:spcPct val="90000"/>
              </a:lnSpc>
              <a:spcBef>
                <a:spcPct val="0"/>
              </a:spcBef>
              <a:spcAft>
                <a:spcPts val="600"/>
              </a:spcAft>
            </a:pPr>
            <a:r>
              <a:rPr lang="en-US" sz="2000" dirty="0">
                <a:solidFill>
                  <a:schemeClr val="tx1">
                    <a:lumMod val="75000"/>
                    <a:lumOff val="25000"/>
                  </a:schemeClr>
                </a:solidFill>
                <a:latin typeface="Arial" panose="020B0604020202020204" pitchFamily="34" charset="0"/>
                <a:ea typeface="+mj-ea"/>
                <a:cs typeface="Arial" panose="020B0604020202020204" pitchFamily="34" charset="0"/>
              </a:rPr>
              <a:t>Visit our repo: </a:t>
            </a:r>
            <a:r>
              <a:rPr lang="en-US" sz="2000" dirty="0">
                <a:solidFill>
                  <a:schemeClr val="tx1">
                    <a:lumMod val="75000"/>
                    <a:lumOff val="25000"/>
                  </a:schemeClr>
                </a:solidFill>
                <a:latin typeface="Arial" panose="020B0604020202020204" pitchFamily="34" charset="0"/>
                <a:ea typeface="+mj-ea"/>
                <a:cs typeface="Arial" panose="020B0604020202020204" pitchFamily="34" charset="0"/>
                <a:hlinkClick r:id="rId3"/>
              </a:rPr>
              <a:t>https://github.com/MarianaJMtz/CENACE_Prices_Analysis</a:t>
            </a:r>
            <a:endParaRPr lang="en-US" sz="2000" dirty="0">
              <a:solidFill>
                <a:schemeClr val="tx1">
                  <a:lumMod val="75000"/>
                  <a:lumOff val="25000"/>
                </a:schemeClr>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644686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adroTexto 77">
            <a:extLst>
              <a:ext uri="{FF2B5EF4-FFF2-40B4-BE49-F238E27FC236}">
                <a16:creationId xmlns:a16="http://schemas.microsoft.com/office/drawing/2014/main" id="{5B02A72B-84A9-44D0-962D-35997B1F6AB3}"/>
              </a:ext>
            </a:extLst>
          </p:cNvPr>
          <p:cNvSpPr txBox="1"/>
          <p:nvPr/>
        </p:nvSpPr>
        <p:spPr>
          <a:xfrm>
            <a:off x="552629" y="124873"/>
            <a:ext cx="6955750" cy="646331"/>
          </a:xfrm>
          <a:prstGeom prst="rect">
            <a:avLst/>
          </a:prstGeom>
          <a:noFill/>
        </p:spPr>
        <p:txBody>
          <a:bodyPr wrap="none" rtlCol="0">
            <a:spAutoFit/>
          </a:bodyPr>
          <a:lstStyle/>
          <a:p>
            <a:r>
              <a:rPr lang="en-US" sz="3600" b="1" dirty="0">
                <a:solidFill>
                  <a:schemeClr val="tx1">
                    <a:lumMod val="75000"/>
                    <a:lumOff val="25000"/>
                  </a:schemeClr>
                </a:solidFill>
                <a:latin typeface="Arial" panose="020B0604020202020204" pitchFamily="34" charset="0"/>
                <a:cs typeface="Arial" panose="020B0604020202020204" pitchFamily="34" charset="0"/>
              </a:rPr>
              <a:t>MAIN FINDINGS – Zonal Prices</a:t>
            </a:r>
          </a:p>
        </p:txBody>
      </p:sp>
      <p:sp>
        <p:nvSpPr>
          <p:cNvPr id="77" name="CuadroTexto 76">
            <a:extLst>
              <a:ext uri="{FF2B5EF4-FFF2-40B4-BE49-F238E27FC236}">
                <a16:creationId xmlns:a16="http://schemas.microsoft.com/office/drawing/2014/main" id="{8163E8BD-86FE-43B9-8A65-36DC6FE6415A}"/>
              </a:ext>
            </a:extLst>
          </p:cNvPr>
          <p:cNvSpPr txBox="1"/>
          <p:nvPr/>
        </p:nvSpPr>
        <p:spPr>
          <a:xfrm>
            <a:off x="552629" y="981311"/>
            <a:ext cx="11480345" cy="5262979"/>
          </a:xfrm>
          <a:prstGeom prst="rect">
            <a:avLst/>
          </a:prstGeom>
          <a:noFill/>
        </p:spPr>
        <p:txBody>
          <a:bodyPr wrap="square" rtlCol="0">
            <a:spAutoFit/>
          </a:bodyPr>
          <a:lstStyle/>
          <a:p>
            <a:pPr marL="514350" indent="-514350" algn="just">
              <a:buAutoNum type="arabicPeriod"/>
            </a:pPr>
            <a:r>
              <a:rPr lang="en-US" sz="2800" dirty="0">
                <a:solidFill>
                  <a:schemeClr val="tx1">
                    <a:lumMod val="75000"/>
                    <a:lumOff val="25000"/>
                  </a:schemeClr>
                </a:solidFill>
                <a:latin typeface="Arial" panose="020B0604020202020204" pitchFamily="34" charset="0"/>
                <a:cs typeface="Arial" panose="020B0604020202020204" pitchFamily="34" charset="0"/>
              </a:rPr>
              <a:t>On average, LMPs were higher in BCS although the other systems experienced price spikes in the MDA market in certain seasons; SIN around the last days of May and October, and BCA  in mid July.</a:t>
            </a:r>
          </a:p>
          <a:p>
            <a:pPr marL="514350" indent="-514350" algn="just">
              <a:buAutoNum type="arabicPeriod"/>
            </a:pPr>
            <a:endParaRPr lang="en-US" sz="2800" dirty="0">
              <a:solidFill>
                <a:schemeClr val="tx1">
                  <a:lumMod val="75000"/>
                  <a:lumOff val="25000"/>
                </a:schemeClr>
              </a:solidFill>
              <a:latin typeface="Arial" panose="020B0604020202020204" pitchFamily="34" charset="0"/>
              <a:cs typeface="Arial" panose="020B0604020202020204" pitchFamily="34" charset="0"/>
            </a:endParaRPr>
          </a:p>
          <a:p>
            <a:pPr marL="514350" indent="-514350" algn="just">
              <a:buAutoNum type="arabicPeriod"/>
            </a:pPr>
            <a:r>
              <a:rPr lang="en-US" sz="2800" dirty="0">
                <a:solidFill>
                  <a:schemeClr val="tx1">
                    <a:lumMod val="75000"/>
                    <a:lumOff val="25000"/>
                  </a:schemeClr>
                </a:solidFill>
                <a:latin typeface="Arial" panose="020B0604020202020204" pitchFamily="34" charset="0"/>
                <a:cs typeface="Arial" panose="020B0604020202020204" pitchFamily="34" charset="0"/>
              </a:rPr>
              <a:t>Zonal LMPs does not vary much among BCA’s load zones; they also present low variation per hour. </a:t>
            </a:r>
          </a:p>
          <a:p>
            <a:pPr marL="514350" indent="-514350" algn="just">
              <a:buAutoNum type="arabicPeriod"/>
            </a:pPr>
            <a:endParaRPr lang="en-US" sz="2800" dirty="0">
              <a:solidFill>
                <a:schemeClr val="tx1">
                  <a:lumMod val="75000"/>
                  <a:lumOff val="25000"/>
                </a:schemeClr>
              </a:solidFill>
              <a:latin typeface="Arial" panose="020B0604020202020204" pitchFamily="34" charset="0"/>
              <a:cs typeface="Arial" panose="020B0604020202020204" pitchFamily="34" charset="0"/>
            </a:endParaRPr>
          </a:p>
          <a:p>
            <a:pPr marL="514350" indent="-514350" algn="just">
              <a:buAutoNum type="arabicPeriod"/>
            </a:pPr>
            <a:r>
              <a:rPr lang="en-US" sz="2800" dirty="0">
                <a:solidFill>
                  <a:schemeClr val="tx1">
                    <a:lumMod val="75000"/>
                    <a:lumOff val="25000"/>
                  </a:schemeClr>
                </a:solidFill>
                <a:latin typeface="Arial" panose="020B0604020202020204" pitchFamily="34" charset="0"/>
                <a:cs typeface="Arial" panose="020B0604020202020204" pitchFamily="34" charset="0"/>
              </a:rPr>
              <a:t>In general, prices tend to elevate after 10:00 hours.</a:t>
            </a:r>
          </a:p>
          <a:p>
            <a:pPr marL="514350" indent="-514350" algn="just">
              <a:buAutoNum type="arabicPeriod"/>
            </a:pPr>
            <a:endParaRPr lang="en-US" sz="2800" dirty="0">
              <a:solidFill>
                <a:schemeClr val="tx1">
                  <a:lumMod val="75000"/>
                  <a:lumOff val="25000"/>
                </a:schemeClr>
              </a:solidFill>
              <a:latin typeface="Arial" panose="020B0604020202020204" pitchFamily="34" charset="0"/>
              <a:cs typeface="Arial" panose="020B0604020202020204" pitchFamily="34" charset="0"/>
            </a:endParaRPr>
          </a:p>
          <a:p>
            <a:pPr marL="514350" indent="-514350" algn="just">
              <a:buAutoNum type="arabicPeriod"/>
            </a:pPr>
            <a:r>
              <a:rPr lang="en-US" sz="2800" dirty="0">
                <a:solidFill>
                  <a:schemeClr val="tx1">
                    <a:lumMod val="75000"/>
                    <a:lumOff val="25000"/>
                  </a:schemeClr>
                </a:solidFill>
                <a:latin typeface="Arial" panose="020B0604020202020204" pitchFamily="34" charset="0"/>
                <a:cs typeface="Arial" panose="020B0604020202020204" pitchFamily="34" charset="0"/>
              </a:rPr>
              <a:t>LMPs get higher in the hotter months of the year, which aligns with demand rises due to air conditioning load and less availability of hydropower.</a:t>
            </a:r>
          </a:p>
        </p:txBody>
      </p:sp>
    </p:spTree>
    <p:extLst>
      <p:ext uri="{BB962C8B-B14F-4D97-AF65-F5344CB8AC3E}">
        <p14:creationId xmlns:p14="http://schemas.microsoft.com/office/powerpoint/2010/main" val="2438292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000EA96-9B34-415C-A892-ECFBB4F862D0}"/>
              </a:ext>
            </a:extLst>
          </p:cNvPr>
          <p:cNvSpPr txBox="1"/>
          <p:nvPr/>
        </p:nvSpPr>
        <p:spPr>
          <a:xfrm>
            <a:off x="552629" y="124873"/>
            <a:ext cx="7614007" cy="646331"/>
          </a:xfrm>
          <a:prstGeom prst="rect">
            <a:avLst/>
          </a:prstGeom>
          <a:noFill/>
        </p:spPr>
        <p:txBody>
          <a:bodyPr wrap="none" rtlCol="0">
            <a:spAutoFit/>
          </a:bodyPr>
          <a:lstStyle/>
          <a:p>
            <a:r>
              <a:rPr lang="es-MX" sz="3600" b="1" dirty="0">
                <a:solidFill>
                  <a:schemeClr val="tx1">
                    <a:lumMod val="75000"/>
                    <a:lumOff val="25000"/>
                  </a:schemeClr>
                </a:solidFill>
                <a:latin typeface="Arial" panose="020B0604020202020204" pitchFamily="34" charset="0"/>
                <a:cs typeface="Arial" panose="020B0604020202020204" pitchFamily="34" charset="0"/>
              </a:rPr>
              <a:t>RESULTS – Zonal </a:t>
            </a:r>
            <a:r>
              <a:rPr lang="es-MX" sz="3600" b="1" dirty="0" err="1">
                <a:solidFill>
                  <a:schemeClr val="tx1">
                    <a:lumMod val="75000"/>
                    <a:lumOff val="25000"/>
                  </a:schemeClr>
                </a:solidFill>
                <a:latin typeface="Arial" panose="020B0604020202020204" pitchFamily="34" charset="0"/>
                <a:cs typeface="Arial" panose="020B0604020202020204" pitchFamily="34" charset="0"/>
              </a:rPr>
              <a:t>Prices</a:t>
            </a:r>
            <a:r>
              <a:rPr lang="es-MX" sz="3600" b="1" dirty="0">
                <a:solidFill>
                  <a:schemeClr val="tx1">
                    <a:lumMod val="75000"/>
                    <a:lumOff val="25000"/>
                  </a:schemeClr>
                </a:solidFill>
                <a:latin typeface="Arial" panose="020B0604020202020204" pitchFamily="34" charset="0"/>
                <a:cs typeface="Arial" panose="020B0604020202020204" pitchFamily="34" charset="0"/>
              </a:rPr>
              <a:t> per </a:t>
            </a:r>
            <a:r>
              <a:rPr lang="es-MX" sz="3600" b="1" dirty="0" err="1">
                <a:solidFill>
                  <a:schemeClr val="tx1">
                    <a:lumMod val="75000"/>
                    <a:lumOff val="25000"/>
                  </a:schemeClr>
                </a:solidFill>
                <a:latin typeface="Arial" panose="020B0604020202020204" pitchFamily="34" charset="0"/>
                <a:cs typeface="Arial" panose="020B0604020202020204" pitchFamily="34" charset="0"/>
              </a:rPr>
              <a:t>Hour</a:t>
            </a:r>
            <a:endParaRPr lang="es-MX" sz="3600" b="1"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10" name="Imagen 9">
            <a:extLst>
              <a:ext uri="{FF2B5EF4-FFF2-40B4-BE49-F238E27FC236}">
                <a16:creationId xmlns:a16="http://schemas.microsoft.com/office/drawing/2014/main" id="{78164536-7A68-4792-9921-E4D446237F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879" y="990182"/>
            <a:ext cx="5487650" cy="3658433"/>
          </a:xfrm>
          <a:prstGeom prst="rect">
            <a:avLst/>
          </a:prstGeom>
        </p:spPr>
      </p:pic>
      <p:pic>
        <p:nvPicPr>
          <p:cNvPr id="12" name="Imagen 11">
            <a:extLst>
              <a:ext uri="{FF2B5EF4-FFF2-40B4-BE49-F238E27FC236}">
                <a16:creationId xmlns:a16="http://schemas.microsoft.com/office/drawing/2014/main" id="{B59C5019-AACE-448A-93FB-76DE3EBC43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3471" y="1003434"/>
            <a:ext cx="5487650" cy="3658433"/>
          </a:xfrm>
          <a:prstGeom prst="rect">
            <a:avLst/>
          </a:prstGeom>
        </p:spPr>
      </p:pic>
      <p:sp>
        <p:nvSpPr>
          <p:cNvPr id="5" name="CuadroTexto 4">
            <a:extLst>
              <a:ext uri="{FF2B5EF4-FFF2-40B4-BE49-F238E27FC236}">
                <a16:creationId xmlns:a16="http://schemas.microsoft.com/office/drawing/2014/main" id="{31E11D5B-586C-4E4A-B2C7-D08109075C69}"/>
              </a:ext>
            </a:extLst>
          </p:cNvPr>
          <p:cNvSpPr txBox="1"/>
          <p:nvPr/>
        </p:nvSpPr>
        <p:spPr>
          <a:xfrm>
            <a:off x="1019168" y="5077008"/>
            <a:ext cx="1843302" cy="923330"/>
          </a:xfrm>
          <a:prstGeom prst="rect">
            <a:avLst/>
          </a:prstGeom>
          <a:solidFill>
            <a:schemeClr val="accent2">
              <a:lumMod val="40000"/>
              <a:lumOff val="60000"/>
            </a:schemeClr>
          </a:solidFill>
        </p:spPr>
        <p:txBody>
          <a:bodyPr wrap="square" rtlCol="0">
            <a:spAutoFit/>
          </a:bodyPr>
          <a:lstStyle/>
          <a:p>
            <a:pPr algn="ctr"/>
            <a:r>
              <a:rPr lang="en-US" b="1" dirty="0">
                <a:solidFill>
                  <a:srgbClr val="C00000"/>
                </a:solidFill>
                <a:latin typeface="Arial" panose="020B0604020202020204" pitchFamily="34" charset="0"/>
                <a:cs typeface="Arial" panose="020B0604020202020204" pitchFamily="34" charset="0"/>
              </a:rPr>
              <a:t>ZONAL MARGINAL PRICE</a:t>
            </a:r>
          </a:p>
        </p:txBody>
      </p:sp>
      <p:sp>
        <p:nvSpPr>
          <p:cNvPr id="6" name="CuadroTexto 5">
            <a:extLst>
              <a:ext uri="{FF2B5EF4-FFF2-40B4-BE49-F238E27FC236}">
                <a16:creationId xmlns:a16="http://schemas.microsoft.com/office/drawing/2014/main" id="{412ADDF8-5E5C-4F8F-B442-CF0797AF6C7D}"/>
              </a:ext>
            </a:extLst>
          </p:cNvPr>
          <p:cNvSpPr txBox="1"/>
          <p:nvPr/>
        </p:nvSpPr>
        <p:spPr>
          <a:xfrm>
            <a:off x="3770245" y="5089983"/>
            <a:ext cx="1843302" cy="923330"/>
          </a:xfrm>
          <a:prstGeom prst="rect">
            <a:avLst/>
          </a:prstGeom>
          <a:solidFill>
            <a:schemeClr val="accent3">
              <a:lumMod val="20000"/>
              <a:lumOff val="80000"/>
            </a:schemeClr>
          </a:solidFill>
        </p:spPr>
        <p:txBody>
          <a:bodyPr wrap="square" rtlCol="0">
            <a:spAutoFit/>
          </a:bodyPr>
          <a:lstStyle/>
          <a:p>
            <a:pPr algn="ctr"/>
            <a:r>
              <a:rPr lang="en-US" b="1" dirty="0">
                <a:solidFill>
                  <a:schemeClr val="accent1">
                    <a:lumMod val="75000"/>
                  </a:schemeClr>
                </a:solidFill>
                <a:latin typeface="Arial" panose="020B0604020202020204" pitchFamily="34" charset="0"/>
                <a:cs typeface="Arial" panose="020B0604020202020204" pitchFamily="34" charset="0"/>
              </a:rPr>
              <a:t>Marginal Energy Component</a:t>
            </a:r>
          </a:p>
        </p:txBody>
      </p:sp>
      <p:sp>
        <p:nvSpPr>
          <p:cNvPr id="7" name="CuadroTexto 6">
            <a:extLst>
              <a:ext uri="{FF2B5EF4-FFF2-40B4-BE49-F238E27FC236}">
                <a16:creationId xmlns:a16="http://schemas.microsoft.com/office/drawing/2014/main" id="{F928EC3E-B42E-4579-9356-69F7AC717EFF}"/>
              </a:ext>
            </a:extLst>
          </p:cNvPr>
          <p:cNvSpPr txBox="1"/>
          <p:nvPr/>
        </p:nvSpPr>
        <p:spPr>
          <a:xfrm>
            <a:off x="6624837" y="5089983"/>
            <a:ext cx="1843302" cy="923330"/>
          </a:xfrm>
          <a:prstGeom prst="rect">
            <a:avLst/>
          </a:prstGeom>
          <a:solidFill>
            <a:schemeClr val="accent3">
              <a:lumMod val="20000"/>
              <a:lumOff val="80000"/>
            </a:schemeClr>
          </a:solidFill>
        </p:spPr>
        <p:txBody>
          <a:bodyPr wrap="square" rtlCol="0">
            <a:spAutoFit/>
          </a:bodyPr>
          <a:lstStyle/>
          <a:p>
            <a:pPr algn="ctr"/>
            <a:r>
              <a:rPr lang="en-US" b="1" dirty="0">
                <a:solidFill>
                  <a:schemeClr val="accent1">
                    <a:lumMod val="75000"/>
                  </a:schemeClr>
                </a:solidFill>
                <a:latin typeface="Arial" panose="020B0604020202020204" pitchFamily="34" charset="0"/>
                <a:cs typeface="Arial" panose="020B0604020202020204" pitchFamily="34" charset="0"/>
              </a:rPr>
              <a:t>Marginal Congestion Component</a:t>
            </a:r>
          </a:p>
        </p:txBody>
      </p:sp>
      <p:sp>
        <p:nvSpPr>
          <p:cNvPr id="8" name="CuadroTexto 7">
            <a:extLst>
              <a:ext uri="{FF2B5EF4-FFF2-40B4-BE49-F238E27FC236}">
                <a16:creationId xmlns:a16="http://schemas.microsoft.com/office/drawing/2014/main" id="{C911C263-736E-4B55-A321-478779651351}"/>
              </a:ext>
            </a:extLst>
          </p:cNvPr>
          <p:cNvSpPr txBox="1"/>
          <p:nvPr/>
        </p:nvSpPr>
        <p:spPr>
          <a:xfrm>
            <a:off x="9467428" y="5089983"/>
            <a:ext cx="1843302" cy="923330"/>
          </a:xfrm>
          <a:prstGeom prst="rect">
            <a:avLst/>
          </a:prstGeom>
          <a:solidFill>
            <a:schemeClr val="accent3">
              <a:lumMod val="20000"/>
              <a:lumOff val="80000"/>
            </a:schemeClr>
          </a:solidFill>
        </p:spPr>
        <p:txBody>
          <a:bodyPr wrap="square" rtlCol="0">
            <a:spAutoFit/>
          </a:bodyPr>
          <a:lstStyle/>
          <a:p>
            <a:pPr algn="ctr"/>
            <a:r>
              <a:rPr lang="en-US" b="1" dirty="0">
                <a:solidFill>
                  <a:schemeClr val="accent1">
                    <a:lumMod val="75000"/>
                  </a:schemeClr>
                </a:solidFill>
                <a:latin typeface="Arial" panose="020B0604020202020204" pitchFamily="34" charset="0"/>
                <a:cs typeface="Arial" panose="020B0604020202020204" pitchFamily="34" charset="0"/>
              </a:rPr>
              <a:t>Marginal Loss Component</a:t>
            </a:r>
          </a:p>
          <a:p>
            <a:pPr algn="ctr"/>
            <a:endParaRPr lang="en-US" b="1" dirty="0">
              <a:solidFill>
                <a:schemeClr val="accent1">
                  <a:lumMod val="75000"/>
                </a:schemeClr>
              </a:solidFill>
              <a:latin typeface="Arial" panose="020B0604020202020204" pitchFamily="34" charset="0"/>
              <a:cs typeface="Arial" panose="020B0604020202020204" pitchFamily="34" charset="0"/>
            </a:endParaRPr>
          </a:p>
        </p:txBody>
      </p:sp>
      <p:sp>
        <p:nvSpPr>
          <p:cNvPr id="2" name="Es igual a 1">
            <a:extLst>
              <a:ext uri="{FF2B5EF4-FFF2-40B4-BE49-F238E27FC236}">
                <a16:creationId xmlns:a16="http://schemas.microsoft.com/office/drawing/2014/main" id="{B0094C7B-ACB9-4E7E-8688-1399DA7D9B74}"/>
              </a:ext>
            </a:extLst>
          </p:cNvPr>
          <p:cNvSpPr/>
          <p:nvPr/>
        </p:nvSpPr>
        <p:spPr>
          <a:xfrm>
            <a:off x="3057956" y="5392532"/>
            <a:ext cx="453870" cy="292282"/>
          </a:xfrm>
          <a:prstGeom prst="mathEqua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3" name="Signo más 2">
            <a:extLst>
              <a:ext uri="{FF2B5EF4-FFF2-40B4-BE49-F238E27FC236}">
                <a16:creationId xmlns:a16="http://schemas.microsoft.com/office/drawing/2014/main" id="{5248BBA9-F90C-44E1-BDCE-B4CC890B98CA}"/>
              </a:ext>
            </a:extLst>
          </p:cNvPr>
          <p:cNvSpPr/>
          <p:nvPr/>
        </p:nvSpPr>
        <p:spPr>
          <a:xfrm>
            <a:off x="5788529" y="5215507"/>
            <a:ext cx="614942" cy="646331"/>
          </a:xfrm>
          <a:prstGeom prst="mathPlus">
            <a:avLst>
              <a:gd name="adj1" fmla="val 1490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Signo más 10">
            <a:extLst>
              <a:ext uri="{FF2B5EF4-FFF2-40B4-BE49-F238E27FC236}">
                <a16:creationId xmlns:a16="http://schemas.microsoft.com/office/drawing/2014/main" id="{78842A2E-1F38-4C77-9C92-9DE6C9A7A0F3}"/>
              </a:ext>
            </a:extLst>
          </p:cNvPr>
          <p:cNvSpPr/>
          <p:nvPr/>
        </p:nvSpPr>
        <p:spPr>
          <a:xfrm>
            <a:off x="8689505" y="5215506"/>
            <a:ext cx="614942" cy="646331"/>
          </a:xfrm>
          <a:prstGeom prst="mathPlus">
            <a:avLst>
              <a:gd name="adj1" fmla="val 1490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Elipse 12">
            <a:extLst>
              <a:ext uri="{FF2B5EF4-FFF2-40B4-BE49-F238E27FC236}">
                <a16:creationId xmlns:a16="http://schemas.microsoft.com/office/drawing/2014/main" id="{967D2E55-CC0D-4A3B-9438-8D8040099F7F}"/>
              </a:ext>
            </a:extLst>
          </p:cNvPr>
          <p:cNvSpPr/>
          <p:nvPr/>
        </p:nvSpPr>
        <p:spPr>
          <a:xfrm>
            <a:off x="2610679" y="3009523"/>
            <a:ext cx="2292626" cy="1138407"/>
          </a:xfrm>
          <a:prstGeom prst="ellipse">
            <a:avLst/>
          </a:prstGeom>
          <a:noFill/>
          <a:ln w="381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Elipse 13">
            <a:extLst>
              <a:ext uri="{FF2B5EF4-FFF2-40B4-BE49-F238E27FC236}">
                <a16:creationId xmlns:a16="http://schemas.microsoft.com/office/drawing/2014/main" id="{22ADD6DD-1382-4862-8972-A911D5B1F643}"/>
              </a:ext>
            </a:extLst>
          </p:cNvPr>
          <p:cNvSpPr/>
          <p:nvPr/>
        </p:nvSpPr>
        <p:spPr>
          <a:xfrm>
            <a:off x="2464904" y="1761627"/>
            <a:ext cx="2782958" cy="1138407"/>
          </a:xfrm>
          <a:prstGeom prst="ellipse">
            <a:avLst/>
          </a:prstGeom>
          <a:noFill/>
          <a:ln w="381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844246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000EA96-9B34-415C-A892-ECFBB4F862D0}"/>
              </a:ext>
            </a:extLst>
          </p:cNvPr>
          <p:cNvSpPr txBox="1"/>
          <p:nvPr/>
        </p:nvSpPr>
        <p:spPr>
          <a:xfrm>
            <a:off x="552629" y="124873"/>
            <a:ext cx="7383175" cy="646331"/>
          </a:xfrm>
          <a:prstGeom prst="rect">
            <a:avLst/>
          </a:prstGeom>
          <a:noFill/>
        </p:spPr>
        <p:txBody>
          <a:bodyPr wrap="none" rtlCol="0">
            <a:spAutoFit/>
          </a:bodyPr>
          <a:lstStyle/>
          <a:p>
            <a:r>
              <a:rPr lang="es-MX" sz="3600" b="1" dirty="0">
                <a:solidFill>
                  <a:schemeClr val="tx1">
                    <a:lumMod val="75000"/>
                    <a:lumOff val="25000"/>
                  </a:schemeClr>
                </a:solidFill>
                <a:latin typeface="Arial" panose="020B0604020202020204" pitchFamily="34" charset="0"/>
                <a:cs typeface="Arial" panose="020B0604020202020204" pitchFamily="34" charset="0"/>
              </a:rPr>
              <a:t>RESULTS – Zonal </a:t>
            </a:r>
            <a:r>
              <a:rPr lang="es-MX" sz="3600" b="1" dirty="0" err="1">
                <a:solidFill>
                  <a:schemeClr val="tx1">
                    <a:lumMod val="75000"/>
                    <a:lumOff val="25000"/>
                  </a:schemeClr>
                </a:solidFill>
                <a:latin typeface="Arial" panose="020B0604020202020204" pitchFamily="34" charset="0"/>
                <a:cs typeface="Arial" panose="020B0604020202020204" pitchFamily="34" charset="0"/>
              </a:rPr>
              <a:t>Prices</a:t>
            </a:r>
            <a:r>
              <a:rPr lang="es-MX" sz="3600" b="1" dirty="0">
                <a:solidFill>
                  <a:schemeClr val="tx1">
                    <a:lumMod val="75000"/>
                    <a:lumOff val="25000"/>
                  </a:schemeClr>
                </a:solidFill>
                <a:latin typeface="Arial" panose="020B0604020202020204" pitchFamily="34" charset="0"/>
                <a:cs typeface="Arial" panose="020B0604020202020204" pitchFamily="34" charset="0"/>
              </a:rPr>
              <a:t> per Day</a:t>
            </a:r>
          </a:p>
        </p:txBody>
      </p:sp>
      <p:pic>
        <p:nvPicPr>
          <p:cNvPr id="3" name="Imagen 2">
            <a:extLst>
              <a:ext uri="{FF2B5EF4-FFF2-40B4-BE49-F238E27FC236}">
                <a16:creationId xmlns:a16="http://schemas.microsoft.com/office/drawing/2014/main" id="{84E3B4A0-8A96-4851-A2E6-53D7DF273B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42" y="1078729"/>
            <a:ext cx="5487650" cy="3658433"/>
          </a:xfrm>
          <a:prstGeom prst="rect">
            <a:avLst/>
          </a:prstGeom>
        </p:spPr>
      </p:pic>
      <p:pic>
        <p:nvPicPr>
          <p:cNvPr id="7" name="Imagen 6">
            <a:extLst>
              <a:ext uri="{FF2B5EF4-FFF2-40B4-BE49-F238E27FC236}">
                <a16:creationId xmlns:a16="http://schemas.microsoft.com/office/drawing/2014/main" id="{8513E535-021B-4E22-B585-5460FE493A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5864" y="1078729"/>
            <a:ext cx="5487650" cy="3658433"/>
          </a:xfrm>
          <a:prstGeom prst="rect">
            <a:avLst/>
          </a:prstGeom>
        </p:spPr>
      </p:pic>
      <p:sp>
        <p:nvSpPr>
          <p:cNvPr id="14" name="Elipse 13">
            <a:extLst>
              <a:ext uri="{FF2B5EF4-FFF2-40B4-BE49-F238E27FC236}">
                <a16:creationId xmlns:a16="http://schemas.microsoft.com/office/drawing/2014/main" id="{226933D7-76B8-4C01-9776-4680A38015A1}"/>
              </a:ext>
            </a:extLst>
          </p:cNvPr>
          <p:cNvSpPr/>
          <p:nvPr/>
        </p:nvSpPr>
        <p:spPr>
          <a:xfrm>
            <a:off x="2371526" y="1364974"/>
            <a:ext cx="2863083" cy="1542971"/>
          </a:xfrm>
          <a:prstGeom prst="ellipse">
            <a:avLst/>
          </a:prstGeom>
          <a:noFill/>
          <a:ln w="381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CuadroTexto 7">
            <a:extLst>
              <a:ext uri="{FF2B5EF4-FFF2-40B4-BE49-F238E27FC236}">
                <a16:creationId xmlns:a16="http://schemas.microsoft.com/office/drawing/2014/main" id="{FB391E09-7550-4BF4-B720-E34519BFACB2}"/>
              </a:ext>
            </a:extLst>
          </p:cNvPr>
          <p:cNvSpPr txBox="1"/>
          <p:nvPr/>
        </p:nvSpPr>
        <p:spPr>
          <a:xfrm>
            <a:off x="1019168" y="5077008"/>
            <a:ext cx="1843302" cy="923330"/>
          </a:xfrm>
          <a:prstGeom prst="rect">
            <a:avLst/>
          </a:prstGeom>
          <a:solidFill>
            <a:schemeClr val="accent2">
              <a:lumMod val="40000"/>
              <a:lumOff val="60000"/>
            </a:schemeClr>
          </a:solidFill>
        </p:spPr>
        <p:txBody>
          <a:bodyPr wrap="square" rtlCol="0">
            <a:spAutoFit/>
          </a:bodyPr>
          <a:lstStyle/>
          <a:p>
            <a:pPr algn="ctr"/>
            <a:r>
              <a:rPr lang="en-US" b="1" dirty="0">
                <a:solidFill>
                  <a:srgbClr val="C00000"/>
                </a:solidFill>
                <a:latin typeface="Arial" panose="020B0604020202020204" pitchFamily="34" charset="0"/>
                <a:cs typeface="Arial" panose="020B0604020202020204" pitchFamily="34" charset="0"/>
              </a:rPr>
              <a:t>ZONAL MARGINAL PRICE</a:t>
            </a:r>
          </a:p>
        </p:txBody>
      </p:sp>
      <p:sp>
        <p:nvSpPr>
          <p:cNvPr id="9" name="CuadroTexto 8">
            <a:extLst>
              <a:ext uri="{FF2B5EF4-FFF2-40B4-BE49-F238E27FC236}">
                <a16:creationId xmlns:a16="http://schemas.microsoft.com/office/drawing/2014/main" id="{05DB1312-16C3-4821-A7BC-83D66D20F2A7}"/>
              </a:ext>
            </a:extLst>
          </p:cNvPr>
          <p:cNvSpPr txBox="1"/>
          <p:nvPr/>
        </p:nvSpPr>
        <p:spPr>
          <a:xfrm>
            <a:off x="3770245" y="5089983"/>
            <a:ext cx="1843302" cy="923330"/>
          </a:xfrm>
          <a:prstGeom prst="rect">
            <a:avLst/>
          </a:prstGeom>
          <a:solidFill>
            <a:schemeClr val="accent3">
              <a:lumMod val="20000"/>
              <a:lumOff val="80000"/>
            </a:schemeClr>
          </a:solidFill>
        </p:spPr>
        <p:txBody>
          <a:bodyPr wrap="square" rtlCol="0">
            <a:spAutoFit/>
          </a:bodyPr>
          <a:lstStyle/>
          <a:p>
            <a:pPr algn="ctr"/>
            <a:r>
              <a:rPr lang="en-US" b="1" dirty="0">
                <a:solidFill>
                  <a:schemeClr val="accent1">
                    <a:lumMod val="75000"/>
                  </a:schemeClr>
                </a:solidFill>
                <a:latin typeface="Arial" panose="020B0604020202020204" pitchFamily="34" charset="0"/>
                <a:cs typeface="Arial" panose="020B0604020202020204" pitchFamily="34" charset="0"/>
              </a:rPr>
              <a:t>Marginal Energy Component</a:t>
            </a:r>
          </a:p>
        </p:txBody>
      </p:sp>
      <p:sp>
        <p:nvSpPr>
          <p:cNvPr id="10" name="CuadroTexto 9">
            <a:extLst>
              <a:ext uri="{FF2B5EF4-FFF2-40B4-BE49-F238E27FC236}">
                <a16:creationId xmlns:a16="http://schemas.microsoft.com/office/drawing/2014/main" id="{12149703-8891-4CBF-BD53-C9B852B4F00B}"/>
              </a:ext>
            </a:extLst>
          </p:cNvPr>
          <p:cNvSpPr txBox="1"/>
          <p:nvPr/>
        </p:nvSpPr>
        <p:spPr>
          <a:xfrm>
            <a:off x="6624837" y="5089983"/>
            <a:ext cx="1843302" cy="923330"/>
          </a:xfrm>
          <a:prstGeom prst="rect">
            <a:avLst/>
          </a:prstGeom>
          <a:solidFill>
            <a:schemeClr val="accent3">
              <a:lumMod val="20000"/>
              <a:lumOff val="80000"/>
            </a:schemeClr>
          </a:solidFill>
        </p:spPr>
        <p:txBody>
          <a:bodyPr wrap="square" rtlCol="0">
            <a:spAutoFit/>
          </a:bodyPr>
          <a:lstStyle/>
          <a:p>
            <a:pPr algn="ctr"/>
            <a:r>
              <a:rPr lang="en-US" b="1" dirty="0">
                <a:solidFill>
                  <a:schemeClr val="accent1">
                    <a:lumMod val="75000"/>
                  </a:schemeClr>
                </a:solidFill>
                <a:latin typeface="Arial" panose="020B0604020202020204" pitchFamily="34" charset="0"/>
                <a:cs typeface="Arial" panose="020B0604020202020204" pitchFamily="34" charset="0"/>
              </a:rPr>
              <a:t>Marginal Congestion Component</a:t>
            </a:r>
          </a:p>
        </p:txBody>
      </p:sp>
      <p:sp>
        <p:nvSpPr>
          <p:cNvPr id="11" name="CuadroTexto 10">
            <a:extLst>
              <a:ext uri="{FF2B5EF4-FFF2-40B4-BE49-F238E27FC236}">
                <a16:creationId xmlns:a16="http://schemas.microsoft.com/office/drawing/2014/main" id="{774AB340-D286-406C-9649-E91B46BA47D0}"/>
              </a:ext>
            </a:extLst>
          </p:cNvPr>
          <p:cNvSpPr txBox="1"/>
          <p:nvPr/>
        </p:nvSpPr>
        <p:spPr>
          <a:xfrm>
            <a:off x="9467428" y="5089983"/>
            <a:ext cx="1843302" cy="923330"/>
          </a:xfrm>
          <a:prstGeom prst="rect">
            <a:avLst/>
          </a:prstGeom>
          <a:solidFill>
            <a:schemeClr val="accent3">
              <a:lumMod val="20000"/>
              <a:lumOff val="80000"/>
            </a:schemeClr>
          </a:solidFill>
        </p:spPr>
        <p:txBody>
          <a:bodyPr wrap="square" rtlCol="0">
            <a:spAutoFit/>
          </a:bodyPr>
          <a:lstStyle/>
          <a:p>
            <a:pPr algn="ctr"/>
            <a:r>
              <a:rPr lang="en-US" b="1" dirty="0">
                <a:solidFill>
                  <a:schemeClr val="accent1">
                    <a:lumMod val="75000"/>
                  </a:schemeClr>
                </a:solidFill>
                <a:latin typeface="Arial" panose="020B0604020202020204" pitchFamily="34" charset="0"/>
                <a:cs typeface="Arial" panose="020B0604020202020204" pitchFamily="34" charset="0"/>
              </a:rPr>
              <a:t>Marginal Loss Component</a:t>
            </a:r>
          </a:p>
          <a:p>
            <a:pPr algn="ctr"/>
            <a:endParaRPr lang="en-US" b="1" dirty="0">
              <a:solidFill>
                <a:schemeClr val="accent1">
                  <a:lumMod val="75000"/>
                </a:schemeClr>
              </a:solidFill>
              <a:latin typeface="Arial" panose="020B0604020202020204" pitchFamily="34" charset="0"/>
              <a:cs typeface="Arial" panose="020B0604020202020204" pitchFamily="34" charset="0"/>
            </a:endParaRPr>
          </a:p>
        </p:txBody>
      </p:sp>
      <p:sp>
        <p:nvSpPr>
          <p:cNvPr id="12" name="Es igual a 11">
            <a:extLst>
              <a:ext uri="{FF2B5EF4-FFF2-40B4-BE49-F238E27FC236}">
                <a16:creationId xmlns:a16="http://schemas.microsoft.com/office/drawing/2014/main" id="{63D09F1D-546D-4132-A8EB-BC3F263C39E9}"/>
              </a:ext>
            </a:extLst>
          </p:cNvPr>
          <p:cNvSpPr/>
          <p:nvPr/>
        </p:nvSpPr>
        <p:spPr>
          <a:xfrm>
            <a:off x="3057956" y="5392532"/>
            <a:ext cx="453870" cy="292282"/>
          </a:xfrm>
          <a:prstGeom prst="mathEqua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13" name="Signo más 12">
            <a:extLst>
              <a:ext uri="{FF2B5EF4-FFF2-40B4-BE49-F238E27FC236}">
                <a16:creationId xmlns:a16="http://schemas.microsoft.com/office/drawing/2014/main" id="{8957DA70-4240-4597-B911-399E55EBE3BC}"/>
              </a:ext>
            </a:extLst>
          </p:cNvPr>
          <p:cNvSpPr/>
          <p:nvPr/>
        </p:nvSpPr>
        <p:spPr>
          <a:xfrm>
            <a:off x="5788529" y="5215507"/>
            <a:ext cx="614942" cy="646331"/>
          </a:xfrm>
          <a:prstGeom prst="mathPlus">
            <a:avLst>
              <a:gd name="adj1" fmla="val 1490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Signo más 14">
            <a:extLst>
              <a:ext uri="{FF2B5EF4-FFF2-40B4-BE49-F238E27FC236}">
                <a16:creationId xmlns:a16="http://schemas.microsoft.com/office/drawing/2014/main" id="{C2EA502B-04E7-401B-8044-6CE9E82FB69D}"/>
              </a:ext>
            </a:extLst>
          </p:cNvPr>
          <p:cNvSpPr/>
          <p:nvPr/>
        </p:nvSpPr>
        <p:spPr>
          <a:xfrm>
            <a:off x="8689505" y="5215506"/>
            <a:ext cx="614942" cy="646331"/>
          </a:xfrm>
          <a:prstGeom prst="mathPlus">
            <a:avLst>
              <a:gd name="adj1" fmla="val 1490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01215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Conector: angular 19">
            <a:extLst>
              <a:ext uri="{FF2B5EF4-FFF2-40B4-BE49-F238E27FC236}">
                <a16:creationId xmlns:a16="http://schemas.microsoft.com/office/drawing/2014/main" id="{667E0812-4B25-4EA9-AF1E-8D09221B7249}"/>
              </a:ext>
            </a:extLst>
          </p:cNvPr>
          <p:cNvCxnSpPr>
            <a:cxnSpLocks/>
          </p:cNvCxnSpPr>
          <p:nvPr/>
        </p:nvCxnSpPr>
        <p:spPr>
          <a:xfrm>
            <a:off x="1871267" y="3874618"/>
            <a:ext cx="1044233" cy="260063"/>
          </a:xfrm>
          <a:prstGeom prst="bentConnector3">
            <a:avLst>
              <a:gd name="adj1" fmla="val -763"/>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8" name="CuadroTexto 77">
            <a:extLst>
              <a:ext uri="{FF2B5EF4-FFF2-40B4-BE49-F238E27FC236}">
                <a16:creationId xmlns:a16="http://schemas.microsoft.com/office/drawing/2014/main" id="{5B02A72B-84A9-44D0-962D-35997B1F6AB3}"/>
              </a:ext>
            </a:extLst>
          </p:cNvPr>
          <p:cNvSpPr txBox="1"/>
          <p:nvPr/>
        </p:nvSpPr>
        <p:spPr>
          <a:xfrm>
            <a:off x="552629" y="124873"/>
            <a:ext cx="8374921" cy="646331"/>
          </a:xfrm>
          <a:prstGeom prst="rect">
            <a:avLst/>
          </a:prstGeom>
          <a:noFill/>
        </p:spPr>
        <p:txBody>
          <a:bodyPr wrap="none" rtlCol="0">
            <a:spAutoFit/>
          </a:bodyPr>
          <a:lstStyle/>
          <a:p>
            <a:r>
              <a:rPr lang="en-US" sz="3600" b="1" dirty="0">
                <a:solidFill>
                  <a:schemeClr val="tx1">
                    <a:lumMod val="75000"/>
                    <a:lumOff val="25000"/>
                  </a:schemeClr>
                </a:solidFill>
                <a:latin typeface="Arial" panose="020B0604020202020204" pitchFamily="34" charset="0"/>
                <a:cs typeface="Arial" panose="020B0604020202020204" pitchFamily="34" charset="0"/>
              </a:rPr>
              <a:t>Mexico’s wholesale electricity market</a:t>
            </a:r>
          </a:p>
        </p:txBody>
      </p:sp>
      <p:sp>
        <p:nvSpPr>
          <p:cNvPr id="2" name="Elipse 1">
            <a:extLst>
              <a:ext uri="{FF2B5EF4-FFF2-40B4-BE49-F238E27FC236}">
                <a16:creationId xmlns:a16="http://schemas.microsoft.com/office/drawing/2014/main" id="{0D76FEF1-5B91-4047-945B-2E831908CD99}"/>
              </a:ext>
            </a:extLst>
          </p:cNvPr>
          <p:cNvSpPr/>
          <p:nvPr/>
        </p:nvSpPr>
        <p:spPr>
          <a:xfrm>
            <a:off x="265042" y="2491411"/>
            <a:ext cx="1881809" cy="17757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Wholesale Electricity Market</a:t>
            </a:r>
          </a:p>
        </p:txBody>
      </p:sp>
      <p:cxnSp>
        <p:nvCxnSpPr>
          <p:cNvPr id="4" name="Conector: angular 3">
            <a:extLst>
              <a:ext uri="{FF2B5EF4-FFF2-40B4-BE49-F238E27FC236}">
                <a16:creationId xmlns:a16="http://schemas.microsoft.com/office/drawing/2014/main" id="{B7F57CE3-DD06-4D38-BAFF-44C8FEDD4041}"/>
              </a:ext>
            </a:extLst>
          </p:cNvPr>
          <p:cNvCxnSpPr>
            <a:cxnSpLocks/>
            <a:stCxn id="2" idx="0"/>
          </p:cNvCxnSpPr>
          <p:nvPr/>
        </p:nvCxnSpPr>
        <p:spPr>
          <a:xfrm rot="5400000" flipH="1" flipV="1">
            <a:off x="1698701" y="1274615"/>
            <a:ext cx="724043" cy="1709551"/>
          </a:xfrm>
          <a:prstGeom prst="bentConnector2">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Rectángulo: esquinas redondeadas 4">
            <a:extLst>
              <a:ext uri="{FF2B5EF4-FFF2-40B4-BE49-F238E27FC236}">
                <a16:creationId xmlns:a16="http://schemas.microsoft.com/office/drawing/2014/main" id="{C2E81609-EA98-4E63-89EA-A4D718777AA7}"/>
              </a:ext>
            </a:extLst>
          </p:cNvPr>
          <p:cNvSpPr/>
          <p:nvPr/>
        </p:nvSpPr>
        <p:spPr>
          <a:xfrm>
            <a:off x="3167306" y="1564984"/>
            <a:ext cx="1802298" cy="646331"/>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lumMod val="75000"/>
                    <a:lumOff val="25000"/>
                  </a:schemeClr>
                </a:solidFill>
              </a:rPr>
              <a:t>Short-term market</a:t>
            </a:r>
          </a:p>
        </p:txBody>
      </p:sp>
      <p:sp>
        <p:nvSpPr>
          <p:cNvPr id="7" name="Abrir llave 6">
            <a:extLst>
              <a:ext uri="{FF2B5EF4-FFF2-40B4-BE49-F238E27FC236}">
                <a16:creationId xmlns:a16="http://schemas.microsoft.com/office/drawing/2014/main" id="{3CA3ECC4-8B5C-4602-8CDE-3927831DADEA}"/>
              </a:ext>
            </a:extLst>
          </p:cNvPr>
          <p:cNvSpPr/>
          <p:nvPr/>
        </p:nvSpPr>
        <p:spPr>
          <a:xfrm>
            <a:off x="5141850" y="1173755"/>
            <a:ext cx="251801" cy="1481508"/>
          </a:xfrm>
          <a:prstGeom prst="lef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6EEBFFF-BA62-4360-9DA1-6E59AC69B7F7}"/>
              </a:ext>
            </a:extLst>
          </p:cNvPr>
          <p:cNvSpPr/>
          <p:nvPr/>
        </p:nvSpPr>
        <p:spPr>
          <a:xfrm>
            <a:off x="5645440" y="1065856"/>
            <a:ext cx="1802298" cy="39454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solidFill>
                  <a:schemeClr val="tx1">
                    <a:lumMod val="75000"/>
                    <a:lumOff val="25000"/>
                  </a:schemeClr>
                </a:solidFill>
              </a:rPr>
              <a:t>Energy [LMP]</a:t>
            </a:r>
          </a:p>
        </p:txBody>
      </p:sp>
      <p:sp>
        <p:nvSpPr>
          <p:cNvPr id="11" name="Rectángulo: esquinas redondeadas 10">
            <a:extLst>
              <a:ext uri="{FF2B5EF4-FFF2-40B4-BE49-F238E27FC236}">
                <a16:creationId xmlns:a16="http://schemas.microsoft.com/office/drawing/2014/main" id="{EEAB7641-0835-417A-A0C1-D2EFC8096FD6}"/>
              </a:ext>
            </a:extLst>
          </p:cNvPr>
          <p:cNvSpPr/>
          <p:nvPr/>
        </p:nvSpPr>
        <p:spPr>
          <a:xfrm>
            <a:off x="5645440" y="2332097"/>
            <a:ext cx="1802298" cy="64633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lumMod val="75000"/>
                    <a:lumOff val="25000"/>
                  </a:schemeClr>
                </a:solidFill>
              </a:rPr>
              <a:t>Ancillary Services</a:t>
            </a:r>
          </a:p>
        </p:txBody>
      </p:sp>
      <p:sp>
        <p:nvSpPr>
          <p:cNvPr id="12" name="Abrir llave 11">
            <a:extLst>
              <a:ext uri="{FF2B5EF4-FFF2-40B4-BE49-F238E27FC236}">
                <a16:creationId xmlns:a16="http://schemas.microsoft.com/office/drawing/2014/main" id="{73C1BDD2-79BF-475B-9872-97BF2ADFF80D}"/>
              </a:ext>
            </a:extLst>
          </p:cNvPr>
          <p:cNvSpPr/>
          <p:nvPr/>
        </p:nvSpPr>
        <p:spPr>
          <a:xfrm>
            <a:off x="7606734" y="793107"/>
            <a:ext cx="251801" cy="851390"/>
          </a:xfrm>
          <a:prstGeom prst="leftBrace">
            <a:avLst>
              <a:gd name="adj1" fmla="val 8333"/>
              <a:gd name="adj2" fmla="val 47326"/>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3" name="Rectángulo: esquinas redondeadas 12">
            <a:extLst>
              <a:ext uri="{FF2B5EF4-FFF2-40B4-BE49-F238E27FC236}">
                <a16:creationId xmlns:a16="http://schemas.microsoft.com/office/drawing/2014/main" id="{8DF23CF6-C24C-4B25-9E5A-BD870D648EFE}"/>
              </a:ext>
            </a:extLst>
          </p:cNvPr>
          <p:cNvSpPr/>
          <p:nvPr/>
        </p:nvSpPr>
        <p:spPr>
          <a:xfrm>
            <a:off x="7898297" y="800158"/>
            <a:ext cx="3472067" cy="844338"/>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b="1" dirty="0">
                <a:solidFill>
                  <a:srgbClr val="C00000"/>
                </a:solidFill>
              </a:rPr>
              <a:t>Day-ahead market [ex-ante]</a:t>
            </a:r>
          </a:p>
          <a:p>
            <a:pPr marL="285750" indent="-285750">
              <a:buFont typeface="Arial" panose="020B0604020202020204" pitchFamily="34" charset="0"/>
              <a:buChar char="•"/>
            </a:pPr>
            <a:r>
              <a:rPr lang="en-US" sz="1600" b="1" dirty="0">
                <a:solidFill>
                  <a:srgbClr val="C00000"/>
                </a:solidFill>
              </a:rPr>
              <a:t>Real-time market [ex-post]</a:t>
            </a:r>
          </a:p>
          <a:p>
            <a:pPr marL="285750" indent="-285750">
              <a:buFont typeface="Arial" panose="020B0604020202020204" pitchFamily="34" charset="0"/>
              <a:buChar char="•"/>
            </a:pPr>
            <a:r>
              <a:rPr lang="en-US" sz="1600" i="1" dirty="0">
                <a:solidFill>
                  <a:schemeClr val="tx1">
                    <a:lumMod val="65000"/>
                    <a:lumOff val="35000"/>
                  </a:schemeClr>
                </a:solidFill>
              </a:rPr>
              <a:t>Hour-ahead market [2° stage]</a:t>
            </a:r>
          </a:p>
        </p:txBody>
      </p:sp>
      <p:sp>
        <p:nvSpPr>
          <p:cNvPr id="14" name="Abrir llave 13">
            <a:extLst>
              <a:ext uri="{FF2B5EF4-FFF2-40B4-BE49-F238E27FC236}">
                <a16:creationId xmlns:a16="http://schemas.microsoft.com/office/drawing/2014/main" id="{F997964E-833F-47F2-A8CA-6432901027A8}"/>
              </a:ext>
            </a:extLst>
          </p:cNvPr>
          <p:cNvSpPr/>
          <p:nvPr/>
        </p:nvSpPr>
        <p:spPr>
          <a:xfrm>
            <a:off x="7606734" y="1874899"/>
            <a:ext cx="251801" cy="1292534"/>
          </a:xfrm>
          <a:prstGeom prst="leftBrace">
            <a:avLst>
              <a:gd name="adj1" fmla="val 8333"/>
              <a:gd name="adj2" fmla="val 47326"/>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5" name="Rectángulo: esquinas redondeadas 14">
            <a:extLst>
              <a:ext uri="{FF2B5EF4-FFF2-40B4-BE49-F238E27FC236}">
                <a16:creationId xmlns:a16="http://schemas.microsoft.com/office/drawing/2014/main" id="{7A0CF82A-AB24-45B1-8E74-F6EA829998D7}"/>
              </a:ext>
            </a:extLst>
          </p:cNvPr>
          <p:cNvSpPr/>
          <p:nvPr/>
        </p:nvSpPr>
        <p:spPr>
          <a:xfrm>
            <a:off x="7938060" y="1767368"/>
            <a:ext cx="3988898" cy="1400064"/>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solidFill>
                  <a:schemeClr val="tx1">
                    <a:lumMod val="75000"/>
                    <a:lumOff val="25000"/>
                  </a:schemeClr>
                </a:solidFill>
              </a:rPr>
              <a:t>Regulation reserve</a:t>
            </a:r>
          </a:p>
          <a:p>
            <a:pPr marL="285750" indent="-285750">
              <a:buFont typeface="Arial" panose="020B0604020202020204" pitchFamily="34" charset="0"/>
              <a:buChar char="•"/>
            </a:pPr>
            <a:r>
              <a:rPr lang="en-US" sz="1600" dirty="0">
                <a:solidFill>
                  <a:schemeClr val="tx1">
                    <a:lumMod val="75000"/>
                    <a:lumOff val="25000"/>
                  </a:schemeClr>
                </a:solidFill>
              </a:rPr>
              <a:t>10min spinning reserve</a:t>
            </a:r>
          </a:p>
          <a:p>
            <a:pPr marL="285750" indent="-285750">
              <a:buFont typeface="Arial" panose="020B0604020202020204" pitchFamily="34" charset="0"/>
              <a:buChar char="•"/>
            </a:pPr>
            <a:r>
              <a:rPr lang="en-US" sz="1600" dirty="0">
                <a:solidFill>
                  <a:schemeClr val="tx1">
                    <a:lumMod val="75000"/>
                    <a:lumOff val="25000"/>
                  </a:schemeClr>
                </a:solidFill>
              </a:rPr>
              <a:t>10min non-spinning reserve</a:t>
            </a:r>
          </a:p>
          <a:p>
            <a:pPr marL="285750" indent="-285750">
              <a:buFont typeface="Arial" panose="020B0604020202020204" pitchFamily="34" charset="0"/>
              <a:buChar char="•"/>
            </a:pPr>
            <a:r>
              <a:rPr lang="en-US" sz="1600" dirty="0">
                <a:solidFill>
                  <a:schemeClr val="tx1">
                    <a:lumMod val="75000"/>
                    <a:lumOff val="25000"/>
                  </a:schemeClr>
                </a:solidFill>
              </a:rPr>
              <a:t>Supplementary spinning reserve</a:t>
            </a:r>
          </a:p>
          <a:p>
            <a:pPr marL="285750" indent="-285750">
              <a:buFont typeface="Arial" panose="020B0604020202020204" pitchFamily="34" charset="0"/>
              <a:buChar char="•"/>
            </a:pPr>
            <a:r>
              <a:rPr lang="en-US" sz="1600" dirty="0">
                <a:solidFill>
                  <a:schemeClr val="tx1">
                    <a:lumMod val="75000"/>
                    <a:lumOff val="25000"/>
                  </a:schemeClr>
                </a:solidFill>
              </a:rPr>
              <a:t>Supplementary non-spinning reserve</a:t>
            </a:r>
          </a:p>
        </p:txBody>
      </p:sp>
      <p:cxnSp>
        <p:nvCxnSpPr>
          <p:cNvPr id="16" name="Conector recto de flecha 15">
            <a:extLst>
              <a:ext uri="{FF2B5EF4-FFF2-40B4-BE49-F238E27FC236}">
                <a16:creationId xmlns:a16="http://schemas.microsoft.com/office/drawing/2014/main" id="{C52A8AAE-EABE-46C2-B768-BD1BA9375DD3}"/>
              </a:ext>
            </a:extLst>
          </p:cNvPr>
          <p:cNvCxnSpPr>
            <a:stCxn id="2" idx="6"/>
          </p:cNvCxnSpPr>
          <p:nvPr/>
        </p:nvCxnSpPr>
        <p:spPr>
          <a:xfrm>
            <a:off x="2146851" y="3379307"/>
            <a:ext cx="768647"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Rectángulo: esquinas redondeadas 18">
            <a:extLst>
              <a:ext uri="{FF2B5EF4-FFF2-40B4-BE49-F238E27FC236}">
                <a16:creationId xmlns:a16="http://schemas.microsoft.com/office/drawing/2014/main" id="{515A83D1-746B-4ACD-B246-7DFF1F9AFBB0}"/>
              </a:ext>
            </a:extLst>
          </p:cNvPr>
          <p:cNvSpPr/>
          <p:nvPr/>
        </p:nvSpPr>
        <p:spPr>
          <a:xfrm>
            <a:off x="3074494" y="3167432"/>
            <a:ext cx="2862480" cy="430697"/>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lumMod val="75000"/>
                    <a:lumOff val="25000"/>
                  </a:schemeClr>
                </a:solidFill>
              </a:rPr>
              <a:t>Capacity balancing market</a:t>
            </a:r>
          </a:p>
        </p:txBody>
      </p:sp>
      <p:sp>
        <p:nvSpPr>
          <p:cNvPr id="33" name="Rectángulo: esquinas redondeadas 32">
            <a:extLst>
              <a:ext uri="{FF2B5EF4-FFF2-40B4-BE49-F238E27FC236}">
                <a16:creationId xmlns:a16="http://schemas.microsoft.com/office/drawing/2014/main" id="{154F61CE-6797-4D8C-8897-2C647D099E28}"/>
              </a:ext>
            </a:extLst>
          </p:cNvPr>
          <p:cNvSpPr/>
          <p:nvPr/>
        </p:nvSpPr>
        <p:spPr>
          <a:xfrm>
            <a:off x="3061262" y="3821615"/>
            <a:ext cx="3935882" cy="430697"/>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rPr>
              <a:t>Clean energy certificates [CELs] market</a:t>
            </a:r>
          </a:p>
        </p:txBody>
      </p:sp>
      <p:cxnSp>
        <p:nvCxnSpPr>
          <p:cNvPr id="34" name="Conector: angular 33">
            <a:extLst>
              <a:ext uri="{FF2B5EF4-FFF2-40B4-BE49-F238E27FC236}">
                <a16:creationId xmlns:a16="http://schemas.microsoft.com/office/drawing/2014/main" id="{762D388B-00B7-438E-B2CB-4B51213E0276}"/>
              </a:ext>
            </a:extLst>
          </p:cNvPr>
          <p:cNvCxnSpPr>
            <a:cxnSpLocks/>
            <a:stCxn id="2" idx="4"/>
          </p:cNvCxnSpPr>
          <p:nvPr/>
        </p:nvCxnSpPr>
        <p:spPr>
          <a:xfrm rot="16200000" flipH="1">
            <a:off x="1775800" y="3697349"/>
            <a:ext cx="569846" cy="1709553"/>
          </a:xfrm>
          <a:prstGeom prst="bentConnector2">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Rectángulo: esquinas redondeadas 36">
            <a:extLst>
              <a:ext uri="{FF2B5EF4-FFF2-40B4-BE49-F238E27FC236}">
                <a16:creationId xmlns:a16="http://schemas.microsoft.com/office/drawing/2014/main" id="{51A9D3B4-B947-492D-8C7A-FB8FF7643986}"/>
              </a:ext>
            </a:extLst>
          </p:cNvPr>
          <p:cNvSpPr/>
          <p:nvPr/>
        </p:nvSpPr>
        <p:spPr>
          <a:xfrm>
            <a:off x="3061262" y="4592728"/>
            <a:ext cx="3657590" cy="430697"/>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rPr>
              <a:t>Financial transmission rights market</a:t>
            </a:r>
          </a:p>
        </p:txBody>
      </p:sp>
      <p:cxnSp>
        <p:nvCxnSpPr>
          <p:cNvPr id="38" name="Conector recto de flecha 37">
            <a:extLst>
              <a:ext uri="{FF2B5EF4-FFF2-40B4-BE49-F238E27FC236}">
                <a16:creationId xmlns:a16="http://schemas.microsoft.com/office/drawing/2014/main" id="{7E33330F-94A4-4463-9AD7-868DFF537B6F}"/>
              </a:ext>
            </a:extLst>
          </p:cNvPr>
          <p:cNvCxnSpPr>
            <a:cxnSpLocks/>
          </p:cNvCxnSpPr>
          <p:nvPr/>
        </p:nvCxnSpPr>
        <p:spPr>
          <a:xfrm>
            <a:off x="5989961" y="3379307"/>
            <a:ext cx="424091"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ector recto de flecha 39">
            <a:extLst>
              <a:ext uri="{FF2B5EF4-FFF2-40B4-BE49-F238E27FC236}">
                <a16:creationId xmlns:a16="http://schemas.microsoft.com/office/drawing/2014/main" id="{46EFD8FF-C708-4BEC-9059-989F11ADB8D5}"/>
              </a:ext>
            </a:extLst>
          </p:cNvPr>
          <p:cNvCxnSpPr>
            <a:cxnSpLocks/>
          </p:cNvCxnSpPr>
          <p:nvPr/>
        </p:nvCxnSpPr>
        <p:spPr>
          <a:xfrm>
            <a:off x="7076658" y="4008787"/>
            <a:ext cx="424091"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Rectángulo: esquinas redondeadas 40">
            <a:extLst>
              <a:ext uri="{FF2B5EF4-FFF2-40B4-BE49-F238E27FC236}">
                <a16:creationId xmlns:a16="http://schemas.microsoft.com/office/drawing/2014/main" id="{DA199B5D-7499-47CE-A7C3-C2EC323E74CD}"/>
              </a:ext>
            </a:extLst>
          </p:cNvPr>
          <p:cNvSpPr/>
          <p:nvPr/>
        </p:nvSpPr>
        <p:spPr>
          <a:xfrm>
            <a:off x="6442786" y="3202101"/>
            <a:ext cx="1004952" cy="370698"/>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75000"/>
                    <a:lumOff val="25000"/>
                  </a:schemeClr>
                </a:solidFill>
              </a:rPr>
              <a:t>Annual</a:t>
            </a:r>
          </a:p>
        </p:txBody>
      </p:sp>
      <p:sp>
        <p:nvSpPr>
          <p:cNvPr id="42" name="Rectángulo: esquinas redondeadas 41">
            <a:extLst>
              <a:ext uri="{FF2B5EF4-FFF2-40B4-BE49-F238E27FC236}">
                <a16:creationId xmlns:a16="http://schemas.microsoft.com/office/drawing/2014/main" id="{04B023BD-A431-4327-98B4-80F96575C909}"/>
              </a:ext>
            </a:extLst>
          </p:cNvPr>
          <p:cNvSpPr/>
          <p:nvPr/>
        </p:nvSpPr>
        <p:spPr>
          <a:xfrm>
            <a:off x="7580263" y="3810194"/>
            <a:ext cx="1004952" cy="39454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75000"/>
                    <a:lumOff val="25000"/>
                  </a:schemeClr>
                </a:solidFill>
              </a:rPr>
              <a:t>Annual</a:t>
            </a:r>
          </a:p>
        </p:txBody>
      </p:sp>
      <p:sp>
        <p:nvSpPr>
          <p:cNvPr id="44" name="Abrir llave 43">
            <a:extLst>
              <a:ext uri="{FF2B5EF4-FFF2-40B4-BE49-F238E27FC236}">
                <a16:creationId xmlns:a16="http://schemas.microsoft.com/office/drawing/2014/main" id="{CAED426F-521A-4A2E-A6EB-61414C43932B}"/>
              </a:ext>
            </a:extLst>
          </p:cNvPr>
          <p:cNvSpPr/>
          <p:nvPr/>
        </p:nvSpPr>
        <p:spPr>
          <a:xfrm>
            <a:off x="6824877" y="4341548"/>
            <a:ext cx="212050" cy="796748"/>
          </a:xfrm>
          <a:prstGeom prst="leftBrace">
            <a:avLst>
              <a:gd name="adj1" fmla="val 8333"/>
              <a:gd name="adj2" fmla="val 47326"/>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5" name="Rectángulo: esquinas redondeadas 44">
            <a:extLst>
              <a:ext uri="{FF2B5EF4-FFF2-40B4-BE49-F238E27FC236}">
                <a16:creationId xmlns:a16="http://schemas.microsoft.com/office/drawing/2014/main" id="{5317C8FF-5207-49ED-8A14-CBD9DFB9690A}"/>
              </a:ext>
            </a:extLst>
          </p:cNvPr>
          <p:cNvSpPr/>
          <p:nvPr/>
        </p:nvSpPr>
        <p:spPr>
          <a:xfrm>
            <a:off x="7116441" y="4338657"/>
            <a:ext cx="2414613" cy="778963"/>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solidFill>
                  <a:schemeClr val="tx1">
                    <a:lumMod val="75000"/>
                    <a:lumOff val="25000"/>
                  </a:schemeClr>
                </a:solidFill>
              </a:rPr>
              <a:t>Annual</a:t>
            </a:r>
          </a:p>
          <a:p>
            <a:pPr marL="285750" indent="-285750">
              <a:buFont typeface="Arial" panose="020B0604020202020204" pitchFamily="34" charset="0"/>
              <a:buChar char="•"/>
            </a:pPr>
            <a:r>
              <a:rPr lang="en-US" sz="1600" dirty="0">
                <a:solidFill>
                  <a:schemeClr val="tx1">
                    <a:lumMod val="75000"/>
                    <a:lumOff val="25000"/>
                  </a:schemeClr>
                </a:solidFill>
              </a:rPr>
              <a:t>Triannual [2° stage]</a:t>
            </a:r>
          </a:p>
          <a:p>
            <a:pPr marL="285750" indent="-285750">
              <a:buFont typeface="Arial" panose="020B0604020202020204" pitchFamily="34" charset="0"/>
              <a:buChar char="•"/>
            </a:pPr>
            <a:r>
              <a:rPr lang="en-US" sz="1600" dirty="0">
                <a:solidFill>
                  <a:schemeClr val="tx1">
                    <a:lumMod val="75000"/>
                    <a:lumOff val="25000"/>
                  </a:schemeClr>
                </a:solidFill>
              </a:rPr>
              <a:t>Monthly [2° stage]</a:t>
            </a:r>
          </a:p>
        </p:txBody>
      </p:sp>
      <p:cxnSp>
        <p:nvCxnSpPr>
          <p:cNvPr id="48" name="Conector: angular 47">
            <a:extLst>
              <a:ext uri="{FF2B5EF4-FFF2-40B4-BE49-F238E27FC236}">
                <a16:creationId xmlns:a16="http://schemas.microsoft.com/office/drawing/2014/main" id="{67ABF52D-84B6-4934-9D32-CD8E10DBEBEA}"/>
              </a:ext>
            </a:extLst>
          </p:cNvPr>
          <p:cNvCxnSpPr>
            <a:cxnSpLocks/>
            <a:stCxn id="2" idx="3"/>
          </p:cNvCxnSpPr>
          <p:nvPr/>
        </p:nvCxnSpPr>
        <p:spPr>
          <a:xfrm rot="16200000" flipH="1">
            <a:off x="747383" y="3800388"/>
            <a:ext cx="2001101" cy="2414612"/>
          </a:xfrm>
          <a:prstGeom prst="bentConnector2">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Rectángulo: esquinas redondeadas 52">
            <a:extLst>
              <a:ext uri="{FF2B5EF4-FFF2-40B4-BE49-F238E27FC236}">
                <a16:creationId xmlns:a16="http://schemas.microsoft.com/office/drawing/2014/main" id="{8CA9CBE1-9722-479B-BA73-FA7FBE75FA96}"/>
              </a:ext>
            </a:extLst>
          </p:cNvPr>
          <p:cNvSpPr/>
          <p:nvPr/>
        </p:nvSpPr>
        <p:spPr>
          <a:xfrm>
            <a:off x="3074494" y="5792895"/>
            <a:ext cx="3657590" cy="430697"/>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rPr>
              <a:t>Medium and long-term auctions</a:t>
            </a:r>
          </a:p>
        </p:txBody>
      </p:sp>
      <p:sp>
        <p:nvSpPr>
          <p:cNvPr id="56" name="Abrir llave 55">
            <a:extLst>
              <a:ext uri="{FF2B5EF4-FFF2-40B4-BE49-F238E27FC236}">
                <a16:creationId xmlns:a16="http://schemas.microsoft.com/office/drawing/2014/main" id="{2918F5FA-4F24-488D-85A1-D738F3BC9CC1}"/>
              </a:ext>
            </a:extLst>
          </p:cNvPr>
          <p:cNvSpPr/>
          <p:nvPr/>
        </p:nvSpPr>
        <p:spPr>
          <a:xfrm>
            <a:off x="6891144" y="5490136"/>
            <a:ext cx="342377" cy="886723"/>
          </a:xfrm>
          <a:prstGeom prst="leftBrace">
            <a:avLst>
              <a:gd name="adj1" fmla="val 8333"/>
              <a:gd name="adj2" fmla="val 47326"/>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57" name="Rectángulo: esquinas redondeadas 56">
            <a:extLst>
              <a:ext uri="{FF2B5EF4-FFF2-40B4-BE49-F238E27FC236}">
                <a16:creationId xmlns:a16="http://schemas.microsoft.com/office/drawing/2014/main" id="{FF4828D7-DDA0-476C-86AA-3CE0E01A0089}"/>
              </a:ext>
            </a:extLst>
          </p:cNvPr>
          <p:cNvSpPr/>
          <p:nvPr/>
        </p:nvSpPr>
        <p:spPr>
          <a:xfrm>
            <a:off x="7273278" y="5345254"/>
            <a:ext cx="1802298" cy="39454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solidFill>
                  <a:schemeClr val="tx1">
                    <a:lumMod val="75000"/>
                    <a:lumOff val="25000"/>
                  </a:schemeClr>
                </a:solidFill>
              </a:rPr>
              <a:t>Medium-</a:t>
            </a:r>
            <a:r>
              <a:rPr lang="es-MX" b="1" dirty="0" err="1">
                <a:solidFill>
                  <a:schemeClr val="tx1">
                    <a:lumMod val="75000"/>
                    <a:lumOff val="25000"/>
                  </a:schemeClr>
                </a:solidFill>
              </a:rPr>
              <a:t>term</a:t>
            </a:r>
            <a:endParaRPr lang="es-MX" b="1" dirty="0">
              <a:solidFill>
                <a:schemeClr val="tx1">
                  <a:lumMod val="75000"/>
                  <a:lumOff val="25000"/>
                </a:schemeClr>
              </a:solidFill>
            </a:endParaRPr>
          </a:p>
        </p:txBody>
      </p:sp>
      <p:sp>
        <p:nvSpPr>
          <p:cNvPr id="58" name="Rectángulo: esquinas redondeadas 57">
            <a:extLst>
              <a:ext uri="{FF2B5EF4-FFF2-40B4-BE49-F238E27FC236}">
                <a16:creationId xmlns:a16="http://schemas.microsoft.com/office/drawing/2014/main" id="{CC4AEC9C-E80D-4584-9DBC-CE946599D1E7}"/>
              </a:ext>
            </a:extLst>
          </p:cNvPr>
          <p:cNvSpPr/>
          <p:nvPr/>
        </p:nvSpPr>
        <p:spPr>
          <a:xfrm>
            <a:off x="7260000" y="6136763"/>
            <a:ext cx="1802298" cy="39454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solidFill>
                  <a:schemeClr val="tx1">
                    <a:lumMod val="75000"/>
                    <a:lumOff val="25000"/>
                  </a:schemeClr>
                </a:solidFill>
              </a:rPr>
              <a:t>Long-</a:t>
            </a:r>
            <a:r>
              <a:rPr lang="es-MX" b="1" dirty="0" err="1">
                <a:solidFill>
                  <a:schemeClr val="tx1">
                    <a:lumMod val="75000"/>
                    <a:lumOff val="25000"/>
                  </a:schemeClr>
                </a:solidFill>
              </a:rPr>
              <a:t>term</a:t>
            </a:r>
            <a:endParaRPr lang="es-MX" b="1" dirty="0">
              <a:solidFill>
                <a:schemeClr val="tx1">
                  <a:lumMod val="75000"/>
                  <a:lumOff val="25000"/>
                </a:schemeClr>
              </a:solidFill>
            </a:endParaRPr>
          </a:p>
        </p:txBody>
      </p:sp>
      <p:sp>
        <p:nvSpPr>
          <p:cNvPr id="62" name="Abrir llave 61">
            <a:extLst>
              <a:ext uri="{FF2B5EF4-FFF2-40B4-BE49-F238E27FC236}">
                <a16:creationId xmlns:a16="http://schemas.microsoft.com/office/drawing/2014/main" id="{C3AAAFDE-632C-4398-917C-64B78ECFCFA3}"/>
              </a:ext>
            </a:extLst>
          </p:cNvPr>
          <p:cNvSpPr/>
          <p:nvPr/>
        </p:nvSpPr>
        <p:spPr>
          <a:xfrm>
            <a:off x="9199677" y="5343986"/>
            <a:ext cx="244388" cy="394540"/>
          </a:xfrm>
          <a:prstGeom prst="leftBrace">
            <a:avLst>
              <a:gd name="adj1" fmla="val 8333"/>
              <a:gd name="adj2" fmla="val 47326"/>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64" name="Rectángulo: esquinas redondeadas 63">
            <a:extLst>
              <a:ext uri="{FF2B5EF4-FFF2-40B4-BE49-F238E27FC236}">
                <a16:creationId xmlns:a16="http://schemas.microsoft.com/office/drawing/2014/main" id="{9610AF95-D585-4B56-AF2E-CF32052305A1}"/>
              </a:ext>
            </a:extLst>
          </p:cNvPr>
          <p:cNvSpPr/>
          <p:nvPr/>
        </p:nvSpPr>
        <p:spPr>
          <a:xfrm>
            <a:off x="9523577" y="5278048"/>
            <a:ext cx="1506735" cy="541352"/>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solidFill>
                  <a:schemeClr val="tx1">
                    <a:lumMod val="75000"/>
                    <a:lumOff val="25000"/>
                  </a:schemeClr>
                </a:solidFill>
              </a:rPr>
              <a:t>Energy</a:t>
            </a:r>
          </a:p>
          <a:p>
            <a:pPr marL="285750" indent="-285750">
              <a:buFont typeface="Arial" panose="020B0604020202020204" pitchFamily="34" charset="0"/>
              <a:buChar char="•"/>
            </a:pPr>
            <a:r>
              <a:rPr lang="en-US" sz="1600" dirty="0">
                <a:solidFill>
                  <a:schemeClr val="tx1">
                    <a:lumMod val="75000"/>
                    <a:lumOff val="25000"/>
                  </a:schemeClr>
                </a:solidFill>
              </a:rPr>
              <a:t>Capacity</a:t>
            </a:r>
          </a:p>
        </p:txBody>
      </p:sp>
      <p:sp>
        <p:nvSpPr>
          <p:cNvPr id="65" name="Abrir llave 64">
            <a:extLst>
              <a:ext uri="{FF2B5EF4-FFF2-40B4-BE49-F238E27FC236}">
                <a16:creationId xmlns:a16="http://schemas.microsoft.com/office/drawing/2014/main" id="{E9487AA7-7964-4E25-A9B5-B03993406516}"/>
              </a:ext>
            </a:extLst>
          </p:cNvPr>
          <p:cNvSpPr/>
          <p:nvPr/>
        </p:nvSpPr>
        <p:spPr>
          <a:xfrm>
            <a:off x="9234697" y="5951826"/>
            <a:ext cx="244388" cy="716269"/>
          </a:xfrm>
          <a:prstGeom prst="leftBrace">
            <a:avLst>
              <a:gd name="adj1" fmla="val 8333"/>
              <a:gd name="adj2" fmla="val 47326"/>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66" name="Rectángulo: esquinas redondeadas 65">
            <a:extLst>
              <a:ext uri="{FF2B5EF4-FFF2-40B4-BE49-F238E27FC236}">
                <a16:creationId xmlns:a16="http://schemas.microsoft.com/office/drawing/2014/main" id="{458B31C5-5293-4E62-9EDA-B54CA54347DF}"/>
              </a:ext>
            </a:extLst>
          </p:cNvPr>
          <p:cNvSpPr/>
          <p:nvPr/>
        </p:nvSpPr>
        <p:spPr>
          <a:xfrm>
            <a:off x="9531054" y="5951826"/>
            <a:ext cx="1506735" cy="728446"/>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solidFill>
                  <a:schemeClr val="tx1">
                    <a:lumMod val="75000"/>
                    <a:lumOff val="25000"/>
                  </a:schemeClr>
                </a:solidFill>
              </a:rPr>
              <a:t>Energy</a:t>
            </a:r>
          </a:p>
          <a:p>
            <a:pPr marL="285750" indent="-285750">
              <a:buFont typeface="Arial" panose="020B0604020202020204" pitchFamily="34" charset="0"/>
              <a:buChar char="•"/>
            </a:pPr>
            <a:r>
              <a:rPr lang="en-US" sz="1600" dirty="0">
                <a:solidFill>
                  <a:schemeClr val="tx1">
                    <a:lumMod val="75000"/>
                    <a:lumOff val="25000"/>
                  </a:schemeClr>
                </a:solidFill>
              </a:rPr>
              <a:t>Capacity</a:t>
            </a:r>
          </a:p>
          <a:p>
            <a:pPr marL="285750" indent="-285750">
              <a:buFont typeface="Arial" panose="020B0604020202020204" pitchFamily="34" charset="0"/>
              <a:buChar char="•"/>
            </a:pPr>
            <a:r>
              <a:rPr lang="en-US" sz="1600" dirty="0">
                <a:solidFill>
                  <a:schemeClr val="tx1">
                    <a:lumMod val="75000"/>
                    <a:lumOff val="25000"/>
                  </a:schemeClr>
                </a:solidFill>
              </a:rPr>
              <a:t>CELs</a:t>
            </a:r>
          </a:p>
        </p:txBody>
      </p:sp>
    </p:spTree>
    <p:extLst>
      <p:ext uri="{BB962C8B-B14F-4D97-AF65-F5344CB8AC3E}">
        <p14:creationId xmlns:p14="http://schemas.microsoft.com/office/powerpoint/2010/main" val="1188284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adroTexto 77">
            <a:extLst>
              <a:ext uri="{FF2B5EF4-FFF2-40B4-BE49-F238E27FC236}">
                <a16:creationId xmlns:a16="http://schemas.microsoft.com/office/drawing/2014/main" id="{5B02A72B-84A9-44D0-962D-35997B1F6AB3}"/>
              </a:ext>
            </a:extLst>
          </p:cNvPr>
          <p:cNvSpPr txBox="1"/>
          <p:nvPr/>
        </p:nvSpPr>
        <p:spPr>
          <a:xfrm>
            <a:off x="552629" y="124873"/>
            <a:ext cx="5775940" cy="646331"/>
          </a:xfrm>
          <a:prstGeom prst="rect">
            <a:avLst/>
          </a:prstGeom>
          <a:noFill/>
        </p:spPr>
        <p:txBody>
          <a:bodyPr wrap="none" rtlCol="0">
            <a:spAutoFit/>
          </a:bodyPr>
          <a:lstStyle/>
          <a:p>
            <a:r>
              <a:rPr lang="en-US" sz="3600" b="1" dirty="0">
                <a:solidFill>
                  <a:schemeClr val="tx1">
                    <a:lumMod val="75000"/>
                    <a:lumOff val="25000"/>
                  </a:schemeClr>
                </a:solidFill>
                <a:latin typeface="Arial" panose="020B0604020202020204" pitchFamily="34" charset="0"/>
                <a:cs typeface="Arial" panose="020B0604020202020204" pitchFamily="34" charset="0"/>
              </a:rPr>
              <a:t>MAIN FINDINGS – Energy</a:t>
            </a:r>
          </a:p>
        </p:txBody>
      </p:sp>
      <p:sp>
        <p:nvSpPr>
          <p:cNvPr id="77" name="CuadroTexto 76">
            <a:extLst>
              <a:ext uri="{FF2B5EF4-FFF2-40B4-BE49-F238E27FC236}">
                <a16:creationId xmlns:a16="http://schemas.microsoft.com/office/drawing/2014/main" id="{8163E8BD-86FE-43B9-8A65-36DC6FE6415A}"/>
              </a:ext>
            </a:extLst>
          </p:cNvPr>
          <p:cNvSpPr txBox="1"/>
          <p:nvPr/>
        </p:nvSpPr>
        <p:spPr>
          <a:xfrm>
            <a:off x="552629" y="981311"/>
            <a:ext cx="11480345" cy="5693866"/>
          </a:xfrm>
          <a:prstGeom prst="rect">
            <a:avLst/>
          </a:prstGeom>
          <a:noFill/>
        </p:spPr>
        <p:txBody>
          <a:bodyPr wrap="square" rtlCol="0">
            <a:spAutoFit/>
          </a:bodyPr>
          <a:lstStyle/>
          <a:p>
            <a:pPr marL="514350" indent="-514350" algn="just">
              <a:buAutoNum type="arabicPeriod"/>
            </a:pPr>
            <a:r>
              <a:rPr lang="en-US" sz="2800" dirty="0">
                <a:solidFill>
                  <a:schemeClr val="tx1">
                    <a:lumMod val="75000"/>
                    <a:lumOff val="25000"/>
                  </a:schemeClr>
                </a:solidFill>
                <a:latin typeface="Arial" panose="020B0604020202020204" pitchFamily="34" charset="0"/>
                <a:cs typeface="Arial" panose="020B0604020202020204" pitchFamily="34" charset="0"/>
              </a:rPr>
              <a:t>Energy was the most determinant component for LMPs; it also got higher in hotter months.</a:t>
            </a:r>
          </a:p>
          <a:p>
            <a:pPr algn="just"/>
            <a:endParaRPr lang="en-US" sz="2800" dirty="0">
              <a:solidFill>
                <a:schemeClr val="tx1">
                  <a:lumMod val="75000"/>
                  <a:lumOff val="25000"/>
                </a:schemeClr>
              </a:solidFill>
              <a:latin typeface="Arial" panose="020B0604020202020204" pitchFamily="34" charset="0"/>
              <a:cs typeface="Arial" panose="020B0604020202020204" pitchFamily="34" charset="0"/>
            </a:endParaRPr>
          </a:p>
          <a:p>
            <a:pPr marL="514350" indent="-514350" algn="just">
              <a:buAutoNum type="arabicPeriod"/>
            </a:pPr>
            <a:r>
              <a:rPr lang="en-US" sz="2800" dirty="0">
                <a:solidFill>
                  <a:schemeClr val="tx1">
                    <a:lumMod val="75000"/>
                    <a:lumOff val="25000"/>
                  </a:schemeClr>
                </a:solidFill>
                <a:latin typeface="Arial" panose="020B0604020202020204" pitchFamily="34" charset="0"/>
                <a:cs typeface="Arial" panose="020B0604020202020204" pitchFamily="34" charset="0"/>
              </a:rPr>
              <a:t>BCS’ marginal generation costs were the most expensive by far.</a:t>
            </a:r>
          </a:p>
          <a:p>
            <a:pPr marL="514350" indent="-514350" algn="just">
              <a:buAutoNum type="arabicPeriod"/>
            </a:pPr>
            <a:endParaRPr lang="en-US" sz="2800" dirty="0">
              <a:solidFill>
                <a:schemeClr val="tx1">
                  <a:lumMod val="75000"/>
                  <a:lumOff val="25000"/>
                </a:schemeClr>
              </a:solidFill>
              <a:latin typeface="Arial" panose="020B0604020202020204" pitchFamily="34" charset="0"/>
              <a:cs typeface="Arial" panose="020B0604020202020204" pitchFamily="34" charset="0"/>
            </a:endParaRPr>
          </a:p>
          <a:p>
            <a:pPr marL="514350" indent="-514350" algn="just">
              <a:buAutoNum type="arabicPeriod"/>
            </a:pPr>
            <a:r>
              <a:rPr lang="en-US" sz="2800" dirty="0">
                <a:solidFill>
                  <a:schemeClr val="tx1">
                    <a:lumMod val="75000"/>
                    <a:lumOff val="25000"/>
                  </a:schemeClr>
                </a:solidFill>
                <a:latin typeface="Arial" panose="020B0604020202020204" pitchFamily="34" charset="0"/>
                <a:cs typeface="Arial" panose="020B0604020202020204" pitchFamily="34" charset="0"/>
              </a:rPr>
              <a:t>BCS experienced the sharper variation in prices, rising continuously from 8:00 to 20:00 hours.</a:t>
            </a:r>
          </a:p>
          <a:p>
            <a:pPr marL="514350" indent="-514350" algn="just">
              <a:buAutoNum type="arabicPeriod"/>
            </a:pPr>
            <a:endParaRPr lang="en-US" sz="2800" dirty="0">
              <a:solidFill>
                <a:schemeClr val="tx1">
                  <a:lumMod val="75000"/>
                  <a:lumOff val="25000"/>
                </a:schemeClr>
              </a:solidFill>
              <a:latin typeface="Arial" panose="020B0604020202020204" pitchFamily="34" charset="0"/>
              <a:cs typeface="Arial" panose="020B0604020202020204" pitchFamily="34" charset="0"/>
            </a:endParaRPr>
          </a:p>
          <a:p>
            <a:pPr marL="514350" indent="-514350" algn="just">
              <a:buAutoNum type="arabicPeriod"/>
            </a:pPr>
            <a:r>
              <a:rPr lang="en-US" sz="2800" dirty="0">
                <a:solidFill>
                  <a:schemeClr val="tx1">
                    <a:lumMod val="75000"/>
                    <a:lumOff val="25000"/>
                  </a:schemeClr>
                </a:solidFill>
                <a:latin typeface="Arial" panose="020B0604020202020204" pitchFamily="34" charset="0"/>
                <a:cs typeface="Arial" panose="020B0604020202020204" pitchFamily="34" charset="0"/>
              </a:rPr>
              <a:t>In BCA, energy prices rose significantly for the MDA market between mid-July and end of August. </a:t>
            </a:r>
          </a:p>
          <a:p>
            <a:pPr marL="514350" indent="-514350" algn="just">
              <a:buAutoNum type="arabicPeriod"/>
            </a:pPr>
            <a:endParaRPr lang="en-US" sz="2800" dirty="0">
              <a:solidFill>
                <a:schemeClr val="tx1">
                  <a:lumMod val="75000"/>
                  <a:lumOff val="25000"/>
                </a:schemeClr>
              </a:solidFill>
              <a:latin typeface="Arial" panose="020B0604020202020204" pitchFamily="34" charset="0"/>
              <a:cs typeface="Arial" panose="020B0604020202020204" pitchFamily="34" charset="0"/>
            </a:endParaRPr>
          </a:p>
          <a:p>
            <a:pPr marL="514350" indent="-514350" algn="just">
              <a:buAutoNum type="arabicPeriod"/>
            </a:pPr>
            <a:r>
              <a:rPr lang="en-US" sz="2800" dirty="0">
                <a:solidFill>
                  <a:schemeClr val="tx1">
                    <a:lumMod val="75000"/>
                    <a:lumOff val="25000"/>
                  </a:schemeClr>
                </a:solidFill>
                <a:latin typeface="Arial" panose="020B0604020202020204" pitchFamily="34" charset="0"/>
                <a:cs typeface="Arial" panose="020B0604020202020204" pitchFamily="34" charset="0"/>
              </a:rPr>
              <a:t>In SIN, an abnormal rise in MTR prices was observed for a number of load zones during the last days of May.</a:t>
            </a:r>
          </a:p>
        </p:txBody>
      </p:sp>
    </p:spTree>
    <p:extLst>
      <p:ext uri="{BB962C8B-B14F-4D97-AF65-F5344CB8AC3E}">
        <p14:creationId xmlns:p14="http://schemas.microsoft.com/office/powerpoint/2010/main" val="339163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000EA96-9B34-415C-A892-ECFBB4F862D0}"/>
              </a:ext>
            </a:extLst>
          </p:cNvPr>
          <p:cNvSpPr txBox="1"/>
          <p:nvPr/>
        </p:nvSpPr>
        <p:spPr>
          <a:xfrm>
            <a:off x="552629" y="124873"/>
            <a:ext cx="9127242" cy="646331"/>
          </a:xfrm>
          <a:prstGeom prst="rect">
            <a:avLst/>
          </a:prstGeom>
          <a:noFill/>
        </p:spPr>
        <p:txBody>
          <a:bodyPr wrap="none" rtlCol="0">
            <a:spAutoFit/>
          </a:bodyPr>
          <a:lstStyle/>
          <a:p>
            <a:r>
              <a:rPr lang="es-MX" sz="3600" b="1" dirty="0">
                <a:solidFill>
                  <a:schemeClr val="tx1">
                    <a:lumMod val="75000"/>
                    <a:lumOff val="25000"/>
                  </a:schemeClr>
                </a:solidFill>
                <a:latin typeface="Arial" panose="020B0604020202020204" pitchFamily="34" charset="0"/>
                <a:cs typeface="Arial" panose="020B0604020202020204" pitchFamily="34" charset="0"/>
              </a:rPr>
              <a:t>RESULTS – Energy </a:t>
            </a:r>
            <a:r>
              <a:rPr lang="es-MX" sz="3600" b="1" dirty="0" err="1">
                <a:solidFill>
                  <a:schemeClr val="tx1">
                    <a:lumMod val="75000"/>
                    <a:lumOff val="25000"/>
                  </a:schemeClr>
                </a:solidFill>
                <a:latin typeface="Arial" panose="020B0604020202020204" pitchFamily="34" charset="0"/>
                <a:cs typeface="Arial" panose="020B0604020202020204" pitchFamily="34" charset="0"/>
              </a:rPr>
              <a:t>Component</a:t>
            </a:r>
            <a:r>
              <a:rPr lang="es-MX" sz="3600" b="1" dirty="0">
                <a:solidFill>
                  <a:schemeClr val="tx1">
                    <a:lumMod val="75000"/>
                    <a:lumOff val="25000"/>
                  </a:schemeClr>
                </a:solidFill>
                <a:latin typeface="Arial" panose="020B0604020202020204" pitchFamily="34" charset="0"/>
                <a:cs typeface="Arial" panose="020B0604020202020204" pitchFamily="34" charset="0"/>
              </a:rPr>
              <a:t> per </a:t>
            </a:r>
            <a:r>
              <a:rPr lang="es-MX" sz="3600" b="1" dirty="0" err="1">
                <a:solidFill>
                  <a:schemeClr val="tx1">
                    <a:lumMod val="75000"/>
                    <a:lumOff val="25000"/>
                  </a:schemeClr>
                </a:solidFill>
                <a:latin typeface="Arial" panose="020B0604020202020204" pitchFamily="34" charset="0"/>
                <a:cs typeface="Arial" panose="020B0604020202020204" pitchFamily="34" charset="0"/>
              </a:rPr>
              <a:t>Hour</a:t>
            </a:r>
            <a:endParaRPr lang="es-MX" sz="3600" b="1"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3" name="Imagen 2" descr="Imagen que contiene texto, mapa&#10;&#10;Descripción generada con confianza muy alta">
            <a:extLst>
              <a:ext uri="{FF2B5EF4-FFF2-40B4-BE49-F238E27FC236}">
                <a16:creationId xmlns:a16="http://schemas.microsoft.com/office/drawing/2014/main" id="{7CAFC435-4EA7-466E-921D-68993B1BA1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031" y="1018262"/>
            <a:ext cx="5487650" cy="3658433"/>
          </a:xfrm>
          <a:prstGeom prst="rect">
            <a:avLst/>
          </a:prstGeom>
        </p:spPr>
      </p:pic>
      <p:pic>
        <p:nvPicPr>
          <p:cNvPr id="6" name="Imagen 5">
            <a:extLst>
              <a:ext uri="{FF2B5EF4-FFF2-40B4-BE49-F238E27FC236}">
                <a16:creationId xmlns:a16="http://schemas.microsoft.com/office/drawing/2014/main" id="{BBEB5CFB-D2D0-4492-BAB3-F3DFF45B25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2319" y="1018262"/>
            <a:ext cx="5487650" cy="3658433"/>
          </a:xfrm>
          <a:prstGeom prst="rect">
            <a:avLst/>
          </a:prstGeom>
        </p:spPr>
      </p:pic>
      <p:sp>
        <p:nvSpPr>
          <p:cNvPr id="8" name="Rectángulo 7">
            <a:extLst>
              <a:ext uri="{FF2B5EF4-FFF2-40B4-BE49-F238E27FC236}">
                <a16:creationId xmlns:a16="http://schemas.microsoft.com/office/drawing/2014/main" id="{4A827FC3-31C2-4AEB-9315-FD696E9B112B}"/>
              </a:ext>
            </a:extLst>
          </p:cNvPr>
          <p:cNvSpPr/>
          <p:nvPr/>
        </p:nvSpPr>
        <p:spPr>
          <a:xfrm>
            <a:off x="422031" y="4798719"/>
            <a:ext cx="11068775" cy="1569660"/>
          </a:xfrm>
          <a:prstGeom prst="rect">
            <a:avLst/>
          </a:prstGeom>
          <a:solidFill>
            <a:schemeClr val="tx1">
              <a:lumMod val="65000"/>
              <a:lumOff val="35000"/>
            </a:schemeClr>
          </a:solidFill>
        </p:spPr>
        <p:txBody>
          <a:bodyPr wrap="square">
            <a:spAutoFit/>
          </a:bodyPr>
          <a:lstStyle/>
          <a:p>
            <a:pPr algn="just"/>
            <a:r>
              <a:rPr lang="en-US" sz="2400" dirty="0">
                <a:solidFill>
                  <a:schemeClr val="bg1">
                    <a:lumMod val="95000"/>
                  </a:schemeClr>
                </a:solidFill>
                <a:latin typeface="Arial" panose="020B0604020202020204" pitchFamily="34" charset="0"/>
                <a:cs typeface="Arial" panose="020B0604020202020204" pitchFamily="34" charset="0"/>
              </a:rPr>
              <a:t>The average hour energy price is the same for all load zones in each system as the Mexican market is based on marginal costs; this means that the price per MWh is set by cost of producing an additional megawatt-hour from the last unit needed to supply the demand at that hour.</a:t>
            </a:r>
          </a:p>
        </p:txBody>
      </p:sp>
    </p:spTree>
    <p:extLst>
      <p:ext uri="{BB962C8B-B14F-4D97-AF65-F5344CB8AC3E}">
        <p14:creationId xmlns:p14="http://schemas.microsoft.com/office/powerpoint/2010/main" val="1799708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000EA96-9B34-415C-A892-ECFBB4F862D0}"/>
              </a:ext>
            </a:extLst>
          </p:cNvPr>
          <p:cNvSpPr txBox="1"/>
          <p:nvPr/>
        </p:nvSpPr>
        <p:spPr>
          <a:xfrm>
            <a:off x="552629" y="124873"/>
            <a:ext cx="8896410" cy="646331"/>
          </a:xfrm>
          <a:prstGeom prst="rect">
            <a:avLst/>
          </a:prstGeom>
          <a:noFill/>
        </p:spPr>
        <p:txBody>
          <a:bodyPr wrap="none" rtlCol="0">
            <a:spAutoFit/>
          </a:bodyPr>
          <a:lstStyle/>
          <a:p>
            <a:r>
              <a:rPr lang="es-MX" sz="3600" b="1" dirty="0">
                <a:solidFill>
                  <a:schemeClr val="tx1">
                    <a:lumMod val="75000"/>
                    <a:lumOff val="25000"/>
                  </a:schemeClr>
                </a:solidFill>
                <a:latin typeface="Arial" panose="020B0604020202020204" pitchFamily="34" charset="0"/>
                <a:cs typeface="Arial" panose="020B0604020202020204" pitchFamily="34" charset="0"/>
              </a:rPr>
              <a:t>RESULTS – Energy </a:t>
            </a:r>
            <a:r>
              <a:rPr lang="es-MX" sz="3600" b="1" dirty="0" err="1">
                <a:solidFill>
                  <a:schemeClr val="tx1">
                    <a:lumMod val="75000"/>
                    <a:lumOff val="25000"/>
                  </a:schemeClr>
                </a:solidFill>
                <a:latin typeface="Arial" panose="020B0604020202020204" pitchFamily="34" charset="0"/>
                <a:cs typeface="Arial" panose="020B0604020202020204" pitchFamily="34" charset="0"/>
              </a:rPr>
              <a:t>Component</a:t>
            </a:r>
            <a:r>
              <a:rPr lang="es-MX" sz="3600" b="1" dirty="0">
                <a:solidFill>
                  <a:schemeClr val="tx1">
                    <a:lumMod val="75000"/>
                    <a:lumOff val="25000"/>
                  </a:schemeClr>
                </a:solidFill>
                <a:latin typeface="Arial" panose="020B0604020202020204" pitchFamily="34" charset="0"/>
                <a:cs typeface="Arial" panose="020B0604020202020204" pitchFamily="34" charset="0"/>
              </a:rPr>
              <a:t> per Day</a:t>
            </a:r>
          </a:p>
        </p:txBody>
      </p:sp>
      <p:pic>
        <p:nvPicPr>
          <p:cNvPr id="11" name="Imagen 10" descr="Imagen que contiene texto, mapa&#10;&#10;Descripción generada con confianza muy alta">
            <a:extLst>
              <a:ext uri="{FF2B5EF4-FFF2-40B4-BE49-F238E27FC236}">
                <a16:creationId xmlns:a16="http://schemas.microsoft.com/office/drawing/2014/main" id="{72DC34CB-DCCD-4E45-90AA-0B8D869D32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055" y="1065469"/>
            <a:ext cx="5487650" cy="3658433"/>
          </a:xfrm>
          <a:prstGeom prst="rect">
            <a:avLst/>
          </a:prstGeom>
        </p:spPr>
      </p:pic>
      <p:pic>
        <p:nvPicPr>
          <p:cNvPr id="13" name="Imagen 12" descr="Imagen que contiene texto, mapa&#10;&#10;Descripción generada con confianza muy alta">
            <a:extLst>
              <a:ext uri="{FF2B5EF4-FFF2-40B4-BE49-F238E27FC236}">
                <a16:creationId xmlns:a16="http://schemas.microsoft.com/office/drawing/2014/main" id="{A9949CA7-6560-4777-BCE7-ECFE7F249A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1477" y="1065469"/>
            <a:ext cx="5487650" cy="3658433"/>
          </a:xfrm>
          <a:prstGeom prst="rect">
            <a:avLst/>
          </a:prstGeom>
        </p:spPr>
      </p:pic>
      <p:sp>
        <p:nvSpPr>
          <p:cNvPr id="14" name="Elipse 13">
            <a:extLst>
              <a:ext uri="{FF2B5EF4-FFF2-40B4-BE49-F238E27FC236}">
                <a16:creationId xmlns:a16="http://schemas.microsoft.com/office/drawing/2014/main" id="{8989FC40-EA96-4250-82AD-444CDB80427D}"/>
              </a:ext>
            </a:extLst>
          </p:cNvPr>
          <p:cNvSpPr/>
          <p:nvPr/>
        </p:nvSpPr>
        <p:spPr>
          <a:xfrm>
            <a:off x="2822713" y="1550505"/>
            <a:ext cx="1245705" cy="1185162"/>
          </a:xfrm>
          <a:prstGeom prst="ellipse">
            <a:avLst/>
          </a:prstGeom>
          <a:noFill/>
          <a:ln w="381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ángulo 5">
            <a:extLst>
              <a:ext uri="{FF2B5EF4-FFF2-40B4-BE49-F238E27FC236}">
                <a16:creationId xmlns:a16="http://schemas.microsoft.com/office/drawing/2014/main" id="{E7BB183A-890F-4E6F-BC7E-7A303ACAB923}"/>
              </a:ext>
            </a:extLst>
          </p:cNvPr>
          <p:cNvSpPr/>
          <p:nvPr/>
        </p:nvSpPr>
        <p:spPr>
          <a:xfrm>
            <a:off x="552629" y="4798719"/>
            <a:ext cx="10938177" cy="1569660"/>
          </a:xfrm>
          <a:prstGeom prst="rect">
            <a:avLst/>
          </a:prstGeom>
          <a:solidFill>
            <a:schemeClr val="tx1">
              <a:lumMod val="65000"/>
              <a:lumOff val="35000"/>
            </a:schemeClr>
          </a:solidFill>
        </p:spPr>
        <p:txBody>
          <a:bodyPr wrap="square">
            <a:spAutoFit/>
          </a:bodyPr>
          <a:lstStyle/>
          <a:p>
            <a:pPr algn="just"/>
            <a:r>
              <a:rPr lang="en-US" sz="2400" dirty="0">
                <a:solidFill>
                  <a:schemeClr val="bg1">
                    <a:lumMod val="95000"/>
                  </a:schemeClr>
                </a:solidFill>
                <a:latin typeface="Arial" panose="020B0604020202020204" pitchFamily="34" charset="0"/>
                <a:cs typeface="Arial" panose="020B0604020202020204" pitchFamily="34" charset="0"/>
              </a:rPr>
              <a:t>The average daily energy price is the same for all load zones in each system as the Mexican market is based on marginal costs. It is difficult to perceive this due to the graphs’ size, but it was checked by making them larger and it matched the theory.</a:t>
            </a:r>
          </a:p>
        </p:txBody>
      </p:sp>
    </p:spTree>
    <p:extLst>
      <p:ext uri="{BB962C8B-B14F-4D97-AF65-F5344CB8AC3E}">
        <p14:creationId xmlns:p14="http://schemas.microsoft.com/office/powerpoint/2010/main" val="3001901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adroTexto 77">
            <a:extLst>
              <a:ext uri="{FF2B5EF4-FFF2-40B4-BE49-F238E27FC236}">
                <a16:creationId xmlns:a16="http://schemas.microsoft.com/office/drawing/2014/main" id="{5B02A72B-84A9-44D0-962D-35997B1F6AB3}"/>
              </a:ext>
            </a:extLst>
          </p:cNvPr>
          <p:cNvSpPr txBox="1"/>
          <p:nvPr/>
        </p:nvSpPr>
        <p:spPr>
          <a:xfrm>
            <a:off x="552629" y="124873"/>
            <a:ext cx="5801588" cy="646331"/>
          </a:xfrm>
          <a:prstGeom prst="rect">
            <a:avLst/>
          </a:prstGeom>
          <a:noFill/>
        </p:spPr>
        <p:txBody>
          <a:bodyPr wrap="none" rtlCol="0">
            <a:spAutoFit/>
          </a:bodyPr>
          <a:lstStyle/>
          <a:p>
            <a:r>
              <a:rPr lang="en-US" sz="3600" b="1" dirty="0">
                <a:solidFill>
                  <a:schemeClr val="tx1">
                    <a:lumMod val="75000"/>
                    <a:lumOff val="25000"/>
                  </a:schemeClr>
                </a:solidFill>
                <a:latin typeface="Arial" panose="020B0604020202020204" pitchFamily="34" charset="0"/>
                <a:cs typeface="Arial" panose="020B0604020202020204" pitchFamily="34" charset="0"/>
              </a:rPr>
              <a:t>MAIN FINDINGS – Losses</a:t>
            </a:r>
          </a:p>
        </p:txBody>
      </p:sp>
      <p:sp>
        <p:nvSpPr>
          <p:cNvPr id="77" name="CuadroTexto 76">
            <a:extLst>
              <a:ext uri="{FF2B5EF4-FFF2-40B4-BE49-F238E27FC236}">
                <a16:creationId xmlns:a16="http://schemas.microsoft.com/office/drawing/2014/main" id="{8163E8BD-86FE-43B9-8A65-36DC6FE6415A}"/>
              </a:ext>
            </a:extLst>
          </p:cNvPr>
          <p:cNvSpPr txBox="1"/>
          <p:nvPr/>
        </p:nvSpPr>
        <p:spPr>
          <a:xfrm>
            <a:off x="552629" y="981311"/>
            <a:ext cx="11480345" cy="5693866"/>
          </a:xfrm>
          <a:prstGeom prst="rect">
            <a:avLst/>
          </a:prstGeom>
          <a:noFill/>
        </p:spPr>
        <p:txBody>
          <a:bodyPr wrap="square" rtlCol="0">
            <a:spAutoFit/>
          </a:bodyPr>
          <a:lstStyle/>
          <a:p>
            <a:pPr marL="514350" indent="-514350" algn="just">
              <a:buAutoNum type="arabicPeriod"/>
            </a:pPr>
            <a:r>
              <a:rPr lang="en-US" sz="2800" dirty="0">
                <a:solidFill>
                  <a:schemeClr val="tx1">
                    <a:lumMod val="75000"/>
                    <a:lumOff val="25000"/>
                  </a:schemeClr>
                </a:solidFill>
                <a:latin typeface="Arial" panose="020B0604020202020204" pitchFamily="34" charset="0"/>
                <a:cs typeface="Arial" panose="020B0604020202020204" pitchFamily="34" charset="0"/>
              </a:rPr>
              <a:t>The value of the loss components experienced higher variations in SIN than in BCA or BCS; reaching much higher and lower values.</a:t>
            </a:r>
          </a:p>
          <a:p>
            <a:pPr marL="514350" indent="-514350" algn="just">
              <a:buAutoNum type="arabicPeriod"/>
            </a:pPr>
            <a:endParaRPr lang="en-US" sz="2800" dirty="0">
              <a:solidFill>
                <a:schemeClr val="tx1">
                  <a:lumMod val="75000"/>
                  <a:lumOff val="25000"/>
                </a:schemeClr>
              </a:solidFill>
              <a:latin typeface="Arial" panose="020B0604020202020204" pitchFamily="34" charset="0"/>
              <a:cs typeface="Arial" panose="020B0604020202020204" pitchFamily="34" charset="0"/>
            </a:endParaRPr>
          </a:p>
          <a:p>
            <a:pPr marL="514350" indent="-514350" algn="just">
              <a:buAutoNum type="arabicPeriod"/>
            </a:pPr>
            <a:r>
              <a:rPr lang="en-US" sz="2800" dirty="0">
                <a:solidFill>
                  <a:schemeClr val="tx1">
                    <a:lumMod val="75000"/>
                    <a:lumOff val="25000"/>
                  </a:schemeClr>
                </a:solidFill>
                <a:latin typeface="Arial" panose="020B0604020202020204" pitchFamily="34" charset="0"/>
                <a:cs typeface="Arial" panose="020B0604020202020204" pitchFamily="34" charset="0"/>
              </a:rPr>
              <a:t>Losses got significantly higher for BCA load zones in the MDA around mid-July, matching the price spike observed in zonal prices.</a:t>
            </a:r>
          </a:p>
          <a:p>
            <a:pPr marL="514350" indent="-514350" algn="just">
              <a:buAutoNum type="arabicPeriod"/>
            </a:pPr>
            <a:endParaRPr lang="en-US" sz="2800" dirty="0">
              <a:solidFill>
                <a:schemeClr val="tx1">
                  <a:lumMod val="75000"/>
                  <a:lumOff val="25000"/>
                </a:schemeClr>
              </a:solidFill>
              <a:latin typeface="Arial" panose="020B0604020202020204" pitchFamily="34" charset="0"/>
              <a:cs typeface="Arial" panose="020B0604020202020204" pitchFamily="34" charset="0"/>
            </a:endParaRPr>
          </a:p>
          <a:p>
            <a:pPr marL="514350" indent="-514350" algn="just">
              <a:buAutoNum type="arabicPeriod"/>
            </a:pPr>
            <a:r>
              <a:rPr lang="en-US" sz="2800" dirty="0">
                <a:solidFill>
                  <a:schemeClr val="tx1">
                    <a:lumMod val="75000"/>
                    <a:lumOff val="25000"/>
                  </a:schemeClr>
                </a:solidFill>
                <a:latin typeface="Arial" panose="020B0604020202020204" pitchFamily="34" charset="0"/>
                <a:cs typeface="Arial" panose="020B0604020202020204" pitchFamily="34" charset="0"/>
              </a:rPr>
              <a:t>A similar situation was observed for SIN during the end of May.</a:t>
            </a:r>
          </a:p>
          <a:p>
            <a:pPr marL="514350" indent="-514350" algn="just">
              <a:buAutoNum type="arabicPeriod"/>
            </a:pPr>
            <a:endParaRPr lang="en-US" sz="2800" dirty="0">
              <a:solidFill>
                <a:schemeClr val="tx1">
                  <a:lumMod val="75000"/>
                  <a:lumOff val="25000"/>
                </a:schemeClr>
              </a:solidFill>
              <a:latin typeface="Arial" panose="020B0604020202020204" pitchFamily="34" charset="0"/>
              <a:cs typeface="Arial" panose="020B0604020202020204" pitchFamily="34" charset="0"/>
            </a:endParaRPr>
          </a:p>
          <a:p>
            <a:pPr marL="514350" indent="-514350" algn="just">
              <a:buFontTx/>
              <a:buAutoNum type="arabicPeriod"/>
            </a:pPr>
            <a:r>
              <a:rPr lang="en-US" sz="2800" dirty="0">
                <a:solidFill>
                  <a:schemeClr val="tx1">
                    <a:lumMod val="75000"/>
                    <a:lumOff val="25000"/>
                  </a:schemeClr>
                </a:solidFill>
                <a:latin typeface="Arial" panose="020B0604020202020204" pitchFamily="34" charset="0"/>
                <a:cs typeface="Arial" panose="020B0604020202020204" pitchFamily="34" charset="0"/>
              </a:rPr>
              <a:t>More positive than negative values are observed in the three systems. In BCA, negative values are small and concentrated at the end of the year and the early hours of the day. In BCS, one particular load zone presents negative losses practically all day around, which pushes average daily prices down for this system.</a:t>
            </a:r>
          </a:p>
        </p:txBody>
      </p:sp>
    </p:spTree>
    <p:extLst>
      <p:ext uri="{BB962C8B-B14F-4D97-AF65-F5344CB8AC3E}">
        <p14:creationId xmlns:p14="http://schemas.microsoft.com/office/powerpoint/2010/main" val="4175886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000EA96-9B34-415C-A892-ECFBB4F862D0}"/>
              </a:ext>
            </a:extLst>
          </p:cNvPr>
          <p:cNvSpPr txBox="1"/>
          <p:nvPr/>
        </p:nvSpPr>
        <p:spPr>
          <a:xfrm>
            <a:off x="552629" y="124873"/>
            <a:ext cx="8639929" cy="646331"/>
          </a:xfrm>
          <a:prstGeom prst="rect">
            <a:avLst/>
          </a:prstGeom>
          <a:noFill/>
        </p:spPr>
        <p:txBody>
          <a:bodyPr wrap="none" rtlCol="0">
            <a:spAutoFit/>
          </a:bodyPr>
          <a:lstStyle/>
          <a:p>
            <a:r>
              <a:rPr lang="es-MX" sz="3600" b="1" dirty="0">
                <a:solidFill>
                  <a:schemeClr val="tx1">
                    <a:lumMod val="75000"/>
                    <a:lumOff val="25000"/>
                  </a:schemeClr>
                </a:solidFill>
                <a:latin typeface="Arial" panose="020B0604020202020204" pitchFamily="34" charset="0"/>
                <a:cs typeface="Arial" panose="020B0604020202020204" pitchFamily="34" charset="0"/>
              </a:rPr>
              <a:t>RESULTS – </a:t>
            </a:r>
            <a:r>
              <a:rPr lang="es-MX" sz="3600" b="1" dirty="0" err="1">
                <a:solidFill>
                  <a:schemeClr val="tx1">
                    <a:lumMod val="75000"/>
                    <a:lumOff val="25000"/>
                  </a:schemeClr>
                </a:solidFill>
                <a:latin typeface="Arial" panose="020B0604020202020204" pitchFamily="34" charset="0"/>
                <a:cs typeface="Arial" panose="020B0604020202020204" pitchFamily="34" charset="0"/>
              </a:rPr>
              <a:t>Loss</a:t>
            </a:r>
            <a:r>
              <a:rPr lang="es-MX" sz="3600" b="1" dirty="0">
                <a:solidFill>
                  <a:schemeClr val="tx1">
                    <a:lumMod val="75000"/>
                    <a:lumOff val="25000"/>
                  </a:schemeClr>
                </a:solidFill>
                <a:latin typeface="Arial" panose="020B0604020202020204" pitchFamily="34" charset="0"/>
                <a:cs typeface="Arial" panose="020B0604020202020204" pitchFamily="34" charset="0"/>
              </a:rPr>
              <a:t> </a:t>
            </a:r>
            <a:r>
              <a:rPr lang="es-MX" sz="3600" b="1" dirty="0" err="1">
                <a:solidFill>
                  <a:schemeClr val="tx1">
                    <a:lumMod val="75000"/>
                    <a:lumOff val="25000"/>
                  </a:schemeClr>
                </a:solidFill>
                <a:latin typeface="Arial" panose="020B0604020202020204" pitchFamily="34" charset="0"/>
                <a:cs typeface="Arial" panose="020B0604020202020204" pitchFamily="34" charset="0"/>
              </a:rPr>
              <a:t>Component</a:t>
            </a:r>
            <a:r>
              <a:rPr lang="es-MX" sz="3600" b="1" dirty="0">
                <a:solidFill>
                  <a:schemeClr val="tx1">
                    <a:lumMod val="75000"/>
                    <a:lumOff val="25000"/>
                  </a:schemeClr>
                </a:solidFill>
                <a:latin typeface="Arial" panose="020B0604020202020204" pitchFamily="34" charset="0"/>
                <a:cs typeface="Arial" panose="020B0604020202020204" pitchFamily="34" charset="0"/>
              </a:rPr>
              <a:t> per </a:t>
            </a:r>
            <a:r>
              <a:rPr lang="es-MX" sz="3600" b="1" dirty="0" err="1">
                <a:solidFill>
                  <a:schemeClr val="tx1">
                    <a:lumMod val="75000"/>
                    <a:lumOff val="25000"/>
                  </a:schemeClr>
                </a:solidFill>
                <a:latin typeface="Arial" panose="020B0604020202020204" pitchFamily="34" charset="0"/>
                <a:cs typeface="Arial" panose="020B0604020202020204" pitchFamily="34" charset="0"/>
              </a:rPr>
              <a:t>Hour</a:t>
            </a:r>
            <a:endParaRPr lang="es-MX" sz="3600" b="1"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5" name="Imagen 4" descr="Imagen que contiene texto, mapa&#10;&#10;Descripción generada con confianza alta">
            <a:extLst>
              <a:ext uri="{FF2B5EF4-FFF2-40B4-BE49-F238E27FC236}">
                <a16:creationId xmlns:a16="http://schemas.microsoft.com/office/drawing/2014/main" id="{E16933B6-7A9F-482C-A25F-46F5B9454E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0133" y="718195"/>
            <a:ext cx="4639460" cy="3092973"/>
          </a:xfrm>
          <a:prstGeom prst="rect">
            <a:avLst/>
          </a:prstGeom>
        </p:spPr>
      </p:pic>
      <p:pic>
        <p:nvPicPr>
          <p:cNvPr id="8" name="Imagen 7">
            <a:extLst>
              <a:ext uri="{FF2B5EF4-FFF2-40B4-BE49-F238E27FC236}">
                <a16:creationId xmlns:a16="http://schemas.microsoft.com/office/drawing/2014/main" id="{805C92B4-6E8B-40E3-84DA-F0EE4CB81C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109" y="718196"/>
            <a:ext cx="4639460" cy="3092973"/>
          </a:xfrm>
          <a:prstGeom prst="rect">
            <a:avLst/>
          </a:prstGeom>
        </p:spPr>
      </p:pic>
      <p:pic>
        <p:nvPicPr>
          <p:cNvPr id="10" name="Imagen 9" descr="Imagen que contiene texto, mapa&#10;&#10;Descripción generada con confianza alta">
            <a:extLst>
              <a:ext uri="{FF2B5EF4-FFF2-40B4-BE49-F238E27FC236}">
                <a16:creationId xmlns:a16="http://schemas.microsoft.com/office/drawing/2014/main" id="{E5B9B520-8863-4396-8F7F-6B0ED50490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9604" y="3749166"/>
            <a:ext cx="4639460" cy="3092973"/>
          </a:xfrm>
          <a:prstGeom prst="rect">
            <a:avLst/>
          </a:prstGeom>
        </p:spPr>
      </p:pic>
      <p:pic>
        <p:nvPicPr>
          <p:cNvPr id="13" name="Imagen 12">
            <a:extLst>
              <a:ext uri="{FF2B5EF4-FFF2-40B4-BE49-F238E27FC236}">
                <a16:creationId xmlns:a16="http://schemas.microsoft.com/office/drawing/2014/main" id="{DB312990-C27E-4255-B643-2C5F1B1A11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2977" y="3765027"/>
            <a:ext cx="4639460" cy="3092973"/>
          </a:xfrm>
          <a:prstGeom prst="rect">
            <a:avLst/>
          </a:prstGeom>
        </p:spPr>
      </p:pic>
      <p:sp>
        <p:nvSpPr>
          <p:cNvPr id="7" name="Cerrar llave 6">
            <a:extLst>
              <a:ext uri="{FF2B5EF4-FFF2-40B4-BE49-F238E27FC236}">
                <a16:creationId xmlns:a16="http://schemas.microsoft.com/office/drawing/2014/main" id="{FCDF220B-FE6B-40C3-AFC2-C235925A47A7}"/>
              </a:ext>
            </a:extLst>
          </p:cNvPr>
          <p:cNvSpPr/>
          <p:nvPr/>
        </p:nvSpPr>
        <p:spPr>
          <a:xfrm>
            <a:off x="4659380" y="2696156"/>
            <a:ext cx="157216" cy="73284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9" name="CuadroTexto 8">
            <a:extLst>
              <a:ext uri="{FF2B5EF4-FFF2-40B4-BE49-F238E27FC236}">
                <a16:creationId xmlns:a16="http://schemas.microsoft.com/office/drawing/2014/main" id="{C7E19719-FFCF-4A6B-BBEE-A23F0583ACC1}"/>
              </a:ext>
            </a:extLst>
          </p:cNvPr>
          <p:cNvSpPr txBox="1"/>
          <p:nvPr/>
        </p:nvSpPr>
        <p:spPr>
          <a:xfrm>
            <a:off x="4944595" y="2580738"/>
            <a:ext cx="1126511" cy="3108543"/>
          </a:xfrm>
          <a:prstGeom prst="rect">
            <a:avLst/>
          </a:prstGeom>
          <a:solidFill>
            <a:schemeClr val="accent3">
              <a:lumMod val="20000"/>
              <a:lumOff val="80000"/>
            </a:schemeClr>
          </a:solidFill>
        </p:spPr>
        <p:txBody>
          <a:bodyPr wrap="square" rtlCol="0">
            <a:spAutoFit/>
          </a:bodyPr>
          <a:lstStyle/>
          <a:p>
            <a:pPr algn="just"/>
            <a:r>
              <a:rPr lang="en-US" sz="1400" dirty="0">
                <a:solidFill>
                  <a:schemeClr val="accent1">
                    <a:lumMod val="75000"/>
                  </a:schemeClr>
                </a:solidFill>
                <a:latin typeface="Arial" panose="020B0604020202020204" pitchFamily="34" charset="0"/>
                <a:cs typeface="Arial" panose="020B0604020202020204" pitchFamily="34" charset="0"/>
              </a:rPr>
              <a:t>Negative loss component mean that the “bus” is electrically </a:t>
            </a:r>
            <a:r>
              <a:rPr lang="en-US" sz="1400" b="1" dirty="0">
                <a:solidFill>
                  <a:schemeClr val="accent1">
                    <a:lumMod val="75000"/>
                  </a:schemeClr>
                </a:solidFill>
                <a:latin typeface="Arial" panose="020B0604020202020204" pitchFamily="34" charset="0"/>
                <a:cs typeface="Arial" panose="020B0604020202020204" pitchFamily="34" charset="0"/>
              </a:rPr>
              <a:t>distant</a:t>
            </a:r>
            <a:r>
              <a:rPr lang="en-US" sz="1400" dirty="0">
                <a:solidFill>
                  <a:schemeClr val="accent1">
                    <a:lumMod val="75000"/>
                  </a:schemeClr>
                </a:solidFill>
                <a:latin typeface="Arial" panose="020B0604020202020204" pitchFamily="34" charset="0"/>
                <a:cs typeface="Arial" panose="020B0604020202020204" pitchFamily="34" charset="0"/>
              </a:rPr>
              <a:t> from the load.</a:t>
            </a:r>
          </a:p>
          <a:p>
            <a:pPr algn="just"/>
            <a:endParaRPr lang="en-US" sz="1400" dirty="0">
              <a:solidFill>
                <a:schemeClr val="accent1">
                  <a:lumMod val="75000"/>
                </a:schemeClr>
              </a:solidFill>
              <a:latin typeface="Arial" panose="020B0604020202020204" pitchFamily="34" charset="0"/>
              <a:cs typeface="Arial" panose="020B0604020202020204" pitchFamily="34" charset="0"/>
            </a:endParaRPr>
          </a:p>
          <a:p>
            <a:pPr algn="just"/>
            <a:r>
              <a:rPr lang="en-US" sz="1400" dirty="0">
                <a:solidFill>
                  <a:schemeClr val="accent1">
                    <a:lumMod val="75000"/>
                  </a:schemeClr>
                </a:solidFill>
                <a:latin typeface="Arial" panose="020B0604020202020204" pitchFamily="34" charset="0"/>
                <a:cs typeface="Arial" panose="020B0604020202020204" pitchFamily="34" charset="0"/>
              </a:rPr>
              <a:t>It results in </a:t>
            </a:r>
            <a:r>
              <a:rPr lang="en-US" sz="1400" b="1" dirty="0">
                <a:solidFill>
                  <a:srgbClr val="C00000"/>
                </a:solidFill>
                <a:latin typeface="Arial" panose="020B0604020202020204" pitchFamily="34" charset="0"/>
                <a:cs typeface="Arial" panose="020B0604020202020204" pitchFamily="34" charset="0"/>
              </a:rPr>
              <a:t>negative revenues </a:t>
            </a:r>
            <a:r>
              <a:rPr lang="en-US" sz="1400" dirty="0">
                <a:solidFill>
                  <a:schemeClr val="accent1">
                    <a:lumMod val="75000"/>
                  </a:schemeClr>
                </a:solidFill>
                <a:latin typeface="Arial" panose="020B0604020202020204" pitchFamily="34" charset="0"/>
                <a:cs typeface="Arial" panose="020B0604020202020204" pitchFamily="34" charset="0"/>
              </a:rPr>
              <a:t>to unit.</a:t>
            </a:r>
          </a:p>
        </p:txBody>
      </p:sp>
      <p:sp>
        <p:nvSpPr>
          <p:cNvPr id="11" name="Cerrar llave 10">
            <a:extLst>
              <a:ext uri="{FF2B5EF4-FFF2-40B4-BE49-F238E27FC236}">
                <a16:creationId xmlns:a16="http://schemas.microsoft.com/office/drawing/2014/main" id="{705FDC07-0BE3-4A03-A1D5-D10016A8DD0A}"/>
              </a:ext>
            </a:extLst>
          </p:cNvPr>
          <p:cNvSpPr/>
          <p:nvPr/>
        </p:nvSpPr>
        <p:spPr>
          <a:xfrm>
            <a:off x="10438941" y="1102912"/>
            <a:ext cx="182049" cy="17728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2" name="CuadroTexto 11">
            <a:extLst>
              <a:ext uri="{FF2B5EF4-FFF2-40B4-BE49-F238E27FC236}">
                <a16:creationId xmlns:a16="http://schemas.microsoft.com/office/drawing/2014/main" id="{751F5804-7A33-4116-A344-EDC4315F40A9}"/>
              </a:ext>
            </a:extLst>
          </p:cNvPr>
          <p:cNvSpPr txBox="1"/>
          <p:nvPr/>
        </p:nvSpPr>
        <p:spPr>
          <a:xfrm>
            <a:off x="10803160" y="885468"/>
            <a:ext cx="1309328" cy="2893100"/>
          </a:xfrm>
          <a:prstGeom prst="rect">
            <a:avLst/>
          </a:prstGeom>
          <a:solidFill>
            <a:schemeClr val="accent3">
              <a:lumMod val="20000"/>
              <a:lumOff val="80000"/>
            </a:schemeClr>
          </a:solidFill>
        </p:spPr>
        <p:txBody>
          <a:bodyPr wrap="square" rtlCol="0">
            <a:spAutoFit/>
          </a:bodyPr>
          <a:lstStyle/>
          <a:p>
            <a:pPr algn="just"/>
            <a:r>
              <a:rPr lang="en-US" sz="1400" dirty="0">
                <a:solidFill>
                  <a:schemeClr val="accent1">
                    <a:lumMod val="75000"/>
                  </a:schemeClr>
                </a:solidFill>
                <a:latin typeface="Arial" panose="020B0604020202020204" pitchFamily="34" charset="0"/>
                <a:cs typeface="Arial" panose="020B0604020202020204" pitchFamily="34" charset="0"/>
              </a:rPr>
              <a:t>Positive loss costs component means that the “bus” is electrically </a:t>
            </a:r>
            <a:r>
              <a:rPr lang="en-US" sz="1400" b="1" dirty="0">
                <a:solidFill>
                  <a:schemeClr val="accent1">
                    <a:lumMod val="75000"/>
                  </a:schemeClr>
                </a:solidFill>
                <a:latin typeface="Arial" panose="020B0604020202020204" pitchFamily="34" charset="0"/>
                <a:cs typeface="Arial" panose="020B0604020202020204" pitchFamily="34" charset="0"/>
              </a:rPr>
              <a:t>close</a:t>
            </a:r>
            <a:r>
              <a:rPr lang="en-US" sz="1400" dirty="0">
                <a:solidFill>
                  <a:schemeClr val="accent1">
                    <a:lumMod val="75000"/>
                  </a:schemeClr>
                </a:solidFill>
                <a:latin typeface="Arial" panose="020B0604020202020204" pitchFamily="34" charset="0"/>
                <a:cs typeface="Arial" panose="020B0604020202020204" pitchFamily="34" charset="0"/>
              </a:rPr>
              <a:t> to the load.</a:t>
            </a:r>
          </a:p>
          <a:p>
            <a:pPr algn="just"/>
            <a:endParaRPr lang="en-US" sz="1400" dirty="0">
              <a:solidFill>
                <a:schemeClr val="accent1">
                  <a:lumMod val="75000"/>
                </a:schemeClr>
              </a:solidFill>
              <a:latin typeface="Arial" panose="020B0604020202020204" pitchFamily="34" charset="0"/>
              <a:cs typeface="Arial" panose="020B0604020202020204" pitchFamily="34" charset="0"/>
            </a:endParaRPr>
          </a:p>
          <a:p>
            <a:pPr algn="just"/>
            <a:r>
              <a:rPr lang="en-US" sz="1400" dirty="0">
                <a:solidFill>
                  <a:schemeClr val="accent1">
                    <a:lumMod val="75000"/>
                  </a:schemeClr>
                </a:solidFill>
                <a:latin typeface="Arial" panose="020B0604020202020204" pitchFamily="34" charset="0"/>
                <a:cs typeface="Arial" panose="020B0604020202020204" pitchFamily="34" charset="0"/>
              </a:rPr>
              <a:t>It results in </a:t>
            </a:r>
            <a:r>
              <a:rPr lang="en-US" sz="1400" b="1" dirty="0">
                <a:solidFill>
                  <a:srgbClr val="C00000"/>
                </a:solidFill>
                <a:latin typeface="Arial" panose="020B0604020202020204" pitchFamily="34" charset="0"/>
                <a:cs typeface="Arial" panose="020B0604020202020204" pitchFamily="34" charset="0"/>
              </a:rPr>
              <a:t>positive revenues </a:t>
            </a:r>
            <a:r>
              <a:rPr lang="en-US" sz="1400" dirty="0">
                <a:solidFill>
                  <a:schemeClr val="accent1">
                    <a:lumMod val="75000"/>
                  </a:schemeClr>
                </a:solidFill>
                <a:latin typeface="Arial" panose="020B0604020202020204" pitchFamily="34" charset="0"/>
                <a:cs typeface="Arial" panose="020B0604020202020204" pitchFamily="34" charset="0"/>
              </a:rPr>
              <a:t>to unit.</a:t>
            </a:r>
          </a:p>
        </p:txBody>
      </p:sp>
      <p:sp>
        <p:nvSpPr>
          <p:cNvPr id="14" name="Elipse 13">
            <a:extLst>
              <a:ext uri="{FF2B5EF4-FFF2-40B4-BE49-F238E27FC236}">
                <a16:creationId xmlns:a16="http://schemas.microsoft.com/office/drawing/2014/main" id="{650ECF78-6ABC-47E3-A497-658A29FD1EBD}"/>
              </a:ext>
            </a:extLst>
          </p:cNvPr>
          <p:cNvSpPr/>
          <p:nvPr/>
        </p:nvSpPr>
        <p:spPr>
          <a:xfrm>
            <a:off x="7593497" y="1364527"/>
            <a:ext cx="2544416" cy="2064474"/>
          </a:xfrm>
          <a:prstGeom prst="ellipse">
            <a:avLst/>
          </a:prstGeom>
          <a:noFill/>
          <a:ln w="381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73802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000EA96-9B34-415C-A892-ECFBB4F862D0}"/>
              </a:ext>
            </a:extLst>
          </p:cNvPr>
          <p:cNvSpPr txBox="1"/>
          <p:nvPr/>
        </p:nvSpPr>
        <p:spPr>
          <a:xfrm>
            <a:off x="552629" y="124873"/>
            <a:ext cx="8409097" cy="646331"/>
          </a:xfrm>
          <a:prstGeom prst="rect">
            <a:avLst/>
          </a:prstGeom>
          <a:noFill/>
        </p:spPr>
        <p:txBody>
          <a:bodyPr wrap="none" rtlCol="0">
            <a:spAutoFit/>
          </a:bodyPr>
          <a:lstStyle/>
          <a:p>
            <a:r>
              <a:rPr lang="es-MX" sz="3600" b="1" dirty="0">
                <a:solidFill>
                  <a:schemeClr val="tx1">
                    <a:lumMod val="75000"/>
                    <a:lumOff val="25000"/>
                  </a:schemeClr>
                </a:solidFill>
                <a:latin typeface="Arial" panose="020B0604020202020204" pitchFamily="34" charset="0"/>
                <a:cs typeface="Arial" panose="020B0604020202020204" pitchFamily="34" charset="0"/>
              </a:rPr>
              <a:t>RESULTS – </a:t>
            </a:r>
            <a:r>
              <a:rPr lang="es-MX" sz="3600" b="1" dirty="0" err="1">
                <a:solidFill>
                  <a:schemeClr val="tx1">
                    <a:lumMod val="75000"/>
                    <a:lumOff val="25000"/>
                  </a:schemeClr>
                </a:solidFill>
                <a:latin typeface="Arial" panose="020B0604020202020204" pitchFamily="34" charset="0"/>
                <a:cs typeface="Arial" panose="020B0604020202020204" pitchFamily="34" charset="0"/>
              </a:rPr>
              <a:t>Loss</a:t>
            </a:r>
            <a:r>
              <a:rPr lang="es-MX" sz="3600" b="1" dirty="0">
                <a:solidFill>
                  <a:schemeClr val="tx1">
                    <a:lumMod val="75000"/>
                    <a:lumOff val="25000"/>
                  </a:schemeClr>
                </a:solidFill>
                <a:latin typeface="Arial" panose="020B0604020202020204" pitchFamily="34" charset="0"/>
                <a:cs typeface="Arial" panose="020B0604020202020204" pitchFamily="34" charset="0"/>
              </a:rPr>
              <a:t> </a:t>
            </a:r>
            <a:r>
              <a:rPr lang="es-MX" sz="3600" b="1" dirty="0" err="1">
                <a:solidFill>
                  <a:schemeClr val="tx1">
                    <a:lumMod val="75000"/>
                    <a:lumOff val="25000"/>
                  </a:schemeClr>
                </a:solidFill>
                <a:latin typeface="Arial" panose="020B0604020202020204" pitchFamily="34" charset="0"/>
                <a:cs typeface="Arial" panose="020B0604020202020204" pitchFamily="34" charset="0"/>
              </a:rPr>
              <a:t>Component</a:t>
            </a:r>
            <a:r>
              <a:rPr lang="es-MX" sz="3600" b="1" dirty="0">
                <a:solidFill>
                  <a:schemeClr val="tx1">
                    <a:lumMod val="75000"/>
                    <a:lumOff val="25000"/>
                  </a:schemeClr>
                </a:solidFill>
                <a:latin typeface="Arial" panose="020B0604020202020204" pitchFamily="34" charset="0"/>
                <a:cs typeface="Arial" panose="020B0604020202020204" pitchFamily="34" charset="0"/>
              </a:rPr>
              <a:t> per Day</a:t>
            </a:r>
          </a:p>
        </p:txBody>
      </p:sp>
      <p:pic>
        <p:nvPicPr>
          <p:cNvPr id="3" name="Imagen 2">
            <a:extLst>
              <a:ext uri="{FF2B5EF4-FFF2-40B4-BE49-F238E27FC236}">
                <a16:creationId xmlns:a16="http://schemas.microsoft.com/office/drawing/2014/main" id="{62EDC309-EC89-4607-936D-A50150C232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5844" y="748732"/>
            <a:ext cx="4616107" cy="3077404"/>
          </a:xfrm>
          <a:prstGeom prst="rect">
            <a:avLst/>
          </a:prstGeom>
        </p:spPr>
      </p:pic>
      <p:pic>
        <p:nvPicPr>
          <p:cNvPr id="7" name="Imagen 6">
            <a:extLst>
              <a:ext uri="{FF2B5EF4-FFF2-40B4-BE49-F238E27FC236}">
                <a16:creationId xmlns:a16="http://schemas.microsoft.com/office/drawing/2014/main" id="{A9D7634B-467E-4186-BF88-8206F27AF5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628" y="651506"/>
            <a:ext cx="4616107" cy="3077404"/>
          </a:xfrm>
          <a:prstGeom prst="rect">
            <a:avLst/>
          </a:prstGeom>
        </p:spPr>
      </p:pic>
      <p:pic>
        <p:nvPicPr>
          <p:cNvPr id="11" name="Imagen 10" descr="Imagen que contiene mapa, texto&#10;&#10;Descripción generada con confianza alta">
            <a:extLst>
              <a:ext uri="{FF2B5EF4-FFF2-40B4-BE49-F238E27FC236}">
                <a16:creationId xmlns:a16="http://schemas.microsoft.com/office/drawing/2014/main" id="{14712002-5A6A-4C57-AE18-0E2099EE67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2348" y="3675471"/>
            <a:ext cx="4616107" cy="3077404"/>
          </a:xfrm>
          <a:prstGeom prst="rect">
            <a:avLst/>
          </a:prstGeom>
        </p:spPr>
      </p:pic>
      <p:pic>
        <p:nvPicPr>
          <p:cNvPr id="14" name="Imagen 13">
            <a:extLst>
              <a:ext uri="{FF2B5EF4-FFF2-40B4-BE49-F238E27FC236}">
                <a16:creationId xmlns:a16="http://schemas.microsoft.com/office/drawing/2014/main" id="{1C326C07-2C2D-4F0C-B07E-4DC12E2961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2628" y="3675471"/>
            <a:ext cx="4616107" cy="3077404"/>
          </a:xfrm>
          <a:prstGeom prst="rect">
            <a:avLst/>
          </a:prstGeom>
        </p:spPr>
      </p:pic>
      <p:sp>
        <p:nvSpPr>
          <p:cNvPr id="15" name="Cerrar llave 14">
            <a:extLst>
              <a:ext uri="{FF2B5EF4-FFF2-40B4-BE49-F238E27FC236}">
                <a16:creationId xmlns:a16="http://schemas.microsoft.com/office/drawing/2014/main" id="{8BD8C451-C77D-400A-A396-BE81BC2FEDFF}"/>
              </a:ext>
            </a:extLst>
          </p:cNvPr>
          <p:cNvSpPr/>
          <p:nvPr/>
        </p:nvSpPr>
        <p:spPr>
          <a:xfrm>
            <a:off x="4725022" y="2749164"/>
            <a:ext cx="208610" cy="6400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6" name="CuadroTexto 15">
            <a:extLst>
              <a:ext uri="{FF2B5EF4-FFF2-40B4-BE49-F238E27FC236}">
                <a16:creationId xmlns:a16="http://schemas.microsoft.com/office/drawing/2014/main" id="{7E965209-10C2-4CF0-B759-D4B2C66A6AEA}"/>
              </a:ext>
            </a:extLst>
          </p:cNvPr>
          <p:cNvSpPr txBox="1"/>
          <p:nvPr/>
        </p:nvSpPr>
        <p:spPr>
          <a:xfrm>
            <a:off x="5010237" y="2633746"/>
            <a:ext cx="1126511" cy="3108543"/>
          </a:xfrm>
          <a:prstGeom prst="rect">
            <a:avLst/>
          </a:prstGeom>
          <a:solidFill>
            <a:schemeClr val="accent3">
              <a:lumMod val="20000"/>
              <a:lumOff val="80000"/>
            </a:schemeClr>
          </a:solidFill>
        </p:spPr>
        <p:txBody>
          <a:bodyPr wrap="square" rtlCol="0">
            <a:spAutoFit/>
          </a:bodyPr>
          <a:lstStyle/>
          <a:p>
            <a:pPr algn="just"/>
            <a:r>
              <a:rPr lang="en-US" sz="1400" dirty="0">
                <a:solidFill>
                  <a:schemeClr val="accent1">
                    <a:lumMod val="75000"/>
                  </a:schemeClr>
                </a:solidFill>
                <a:latin typeface="Arial" panose="020B0604020202020204" pitchFamily="34" charset="0"/>
                <a:cs typeface="Arial" panose="020B0604020202020204" pitchFamily="34" charset="0"/>
              </a:rPr>
              <a:t>Negative loss component mean that the “bus” is electrically </a:t>
            </a:r>
            <a:r>
              <a:rPr lang="en-US" sz="1400" b="1" dirty="0">
                <a:solidFill>
                  <a:schemeClr val="accent1">
                    <a:lumMod val="75000"/>
                  </a:schemeClr>
                </a:solidFill>
                <a:latin typeface="Arial" panose="020B0604020202020204" pitchFamily="34" charset="0"/>
                <a:cs typeface="Arial" panose="020B0604020202020204" pitchFamily="34" charset="0"/>
              </a:rPr>
              <a:t>distant</a:t>
            </a:r>
            <a:r>
              <a:rPr lang="en-US" sz="1400" dirty="0">
                <a:solidFill>
                  <a:schemeClr val="accent1">
                    <a:lumMod val="75000"/>
                  </a:schemeClr>
                </a:solidFill>
                <a:latin typeface="Arial" panose="020B0604020202020204" pitchFamily="34" charset="0"/>
                <a:cs typeface="Arial" panose="020B0604020202020204" pitchFamily="34" charset="0"/>
              </a:rPr>
              <a:t> from the load.</a:t>
            </a:r>
          </a:p>
          <a:p>
            <a:pPr algn="just"/>
            <a:endParaRPr lang="en-US" sz="1400" dirty="0">
              <a:solidFill>
                <a:schemeClr val="accent1">
                  <a:lumMod val="75000"/>
                </a:schemeClr>
              </a:solidFill>
              <a:latin typeface="Arial" panose="020B0604020202020204" pitchFamily="34" charset="0"/>
              <a:cs typeface="Arial" panose="020B0604020202020204" pitchFamily="34" charset="0"/>
            </a:endParaRPr>
          </a:p>
          <a:p>
            <a:pPr algn="just"/>
            <a:r>
              <a:rPr lang="en-US" sz="1400" dirty="0">
                <a:solidFill>
                  <a:schemeClr val="accent1">
                    <a:lumMod val="75000"/>
                  </a:schemeClr>
                </a:solidFill>
                <a:latin typeface="Arial" panose="020B0604020202020204" pitchFamily="34" charset="0"/>
                <a:cs typeface="Arial" panose="020B0604020202020204" pitchFamily="34" charset="0"/>
              </a:rPr>
              <a:t>It results in </a:t>
            </a:r>
            <a:r>
              <a:rPr lang="en-US" sz="1400" b="1" dirty="0">
                <a:solidFill>
                  <a:srgbClr val="C00000"/>
                </a:solidFill>
                <a:latin typeface="Arial" panose="020B0604020202020204" pitchFamily="34" charset="0"/>
                <a:cs typeface="Arial" panose="020B0604020202020204" pitchFamily="34" charset="0"/>
              </a:rPr>
              <a:t>negative revenues </a:t>
            </a:r>
            <a:r>
              <a:rPr lang="en-US" sz="1400" dirty="0">
                <a:solidFill>
                  <a:schemeClr val="accent1">
                    <a:lumMod val="75000"/>
                  </a:schemeClr>
                </a:solidFill>
                <a:latin typeface="Arial" panose="020B0604020202020204" pitchFamily="34" charset="0"/>
                <a:cs typeface="Arial" panose="020B0604020202020204" pitchFamily="34" charset="0"/>
              </a:rPr>
              <a:t>to unit.</a:t>
            </a:r>
          </a:p>
        </p:txBody>
      </p:sp>
      <p:sp>
        <p:nvSpPr>
          <p:cNvPr id="17" name="Cerrar llave 16">
            <a:extLst>
              <a:ext uri="{FF2B5EF4-FFF2-40B4-BE49-F238E27FC236}">
                <a16:creationId xmlns:a16="http://schemas.microsoft.com/office/drawing/2014/main" id="{5A173B41-FD39-41EE-B138-8320E6051E67}"/>
              </a:ext>
            </a:extLst>
          </p:cNvPr>
          <p:cNvSpPr/>
          <p:nvPr/>
        </p:nvSpPr>
        <p:spPr>
          <a:xfrm>
            <a:off x="10438941" y="1102912"/>
            <a:ext cx="236220" cy="18821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8" name="CuadroTexto 17">
            <a:extLst>
              <a:ext uri="{FF2B5EF4-FFF2-40B4-BE49-F238E27FC236}">
                <a16:creationId xmlns:a16="http://schemas.microsoft.com/office/drawing/2014/main" id="{06BB340E-32DC-49AC-9376-7B686418A992}"/>
              </a:ext>
            </a:extLst>
          </p:cNvPr>
          <p:cNvSpPr txBox="1"/>
          <p:nvPr/>
        </p:nvSpPr>
        <p:spPr>
          <a:xfrm>
            <a:off x="10803160" y="885468"/>
            <a:ext cx="1309328" cy="2893100"/>
          </a:xfrm>
          <a:prstGeom prst="rect">
            <a:avLst/>
          </a:prstGeom>
          <a:solidFill>
            <a:schemeClr val="accent3">
              <a:lumMod val="20000"/>
              <a:lumOff val="80000"/>
            </a:schemeClr>
          </a:solidFill>
        </p:spPr>
        <p:txBody>
          <a:bodyPr wrap="square" rtlCol="0">
            <a:spAutoFit/>
          </a:bodyPr>
          <a:lstStyle/>
          <a:p>
            <a:pPr algn="just"/>
            <a:r>
              <a:rPr lang="en-US" sz="1400" dirty="0">
                <a:solidFill>
                  <a:schemeClr val="accent1">
                    <a:lumMod val="75000"/>
                  </a:schemeClr>
                </a:solidFill>
                <a:latin typeface="Arial" panose="020B0604020202020204" pitchFamily="34" charset="0"/>
                <a:cs typeface="Arial" panose="020B0604020202020204" pitchFamily="34" charset="0"/>
              </a:rPr>
              <a:t>Positive loss costs component means that the “bus” is electrically </a:t>
            </a:r>
            <a:r>
              <a:rPr lang="en-US" sz="1400" b="1" dirty="0">
                <a:solidFill>
                  <a:schemeClr val="accent1">
                    <a:lumMod val="75000"/>
                  </a:schemeClr>
                </a:solidFill>
                <a:latin typeface="Arial" panose="020B0604020202020204" pitchFamily="34" charset="0"/>
                <a:cs typeface="Arial" panose="020B0604020202020204" pitchFamily="34" charset="0"/>
              </a:rPr>
              <a:t>close</a:t>
            </a:r>
            <a:r>
              <a:rPr lang="en-US" sz="1400" dirty="0">
                <a:solidFill>
                  <a:schemeClr val="accent1">
                    <a:lumMod val="75000"/>
                  </a:schemeClr>
                </a:solidFill>
                <a:latin typeface="Arial" panose="020B0604020202020204" pitchFamily="34" charset="0"/>
                <a:cs typeface="Arial" panose="020B0604020202020204" pitchFamily="34" charset="0"/>
              </a:rPr>
              <a:t> to the load.</a:t>
            </a:r>
          </a:p>
          <a:p>
            <a:pPr algn="just"/>
            <a:endParaRPr lang="en-US" sz="1400" dirty="0">
              <a:solidFill>
                <a:schemeClr val="accent1">
                  <a:lumMod val="75000"/>
                </a:schemeClr>
              </a:solidFill>
              <a:latin typeface="Arial" panose="020B0604020202020204" pitchFamily="34" charset="0"/>
              <a:cs typeface="Arial" panose="020B0604020202020204" pitchFamily="34" charset="0"/>
            </a:endParaRPr>
          </a:p>
          <a:p>
            <a:pPr algn="just"/>
            <a:r>
              <a:rPr lang="en-US" sz="1400" dirty="0">
                <a:solidFill>
                  <a:schemeClr val="accent1">
                    <a:lumMod val="75000"/>
                  </a:schemeClr>
                </a:solidFill>
                <a:latin typeface="Arial" panose="020B0604020202020204" pitchFamily="34" charset="0"/>
                <a:cs typeface="Arial" panose="020B0604020202020204" pitchFamily="34" charset="0"/>
              </a:rPr>
              <a:t>It results in </a:t>
            </a:r>
            <a:r>
              <a:rPr lang="en-US" sz="1400" b="1" dirty="0">
                <a:solidFill>
                  <a:srgbClr val="C00000"/>
                </a:solidFill>
                <a:latin typeface="Arial" panose="020B0604020202020204" pitchFamily="34" charset="0"/>
                <a:cs typeface="Arial" panose="020B0604020202020204" pitchFamily="34" charset="0"/>
              </a:rPr>
              <a:t>positive revenues </a:t>
            </a:r>
            <a:r>
              <a:rPr lang="en-US" sz="1400" dirty="0">
                <a:solidFill>
                  <a:schemeClr val="accent1">
                    <a:lumMod val="75000"/>
                  </a:schemeClr>
                </a:solidFill>
                <a:latin typeface="Arial" panose="020B0604020202020204" pitchFamily="34" charset="0"/>
                <a:cs typeface="Arial" panose="020B0604020202020204" pitchFamily="34" charset="0"/>
              </a:rPr>
              <a:t>to unit.</a:t>
            </a:r>
          </a:p>
        </p:txBody>
      </p:sp>
      <p:sp>
        <p:nvSpPr>
          <p:cNvPr id="19" name="Elipse 18">
            <a:extLst>
              <a:ext uri="{FF2B5EF4-FFF2-40B4-BE49-F238E27FC236}">
                <a16:creationId xmlns:a16="http://schemas.microsoft.com/office/drawing/2014/main" id="{A0ED2019-C45A-4E1C-97C4-CFAA0188E5A3}"/>
              </a:ext>
            </a:extLst>
          </p:cNvPr>
          <p:cNvSpPr/>
          <p:nvPr/>
        </p:nvSpPr>
        <p:spPr>
          <a:xfrm>
            <a:off x="8314558" y="1485523"/>
            <a:ext cx="1076683" cy="1461052"/>
          </a:xfrm>
          <a:prstGeom prst="ellipse">
            <a:avLst/>
          </a:prstGeom>
          <a:noFill/>
          <a:ln w="381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Elipse 19">
            <a:extLst>
              <a:ext uri="{FF2B5EF4-FFF2-40B4-BE49-F238E27FC236}">
                <a16:creationId xmlns:a16="http://schemas.microsoft.com/office/drawing/2014/main" id="{F61E7BEC-BED0-41E9-8481-BA07F0B6F115}"/>
              </a:ext>
            </a:extLst>
          </p:cNvPr>
          <p:cNvSpPr/>
          <p:nvPr/>
        </p:nvSpPr>
        <p:spPr>
          <a:xfrm>
            <a:off x="2052906" y="4005073"/>
            <a:ext cx="1076683" cy="2628104"/>
          </a:xfrm>
          <a:prstGeom prst="ellipse">
            <a:avLst/>
          </a:prstGeom>
          <a:noFill/>
          <a:ln w="381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459610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adroTexto 77">
            <a:extLst>
              <a:ext uri="{FF2B5EF4-FFF2-40B4-BE49-F238E27FC236}">
                <a16:creationId xmlns:a16="http://schemas.microsoft.com/office/drawing/2014/main" id="{5B02A72B-84A9-44D0-962D-35997B1F6AB3}"/>
              </a:ext>
            </a:extLst>
          </p:cNvPr>
          <p:cNvSpPr txBox="1"/>
          <p:nvPr/>
        </p:nvSpPr>
        <p:spPr>
          <a:xfrm>
            <a:off x="552629" y="124873"/>
            <a:ext cx="6750566" cy="646331"/>
          </a:xfrm>
          <a:prstGeom prst="rect">
            <a:avLst/>
          </a:prstGeom>
          <a:noFill/>
        </p:spPr>
        <p:txBody>
          <a:bodyPr wrap="none" rtlCol="0">
            <a:spAutoFit/>
          </a:bodyPr>
          <a:lstStyle/>
          <a:p>
            <a:r>
              <a:rPr lang="en-US" sz="3600" b="1" dirty="0">
                <a:solidFill>
                  <a:schemeClr val="tx1">
                    <a:lumMod val="75000"/>
                    <a:lumOff val="25000"/>
                  </a:schemeClr>
                </a:solidFill>
                <a:latin typeface="Arial" panose="020B0604020202020204" pitchFamily="34" charset="0"/>
                <a:cs typeface="Arial" panose="020B0604020202020204" pitchFamily="34" charset="0"/>
              </a:rPr>
              <a:t>MAIN FINDINGS – Congestion</a:t>
            </a:r>
          </a:p>
        </p:txBody>
      </p:sp>
      <p:sp>
        <p:nvSpPr>
          <p:cNvPr id="77" name="CuadroTexto 76">
            <a:extLst>
              <a:ext uri="{FF2B5EF4-FFF2-40B4-BE49-F238E27FC236}">
                <a16:creationId xmlns:a16="http://schemas.microsoft.com/office/drawing/2014/main" id="{8163E8BD-86FE-43B9-8A65-36DC6FE6415A}"/>
              </a:ext>
            </a:extLst>
          </p:cNvPr>
          <p:cNvSpPr txBox="1"/>
          <p:nvPr/>
        </p:nvSpPr>
        <p:spPr>
          <a:xfrm>
            <a:off x="552629" y="981311"/>
            <a:ext cx="11639371" cy="5693866"/>
          </a:xfrm>
          <a:prstGeom prst="rect">
            <a:avLst/>
          </a:prstGeom>
          <a:noFill/>
        </p:spPr>
        <p:txBody>
          <a:bodyPr wrap="square" rtlCol="0">
            <a:spAutoFit/>
          </a:bodyPr>
          <a:lstStyle/>
          <a:p>
            <a:pPr marL="514350" indent="-514350" algn="just">
              <a:buAutoNum type="arabicPeriod"/>
            </a:pPr>
            <a:r>
              <a:rPr lang="en-US" sz="2800" dirty="0">
                <a:solidFill>
                  <a:schemeClr val="tx1">
                    <a:lumMod val="75000"/>
                    <a:lumOff val="25000"/>
                  </a:schemeClr>
                </a:solidFill>
                <a:latin typeface="Arial" panose="020B0604020202020204" pitchFamily="34" charset="0"/>
                <a:cs typeface="Arial" panose="020B0604020202020204" pitchFamily="34" charset="0"/>
              </a:rPr>
              <a:t>Congestion costs were not that significant for LMP’s in BCA and BCS; additionally, they were practically positive all the time, except for a few days during the last trimester of the year.</a:t>
            </a:r>
          </a:p>
          <a:p>
            <a:pPr marL="514350" indent="-514350" algn="just">
              <a:buAutoNum type="arabicPeriod"/>
            </a:pPr>
            <a:endParaRPr lang="en-US" sz="2800" dirty="0">
              <a:solidFill>
                <a:schemeClr val="tx1">
                  <a:lumMod val="75000"/>
                  <a:lumOff val="25000"/>
                </a:schemeClr>
              </a:solidFill>
              <a:latin typeface="Arial" panose="020B0604020202020204" pitchFamily="34" charset="0"/>
              <a:cs typeface="Arial" panose="020B0604020202020204" pitchFamily="34" charset="0"/>
            </a:endParaRPr>
          </a:p>
          <a:p>
            <a:pPr marL="514350" indent="-514350" algn="just">
              <a:buAutoNum type="arabicPeriod"/>
            </a:pPr>
            <a:r>
              <a:rPr lang="en-US" sz="2800" dirty="0">
                <a:solidFill>
                  <a:schemeClr val="tx1">
                    <a:lumMod val="75000"/>
                    <a:lumOff val="25000"/>
                  </a:schemeClr>
                </a:solidFill>
                <a:latin typeface="Arial" panose="020B0604020202020204" pitchFamily="34" charset="0"/>
                <a:cs typeface="Arial" panose="020B0604020202020204" pitchFamily="34" charset="0"/>
              </a:rPr>
              <a:t>BCS’s congestion costs were significantly higher in MDA than MTR in the summer; the same happened in SIN at two points of the year.</a:t>
            </a:r>
          </a:p>
          <a:p>
            <a:pPr marL="514350" indent="-514350" algn="just">
              <a:buAutoNum type="arabicPeriod"/>
            </a:pPr>
            <a:endParaRPr lang="en-US" sz="2800" dirty="0">
              <a:solidFill>
                <a:schemeClr val="tx1">
                  <a:lumMod val="75000"/>
                  <a:lumOff val="25000"/>
                </a:schemeClr>
              </a:solidFill>
              <a:latin typeface="Arial" panose="020B0604020202020204" pitchFamily="34" charset="0"/>
              <a:cs typeface="Arial" panose="020B0604020202020204" pitchFamily="34" charset="0"/>
            </a:endParaRPr>
          </a:p>
          <a:p>
            <a:pPr marL="514350" indent="-514350" algn="just">
              <a:buAutoNum type="arabicPeriod"/>
            </a:pPr>
            <a:r>
              <a:rPr lang="en-US" sz="2800" dirty="0">
                <a:solidFill>
                  <a:schemeClr val="tx1">
                    <a:lumMod val="75000"/>
                    <a:lumOff val="25000"/>
                  </a:schemeClr>
                </a:solidFill>
                <a:latin typeface="Arial" panose="020B0604020202020204" pitchFamily="34" charset="0"/>
                <a:cs typeface="Arial" panose="020B0604020202020204" pitchFamily="34" charset="0"/>
              </a:rPr>
              <a:t>Congestion costs were more significant for SIN’s load zones. Also, opposite to peninsular systems, SIN presented a high percentage of negative congestion costs.   </a:t>
            </a:r>
          </a:p>
          <a:p>
            <a:pPr marL="514350" indent="-514350" algn="just">
              <a:buAutoNum type="arabicPeriod"/>
            </a:pPr>
            <a:endParaRPr lang="en-US" sz="2800" dirty="0">
              <a:solidFill>
                <a:schemeClr val="tx1">
                  <a:lumMod val="75000"/>
                  <a:lumOff val="25000"/>
                </a:schemeClr>
              </a:solidFill>
              <a:latin typeface="Arial" panose="020B0604020202020204" pitchFamily="34" charset="0"/>
              <a:cs typeface="Arial" panose="020B0604020202020204" pitchFamily="34" charset="0"/>
            </a:endParaRPr>
          </a:p>
          <a:p>
            <a:pPr marL="514350" indent="-514350" algn="just">
              <a:buAutoNum type="arabicPeriod"/>
            </a:pPr>
            <a:r>
              <a:rPr lang="en-US" sz="2800" dirty="0">
                <a:solidFill>
                  <a:schemeClr val="tx1">
                    <a:lumMod val="75000"/>
                    <a:lumOff val="25000"/>
                  </a:schemeClr>
                </a:solidFill>
                <a:latin typeface="Arial" panose="020B0604020202020204" pitchFamily="34" charset="0"/>
                <a:cs typeface="Arial" panose="020B0604020202020204" pitchFamily="34" charset="0"/>
              </a:rPr>
              <a:t>In general, congestion costs vary less than losses across zones; they are equal to zero more often and reach higher and lower values.</a:t>
            </a:r>
          </a:p>
        </p:txBody>
      </p:sp>
    </p:spTree>
    <p:extLst>
      <p:ext uri="{BB962C8B-B14F-4D97-AF65-F5344CB8AC3E}">
        <p14:creationId xmlns:p14="http://schemas.microsoft.com/office/powerpoint/2010/main" val="3272992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000EA96-9B34-415C-A892-ECFBB4F862D0}"/>
              </a:ext>
            </a:extLst>
          </p:cNvPr>
          <p:cNvSpPr txBox="1"/>
          <p:nvPr/>
        </p:nvSpPr>
        <p:spPr>
          <a:xfrm>
            <a:off x="552629" y="124873"/>
            <a:ext cx="10101868" cy="646331"/>
          </a:xfrm>
          <a:prstGeom prst="rect">
            <a:avLst/>
          </a:prstGeom>
          <a:noFill/>
        </p:spPr>
        <p:txBody>
          <a:bodyPr wrap="none" rtlCol="0">
            <a:spAutoFit/>
          </a:bodyPr>
          <a:lstStyle/>
          <a:p>
            <a:r>
              <a:rPr lang="es-MX" sz="3600" b="1" dirty="0">
                <a:solidFill>
                  <a:schemeClr val="tx1">
                    <a:lumMod val="75000"/>
                    <a:lumOff val="25000"/>
                  </a:schemeClr>
                </a:solidFill>
                <a:latin typeface="Arial" panose="020B0604020202020204" pitchFamily="34" charset="0"/>
                <a:cs typeface="Arial" panose="020B0604020202020204" pitchFamily="34" charset="0"/>
              </a:rPr>
              <a:t>RESULTS – </a:t>
            </a:r>
            <a:r>
              <a:rPr lang="es-MX" sz="3600" b="1" dirty="0" err="1">
                <a:solidFill>
                  <a:schemeClr val="tx1">
                    <a:lumMod val="75000"/>
                    <a:lumOff val="25000"/>
                  </a:schemeClr>
                </a:solidFill>
                <a:latin typeface="Arial" panose="020B0604020202020204" pitchFamily="34" charset="0"/>
                <a:cs typeface="Arial" panose="020B0604020202020204" pitchFamily="34" charset="0"/>
              </a:rPr>
              <a:t>Congestion</a:t>
            </a:r>
            <a:r>
              <a:rPr lang="es-MX" sz="3600" b="1" dirty="0">
                <a:solidFill>
                  <a:schemeClr val="tx1">
                    <a:lumMod val="75000"/>
                    <a:lumOff val="25000"/>
                  </a:schemeClr>
                </a:solidFill>
                <a:latin typeface="Arial" panose="020B0604020202020204" pitchFamily="34" charset="0"/>
                <a:cs typeface="Arial" panose="020B0604020202020204" pitchFamily="34" charset="0"/>
              </a:rPr>
              <a:t> </a:t>
            </a:r>
            <a:r>
              <a:rPr lang="es-MX" sz="3600" b="1" dirty="0" err="1">
                <a:solidFill>
                  <a:schemeClr val="tx1">
                    <a:lumMod val="75000"/>
                    <a:lumOff val="25000"/>
                  </a:schemeClr>
                </a:solidFill>
                <a:latin typeface="Arial" panose="020B0604020202020204" pitchFamily="34" charset="0"/>
                <a:cs typeface="Arial" panose="020B0604020202020204" pitchFamily="34" charset="0"/>
              </a:rPr>
              <a:t>Component</a:t>
            </a:r>
            <a:r>
              <a:rPr lang="es-MX" sz="3600" b="1" dirty="0">
                <a:solidFill>
                  <a:schemeClr val="tx1">
                    <a:lumMod val="75000"/>
                    <a:lumOff val="25000"/>
                  </a:schemeClr>
                </a:solidFill>
                <a:latin typeface="Arial" panose="020B0604020202020204" pitchFamily="34" charset="0"/>
                <a:cs typeface="Arial" panose="020B0604020202020204" pitchFamily="34" charset="0"/>
              </a:rPr>
              <a:t> per </a:t>
            </a:r>
            <a:r>
              <a:rPr lang="es-MX" sz="3600" b="1" dirty="0" err="1">
                <a:solidFill>
                  <a:schemeClr val="tx1">
                    <a:lumMod val="75000"/>
                    <a:lumOff val="25000"/>
                  </a:schemeClr>
                </a:solidFill>
                <a:latin typeface="Arial" panose="020B0604020202020204" pitchFamily="34" charset="0"/>
                <a:cs typeface="Arial" panose="020B0604020202020204" pitchFamily="34" charset="0"/>
              </a:rPr>
              <a:t>Hour</a:t>
            </a:r>
            <a:endParaRPr lang="es-MX" sz="3600" b="1"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3" name="Imagen 2">
            <a:extLst>
              <a:ext uri="{FF2B5EF4-FFF2-40B4-BE49-F238E27FC236}">
                <a16:creationId xmlns:a16="http://schemas.microsoft.com/office/drawing/2014/main" id="{D1B829BD-542C-4A2A-8D32-E85C08A100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9941" y="743188"/>
            <a:ext cx="4604673" cy="3069782"/>
          </a:xfrm>
          <a:prstGeom prst="rect">
            <a:avLst/>
          </a:prstGeom>
        </p:spPr>
      </p:pic>
      <p:pic>
        <p:nvPicPr>
          <p:cNvPr id="7" name="Imagen 6">
            <a:extLst>
              <a:ext uri="{FF2B5EF4-FFF2-40B4-BE49-F238E27FC236}">
                <a16:creationId xmlns:a16="http://schemas.microsoft.com/office/drawing/2014/main" id="{684060F4-8856-4824-8322-48BF562DFF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979" y="729816"/>
            <a:ext cx="4604673" cy="3069782"/>
          </a:xfrm>
          <a:prstGeom prst="rect">
            <a:avLst/>
          </a:prstGeom>
        </p:spPr>
      </p:pic>
      <p:pic>
        <p:nvPicPr>
          <p:cNvPr id="11" name="Imagen 10">
            <a:extLst>
              <a:ext uri="{FF2B5EF4-FFF2-40B4-BE49-F238E27FC236}">
                <a16:creationId xmlns:a16="http://schemas.microsoft.com/office/drawing/2014/main" id="{AFB3388B-2FE9-4EFF-8957-69A5AB6AEA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9941" y="3746830"/>
            <a:ext cx="4604673" cy="3069782"/>
          </a:xfrm>
          <a:prstGeom prst="rect">
            <a:avLst/>
          </a:prstGeom>
        </p:spPr>
      </p:pic>
      <p:pic>
        <p:nvPicPr>
          <p:cNvPr id="16" name="Imagen 15">
            <a:extLst>
              <a:ext uri="{FF2B5EF4-FFF2-40B4-BE49-F238E27FC236}">
                <a16:creationId xmlns:a16="http://schemas.microsoft.com/office/drawing/2014/main" id="{C11E955C-3553-4347-94A9-3D51023E72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9979" y="3631183"/>
            <a:ext cx="4778144" cy="3185429"/>
          </a:xfrm>
          <a:prstGeom prst="rect">
            <a:avLst/>
          </a:prstGeom>
        </p:spPr>
      </p:pic>
      <p:sp>
        <p:nvSpPr>
          <p:cNvPr id="8" name="Cerrar llave 7">
            <a:extLst>
              <a:ext uri="{FF2B5EF4-FFF2-40B4-BE49-F238E27FC236}">
                <a16:creationId xmlns:a16="http://schemas.microsoft.com/office/drawing/2014/main" id="{676FF9CB-FD33-496D-B4B1-E50BE5AE99C7}"/>
              </a:ext>
            </a:extLst>
          </p:cNvPr>
          <p:cNvSpPr/>
          <p:nvPr/>
        </p:nvSpPr>
        <p:spPr>
          <a:xfrm>
            <a:off x="4615187" y="2530422"/>
            <a:ext cx="111744" cy="89857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9" name="CuadroTexto 8">
            <a:extLst>
              <a:ext uri="{FF2B5EF4-FFF2-40B4-BE49-F238E27FC236}">
                <a16:creationId xmlns:a16="http://schemas.microsoft.com/office/drawing/2014/main" id="{8CADA9D1-D9C5-4BD7-8290-8EAD7CAA4B78}"/>
              </a:ext>
            </a:extLst>
          </p:cNvPr>
          <p:cNvSpPr txBox="1"/>
          <p:nvPr/>
        </p:nvSpPr>
        <p:spPr>
          <a:xfrm>
            <a:off x="4900402" y="2415005"/>
            <a:ext cx="1126511" cy="2893100"/>
          </a:xfrm>
          <a:prstGeom prst="rect">
            <a:avLst/>
          </a:prstGeom>
          <a:solidFill>
            <a:schemeClr val="accent3">
              <a:lumMod val="20000"/>
              <a:lumOff val="80000"/>
            </a:schemeClr>
          </a:solidFill>
        </p:spPr>
        <p:txBody>
          <a:bodyPr wrap="square" rtlCol="0">
            <a:spAutoFit/>
          </a:bodyPr>
          <a:lstStyle/>
          <a:p>
            <a:pPr algn="just"/>
            <a:r>
              <a:rPr lang="en-US" sz="1400" dirty="0">
                <a:solidFill>
                  <a:schemeClr val="accent1">
                    <a:lumMod val="75000"/>
                  </a:schemeClr>
                </a:solidFill>
                <a:latin typeface="Arial" panose="020B0604020202020204" pitchFamily="34" charset="0"/>
                <a:cs typeface="Arial" panose="020B0604020202020204" pitchFamily="34" charset="0"/>
              </a:rPr>
              <a:t>Negative congestion costs mean that the “bus” is </a:t>
            </a:r>
            <a:r>
              <a:rPr lang="en-US" sz="1400" b="1" dirty="0">
                <a:solidFill>
                  <a:schemeClr val="accent1">
                    <a:lumMod val="75000"/>
                  </a:schemeClr>
                </a:solidFill>
                <a:latin typeface="Arial" panose="020B0604020202020204" pitchFamily="34" charset="0"/>
                <a:cs typeface="Arial" panose="020B0604020202020204" pitchFamily="34" charset="0"/>
              </a:rPr>
              <a:t>upstream</a:t>
            </a:r>
            <a:r>
              <a:rPr lang="en-US" sz="1400" dirty="0">
                <a:solidFill>
                  <a:schemeClr val="accent1">
                    <a:lumMod val="75000"/>
                  </a:schemeClr>
                </a:solidFill>
                <a:latin typeface="Arial" panose="020B0604020202020204" pitchFamily="34" charset="0"/>
                <a:cs typeface="Arial" panose="020B0604020202020204" pitchFamily="34" charset="0"/>
              </a:rPr>
              <a:t> of a constraint.</a:t>
            </a:r>
          </a:p>
          <a:p>
            <a:pPr algn="just"/>
            <a:endParaRPr lang="en-US" sz="1400" dirty="0">
              <a:solidFill>
                <a:schemeClr val="accent1">
                  <a:lumMod val="75000"/>
                </a:schemeClr>
              </a:solidFill>
              <a:latin typeface="Arial" panose="020B0604020202020204" pitchFamily="34" charset="0"/>
              <a:cs typeface="Arial" panose="020B0604020202020204" pitchFamily="34" charset="0"/>
            </a:endParaRPr>
          </a:p>
          <a:p>
            <a:pPr algn="just"/>
            <a:r>
              <a:rPr lang="en-US" sz="1400" dirty="0">
                <a:solidFill>
                  <a:schemeClr val="accent1">
                    <a:lumMod val="75000"/>
                  </a:schemeClr>
                </a:solidFill>
                <a:latin typeface="Arial" panose="020B0604020202020204" pitchFamily="34" charset="0"/>
                <a:cs typeface="Arial" panose="020B0604020202020204" pitchFamily="34" charset="0"/>
              </a:rPr>
              <a:t>It results in </a:t>
            </a:r>
            <a:r>
              <a:rPr lang="en-US" sz="1400" b="1" dirty="0">
                <a:solidFill>
                  <a:srgbClr val="C00000"/>
                </a:solidFill>
                <a:latin typeface="Arial" panose="020B0604020202020204" pitchFamily="34" charset="0"/>
                <a:cs typeface="Arial" panose="020B0604020202020204" pitchFamily="34" charset="0"/>
              </a:rPr>
              <a:t>negative revenues </a:t>
            </a:r>
            <a:r>
              <a:rPr lang="en-US" sz="1400" dirty="0">
                <a:solidFill>
                  <a:schemeClr val="accent1">
                    <a:lumMod val="75000"/>
                  </a:schemeClr>
                </a:solidFill>
                <a:latin typeface="Arial" panose="020B0604020202020204" pitchFamily="34" charset="0"/>
                <a:cs typeface="Arial" panose="020B0604020202020204" pitchFamily="34" charset="0"/>
              </a:rPr>
              <a:t>to unit.</a:t>
            </a:r>
          </a:p>
        </p:txBody>
      </p:sp>
      <p:sp>
        <p:nvSpPr>
          <p:cNvPr id="10" name="Cerrar llave 9">
            <a:extLst>
              <a:ext uri="{FF2B5EF4-FFF2-40B4-BE49-F238E27FC236}">
                <a16:creationId xmlns:a16="http://schemas.microsoft.com/office/drawing/2014/main" id="{360C2C46-1566-4197-9AAC-A6FBE0E5A42E}"/>
              </a:ext>
            </a:extLst>
          </p:cNvPr>
          <p:cNvSpPr/>
          <p:nvPr/>
        </p:nvSpPr>
        <p:spPr>
          <a:xfrm>
            <a:off x="10438941" y="1102912"/>
            <a:ext cx="236220" cy="18821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2" name="CuadroTexto 11">
            <a:extLst>
              <a:ext uri="{FF2B5EF4-FFF2-40B4-BE49-F238E27FC236}">
                <a16:creationId xmlns:a16="http://schemas.microsoft.com/office/drawing/2014/main" id="{C70A43CC-EB81-4292-AA4C-F2A66ECEEC73}"/>
              </a:ext>
            </a:extLst>
          </p:cNvPr>
          <p:cNvSpPr txBox="1"/>
          <p:nvPr/>
        </p:nvSpPr>
        <p:spPr>
          <a:xfrm>
            <a:off x="10803160" y="885468"/>
            <a:ext cx="1309328" cy="2893100"/>
          </a:xfrm>
          <a:prstGeom prst="rect">
            <a:avLst/>
          </a:prstGeom>
          <a:solidFill>
            <a:schemeClr val="accent3">
              <a:lumMod val="20000"/>
              <a:lumOff val="80000"/>
            </a:schemeClr>
          </a:solidFill>
        </p:spPr>
        <p:txBody>
          <a:bodyPr wrap="square" rtlCol="0">
            <a:spAutoFit/>
          </a:bodyPr>
          <a:lstStyle/>
          <a:p>
            <a:pPr algn="just"/>
            <a:r>
              <a:rPr lang="en-US" sz="1400" dirty="0">
                <a:solidFill>
                  <a:schemeClr val="accent1">
                    <a:lumMod val="75000"/>
                  </a:schemeClr>
                </a:solidFill>
                <a:latin typeface="Arial" panose="020B0604020202020204" pitchFamily="34" charset="0"/>
                <a:cs typeface="Arial" panose="020B0604020202020204" pitchFamily="34" charset="0"/>
              </a:rPr>
              <a:t>Positive congestion costs mean that the “bus” is </a:t>
            </a:r>
            <a:r>
              <a:rPr lang="en-US" sz="1400" b="1" dirty="0">
                <a:solidFill>
                  <a:schemeClr val="accent1">
                    <a:lumMod val="75000"/>
                  </a:schemeClr>
                </a:solidFill>
                <a:latin typeface="Arial" panose="020B0604020202020204" pitchFamily="34" charset="0"/>
                <a:cs typeface="Arial" panose="020B0604020202020204" pitchFamily="34" charset="0"/>
              </a:rPr>
              <a:t>downstream</a:t>
            </a:r>
            <a:r>
              <a:rPr lang="en-US" sz="1400" dirty="0">
                <a:solidFill>
                  <a:schemeClr val="accent1">
                    <a:lumMod val="75000"/>
                  </a:schemeClr>
                </a:solidFill>
                <a:latin typeface="Arial" panose="020B0604020202020204" pitchFamily="34" charset="0"/>
                <a:cs typeface="Arial" panose="020B0604020202020204" pitchFamily="34" charset="0"/>
              </a:rPr>
              <a:t> of a constraint.</a:t>
            </a:r>
          </a:p>
          <a:p>
            <a:pPr algn="just"/>
            <a:endParaRPr lang="en-US" sz="1400" dirty="0">
              <a:solidFill>
                <a:schemeClr val="accent1">
                  <a:lumMod val="75000"/>
                </a:schemeClr>
              </a:solidFill>
              <a:latin typeface="Arial" panose="020B0604020202020204" pitchFamily="34" charset="0"/>
              <a:cs typeface="Arial" panose="020B0604020202020204" pitchFamily="34" charset="0"/>
            </a:endParaRPr>
          </a:p>
          <a:p>
            <a:pPr algn="just"/>
            <a:r>
              <a:rPr lang="en-US" sz="1400" dirty="0">
                <a:solidFill>
                  <a:schemeClr val="accent1">
                    <a:lumMod val="75000"/>
                  </a:schemeClr>
                </a:solidFill>
                <a:latin typeface="Arial" panose="020B0604020202020204" pitchFamily="34" charset="0"/>
                <a:cs typeface="Arial" panose="020B0604020202020204" pitchFamily="34" charset="0"/>
              </a:rPr>
              <a:t>It results in </a:t>
            </a:r>
            <a:r>
              <a:rPr lang="en-US" sz="1400" b="1" dirty="0">
                <a:solidFill>
                  <a:srgbClr val="C00000"/>
                </a:solidFill>
                <a:latin typeface="Arial" panose="020B0604020202020204" pitchFamily="34" charset="0"/>
                <a:cs typeface="Arial" panose="020B0604020202020204" pitchFamily="34" charset="0"/>
              </a:rPr>
              <a:t>positive revenues </a:t>
            </a:r>
            <a:r>
              <a:rPr lang="en-US" sz="1400" dirty="0">
                <a:solidFill>
                  <a:schemeClr val="accent1">
                    <a:lumMod val="75000"/>
                  </a:schemeClr>
                </a:solidFill>
                <a:latin typeface="Arial" panose="020B0604020202020204" pitchFamily="34" charset="0"/>
                <a:cs typeface="Arial" panose="020B0604020202020204" pitchFamily="34" charset="0"/>
              </a:rPr>
              <a:t>to unit.</a:t>
            </a:r>
          </a:p>
        </p:txBody>
      </p:sp>
      <p:sp>
        <p:nvSpPr>
          <p:cNvPr id="13" name="Elipse 12">
            <a:extLst>
              <a:ext uri="{FF2B5EF4-FFF2-40B4-BE49-F238E27FC236}">
                <a16:creationId xmlns:a16="http://schemas.microsoft.com/office/drawing/2014/main" id="{4A686588-9C1E-4DE8-A1D3-4A9DBDF8CCB6}"/>
              </a:ext>
            </a:extLst>
          </p:cNvPr>
          <p:cNvSpPr/>
          <p:nvPr/>
        </p:nvSpPr>
        <p:spPr>
          <a:xfrm>
            <a:off x="2146852" y="1153679"/>
            <a:ext cx="2468335" cy="1138407"/>
          </a:xfrm>
          <a:prstGeom prst="ellipse">
            <a:avLst/>
          </a:prstGeom>
          <a:noFill/>
          <a:ln w="381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Elipse 13">
            <a:extLst>
              <a:ext uri="{FF2B5EF4-FFF2-40B4-BE49-F238E27FC236}">
                <a16:creationId xmlns:a16="http://schemas.microsoft.com/office/drawing/2014/main" id="{1DAD4112-133B-4A02-A634-AD3C027C8666}"/>
              </a:ext>
            </a:extLst>
          </p:cNvPr>
          <p:cNvSpPr/>
          <p:nvPr/>
        </p:nvSpPr>
        <p:spPr>
          <a:xfrm>
            <a:off x="8087065" y="4314322"/>
            <a:ext cx="2351876" cy="1940704"/>
          </a:xfrm>
          <a:prstGeom prst="ellipse">
            <a:avLst/>
          </a:prstGeom>
          <a:noFill/>
          <a:ln w="381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40811841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000EA96-9B34-415C-A892-ECFBB4F862D0}"/>
              </a:ext>
            </a:extLst>
          </p:cNvPr>
          <p:cNvSpPr txBox="1"/>
          <p:nvPr/>
        </p:nvSpPr>
        <p:spPr>
          <a:xfrm>
            <a:off x="552629" y="124873"/>
            <a:ext cx="9871036" cy="646331"/>
          </a:xfrm>
          <a:prstGeom prst="rect">
            <a:avLst/>
          </a:prstGeom>
          <a:noFill/>
        </p:spPr>
        <p:txBody>
          <a:bodyPr wrap="none" rtlCol="0">
            <a:spAutoFit/>
          </a:bodyPr>
          <a:lstStyle/>
          <a:p>
            <a:r>
              <a:rPr lang="es-MX" sz="3600" b="1" dirty="0">
                <a:solidFill>
                  <a:schemeClr val="tx1">
                    <a:lumMod val="75000"/>
                    <a:lumOff val="25000"/>
                  </a:schemeClr>
                </a:solidFill>
                <a:latin typeface="Arial" panose="020B0604020202020204" pitchFamily="34" charset="0"/>
                <a:cs typeface="Arial" panose="020B0604020202020204" pitchFamily="34" charset="0"/>
              </a:rPr>
              <a:t>RESULTS – </a:t>
            </a:r>
            <a:r>
              <a:rPr lang="es-MX" sz="3600" b="1" dirty="0" err="1">
                <a:solidFill>
                  <a:schemeClr val="tx1">
                    <a:lumMod val="75000"/>
                    <a:lumOff val="25000"/>
                  </a:schemeClr>
                </a:solidFill>
                <a:latin typeface="Arial" panose="020B0604020202020204" pitchFamily="34" charset="0"/>
                <a:cs typeface="Arial" panose="020B0604020202020204" pitchFamily="34" charset="0"/>
              </a:rPr>
              <a:t>Congestion</a:t>
            </a:r>
            <a:r>
              <a:rPr lang="es-MX" sz="3600" b="1" dirty="0">
                <a:solidFill>
                  <a:schemeClr val="tx1">
                    <a:lumMod val="75000"/>
                    <a:lumOff val="25000"/>
                  </a:schemeClr>
                </a:solidFill>
                <a:latin typeface="Arial" panose="020B0604020202020204" pitchFamily="34" charset="0"/>
                <a:cs typeface="Arial" panose="020B0604020202020204" pitchFamily="34" charset="0"/>
              </a:rPr>
              <a:t> </a:t>
            </a:r>
            <a:r>
              <a:rPr lang="es-MX" sz="3600" b="1" dirty="0" err="1">
                <a:solidFill>
                  <a:schemeClr val="tx1">
                    <a:lumMod val="75000"/>
                    <a:lumOff val="25000"/>
                  </a:schemeClr>
                </a:solidFill>
                <a:latin typeface="Arial" panose="020B0604020202020204" pitchFamily="34" charset="0"/>
                <a:cs typeface="Arial" panose="020B0604020202020204" pitchFamily="34" charset="0"/>
              </a:rPr>
              <a:t>Component</a:t>
            </a:r>
            <a:r>
              <a:rPr lang="es-MX" sz="3600" b="1" dirty="0">
                <a:solidFill>
                  <a:schemeClr val="tx1">
                    <a:lumMod val="75000"/>
                    <a:lumOff val="25000"/>
                  </a:schemeClr>
                </a:solidFill>
                <a:latin typeface="Arial" panose="020B0604020202020204" pitchFamily="34" charset="0"/>
                <a:cs typeface="Arial" panose="020B0604020202020204" pitchFamily="34" charset="0"/>
              </a:rPr>
              <a:t> per Day</a:t>
            </a:r>
          </a:p>
        </p:txBody>
      </p:sp>
      <p:pic>
        <p:nvPicPr>
          <p:cNvPr id="6" name="Imagen 5" descr="Imagen que contiene texto&#10;&#10;Descripción generada con confianza muy alta">
            <a:extLst>
              <a:ext uri="{FF2B5EF4-FFF2-40B4-BE49-F238E27FC236}">
                <a16:creationId xmlns:a16="http://schemas.microsoft.com/office/drawing/2014/main" id="{6104EB5E-397C-4E56-9C48-B5A473AD13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0906" y="761794"/>
            <a:ext cx="4525161" cy="3016774"/>
          </a:xfrm>
          <a:prstGeom prst="rect">
            <a:avLst/>
          </a:prstGeom>
        </p:spPr>
      </p:pic>
      <p:pic>
        <p:nvPicPr>
          <p:cNvPr id="8" name="Imagen 7">
            <a:extLst>
              <a:ext uri="{FF2B5EF4-FFF2-40B4-BE49-F238E27FC236}">
                <a16:creationId xmlns:a16="http://schemas.microsoft.com/office/drawing/2014/main" id="{A2CADBF6-A5CB-448F-B8F9-4DF53D09A8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350" y="761795"/>
            <a:ext cx="4525161" cy="3016774"/>
          </a:xfrm>
          <a:prstGeom prst="rect">
            <a:avLst/>
          </a:prstGeom>
        </p:spPr>
      </p:pic>
      <p:pic>
        <p:nvPicPr>
          <p:cNvPr id="10" name="Imagen 9" descr="Imagen que contiene texto&#10;&#10;Descripción generada con confianza alta">
            <a:extLst>
              <a:ext uri="{FF2B5EF4-FFF2-40B4-BE49-F238E27FC236}">
                <a16:creationId xmlns:a16="http://schemas.microsoft.com/office/drawing/2014/main" id="{9137336D-8758-4C09-ACA9-FA90369466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0906" y="3708706"/>
            <a:ext cx="4525161" cy="3016774"/>
          </a:xfrm>
          <a:prstGeom prst="rect">
            <a:avLst/>
          </a:prstGeom>
        </p:spPr>
      </p:pic>
      <p:pic>
        <p:nvPicPr>
          <p:cNvPr id="12" name="Imagen 11">
            <a:extLst>
              <a:ext uri="{FF2B5EF4-FFF2-40B4-BE49-F238E27FC236}">
                <a16:creationId xmlns:a16="http://schemas.microsoft.com/office/drawing/2014/main" id="{E05D8520-888D-4CFF-99C7-4B21867A9F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2629" y="3708706"/>
            <a:ext cx="4525161" cy="3016774"/>
          </a:xfrm>
          <a:prstGeom prst="rect">
            <a:avLst/>
          </a:prstGeom>
        </p:spPr>
      </p:pic>
      <p:sp>
        <p:nvSpPr>
          <p:cNvPr id="13" name="Cerrar llave 12">
            <a:extLst>
              <a:ext uri="{FF2B5EF4-FFF2-40B4-BE49-F238E27FC236}">
                <a16:creationId xmlns:a16="http://schemas.microsoft.com/office/drawing/2014/main" id="{8D1375F3-2082-460E-9EEA-348BDD9BF460}"/>
              </a:ext>
            </a:extLst>
          </p:cNvPr>
          <p:cNvSpPr/>
          <p:nvPr/>
        </p:nvSpPr>
        <p:spPr>
          <a:xfrm>
            <a:off x="4725022" y="2775668"/>
            <a:ext cx="208610" cy="6400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4" name="Cerrar llave 13">
            <a:extLst>
              <a:ext uri="{FF2B5EF4-FFF2-40B4-BE49-F238E27FC236}">
                <a16:creationId xmlns:a16="http://schemas.microsoft.com/office/drawing/2014/main" id="{F20EDCCA-E862-4DF6-97AC-5B9D390BDC98}"/>
              </a:ext>
            </a:extLst>
          </p:cNvPr>
          <p:cNvSpPr/>
          <p:nvPr/>
        </p:nvSpPr>
        <p:spPr>
          <a:xfrm>
            <a:off x="10438941" y="1102912"/>
            <a:ext cx="236220" cy="18821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5" name="CuadroTexto 14">
            <a:extLst>
              <a:ext uri="{FF2B5EF4-FFF2-40B4-BE49-F238E27FC236}">
                <a16:creationId xmlns:a16="http://schemas.microsoft.com/office/drawing/2014/main" id="{F093E5B3-F37C-4728-8348-5A2C984962FA}"/>
              </a:ext>
            </a:extLst>
          </p:cNvPr>
          <p:cNvSpPr txBox="1"/>
          <p:nvPr/>
        </p:nvSpPr>
        <p:spPr>
          <a:xfrm>
            <a:off x="5010237" y="2660250"/>
            <a:ext cx="1126511" cy="2893100"/>
          </a:xfrm>
          <a:prstGeom prst="rect">
            <a:avLst/>
          </a:prstGeom>
          <a:solidFill>
            <a:schemeClr val="accent3">
              <a:lumMod val="20000"/>
              <a:lumOff val="80000"/>
            </a:schemeClr>
          </a:solidFill>
        </p:spPr>
        <p:txBody>
          <a:bodyPr wrap="square" rtlCol="0">
            <a:spAutoFit/>
          </a:bodyPr>
          <a:lstStyle/>
          <a:p>
            <a:pPr algn="just"/>
            <a:r>
              <a:rPr lang="en-US" sz="1400" dirty="0">
                <a:solidFill>
                  <a:schemeClr val="accent1">
                    <a:lumMod val="75000"/>
                  </a:schemeClr>
                </a:solidFill>
                <a:latin typeface="Arial" panose="020B0604020202020204" pitchFamily="34" charset="0"/>
                <a:cs typeface="Arial" panose="020B0604020202020204" pitchFamily="34" charset="0"/>
              </a:rPr>
              <a:t>Negative congestion costs mean that the “bus” is </a:t>
            </a:r>
            <a:r>
              <a:rPr lang="en-US" sz="1400" b="1" dirty="0">
                <a:solidFill>
                  <a:schemeClr val="accent1">
                    <a:lumMod val="75000"/>
                  </a:schemeClr>
                </a:solidFill>
                <a:latin typeface="Arial" panose="020B0604020202020204" pitchFamily="34" charset="0"/>
                <a:cs typeface="Arial" panose="020B0604020202020204" pitchFamily="34" charset="0"/>
              </a:rPr>
              <a:t>upstream</a:t>
            </a:r>
            <a:r>
              <a:rPr lang="en-US" sz="1400" dirty="0">
                <a:solidFill>
                  <a:schemeClr val="accent1">
                    <a:lumMod val="75000"/>
                  </a:schemeClr>
                </a:solidFill>
                <a:latin typeface="Arial" panose="020B0604020202020204" pitchFamily="34" charset="0"/>
                <a:cs typeface="Arial" panose="020B0604020202020204" pitchFamily="34" charset="0"/>
              </a:rPr>
              <a:t> of a constraint.</a:t>
            </a:r>
          </a:p>
          <a:p>
            <a:pPr algn="just"/>
            <a:endParaRPr lang="en-US" sz="1400" dirty="0">
              <a:solidFill>
                <a:schemeClr val="accent1">
                  <a:lumMod val="75000"/>
                </a:schemeClr>
              </a:solidFill>
              <a:latin typeface="Arial" panose="020B0604020202020204" pitchFamily="34" charset="0"/>
              <a:cs typeface="Arial" panose="020B0604020202020204" pitchFamily="34" charset="0"/>
            </a:endParaRPr>
          </a:p>
          <a:p>
            <a:pPr algn="just"/>
            <a:r>
              <a:rPr lang="en-US" sz="1400" dirty="0">
                <a:solidFill>
                  <a:schemeClr val="accent1">
                    <a:lumMod val="75000"/>
                  </a:schemeClr>
                </a:solidFill>
                <a:latin typeface="Arial" panose="020B0604020202020204" pitchFamily="34" charset="0"/>
                <a:cs typeface="Arial" panose="020B0604020202020204" pitchFamily="34" charset="0"/>
              </a:rPr>
              <a:t>It results in </a:t>
            </a:r>
            <a:r>
              <a:rPr lang="en-US" sz="1400" b="1" dirty="0">
                <a:solidFill>
                  <a:srgbClr val="C00000"/>
                </a:solidFill>
                <a:latin typeface="Arial" panose="020B0604020202020204" pitchFamily="34" charset="0"/>
                <a:cs typeface="Arial" panose="020B0604020202020204" pitchFamily="34" charset="0"/>
              </a:rPr>
              <a:t>negative revenues </a:t>
            </a:r>
            <a:r>
              <a:rPr lang="en-US" sz="1400" dirty="0">
                <a:solidFill>
                  <a:schemeClr val="accent1">
                    <a:lumMod val="75000"/>
                  </a:schemeClr>
                </a:solidFill>
                <a:latin typeface="Arial" panose="020B0604020202020204" pitchFamily="34" charset="0"/>
                <a:cs typeface="Arial" panose="020B0604020202020204" pitchFamily="34" charset="0"/>
              </a:rPr>
              <a:t>to unit.</a:t>
            </a:r>
          </a:p>
        </p:txBody>
      </p:sp>
      <p:sp>
        <p:nvSpPr>
          <p:cNvPr id="16" name="CuadroTexto 15">
            <a:extLst>
              <a:ext uri="{FF2B5EF4-FFF2-40B4-BE49-F238E27FC236}">
                <a16:creationId xmlns:a16="http://schemas.microsoft.com/office/drawing/2014/main" id="{3AC9288F-FC58-457C-A495-47A282229B72}"/>
              </a:ext>
            </a:extLst>
          </p:cNvPr>
          <p:cNvSpPr txBox="1"/>
          <p:nvPr/>
        </p:nvSpPr>
        <p:spPr>
          <a:xfrm>
            <a:off x="10803160" y="885468"/>
            <a:ext cx="1309328" cy="2893100"/>
          </a:xfrm>
          <a:prstGeom prst="rect">
            <a:avLst/>
          </a:prstGeom>
          <a:solidFill>
            <a:schemeClr val="accent3">
              <a:lumMod val="20000"/>
              <a:lumOff val="80000"/>
            </a:schemeClr>
          </a:solidFill>
        </p:spPr>
        <p:txBody>
          <a:bodyPr wrap="square" rtlCol="0">
            <a:spAutoFit/>
          </a:bodyPr>
          <a:lstStyle/>
          <a:p>
            <a:pPr algn="just"/>
            <a:r>
              <a:rPr lang="en-US" sz="1400" dirty="0">
                <a:solidFill>
                  <a:schemeClr val="accent1">
                    <a:lumMod val="75000"/>
                  </a:schemeClr>
                </a:solidFill>
                <a:latin typeface="Arial" panose="020B0604020202020204" pitchFamily="34" charset="0"/>
                <a:cs typeface="Arial" panose="020B0604020202020204" pitchFamily="34" charset="0"/>
              </a:rPr>
              <a:t>Positive congestion costs mean that the “bus” is </a:t>
            </a:r>
            <a:r>
              <a:rPr lang="en-US" sz="1400" b="1" dirty="0">
                <a:solidFill>
                  <a:schemeClr val="accent1">
                    <a:lumMod val="75000"/>
                  </a:schemeClr>
                </a:solidFill>
                <a:latin typeface="Arial" panose="020B0604020202020204" pitchFamily="34" charset="0"/>
                <a:cs typeface="Arial" panose="020B0604020202020204" pitchFamily="34" charset="0"/>
              </a:rPr>
              <a:t>downstream</a:t>
            </a:r>
            <a:r>
              <a:rPr lang="en-US" sz="1400" dirty="0">
                <a:solidFill>
                  <a:schemeClr val="accent1">
                    <a:lumMod val="75000"/>
                  </a:schemeClr>
                </a:solidFill>
                <a:latin typeface="Arial" panose="020B0604020202020204" pitchFamily="34" charset="0"/>
                <a:cs typeface="Arial" panose="020B0604020202020204" pitchFamily="34" charset="0"/>
              </a:rPr>
              <a:t> of a constraint.</a:t>
            </a:r>
          </a:p>
          <a:p>
            <a:pPr algn="just"/>
            <a:endParaRPr lang="en-US" sz="1400" dirty="0">
              <a:solidFill>
                <a:schemeClr val="accent1">
                  <a:lumMod val="75000"/>
                </a:schemeClr>
              </a:solidFill>
              <a:latin typeface="Arial" panose="020B0604020202020204" pitchFamily="34" charset="0"/>
              <a:cs typeface="Arial" panose="020B0604020202020204" pitchFamily="34" charset="0"/>
            </a:endParaRPr>
          </a:p>
          <a:p>
            <a:pPr algn="just"/>
            <a:r>
              <a:rPr lang="en-US" sz="1400" dirty="0">
                <a:solidFill>
                  <a:schemeClr val="accent1">
                    <a:lumMod val="75000"/>
                  </a:schemeClr>
                </a:solidFill>
                <a:latin typeface="Arial" panose="020B0604020202020204" pitchFamily="34" charset="0"/>
                <a:cs typeface="Arial" panose="020B0604020202020204" pitchFamily="34" charset="0"/>
              </a:rPr>
              <a:t>It results in </a:t>
            </a:r>
            <a:r>
              <a:rPr lang="en-US" sz="1400" b="1" dirty="0">
                <a:solidFill>
                  <a:srgbClr val="C00000"/>
                </a:solidFill>
                <a:latin typeface="Arial" panose="020B0604020202020204" pitchFamily="34" charset="0"/>
                <a:cs typeface="Arial" panose="020B0604020202020204" pitchFamily="34" charset="0"/>
              </a:rPr>
              <a:t>positive revenues </a:t>
            </a:r>
            <a:r>
              <a:rPr lang="en-US" sz="1400" dirty="0">
                <a:solidFill>
                  <a:schemeClr val="accent1">
                    <a:lumMod val="75000"/>
                  </a:schemeClr>
                </a:solidFill>
                <a:latin typeface="Arial" panose="020B0604020202020204" pitchFamily="34" charset="0"/>
                <a:cs typeface="Arial" panose="020B0604020202020204" pitchFamily="34" charset="0"/>
              </a:rPr>
              <a:t>to unit.</a:t>
            </a:r>
          </a:p>
        </p:txBody>
      </p:sp>
      <p:sp>
        <p:nvSpPr>
          <p:cNvPr id="17" name="Elipse 16">
            <a:extLst>
              <a:ext uri="{FF2B5EF4-FFF2-40B4-BE49-F238E27FC236}">
                <a16:creationId xmlns:a16="http://schemas.microsoft.com/office/drawing/2014/main" id="{A4E81C58-BA8A-4114-8DF5-2F35C44DFB74}"/>
              </a:ext>
            </a:extLst>
          </p:cNvPr>
          <p:cNvSpPr/>
          <p:nvPr/>
        </p:nvSpPr>
        <p:spPr>
          <a:xfrm>
            <a:off x="2158923" y="1102911"/>
            <a:ext cx="2439581" cy="1255975"/>
          </a:xfrm>
          <a:prstGeom prst="ellipse">
            <a:avLst/>
          </a:prstGeom>
          <a:noFill/>
          <a:ln w="381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Elipse 17">
            <a:extLst>
              <a:ext uri="{FF2B5EF4-FFF2-40B4-BE49-F238E27FC236}">
                <a16:creationId xmlns:a16="http://schemas.microsoft.com/office/drawing/2014/main" id="{9B2C69EF-E58C-4A41-87D8-27991E5295B7}"/>
              </a:ext>
            </a:extLst>
          </p:cNvPr>
          <p:cNvSpPr/>
          <p:nvPr/>
        </p:nvSpPr>
        <p:spPr>
          <a:xfrm>
            <a:off x="9326919" y="4167014"/>
            <a:ext cx="1211716" cy="2100158"/>
          </a:xfrm>
          <a:prstGeom prst="ellipse">
            <a:avLst/>
          </a:prstGeom>
          <a:noFill/>
          <a:ln w="381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8467802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adroTexto 77">
            <a:extLst>
              <a:ext uri="{FF2B5EF4-FFF2-40B4-BE49-F238E27FC236}">
                <a16:creationId xmlns:a16="http://schemas.microsoft.com/office/drawing/2014/main" id="{5B02A72B-84A9-44D0-962D-35997B1F6AB3}"/>
              </a:ext>
            </a:extLst>
          </p:cNvPr>
          <p:cNvSpPr txBox="1"/>
          <p:nvPr/>
        </p:nvSpPr>
        <p:spPr>
          <a:xfrm>
            <a:off x="552629" y="124873"/>
            <a:ext cx="8956298" cy="646331"/>
          </a:xfrm>
          <a:prstGeom prst="rect">
            <a:avLst/>
          </a:prstGeom>
          <a:noFill/>
        </p:spPr>
        <p:txBody>
          <a:bodyPr wrap="none" rtlCol="0">
            <a:spAutoFit/>
          </a:bodyPr>
          <a:lstStyle/>
          <a:p>
            <a:r>
              <a:rPr lang="en-US" sz="3600" b="1" dirty="0">
                <a:solidFill>
                  <a:schemeClr val="tx1">
                    <a:lumMod val="75000"/>
                    <a:lumOff val="25000"/>
                  </a:schemeClr>
                </a:solidFill>
                <a:latin typeface="Arial" panose="020B0604020202020204" pitchFamily="34" charset="0"/>
                <a:cs typeface="Arial" panose="020B0604020202020204" pitchFamily="34" charset="0"/>
              </a:rPr>
              <a:t>MAIN FINDINGS – Differential MDA-MTR</a:t>
            </a:r>
          </a:p>
        </p:txBody>
      </p:sp>
      <p:sp>
        <p:nvSpPr>
          <p:cNvPr id="77" name="CuadroTexto 76">
            <a:extLst>
              <a:ext uri="{FF2B5EF4-FFF2-40B4-BE49-F238E27FC236}">
                <a16:creationId xmlns:a16="http://schemas.microsoft.com/office/drawing/2014/main" id="{8163E8BD-86FE-43B9-8A65-36DC6FE6415A}"/>
              </a:ext>
            </a:extLst>
          </p:cNvPr>
          <p:cNvSpPr txBox="1"/>
          <p:nvPr/>
        </p:nvSpPr>
        <p:spPr>
          <a:xfrm>
            <a:off x="552629" y="981311"/>
            <a:ext cx="11480345" cy="4401205"/>
          </a:xfrm>
          <a:prstGeom prst="rect">
            <a:avLst/>
          </a:prstGeom>
          <a:noFill/>
        </p:spPr>
        <p:txBody>
          <a:bodyPr wrap="square" rtlCol="0">
            <a:spAutoFit/>
          </a:bodyPr>
          <a:lstStyle/>
          <a:p>
            <a:pPr marL="514350" indent="-514350" algn="just">
              <a:buAutoNum type="arabicPeriod"/>
            </a:pPr>
            <a:r>
              <a:rPr lang="en-US" sz="2800" dirty="0">
                <a:solidFill>
                  <a:schemeClr val="tx1">
                    <a:lumMod val="75000"/>
                    <a:lumOff val="25000"/>
                  </a:schemeClr>
                </a:solidFill>
                <a:latin typeface="Arial" panose="020B0604020202020204" pitchFamily="34" charset="0"/>
                <a:cs typeface="Arial" panose="020B0604020202020204" pitchFamily="34" charset="0"/>
              </a:rPr>
              <a:t>In all systems the [MDA-MTR] differential was less than zero over 50% of the time. </a:t>
            </a:r>
          </a:p>
          <a:p>
            <a:pPr marL="514350" indent="-514350" algn="just">
              <a:buAutoNum type="arabicPeriod"/>
            </a:pPr>
            <a:endParaRPr lang="en-US" sz="2800" dirty="0">
              <a:solidFill>
                <a:schemeClr val="tx1">
                  <a:lumMod val="75000"/>
                  <a:lumOff val="25000"/>
                </a:schemeClr>
              </a:solidFill>
              <a:latin typeface="Arial" panose="020B0604020202020204" pitchFamily="34" charset="0"/>
              <a:cs typeface="Arial" panose="020B0604020202020204" pitchFamily="34" charset="0"/>
            </a:endParaRPr>
          </a:p>
          <a:p>
            <a:pPr marL="514350" indent="-514350" algn="just">
              <a:buAutoNum type="arabicPeriod"/>
            </a:pPr>
            <a:r>
              <a:rPr lang="en-US" sz="2800" dirty="0">
                <a:solidFill>
                  <a:schemeClr val="tx1">
                    <a:lumMod val="75000"/>
                    <a:lumOff val="25000"/>
                  </a:schemeClr>
                </a:solidFill>
                <a:latin typeface="Arial" panose="020B0604020202020204" pitchFamily="34" charset="0"/>
                <a:cs typeface="Arial" panose="020B0604020202020204" pitchFamily="34" charset="0"/>
              </a:rPr>
              <a:t>BCS was the system where it happened more often (&gt;6500 hours per year), whereas BCA was the one with the least occurrences.</a:t>
            </a:r>
          </a:p>
          <a:p>
            <a:pPr marL="514350" indent="-514350" algn="just">
              <a:buAutoNum type="arabicPeriod"/>
            </a:pPr>
            <a:endParaRPr lang="en-US" sz="2800" dirty="0">
              <a:solidFill>
                <a:schemeClr val="tx1">
                  <a:lumMod val="75000"/>
                  <a:lumOff val="25000"/>
                </a:schemeClr>
              </a:solidFill>
              <a:latin typeface="Arial" panose="020B0604020202020204" pitchFamily="34" charset="0"/>
              <a:cs typeface="Arial" panose="020B0604020202020204" pitchFamily="34" charset="0"/>
            </a:endParaRPr>
          </a:p>
          <a:p>
            <a:pPr marL="514350" indent="-514350" algn="just">
              <a:buAutoNum type="arabicPeriod"/>
            </a:pPr>
            <a:r>
              <a:rPr lang="en-US" sz="2800" dirty="0">
                <a:solidFill>
                  <a:schemeClr val="tx1">
                    <a:lumMod val="75000"/>
                    <a:lumOff val="25000"/>
                  </a:schemeClr>
                </a:solidFill>
                <a:latin typeface="Arial" panose="020B0604020202020204" pitchFamily="34" charset="0"/>
                <a:cs typeface="Arial" panose="020B0604020202020204" pitchFamily="34" charset="0"/>
              </a:rPr>
              <a:t>Given the number of load zones in SIN, there is a higher degree of variation across regions. However, it was observed that northern regions tend to have the higher frequencies (&gt;5000) while load zones in the Yucatan Peninsula have the lowest. </a:t>
            </a:r>
          </a:p>
        </p:txBody>
      </p:sp>
    </p:spTree>
    <p:extLst>
      <p:ext uri="{BB962C8B-B14F-4D97-AF65-F5344CB8AC3E}">
        <p14:creationId xmlns:p14="http://schemas.microsoft.com/office/powerpoint/2010/main" val="3022603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9DB6889-2DD8-4D38-B46B-DC9D434D1C7F}"/>
              </a:ext>
            </a:extLst>
          </p:cNvPr>
          <p:cNvSpPr txBox="1"/>
          <p:nvPr/>
        </p:nvSpPr>
        <p:spPr>
          <a:xfrm>
            <a:off x="552629" y="177881"/>
            <a:ext cx="7902258" cy="646331"/>
          </a:xfrm>
          <a:prstGeom prst="rect">
            <a:avLst/>
          </a:prstGeom>
          <a:noFill/>
        </p:spPr>
        <p:txBody>
          <a:bodyPr wrap="square" rtlCol="0">
            <a:spAutoFit/>
          </a:bodyPr>
          <a:lstStyle/>
          <a:p>
            <a:r>
              <a:rPr lang="en-US" sz="3600" b="1" dirty="0">
                <a:solidFill>
                  <a:schemeClr val="tx1">
                    <a:lumMod val="75000"/>
                    <a:lumOff val="25000"/>
                  </a:schemeClr>
                </a:solidFill>
                <a:latin typeface="Arial" panose="020B0604020202020204" pitchFamily="34" charset="0"/>
                <a:cs typeface="Arial" panose="020B0604020202020204" pitchFamily="34" charset="0"/>
              </a:rPr>
              <a:t>Who cares about this? </a:t>
            </a:r>
          </a:p>
        </p:txBody>
      </p:sp>
      <p:pic>
        <p:nvPicPr>
          <p:cNvPr id="6" name="Imagen 5">
            <a:extLst>
              <a:ext uri="{FF2B5EF4-FFF2-40B4-BE49-F238E27FC236}">
                <a16:creationId xmlns:a16="http://schemas.microsoft.com/office/drawing/2014/main" id="{D311FD33-B3CE-49C2-805A-CA3F11F7C4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5173" y="3765207"/>
            <a:ext cx="4356827" cy="2670313"/>
          </a:xfrm>
          <a:prstGeom prst="rect">
            <a:avLst/>
          </a:prstGeom>
        </p:spPr>
      </p:pic>
      <p:sp>
        <p:nvSpPr>
          <p:cNvPr id="7" name="CuadroTexto 6">
            <a:extLst>
              <a:ext uri="{FF2B5EF4-FFF2-40B4-BE49-F238E27FC236}">
                <a16:creationId xmlns:a16="http://schemas.microsoft.com/office/drawing/2014/main" id="{31F4D1D8-1C5C-41FA-B460-17B49E82BED2}"/>
              </a:ext>
            </a:extLst>
          </p:cNvPr>
          <p:cNvSpPr txBox="1"/>
          <p:nvPr/>
        </p:nvSpPr>
        <p:spPr>
          <a:xfrm>
            <a:off x="552628" y="1749271"/>
            <a:ext cx="10393667" cy="4524315"/>
          </a:xfrm>
          <a:prstGeom prst="rect">
            <a:avLst/>
          </a:prstGeom>
          <a:noFill/>
        </p:spPr>
        <p:txBody>
          <a:bodyPr wrap="square" rtlCol="0">
            <a:spAutoFit/>
          </a:bodyPr>
          <a:lstStyle/>
          <a:p>
            <a:pPr marL="457200" indent="-457200" algn="just">
              <a:buFont typeface="Arial" panose="020B0604020202020204" pitchFamily="34" charset="0"/>
              <a:buChar char="•"/>
            </a:pPr>
            <a:r>
              <a:rPr lang="en-US" sz="3200" b="1" dirty="0">
                <a:solidFill>
                  <a:schemeClr val="accent2">
                    <a:lumMod val="75000"/>
                  </a:schemeClr>
                </a:solidFill>
                <a:latin typeface="Arial" panose="020B0604020202020204" pitchFamily="34" charset="0"/>
                <a:cs typeface="Arial" panose="020B0604020202020204" pitchFamily="34" charset="0"/>
              </a:rPr>
              <a:t>Generators</a:t>
            </a:r>
          </a:p>
          <a:p>
            <a:pPr marL="457200" indent="-457200" algn="just">
              <a:buFont typeface="Arial" panose="020B0604020202020204" pitchFamily="34" charset="0"/>
              <a:buChar char="•"/>
            </a:pPr>
            <a:endParaRPr lang="en-US" sz="3200" dirty="0">
              <a:solidFill>
                <a:schemeClr val="tx1">
                  <a:lumMod val="75000"/>
                  <a:lumOff val="25000"/>
                </a:schemeClr>
              </a:solidFill>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sz="3200" dirty="0">
                <a:solidFill>
                  <a:schemeClr val="tx1">
                    <a:lumMod val="75000"/>
                    <a:lumOff val="25000"/>
                  </a:schemeClr>
                </a:solidFill>
                <a:latin typeface="Arial" panose="020B0604020202020204" pitchFamily="34" charset="0"/>
                <a:cs typeface="Arial" panose="020B0604020202020204" pitchFamily="34" charset="0"/>
              </a:rPr>
              <a:t>Basic suppliers [CFE-</a:t>
            </a:r>
            <a:r>
              <a:rPr lang="en-US" sz="3200" dirty="0" err="1">
                <a:solidFill>
                  <a:schemeClr val="tx1">
                    <a:lumMod val="75000"/>
                    <a:lumOff val="25000"/>
                  </a:schemeClr>
                </a:solidFill>
                <a:latin typeface="Arial" panose="020B0604020202020204" pitchFamily="34" charset="0"/>
                <a:cs typeface="Arial" panose="020B0604020202020204" pitchFamily="34" charset="0"/>
              </a:rPr>
              <a:t>Suministro</a:t>
            </a:r>
            <a:r>
              <a:rPr lang="en-US" sz="3200" dirty="0">
                <a:solidFill>
                  <a:schemeClr val="tx1">
                    <a:lumMod val="75000"/>
                    <a:lumOff val="25000"/>
                  </a:schemeClr>
                </a:solidFill>
                <a:latin typeface="Arial" panose="020B0604020202020204" pitchFamily="34" charset="0"/>
                <a:cs typeface="Arial" panose="020B0604020202020204" pitchFamily="34" charset="0"/>
              </a:rPr>
              <a:t> </a:t>
            </a:r>
            <a:r>
              <a:rPr lang="en-US" sz="3200" dirty="0" err="1">
                <a:solidFill>
                  <a:schemeClr val="tx1">
                    <a:lumMod val="75000"/>
                    <a:lumOff val="25000"/>
                  </a:schemeClr>
                </a:solidFill>
                <a:latin typeface="Arial" panose="020B0604020202020204" pitchFamily="34" charset="0"/>
                <a:cs typeface="Arial" panose="020B0604020202020204" pitchFamily="34" charset="0"/>
              </a:rPr>
              <a:t>Básico</a:t>
            </a:r>
            <a:r>
              <a:rPr lang="en-US" sz="3200" dirty="0">
                <a:solidFill>
                  <a:schemeClr val="tx1">
                    <a:lumMod val="75000"/>
                    <a:lumOff val="25000"/>
                  </a:schemeClr>
                </a:solidFill>
                <a:latin typeface="Arial" panose="020B0604020202020204" pitchFamily="34" charset="0"/>
                <a:cs typeface="Arial" panose="020B0604020202020204" pitchFamily="34" charset="0"/>
              </a:rPr>
              <a:t>]</a:t>
            </a:r>
          </a:p>
          <a:p>
            <a:pPr marL="457200" indent="-457200" algn="just">
              <a:buFont typeface="Arial" panose="020B0604020202020204" pitchFamily="34" charset="0"/>
              <a:buChar char="•"/>
            </a:pPr>
            <a:endParaRPr lang="en-US" sz="3200" dirty="0">
              <a:solidFill>
                <a:schemeClr val="tx1">
                  <a:lumMod val="75000"/>
                  <a:lumOff val="25000"/>
                </a:schemeClr>
              </a:solidFill>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sz="3200" dirty="0">
                <a:solidFill>
                  <a:schemeClr val="tx1">
                    <a:lumMod val="75000"/>
                    <a:lumOff val="25000"/>
                  </a:schemeClr>
                </a:solidFill>
                <a:latin typeface="Arial" panose="020B0604020202020204" pitchFamily="34" charset="0"/>
                <a:cs typeface="Arial" panose="020B0604020202020204" pitchFamily="34" charset="0"/>
              </a:rPr>
              <a:t>Qualified users [&gt;1MW]</a:t>
            </a:r>
          </a:p>
          <a:p>
            <a:pPr marL="457200" indent="-457200" algn="just">
              <a:buFont typeface="Arial" panose="020B0604020202020204" pitchFamily="34" charset="0"/>
              <a:buChar char="•"/>
            </a:pPr>
            <a:endParaRPr lang="en-US" sz="3200" dirty="0">
              <a:solidFill>
                <a:schemeClr val="tx1">
                  <a:lumMod val="75000"/>
                  <a:lumOff val="25000"/>
                </a:schemeClr>
              </a:solidFill>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sz="3200" dirty="0">
                <a:solidFill>
                  <a:schemeClr val="tx1">
                    <a:lumMod val="75000"/>
                    <a:lumOff val="25000"/>
                  </a:schemeClr>
                </a:solidFill>
                <a:latin typeface="Arial" panose="020B0604020202020204" pitchFamily="34" charset="0"/>
                <a:cs typeface="Arial" panose="020B0604020202020204" pitchFamily="34" charset="0"/>
              </a:rPr>
              <a:t>Qualified suppliers</a:t>
            </a:r>
          </a:p>
          <a:p>
            <a:pPr marL="457200" indent="-457200" algn="just">
              <a:buFont typeface="Arial" panose="020B0604020202020204" pitchFamily="34" charset="0"/>
              <a:buChar char="•"/>
            </a:pPr>
            <a:endParaRPr lang="en-US" sz="3200" dirty="0">
              <a:solidFill>
                <a:schemeClr val="tx1">
                  <a:lumMod val="75000"/>
                  <a:lumOff val="25000"/>
                </a:schemeClr>
              </a:solidFill>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sz="3200" dirty="0">
                <a:solidFill>
                  <a:schemeClr val="tx1">
                    <a:lumMod val="75000"/>
                    <a:lumOff val="25000"/>
                  </a:schemeClr>
                </a:solidFill>
                <a:latin typeface="Arial" panose="020B0604020202020204" pitchFamily="34" charset="0"/>
                <a:cs typeface="Arial" panose="020B0604020202020204" pitchFamily="34" charset="0"/>
              </a:rPr>
              <a:t>Traders</a:t>
            </a:r>
          </a:p>
        </p:txBody>
      </p:sp>
      <p:pic>
        <p:nvPicPr>
          <p:cNvPr id="4102" name="Picture 6" descr="Image result for money png">
            <a:extLst>
              <a:ext uri="{FF2B5EF4-FFF2-40B4-BE49-F238E27FC236}">
                <a16:creationId xmlns:a16="http://schemas.microsoft.com/office/drawing/2014/main" id="{111EF531-E15E-4B7E-B586-6DB4F03F6C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1535" y="0"/>
            <a:ext cx="4171071" cy="4171071"/>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D4CFC8C8-5D8A-48AD-A200-3D62B175942F}"/>
              </a:ext>
            </a:extLst>
          </p:cNvPr>
          <p:cNvSpPr/>
          <p:nvPr/>
        </p:nvSpPr>
        <p:spPr>
          <a:xfrm>
            <a:off x="623840" y="883687"/>
            <a:ext cx="6354625" cy="584775"/>
          </a:xfrm>
          <a:prstGeom prst="rect">
            <a:avLst/>
          </a:prstGeom>
        </p:spPr>
        <p:txBody>
          <a:bodyPr wrap="none">
            <a:spAutoFit/>
          </a:bodyPr>
          <a:lstStyle/>
          <a:p>
            <a:r>
              <a:rPr lang="en-US" sz="3200" b="1" dirty="0">
                <a:solidFill>
                  <a:schemeClr val="tx1">
                    <a:lumMod val="50000"/>
                    <a:lumOff val="50000"/>
                  </a:schemeClr>
                </a:solidFill>
                <a:latin typeface="Arial" panose="020B0604020202020204" pitchFamily="34" charset="0"/>
                <a:cs typeface="Arial" panose="020B0604020202020204" pitchFamily="34" charset="0"/>
              </a:rPr>
              <a:t>People who trade in this market</a:t>
            </a:r>
          </a:p>
        </p:txBody>
      </p:sp>
    </p:spTree>
    <p:extLst>
      <p:ext uri="{BB962C8B-B14F-4D97-AF65-F5344CB8AC3E}">
        <p14:creationId xmlns:p14="http://schemas.microsoft.com/office/powerpoint/2010/main" val="3846774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C738B83D-FF04-46AE-BFA1-D96FB3C285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083" y="1252825"/>
            <a:ext cx="5511302" cy="3383683"/>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8000EA96-9B34-415C-A892-ECFBB4F862D0}"/>
              </a:ext>
            </a:extLst>
          </p:cNvPr>
          <p:cNvSpPr txBox="1"/>
          <p:nvPr/>
        </p:nvSpPr>
        <p:spPr>
          <a:xfrm>
            <a:off x="552629" y="124873"/>
            <a:ext cx="8533042" cy="646331"/>
          </a:xfrm>
          <a:prstGeom prst="rect">
            <a:avLst/>
          </a:prstGeom>
          <a:noFill/>
        </p:spPr>
        <p:txBody>
          <a:bodyPr wrap="none" rtlCol="0">
            <a:spAutoFit/>
          </a:bodyPr>
          <a:lstStyle/>
          <a:p>
            <a:r>
              <a:rPr lang="es-MX" sz="3600" b="1" dirty="0">
                <a:solidFill>
                  <a:schemeClr val="tx1">
                    <a:lumMod val="75000"/>
                    <a:lumOff val="25000"/>
                  </a:schemeClr>
                </a:solidFill>
                <a:latin typeface="Arial" panose="020B0604020202020204" pitchFamily="34" charset="0"/>
                <a:cs typeface="Arial" panose="020B0604020202020204" pitchFamily="34" charset="0"/>
              </a:rPr>
              <a:t>RESULTS – Occurence MDA – MTR &lt;0</a:t>
            </a:r>
          </a:p>
        </p:txBody>
      </p:sp>
      <p:pic>
        <p:nvPicPr>
          <p:cNvPr id="1028" name="Picture 4">
            <a:extLst>
              <a:ext uri="{FF2B5EF4-FFF2-40B4-BE49-F238E27FC236}">
                <a16:creationId xmlns:a16="http://schemas.microsoft.com/office/drawing/2014/main" id="{7D2F0ADF-7998-4CBB-B916-4828B38055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0474" y="1252825"/>
            <a:ext cx="5511302" cy="33915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Conector recto 4">
            <a:extLst>
              <a:ext uri="{FF2B5EF4-FFF2-40B4-BE49-F238E27FC236}">
                <a16:creationId xmlns:a16="http://schemas.microsoft.com/office/drawing/2014/main" id="{D9918756-E6C6-4CE9-AF53-3EE9C446086A}"/>
              </a:ext>
            </a:extLst>
          </p:cNvPr>
          <p:cNvCxnSpPr>
            <a:cxnSpLocks/>
          </p:cNvCxnSpPr>
          <p:nvPr/>
        </p:nvCxnSpPr>
        <p:spPr>
          <a:xfrm>
            <a:off x="1152940" y="2928730"/>
            <a:ext cx="4320209" cy="3313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id="{2CB90E1D-808F-4683-9A49-E3A7CA0B31A5}"/>
              </a:ext>
            </a:extLst>
          </p:cNvPr>
          <p:cNvCxnSpPr>
            <a:cxnSpLocks/>
          </p:cNvCxnSpPr>
          <p:nvPr/>
        </p:nvCxnSpPr>
        <p:spPr>
          <a:xfrm>
            <a:off x="6944139" y="2948610"/>
            <a:ext cx="4346714" cy="13252"/>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 name="Rectángulo 7">
            <a:extLst>
              <a:ext uri="{FF2B5EF4-FFF2-40B4-BE49-F238E27FC236}">
                <a16:creationId xmlns:a16="http://schemas.microsoft.com/office/drawing/2014/main" id="{215BB135-02DF-461F-91E7-0442D811249A}"/>
              </a:ext>
            </a:extLst>
          </p:cNvPr>
          <p:cNvSpPr/>
          <p:nvPr/>
        </p:nvSpPr>
        <p:spPr>
          <a:xfrm>
            <a:off x="423083" y="5118129"/>
            <a:ext cx="11196598" cy="1477328"/>
          </a:xfrm>
          <a:prstGeom prst="rect">
            <a:avLst/>
          </a:prstGeom>
          <a:solidFill>
            <a:schemeClr val="tx1">
              <a:lumMod val="65000"/>
              <a:lumOff val="35000"/>
            </a:schemeClr>
          </a:solidFill>
        </p:spPr>
        <p:txBody>
          <a:bodyPr wrap="square">
            <a:spAutoFit/>
          </a:bodyPr>
          <a:lstStyle/>
          <a:p>
            <a:pPr algn="just"/>
            <a:r>
              <a:rPr lang="en-US" sz="2400" dirty="0">
                <a:solidFill>
                  <a:schemeClr val="bg1">
                    <a:lumMod val="95000"/>
                  </a:schemeClr>
                </a:solidFill>
                <a:latin typeface="Arial" panose="020B0604020202020204" pitchFamily="34" charset="0"/>
                <a:cs typeface="Arial" panose="020B0604020202020204" pitchFamily="34" charset="0"/>
              </a:rPr>
              <a:t>Note that  Power Purchase Agreements might be linked to [MDA-MTR] differentials. </a:t>
            </a:r>
          </a:p>
          <a:p>
            <a:pPr algn="just"/>
            <a:endParaRPr lang="en-US" sz="900" dirty="0">
              <a:solidFill>
                <a:schemeClr val="bg1">
                  <a:lumMod val="95000"/>
                </a:schemeClr>
              </a:solidFill>
              <a:latin typeface="Arial" panose="020B0604020202020204" pitchFamily="34" charset="0"/>
              <a:cs typeface="Arial" panose="020B0604020202020204" pitchFamily="34" charset="0"/>
            </a:endParaRPr>
          </a:p>
          <a:p>
            <a:pPr algn="ctr"/>
            <a:r>
              <a:rPr lang="en-US" sz="2400" dirty="0">
                <a:solidFill>
                  <a:schemeClr val="bg1">
                    <a:lumMod val="95000"/>
                  </a:schemeClr>
                </a:solidFill>
                <a:latin typeface="Aparajita" panose="020B0604020202020204" pitchFamily="34" charset="0"/>
                <a:cs typeface="Aparajita" panose="020B0604020202020204" pitchFamily="34" charset="0"/>
              </a:rPr>
              <a:t>Revenues= Fixed Payment + Energy Generation forecast in MDA * (LMP in MDA – LMP in MTR)</a:t>
            </a:r>
          </a:p>
          <a:p>
            <a:pPr algn="ctr"/>
            <a:endParaRPr lang="en-US" sz="900" dirty="0">
              <a:solidFill>
                <a:schemeClr val="bg1">
                  <a:lumMod val="95000"/>
                </a:schemeClr>
              </a:solidFill>
              <a:latin typeface="Aparajita" panose="020B0604020202020204" pitchFamily="34" charset="0"/>
              <a:cs typeface="Aparajita" panose="020B0604020202020204" pitchFamily="34" charset="0"/>
            </a:endParaRPr>
          </a:p>
        </p:txBody>
      </p:sp>
    </p:spTree>
    <p:extLst>
      <p:ext uri="{BB962C8B-B14F-4D97-AF65-F5344CB8AC3E}">
        <p14:creationId xmlns:p14="http://schemas.microsoft.com/office/powerpoint/2010/main" val="34380368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530AD2D4-9E50-456F-949C-BD9052EADD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539" y="842156"/>
            <a:ext cx="11184835" cy="5890971"/>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8000EA96-9B34-415C-A892-ECFBB4F862D0}"/>
              </a:ext>
            </a:extLst>
          </p:cNvPr>
          <p:cNvSpPr txBox="1"/>
          <p:nvPr/>
        </p:nvSpPr>
        <p:spPr>
          <a:xfrm>
            <a:off x="552629" y="124873"/>
            <a:ext cx="8533042" cy="646331"/>
          </a:xfrm>
          <a:prstGeom prst="rect">
            <a:avLst/>
          </a:prstGeom>
          <a:noFill/>
        </p:spPr>
        <p:txBody>
          <a:bodyPr wrap="none" rtlCol="0">
            <a:spAutoFit/>
          </a:bodyPr>
          <a:lstStyle/>
          <a:p>
            <a:r>
              <a:rPr lang="es-MX" sz="3600" b="1" dirty="0">
                <a:solidFill>
                  <a:schemeClr val="tx1">
                    <a:lumMod val="75000"/>
                    <a:lumOff val="25000"/>
                  </a:schemeClr>
                </a:solidFill>
                <a:latin typeface="Arial" panose="020B0604020202020204" pitchFamily="34" charset="0"/>
                <a:cs typeface="Arial" panose="020B0604020202020204" pitchFamily="34" charset="0"/>
              </a:rPr>
              <a:t>RESULTS – Occurence MDA – MTR &lt;0</a:t>
            </a:r>
          </a:p>
        </p:txBody>
      </p:sp>
      <p:cxnSp>
        <p:nvCxnSpPr>
          <p:cNvPr id="3" name="Conector recto 2">
            <a:extLst>
              <a:ext uri="{FF2B5EF4-FFF2-40B4-BE49-F238E27FC236}">
                <a16:creationId xmlns:a16="http://schemas.microsoft.com/office/drawing/2014/main" id="{5323A832-2EBE-461B-8041-B612A8F12A39}"/>
              </a:ext>
            </a:extLst>
          </p:cNvPr>
          <p:cNvCxnSpPr>
            <a:cxnSpLocks/>
          </p:cNvCxnSpPr>
          <p:nvPr/>
        </p:nvCxnSpPr>
        <p:spPr>
          <a:xfrm>
            <a:off x="702365" y="2451653"/>
            <a:ext cx="10628244"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4446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5 Grupo">
            <a:extLst>
              <a:ext uri="{FF2B5EF4-FFF2-40B4-BE49-F238E27FC236}">
                <a16:creationId xmlns:a16="http://schemas.microsoft.com/office/drawing/2014/main" id="{41802E7E-B478-40EA-9A60-4DE89C69E7AF}"/>
              </a:ext>
            </a:extLst>
          </p:cNvPr>
          <p:cNvGrpSpPr/>
          <p:nvPr/>
        </p:nvGrpSpPr>
        <p:grpSpPr>
          <a:xfrm>
            <a:off x="11118183" y="4328281"/>
            <a:ext cx="784801" cy="579608"/>
            <a:chOff x="0" y="36513"/>
            <a:chExt cx="9144001" cy="6784976"/>
          </a:xfrm>
          <a:pattFill prst="pct70">
            <a:fgClr>
              <a:schemeClr val="accent2">
                <a:lumMod val="75000"/>
              </a:schemeClr>
            </a:fgClr>
            <a:bgClr>
              <a:schemeClr val="bg1"/>
            </a:bgClr>
          </a:pattFill>
        </p:grpSpPr>
        <p:sp>
          <p:nvSpPr>
            <p:cNvPr id="68" name="Freeform 5">
              <a:extLst>
                <a:ext uri="{FF2B5EF4-FFF2-40B4-BE49-F238E27FC236}">
                  <a16:creationId xmlns:a16="http://schemas.microsoft.com/office/drawing/2014/main" id="{3415E9E3-83AE-4FA6-82BE-FEC00AE44D20}"/>
                </a:ext>
              </a:extLst>
            </p:cNvPr>
            <p:cNvSpPr>
              <a:spLocks/>
            </p:cNvSpPr>
            <p:nvPr/>
          </p:nvSpPr>
          <p:spPr bwMode="auto">
            <a:xfrm>
              <a:off x="0" y="2782888"/>
              <a:ext cx="476250" cy="246063"/>
            </a:xfrm>
            <a:custGeom>
              <a:avLst/>
              <a:gdLst>
                <a:gd name="T0" fmla="*/ 0 w 300"/>
                <a:gd name="T1" fmla="*/ 155 h 155"/>
                <a:gd name="T2" fmla="*/ 300 w 300"/>
                <a:gd name="T3" fmla="*/ 155 h 155"/>
                <a:gd name="T4" fmla="*/ 144 w 300"/>
                <a:gd name="T5" fmla="*/ 0 h 155"/>
                <a:gd name="T6" fmla="*/ 0 w 300"/>
                <a:gd name="T7" fmla="*/ 155 h 155"/>
              </a:gdLst>
              <a:ahLst/>
              <a:cxnLst>
                <a:cxn ang="0">
                  <a:pos x="T0" y="T1"/>
                </a:cxn>
                <a:cxn ang="0">
                  <a:pos x="T2" y="T3"/>
                </a:cxn>
                <a:cxn ang="0">
                  <a:pos x="T4" y="T5"/>
                </a:cxn>
                <a:cxn ang="0">
                  <a:pos x="T6" y="T7"/>
                </a:cxn>
              </a:cxnLst>
              <a:rect l="0" t="0" r="r" b="b"/>
              <a:pathLst>
                <a:path w="300" h="155">
                  <a:moveTo>
                    <a:pt x="0" y="155"/>
                  </a:moveTo>
                  <a:lnTo>
                    <a:pt x="300" y="155"/>
                  </a:lnTo>
                  <a:lnTo>
                    <a:pt x="144" y="0"/>
                  </a:lnTo>
                  <a:lnTo>
                    <a:pt x="0" y="155"/>
                  </a:lnTo>
                  <a:close/>
                </a:path>
              </a:pathLst>
            </a:custGeom>
            <a:grpFill/>
            <a:ln w="9525">
              <a:solidFill>
                <a:schemeClr val="bg1"/>
              </a:solidFill>
              <a:round/>
              <a:headEnd/>
              <a:tailEnd/>
            </a:ln>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Calibri"/>
                <a:ea typeface="+mn-ea"/>
                <a:cs typeface="+mn-cs"/>
              </a:endParaRPr>
            </a:p>
          </p:txBody>
        </p:sp>
        <p:sp>
          <p:nvSpPr>
            <p:cNvPr id="69" name="Freeform 6">
              <a:extLst>
                <a:ext uri="{FF2B5EF4-FFF2-40B4-BE49-F238E27FC236}">
                  <a16:creationId xmlns:a16="http://schemas.microsoft.com/office/drawing/2014/main" id="{4869A87C-E762-4524-A8DF-DFC571AFA2C6}"/>
                </a:ext>
              </a:extLst>
            </p:cNvPr>
            <p:cNvSpPr>
              <a:spLocks/>
            </p:cNvSpPr>
            <p:nvPr/>
          </p:nvSpPr>
          <p:spPr bwMode="auto">
            <a:xfrm>
              <a:off x="228600" y="2051051"/>
              <a:ext cx="5294313" cy="4770438"/>
            </a:xfrm>
            <a:custGeom>
              <a:avLst/>
              <a:gdLst>
                <a:gd name="T0" fmla="*/ 0 w 3335"/>
                <a:gd name="T1" fmla="*/ 461 h 3005"/>
                <a:gd name="T2" fmla="*/ 156 w 3335"/>
                <a:gd name="T3" fmla="*/ 616 h 3005"/>
                <a:gd name="T4" fmla="*/ 702 w 3335"/>
                <a:gd name="T5" fmla="*/ 616 h 3005"/>
                <a:gd name="T6" fmla="*/ 3228 w 3335"/>
                <a:gd name="T7" fmla="*/ 3005 h 3005"/>
                <a:gd name="T8" fmla="*/ 3335 w 3335"/>
                <a:gd name="T9" fmla="*/ 2903 h 3005"/>
                <a:gd name="T10" fmla="*/ 434 w 3335"/>
                <a:gd name="T11" fmla="*/ 0 h 3005"/>
                <a:gd name="T12" fmla="*/ 0 w 3335"/>
                <a:gd name="T13" fmla="*/ 461 h 3005"/>
              </a:gdLst>
              <a:ahLst/>
              <a:cxnLst>
                <a:cxn ang="0">
                  <a:pos x="T0" y="T1"/>
                </a:cxn>
                <a:cxn ang="0">
                  <a:pos x="T2" y="T3"/>
                </a:cxn>
                <a:cxn ang="0">
                  <a:pos x="T4" y="T5"/>
                </a:cxn>
                <a:cxn ang="0">
                  <a:pos x="T6" y="T7"/>
                </a:cxn>
                <a:cxn ang="0">
                  <a:pos x="T8" y="T9"/>
                </a:cxn>
                <a:cxn ang="0">
                  <a:pos x="T10" y="T11"/>
                </a:cxn>
                <a:cxn ang="0">
                  <a:pos x="T12" y="T13"/>
                </a:cxn>
              </a:cxnLst>
              <a:rect l="0" t="0" r="r" b="b"/>
              <a:pathLst>
                <a:path w="3335" h="3005">
                  <a:moveTo>
                    <a:pt x="0" y="461"/>
                  </a:moveTo>
                  <a:lnTo>
                    <a:pt x="156" y="616"/>
                  </a:lnTo>
                  <a:lnTo>
                    <a:pt x="702" y="616"/>
                  </a:lnTo>
                  <a:lnTo>
                    <a:pt x="3228" y="3005"/>
                  </a:lnTo>
                  <a:lnTo>
                    <a:pt x="3335" y="2903"/>
                  </a:lnTo>
                  <a:lnTo>
                    <a:pt x="434" y="0"/>
                  </a:lnTo>
                  <a:lnTo>
                    <a:pt x="0" y="461"/>
                  </a:lnTo>
                  <a:close/>
                </a:path>
              </a:pathLst>
            </a:custGeom>
            <a:grpFill/>
            <a:ln w="9525">
              <a:solidFill>
                <a:schemeClr val="bg1"/>
              </a:solidFill>
              <a:round/>
              <a:headEnd/>
              <a:tailEnd/>
            </a:ln>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Calibri"/>
                <a:ea typeface="+mn-ea"/>
                <a:cs typeface="+mn-cs"/>
              </a:endParaRPr>
            </a:p>
          </p:txBody>
        </p:sp>
        <p:sp>
          <p:nvSpPr>
            <p:cNvPr id="70" name="Freeform 7">
              <a:extLst>
                <a:ext uri="{FF2B5EF4-FFF2-40B4-BE49-F238E27FC236}">
                  <a16:creationId xmlns:a16="http://schemas.microsoft.com/office/drawing/2014/main" id="{E3B098A5-B3ED-4FEA-B323-A24488AF4576}"/>
                </a:ext>
              </a:extLst>
            </p:cNvPr>
            <p:cNvSpPr>
              <a:spLocks/>
            </p:cNvSpPr>
            <p:nvPr/>
          </p:nvSpPr>
          <p:spPr bwMode="auto">
            <a:xfrm>
              <a:off x="917575" y="1320801"/>
              <a:ext cx="5354638" cy="5338763"/>
            </a:xfrm>
            <a:custGeom>
              <a:avLst/>
              <a:gdLst>
                <a:gd name="T0" fmla="*/ 0 w 3373"/>
                <a:gd name="T1" fmla="*/ 460 h 3363"/>
                <a:gd name="T2" fmla="*/ 2901 w 3373"/>
                <a:gd name="T3" fmla="*/ 3363 h 3363"/>
                <a:gd name="T4" fmla="*/ 3373 w 3373"/>
                <a:gd name="T5" fmla="*/ 2940 h 3363"/>
                <a:gd name="T6" fmla="*/ 428 w 3373"/>
                <a:gd name="T7" fmla="*/ 0 h 3363"/>
                <a:gd name="T8" fmla="*/ 0 w 3373"/>
                <a:gd name="T9" fmla="*/ 460 h 3363"/>
              </a:gdLst>
              <a:ahLst/>
              <a:cxnLst>
                <a:cxn ang="0">
                  <a:pos x="T0" y="T1"/>
                </a:cxn>
                <a:cxn ang="0">
                  <a:pos x="T2" y="T3"/>
                </a:cxn>
                <a:cxn ang="0">
                  <a:pos x="T4" y="T5"/>
                </a:cxn>
                <a:cxn ang="0">
                  <a:pos x="T6" y="T7"/>
                </a:cxn>
                <a:cxn ang="0">
                  <a:pos x="T8" y="T9"/>
                </a:cxn>
              </a:cxnLst>
              <a:rect l="0" t="0" r="r" b="b"/>
              <a:pathLst>
                <a:path w="3373" h="3363">
                  <a:moveTo>
                    <a:pt x="0" y="460"/>
                  </a:moveTo>
                  <a:lnTo>
                    <a:pt x="2901" y="3363"/>
                  </a:lnTo>
                  <a:lnTo>
                    <a:pt x="3373" y="2940"/>
                  </a:lnTo>
                  <a:lnTo>
                    <a:pt x="428" y="0"/>
                  </a:lnTo>
                  <a:lnTo>
                    <a:pt x="0" y="460"/>
                  </a:lnTo>
                  <a:close/>
                </a:path>
              </a:pathLst>
            </a:custGeom>
            <a:grpFill/>
            <a:ln w="9525">
              <a:solidFill>
                <a:schemeClr val="bg1"/>
              </a:solidFill>
              <a:round/>
              <a:headEnd/>
              <a:tailEnd/>
            </a:ln>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Calibri"/>
                <a:ea typeface="+mn-ea"/>
                <a:cs typeface="+mn-cs"/>
              </a:endParaRPr>
            </a:p>
          </p:txBody>
        </p:sp>
        <p:sp>
          <p:nvSpPr>
            <p:cNvPr id="71" name="Freeform 8">
              <a:extLst>
                <a:ext uri="{FF2B5EF4-FFF2-40B4-BE49-F238E27FC236}">
                  <a16:creationId xmlns:a16="http://schemas.microsoft.com/office/drawing/2014/main" id="{1F2F18CC-6F06-4863-ACD7-4D6FF7D5FD56}"/>
                </a:ext>
              </a:extLst>
            </p:cNvPr>
            <p:cNvSpPr>
              <a:spLocks/>
            </p:cNvSpPr>
            <p:nvPr/>
          </p:nvSpPr>
          <p:spPr bwMode="auto">
            <a:xfrm>
              <a:off x="1597025" y="1252538"/>
              <a:ext cx="5413375" cy="4735513"/>
            </a:xfrm>
            <a:custGeom>
              <a:avLst/>
              <a:gdLst>
                <a:gd name="T0" fmla="*/ 43 w 3410"/>
                <a:gd name="T1" fmla="*/ 0 h 2983"/>
                <a:gd name="T2" fmla="*/ 0 w 3410"/>
                <a:gd name="T3" fmla="*/ 43 h 2983"/>
                <a:gd name="T4" fmla="*/ 2945 w 3410"/>
                <a:gd name="T5" fmla="*/ 2983 h 2983"/>
                <a:gd name="T6" fmla="*/ 3410 w 3410"/>
                <a:gd name="T7" fmla="*/ 2560 h 2983"/>
                <a:gd name="T8" fmla="*/ 851 w 3410"/>
                <a:gd name="T9" fmla="*/ 0 h 2983"/>
                <a:gd name="T10" fmla="*/ 43 w 3410"/>
                <a:gd name="T11" fmla="*/ 0 h 2983"/>
              </a:gdLst>
              <a:ahLst/>
              <a:cxnLst>
                <a:cxn ang="0">
                  <a:pos x="T0" y="T1"/>
                </a:cxn>
                <a:cxn ang="0">
                  <a:pos x="T2" y="T3"/>
                </a:cxn>
                <a:cxn ang="0">
                  <a:pos x="T4" y="T5"/>
                </a:cxn>
                <a:cxn ang="0">
                  <a:pos x="T6" y="T7"/>
                </a:cxn>
                <a:cxn ang="0">
                  <a:pos x="T8" y="T9"/>
                </a:cxn>
                <a:cxn ang="0">
                  <a:pos x="T10" y="T11"/>
                </a:cxn>
              </a:cxnLst>
              <a:rect l="0" t="0" r="r" b="b"/>
              <a:pathLst>
                <a:path w="3410" h="2983">
                  <a:moveTo>
                    <a:pt x="43" y="0"/>
                  </a:moveTo>
                  <a:lnTo>
                    <a:pt x="0" y="43"/>
                  </a:lnTo>
                  <a:lnTo>
                    <a:pt x="2945" y="2983"/>
                  </a:lnTo>
                  <a:lnTo>
                    <a:pt x="3410" y="2560"/>
                  </a:lnTo>
                  <a:lnTo>
                    <a:pt x="851" y="0"/>
                  </a:lnTo>
                  <a:lnTo>
                    <a:pt x="43" y="0"/>
                  </a:lnTo>
                  <a:close/>
                </a:path>
              </a:pathLst>
            </a:custGeom>
            <a:grpFill/>
            <a:ln w="9525">
              <a:solidFill>
                <a:schemeClr val="bg1"/>
              </a:solidFill>
              <a:round/>
              <a:headEnd/>
              <a:tailEnd/>
            </a:ln>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Calibri"/>
                <a:ea typeface="+mn-ea"/>
                <a:cs typeface="+mn-cs"/>
              </a:endParaRPr>
            </a:p>
          </p:txBody>
        </p:sp>
        <p:sp>
          <p:nvSpPr>
            <p:cNvPr id="72" name="Freeform 9">
              <a:extLst>
                <a:ext uri="{FF2B5EF4-FFF2-40B4-BE49-F238E27FC236}">
                  <a16:creationId xmlns:a16="http://schemas.microsoft.com/office/drawing/2014/main" id="{6CA8E325-21EC-47C4-B823-3B4F5F027BD8}"/>
                </a:ext>
              </a:extLst>
            </p:cNvPr>
            <p:cNvSpPr>
              <a:spLocks/>
            </p:cNvSpPr>
            <p:nvPr/>
          </p:nvSpPr>
          <p:spPr bwMode="auto">
            <a:xfrm>
              <a:off x="2947988" y="758826"/>
              <a:ext cx="4810125" cy="4557713"/>
            </a:xfrm>
            <a:custGeom>
              <a:avLst/>
              <a:gdLst>
                <a:gd name="T0" fmla="*/ 252 w 3030"/>
                <a:gd name="T1" fmla="*/ 311 h 2871"/>
                <a:gd name="T2" fmla="*/ 0 w 3030"/>
                <a:gd name="T3" fmla="*/ 311 h 2871"/>
                <a:gd name="T4" fmla="*/ 2559 w 3030"/>
                <a:gd name="T5" fmla="*/ 2871 h 2871"/>
                <a:gd name="T6" fmla="*/ 3030 w 3030"/>
                <a:gd name="T7" fmla="*/ 2442 h 2871"/>
                <a:gd name="T8" fmla="*/ 589 w 3030"/>
                <a:gd name="T9" fmla="*/ 0 h 2871"/>
                <a:gd name="T10" fmla="*/ 252 w 3030"/>
                <a:gd name="T11" fmla="*/ 311 h 2871"/>
              </a:gdLst>
              <a:ahLst/>
              <a:cxnLst>
                <a:cxn ang="0">
                  <a:pos x="T0" y="T1"/>
                </a:cxn>
                <a:cxn ang="0">
                  <a:pos x="T2" y="T3"/>
                </a:cxn>
                <a:cxn ang="0">
                  <a:pos x="T4" y="T5"/>
                </a:cxn>
                <a:cxn ang="0">
                  <a:pos x="T6" y="T7"/>
                </a:cxn>
                <a:cxn ang="0">
                  <a:pos x="T8" y="T9"/>
                </a:cxn>
                <a:cxn ang="0">
                  <a:pos x="T10" y="T11"/>
                </a:cxn>
              </a:cxnLst>
              <a:rect l="0" t="0" r="r" b="b"/>
              <a:pathLst>
                <a:path w="3030" h="2871">
                  <a:moveTo>
                    <a:pt x="252" y="311"/>
                  </a:moveTo>
                  <a:lnTo>
                    <a:pt x="0" y="311"/>
                  </a:lnTo>
                  <a:lnTo>
                    <a:pt x="2559" y="2871"/>
                  </a:lnTo>
                  <a:lnTo>
                    <a:pt x="3030" y="2442"/>
                  </a:lnTo>
                  <a:lnTo>
                    <a:pt x="589" y="0"/>
                  </a:lnTo>
                  <a:lnTo>
                    <a:pt x="252" y="311"/>
                  </a:lnTo>
                  <a:close/>
                </a:path>
              </a:pathLst>
            </a:custGeom>
            <a:grpFill/>
            <a:ln w="9525">
              <a:solidFill>
                <a:schemeClr val="bg1"/>
              </a:solidFill>
              <a:round/>
              <a:headEnd/>
              <a:tailEnd/>
            </a:ln>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Calibri"/>
                <a:ea typeface="+mn-ea"/>
                <a:cs typeface="+mn-cs"/>
              </a:endParaRPr>
            </a:p>
          </p:txBody>
        </p:sp>
        <p:sp>
          <p:nvSpPr>
            <p:cNvPr id="73" name="Freeform 10">
              <a:extLst>
                <a:ext uri="{FF2B5EF4-FFF2-40B4-BE49-F238E27FC236}">
                  <a16:creationId xmlns:a16="http://schemas.microsoft.com/office/drawing/2014/main" id="{B3A838AF-5E97-430F-9941-445B3B5BF604}"/>
                </a:ext>
              </a:extLst>
            </p:cNvPr>
            <p:cNvSpPr>
              <a:spLocks/>
            </p:cNvSpPr>
            <p:nvPr/>
          </p:nvSpPr>
          <p:spPr bwMode="auto">
            <a:xfrm>
              <a:off x="3883025" y="87313"/>
              <a:ext cx="4614863" cy="4548188"/>
            </a:xfrm>
            <a:custGeom>
              <a:avLst/>
              <a:gdLst>
                <a:gd name="T0" fmla="*/ 0 w 2907"/>
                <a:gd name="T1" fmla="*/ 423 h 2865"/>
                <a:gd name="T2" fmla="*/ 2441 w 2907"/>
                <a:gd name="T3" fmla="*/ 2865 h 2865"/>
                <a:gd name="T4" fmla="*/ 2907 w 2907"/>
                <a:gd name="T5" fmla="*/ 2442 h 2865"/>
                <a:gd name="T6" fmla="*/ 466 w 2907"/>
                <a:gd name="T7" fmla="*/ 0 h 2865"/>
                <a:gd name="T8" fmla="*/ 0 w 2907"/>
                <a:gd name="T9" fmla="*/ 423 h 2865"/>
              </a:gdLst>
              <a:ahLst/>
              <a:cxnLst>
                <a:cxn ang="0">
                  <a:pos x="T0" y="T1"/>
                </a:cxn>
                <a:cxn ang="0">
                  <a:pos x="T2" y="T3"/>
                </a:cxn>
                <a:cxn ang="0">
                  <a:pos x="T4" y="T5"/>
                </a:cxn>
                <a:cxn ang="0">
                  <a:pos x="T6" y="T7"/>
                </a:cxn>
                <a:cxn ang="0">
                  <a:pos x="T8" y="T9"/>
                </a:cxn>
              </a:cxnLst>
              <a:rect l="0" t="0" r="r" b="b"/>
              <a:pathLst>
                <a:path w="2907" h="2865">
                  <a:moveTo>
                    <a:pt x="0" y="423"/>
                  </a:moveTo>
                  <a:lnTo>
                    <a:pt x="2441" y="2865"/>
                  </a:lnTo>
                  <a:lnTo>
                    <a:pt x="2907" y="2442"/>
                  </a:lnTo>
                  <a:lnTo>
                    <a:pt x="466" y="0"/>
                  </a:lnTo>
                  <a:lnTo>
                    <a:pt x="0" y="423"/>
                  </a:lnTo>
                  <a:close/>
                </a:path>
              </a:pathLst>
            </a:custGeom>
            <a:grpFill/>
            <a:ln w="9525">
              <a:solidFill>
                <a:schemeClr val="bg1"/>
              </a:solidFill>
              <a:round/>
              <a:headEnd/>
              <a:tailEnd/>
            </a:ln>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Calibri"/>
                <a:ea typeface="+mn-ea"/>
                <a:cs typeface="+mn-cs"/>
              </a:endParaRPr>
            </a:p>
          </p:txBody>
        </p:sp>
        <p:sp>
          <p:nvSpPr>
            <p:cNvPr id="74" name="Freeform 11">
              <a:extLst>
                <a:ext uri="{FF2B5EF4-FFF2-40B4-BE49-F238E27FC236}">
                  <a16:creationId xmlns:a16="http://schemas.microsoft.com/office/drawing/2014/main" id="{9D1E80B3-0490-41BC-BF27-25B25139D73E}"/>
                </a:ext>
              </a:extLst>
            </p:cNvPr>
            <p:cNvSpPr>
              <a:spLocks/>
            </p:cNvSpPr>
            <p:nvPr/>
          </p:nvSpPr>
          <p:spPr bwMode="auto">
            <a:xfrm>
              <a:off x="4622800" y="36513"/>
              <a:ext cx="4521200" cy="3927475"/>
            </a:xfrm>
            <a:custGeom>
              <a:avLst/>
              <a:gdLst>
                <a:gd name="T0" fmla="*/ 38 w 2848"/>
                <a:gd name="T1" fmla="*/ 0 h 2474"/>
                <a:gd name="T2" fmla="*/ 0 w 2848"/>
                <a:gd name="T3" fmla="*/ 32 h 2474"/>
                <a:gd name="T4" fmla="*/ 2441 w 2848"/>
                <a:gd name="T5" fmla="*/ 2474 h 2474"/>
                <a:gd name="T6" fmla="*/ 2848 w 2848"/>
                <a:gd name="T7" fmla="*/ 2105 h 2474"/>
                <a:gd name="T8" fmla="*/ 2848 w 2848"/>
                <a:gd name="T9" fmla="*/ 1987 h 2474"/>
                <a:gd name="T10" fmla="*/ 862 w 2848"/>
                <a:gd name="T11" fmla="*/ 0 h 2474"/>
                <a:gd name="T12" fmla="*/ 38 w 2848"/>
                <a:gd name="T13" fmla="*/ 0 h 2474"/>
              </a:gdLst>
              <a:ahLst/>
              <a:cxnLst>
                <a:cxn ang="0">
                  <a:pos x="T0" y="T1"/>
                </a:cxn>
                <a:cxn ang="0">
                  <a:pos x="T2" y="T3"/>
                </a:cxn>
                <a:cxn ang="0">
                  <a:pos x="T4" y="T5"/>
                </a:cxn>
                <a:cxn ang="0">
                  <a:pos x="T6" y="T7"/>
                </a:cxn>
                <a:cxn ang="0">
                  <a:pos x="T8" y="T9"/>
                </a:cxn>
                <a:cxn ang="0">
                  <a:pos x="T10" y="T11"/>
                </a:cxn>
                <a:cxn ang="0">
                  <a:pos x="T12" y="T13"/>
                </a:cxn>
              </a:cxnLst>
              <a:rect l="0" t="0" r="r" b="b"/>
              <a:pathLst>
                <a:path w="2848" h="2474">
                  <a:moveTo>
                    <a:pt x="38" y="0"/>
                  </a:moveTo>
                  <a:lnTo>
                    <a:pt x="0" y="32"/>
                  </a:lnTo>
                  <a:lnTo>
                    <a:pt x="2441" y="2474"/>
                  </a:lnTo>
                  <a:lnTo>
                    <a:pt x="2848" y="2105"/>
                  </a:lnTo>
                  <a:lnTo>
                    <a:pt x="2848" y="1987"/>
                  </a:lnTo>
                  <a:lnTo>
                    <a:pt x="862" y="0"/>
                  </a:lnTo>
                  <a:lnTo>
                    <a:pt x="38" y="0"/>
                  </a:lnTo>
                  <a:close/>
                </a:path>
              </a:pathLst>
            </a:custGeom>
            <a:grpFill/>
            <a:ln w="9525">
              <a:solidFill>
                <a:schemeClr val="bg1"/>
              </a:solidFill>
              <a:round/>
              <a:headEnd/>
              <a:tailEnd/>
            </a:ln>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Calibri"/>
                <a:ea typeface="+mn-ea"/>
                <a:cs typeface="+mn-cs"/>
              </a:endParaRPr>
            </a:p>
          </p:txBody>
        </p:sp>
        <p:sp>
          <p:nvSpPr>
            <p:cNvPr id="75" name="Freeform 12">
              <a:extLst>
                <a:ext uri="{FF2B5EF4-FFF2-40B4-BE49-F238E27FC236}">
                  <a16:creationId xmlns:a16="http://schemas.microsoft.com/office/drawing/2014/main" id="{FDB8BCC4-7CA2-436D-9EFA-974B8C68EAD7}"/>
                </a:ext>
              </a:extLst>
            </p:cNvPr>
            <p:cNvSpPr>
              <a:spLocks/>
            </p:cNvSpPr>
            <p:nvPr/>
          </p:nvSpPr>
          <p:spPr bwMode="auto">
            <a:xfrm>
              <a:off x="5991225" y="36513"/>
              <a:ext cx="3152775" cy="3154363"/>
            </a:xfrm>
            <a:custGeom>
              <a:avLst/>
              <a:gdLst>
                <a:gd name="T0" fmla="*/ 1986 w 1986"/>
                <a:gd name="T1" fmla="*/ 1987 h 1987"/>
                <a:gd name="T2" fmla="*/ 1986 w 1986"/>
                <a:gd name="T3" fmla="*/ 1093 h 1987"/>
                <a:gd name="T4" fmla="*/ 889 w 1986"/>
                <a:gd name="T5" fmla="*/ 0 h 1987"/>
                <a:gd name="T6" fmla="*/ 0 w 1986"/>
                <a:gd name="T7" fmla="*/ 0 h 1987"/>
                <a:gd name="T8" fmla="*/ 1986 w 1986"/>
                <a:gd name="T9" fmla="*/ 1987 h 1987"/>
              </a:gdLst>
              <a:ahLst/>
              <a:cxnLst>
                <a:cxn ang="0">
                  <a:pos x="T0" y="T1"/>
                </a:cxn>
                <a:cxn ang="0">
                  <a:pos x="T2" y="T3"/>
                </a:cxn>
                <a:cxn ang="0">
                  <a:pos x="T4" y="T5"/>
                </a:cxn>
                <a:cxn ang="0">
                  <a:pos x="T6" y="T7"/>
                </a:cxn>
                <a:cxn ang="0">
                  <a:pos x="T8" y="T9"/>
                </a:cxn>
              </a:cxnLst>
              <a:rect l="0" t="0" r="r" b="b"/>
              <a:pathLst>
                <a:path w="1986" h="1987">
                  <a:moveTo>
                    <a:pt x="1986" y="1987"/>
                  </a:moveTo>
                  <a:lnTo>
                    <a:pt x="1986" y="1093"/>
                  </a:lnTo>
                  <a:lnTo>
                    <a:pt x="889" y="0"/>
                  </a:lnTo>
                  <a:lnTo>
                    <a:pt x="0" y="0"/>
                  </a:lnTo>
                  <a:lnTo>
                    <a:pt x="1986" y="1987"/>
                  </a:lnTo>
                  <a:close/>
                </a:path>
              </a:pathLst>
            </a:custGeom>
            <a:grpFill/>
            <a:ln w="9525">
              <a:solidFill>
                <a:schemeClr val="bg1"/>
              </a:solidFill>
              <a:round/>
              <a:headEnd/>
              <a:tailEnd/>
            </a:ln>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Calibri"/>
                <a:ea typeface="+mn-ea"/>
                <a:cs typeface="+mn-cs"/>
              </a:endParaRPr>
            </a:p>
          </p:txBody>
        </p:sp>
        <p:sp>
          <p:nvSpPr>
            <p:cNvPr id="76" name="Freeform 13">
              <a:extLst>
                <a:ext uri="{FF2B5EF4-FFF2-40B4-BE49-F238E27FC236}">
                  <a16:creationId xmlns:a16="http://schemas.microsoft.com/office/drawing/2014/main" id="{3DBCAA31-C8EA-4DF9-90A8-242096EC4B50}"/>
                </a:ext>
              </a:extLst>
            </p:cNvPr>
            <p:cNvSpPr>
              <a:spLocks/>
            </p:cNvSpPr>
            <p:nvPr/>
          </p:nvSpPr>
          <p:spPr bwMode="auto">
            <a:xfrm>
              <a:off x="7402513" y="36513"/>
              <a:ext cx="1741488" cy="1735138"/>
            </a:xfrm>
            <a:custGeom>
              <a:avLst/>
              <a:gdLst>
                <a:gd name="T0" fmla="*/ 1097 w 1097"/>
                <a:gd name="T1" fmla="*/ 702 h 1093"/>
                <a:gd name="T2" fmla="*/ 396 w 1097"/>
                <a:gd name="T3" fmla="*/ 0 h 1093"/>
                <a:gd name="T4" fmla="*/ 0 w 1097"/>
                <a:gd name="T5" fmla="*/ 0 h 1093"/>
                <a:gd name="T6" fmla="*/ 1097 w 1097"/>
                <a:gd name="T7" fmla="*/ 1093 h 1093"/>
                <a:gd name="T8" fmla="*/ 1097 w 1097"/>
                <a:gd name="T9" fmla="*/ 702 h 1093"/>
              </a:gdLst>
              <a:ahLst/>
              <a:cxnLst>
                <a:cxn ang="0">
                  <a:pos x="T0" y="T1"/>
                </a:cxn>
                <a:cxn ang="0">
                  <a:pos x="T2" y="T3"/>
                </a:cxn>
                <a:cxn ang="0">
                  <a:pos x="T4" y="T5"/>
                </a:cxn>
                <a:cxn ang="0">
                  <a:pos x="T6" y="T7"/>
                </a:cxn>
                <a:cxn ang="0">
                  <a:pos x="T8" y="T9"/>
                </a:cxn>
              </a:cxnLst>
              <a:rect l="0" t="0" r="r" b="b"/>
              <a:pathLst>
                <a:path w="1097" h="1093">
                  <a:moveTo>
                    <a:pt x="1097" y="702"/>
                  </a:moveTo>
                  <a:lnTo>
                    <a:pt x="396" y="0"/>
                  </a:lnTo>
                  <a:lnTo>
                    <a:pt x="0" y="0"/>
                  </a:lnTo>
                  <a:lnTo>
                    <a:pt x="1097" y="1093"/>
                  </a:lnTo>
                  <a:lnTo>
                    <a:pt x="1097" y="702"/>
                  </a:lnTo>
                  <a:close/>
                </a:path>
              </a:pathLst>
            </a:custGeom>
            <a:grpFill/>
            <a:ln w="9525">
              <a:solidFill>
                <a:schemeClr val="bg1"/>
              </a:solidFill>
              <a:round/>
              <a:headEnd/>
              <a:tailEnd/>
            </a:ln>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3" name="Freeform 5">
            <a:extLst>
              <a:ext uri="{FF2B5EF4-FFF2-40B4-BE49-F238E27FC236}">
                <a16:creationId xmlns:a16="http://schemas.microsoft.com/office/drawing/2014/main" id="{A7AC6A25-3EB3-4F8E-9AC9-2CAC5822E638}"/>
              </a:ext>
            </a:extLst>
          </p:cNvPr>
          <p:cNvSpPr>
            <a:spLocks/>
          </p:cNvSpPr>
          <p:nvPr/>
        </p:nvSpPr>
        <p:spPr bwMode="auto">
          <a:xfrm>
            <a:off x="5022992" y="1044837"/>
            <a:ext cx="1433039" cy="2004429"/>
          </a:xfrm>
          <a:custGeom>
            <a:avLst/>
            <a:gdLst>
              <a:gd name="T0" fmla="*/ 808 w 825"/>
              <a:gd name="T1" fmla="*/ 968 h 1155"/>
              <a:gd name="T2" fmla="*/ 748 w 825"/>
              <a:gd name="T3" fmla="*/ 907 h 1155"/>
              <a:gd name="T4" fmla="*/ 748 w 825"/>
              <a:gd name="T5" fmla="*/ 797 h 1155"/>
              <a:gd name="T6" fmla="*/ 825 w 825"/>
              <a:gd name="T7" fmla="*/ 797 h 1155"/>
              <a:gd name="T8" fmla="*/ 825 w 825"/>
              <a:gd name="T9" fmla="*/ 275 h 1155"/>
              <a:gd name="T10" fmla="*/ 522 w 825"/>
              <a:gd name="T11" fmla="*/ 275 h 1155"/>
              <a:gd name="T12" fmla="*/ 49 w 825"/>
              <a:gd name="T13" fmla="*/ 0 h 1155"/>
              <a:gd name="T14" fmla="*/ 0 w 825"/>
              <a:gd name="T15" fmla="*/ 44 h 1155"/>
              <a:gd name="T16" fmla="*/ 0 w 825"/>
              <a:gd name="T17" fmla="*/ 93 h 1155"/>
              <a:gd name="T18" fmla="*/ 27 w 825"/>
              <a:gd name="T19" fmla="*/ 121 h 1155"/>
              <a:gd name="T20" fmla="*/ 104 w 825"/>
              <a:gd name="T21" fmla="*/ 198 h 1155"/>
              <a:gd name="T22" fmla="*/ 143 w 825"/>
              <a:gd name="T23" fmla="*/ 165 h 1155"/>
              <a:gd name="T24" fmla="*/ 170 w 825"/>
              <a:gd name="T25" fmla="*/ 198 h 1155"/>
              <a:gd name="T26" fmla="*/ 170 w 825"/>
              <a:gd name="T27" fmla="*/ 225 h 1155"/>
              <a:gd name="T28" fmla="*/ 220 w 825"/>
              <a:gd name="T29" fmla="*/ 225 h 1155"/>
              <a:gd name="T30" fmla="*/ 220 w 825"/>
              <a:gd name="T31" fmla="*/ 363 h 1155"/>
              <a:gd name="T32" fmla="*/ 258 w 825"/>
              <a:gd name="T33" fmla="*/ 401 h 1155"/>
              <a:gd name="T34" fmla="*/ 258 w 825"/>
              <a:gd name="T35" fmla="*/ 467 h 1155"/>
              <a:gd name="T36" fmla="*/ 286 w 825"/>
              <a:gd name="T37" fmla="*/ 489 h 1155"/>
              <a:gd name="T38" fmla="*/ 286 w 825"/>
              <a:gd name="T39" fmla="*/ 577 h 1155"/>
              <a:gd name="T40" fmla="*/ 319 w 825"/>
              <a:gd name="T41" fmla="*/ 610 h 1155"/>
              <a:gd name="T42" fmla="*/ 319 w 825"/>
              <a:gd name="T43" fmla="*/ 632 h 1155"/>
              <a:gd name="T44" fmla="*/ 363 w 825"/>
              <a:gd name="T45" fmla="*/ 671 h 1155"/>
              <a:gd name="T46" fmla="*/ 363 w 825"/>
              <a:gd name="T47" fmla="*/ 704 h 1155"/>
              <a:gd name="T48" fmla="*/ 528 w 825"/>
              <a:gd name="T49" fmla="*/ 863 h 1155"/>
              <a:gd name="T50" fmla="*/ 528 w 825"/>
              <a:gd name="T51" fmla="*/ 951 h 1155"/>
              <a:gd name="T52" fmla="*/ 599 w 825"/>
              <a:gd name="T53" fmla="*/ 1017 h 1155"/>
              <a:gd name="T54" fmla="*/ 599 w 825"/>
              <a:gd name="T55" fmla="*/ 1039 h 1155"/>
              <a:gd name="T56" fmla="*/ 627 w 825"/>
              <a:gd name="T57" fmla="*/ 1072 h 1155"/>
              <a:gd name="T58" fmla="*/ 649 w 825"/>
              <a:gd name="T59" fmla="*/ 1072 h 1155"/>
              <a:gd name="T60" fmla="*/ 671 w 825"/>
              <a:gd name="T61" fmla="*/ 1094 h 1155"/>
              <a:gd name="T62" fmla="*/ 671 w 825"/>
              <a:gd name="T63" fmla="*/ 1155 h 1155"/>
              <a:gd name="T64" fmla="*/ 808 w 825"/>
              <a:gd name="T65" fmla="*/ 1028 h 1155"/>
              <a:gd name="T66" fmla="*/ 808 w 825"/>
              <a:gd name="T67" fmla="*/ 968 h 1155"/>
              <a:gd name="T68" fmla="*/ 808 w 825"/>
              <a:gd name="T69" fmla="*/ 968 h 1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25" h="1155">
                <a:moveTo>
                  <a:pt x="808" y="968"/>
                </a:moveTo>
                <a:lnTo>
                  <a:pt x="748" y="907"/>
                </a:lnTo>
                <a:lnTo>
                  <a:pt x="748" y="797"/>
                </a:lnTo>
                <a:lnTo>
                  <a:pt x="825" y="797"/>
                </a:lnTo>
                <a:lnTo>
                  <a:pt x="825" y="275"/>
                </a:lnTo>
                <a:lnTo>
                  <a:pt x="522" y="275"/>
                </a:lnTo>
                <a:lnTo>
                  <a:pt x="49" y="0"/>
                </a:lnTo>
                <a:lnTo>
                  <a:pt x="0" y="44"/>
                </a:lnTo>
                <a:lnTo>
                  <a:pt x="0" y="93"/>
                </a:lnTo>
                <a:lnTo>
                  <a:pt x="27" y="121"/>
                </a:lnTo>
                <a:lnTo>
                  <a:pt x="104" y="198"/>
                </a:lnTo>
                <a:lnTo>
                  <a:pt x="143" y="165"/>
                </a:lnTo>
                <a:lnTo>
                  <a:pt x="170" y="198"/>
                </a:lnTo>
                <a:lnTo>
                  <a:pt x="170" y="225"/>
                </a:lnTo>
                <a:lnTo>
                  <a:pt x="220" y="225"/>
                </a:lnTo>
                <a:lnTo>
                  <a:pt x="220" y="363"/>
                </a:lnTo>
                <a:lnTo>
                  <a:pt x="258" y="401"/>
                </a:lnTo>
                <a:lnTo>
                  <a:pt x="258" y="467"/>
                </a:lnTo>
                <a:lnTo>
                  <a:pt x="286" y="489"/>
                </a:lnTo>
                <a:lnTo>
                  <a:pt x="286" y="577"/>
                </a:lnTo>
                <a:lnTo>
                  <a:pt x="319" y="610"/>
                </a:lnTo>
                <a:lnTo>
                  <a:pt x="319" y="632"/>
                </a:lnTo>
                <a:lnTo>
                  <a:pt x="363" y="671"/>
                </a:lnTo>
                <a:lnTo>
                  <a:pt x="363" y="704"/>
                </a:lnTo>
                <a:lnTo>
                  <a:pt x="528" y="863"/>
                </a:lnTo>
                <a:lnTo>
                  <a:pt x="528" y="951"/>
                </a:lnTo>
                <a:lnTo>
                  <a:pt x="599" y="1017"/>
                </a:lnTo>
                <a:lnTo>
                  <a:pt x="599" y="1039"/>
                </a:lnTo>
                <a:lnTo>
                  <a:pt x="627" y="1072"/>
                </a:lnTo>
                <a:lnTo>
                  <a:pt x="649" y="1072"/>
                </a:lnTo>
                <a:lnTo>
                  <a:pt x="671" y="1094"/>
                </a:lnTo>
                <a:lnTo>
                  <a:pt x="671" y="1155"/>
                </a:lnTo>
                <a:lnTo>
                  <a:pt x="808" y="1028"/>
                </a:lnTo>
                <a:lnTo>
                  <a:pt x="808" y="968"/>
                </a:lnTo>
                <a:lnTo>
                  <a:pt x="808" y="968"/>
                </a:lnTo>
                <a:close/>
              </a:path>
            </a:pathLst>
          </a:custGeom>
          <a:pattFill prst="pct70">
            <a:fgClr>
              <a:schemeClr val="accent2">
                <a:lumMod val="75000"/>
              </a:schemeClr>
            </a:fgClr>
            <a:bgClr>
              <a:schemeClr val="bg1"/>
            </a:bgClr>
          </a:pattFill>
          <a:ln w="793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8">
            <a:extLst>
              <a:ext uri="{FF2B5EF4-FFF2-40B4-BE49-F238E27FC236}">
                <a16:creationId xmlns:a16="http://schemas.microsoft.com/office/drawing/2014/main" id="{27D2F01A-F7B6-4CD5-BDC7-38277AFE754C}"/>
              </a:ext>
            </a:extLst>
          </p:cNvPr>
          <p:cNvSpPr>
            <a:spLocks/>
          </p:cNvSpPr>
          <p:nvPr/>
        </p:nvSpPr>
        <p:spPr bwMode="auto">
          <a:xfrm>
            <a:off x="6770431" y="2934725"/>
            <a:ext cx="1184645" cy="1364052"/>
          </a:xfrm>
          <a:custGeom>
            <a:avLst/>
            <a:gdLst>
              <a:gd name="T0" fmla="*/ 462 w 682"/>
              <a:gd name="T1" fmla="*/ 16 h 786"/>
              <a:gd name="T2" fmla="*/ 402 w 682"/>
              <a:gd name="T3" fmla="*/ 16 h 786"/>
              <a:gd name="T4" fmla="*/ 352 w 682"/>
              <a:gd name="T5" fmla="*/ 71 h 786"/>
              <a:gd name="T6" fmla="*/ 242 w 682"/>
              <a:gd name="T7" fmla="*/ 71 h 786"/>
              <a:gd name="T8" fmla="*/ 171 w 682"/>
              <a:gd name="T9" fmla="*/ 0 h 786"/>
              <a:gd name="T10" fmla="*/ 127 w 682"/>
              <a:gd name="T11" fmla="*/ 0 h 786"/>
              <a:gd name="T12" fmla="*/ 66 w 682"/>
              <a:gd name="T13" fmla="*/ 66 h 786"/>
              <a:gd name="T14" fmla="*/ 66 w 682"/>
              <a:gd name="T15" fmla="*/ 203 h 786"/>
              <a:gd name="T16" fmla="*/ 0 w 682"/>
              <a:gd name="T17" fmla="*/ 203 h 786"/>
              <a:gd name="T18" fmla="*/ 0 w 682"/>
              <a:gd name="T19" fmla="*/ 319 h 786"/>
              <a:gd name="T20" fmla="*/ 165 w 682"/>
              <a:gd name="T21" fmla="*/ 473 h 786"/>
              <a:gd name="T22" fmla="*/ 165 w 682"/>
              <a:gd name="T23" fmla="*/ 577 h 786"/>
              <a:gd name="T24" fmla="*/ 226 w 682"/>
              <a:gd name="T25" fmla="*/ 632 h 786"/>
              <a:gd name="T26" fmla="*/ 226 w 682"/>
              <a:gd name="T27" fmla="*/ 671 h 786"/>
              <a:gd name="T28" fmla="*/ 297 w 682"/>
              <a:gd name="T29" fmla="*/ 671 h 786"/>
              <a:gd name="T30" fmla="*/ 297 w 682"/>
              <a:gd name="T31" fmla="*/ 737 h 786"/>
              <a:gd name="T32" fmla="*/ 347 w 682"/>
              <a:gd name="T33" fmla="*/ 737 h 786"/>
              <a:gd name="T34" fmla="*/ 402 w 682"/>
              <a:gd name="T35" fmla="*/ 786 h 786"/>
              <a:gd name="T36" fmla="*/ 435 w 682"/>
              <a:gd name="T37" fmla="*/ 753 h 786"/>
              <a:gd name="T38" fmla="*/ 435 w 682"/>
              <a:gd name="T39" fmla="*/ 588 h 786"/>
              <a:gd name="T40" fmla="*/ 468 w 682"/>
              <a:gd name="T41" fmla="*/ 566 h 786"/>
              <a:gd name="T42" fmla="*/ 468 w 682"/>
              <a:gd name="T43" fmla="*/ 517 h 786"/>
              <a:gd name="T44" fmla="*/ 539 w 682"/>
              <a:gd name="T45" fmla="*/ 445 h 786"/>
              <a:gd name="T46" fmla="*/ 578 w 682"/>
              <a:gd name="T47" fmla="*/ 478 h 786"/>
              <a:gd name="T48" fmla="*/ 627 w 682"/>
              <a:gd name="T49" fmla="*/ 478 h 786"/>
              <a:gd name="T50" fmla="*/ 682 w 682"/>
              <a:gd name="T51" fmla="*/ 423 h 786"/>
              <a:gd name="T52" fmla="*/ 682 w 682"/>
              <a:gd name="T53" fmla="*/ 335 h 786"/>
              <a:gd name="T54" fmla="*/ 649 w 682"/>
              <a:gd name="T55" fmla="*/ 302 h 786"/>
              <a:gd name="T56" fmla="*/ 605 w 682"/>
              <a:gd name="T57" fmla="*/ 302 h 786"/>
              <a:gd name="T58" fmla="*/ 605 w 682"/>
              <a:gd name="T59" fmla="*/ 363 h 786"/>
              <a:gd name="T60" fmla="*/ 484 w 682"/>
              <a:gd name="T61" fmla="*/ 247 h 786"/>
              <a:gd name="T62" fmla="*/ 528 w 682"/>
              <a:gd name="T63" fmla="*/ 203 h 786"/>
              <a:gd name="T64" fmla="*/ 528 w 682"/>
              <a:gd name="T65" fmla="*/ 88 h 786"/>
              <a:gd name="T66" fmla="*/ 462 w 682"/>
              <a:gd name="T67" fmla="*/ 16 h 786"/>
              <a:gd name="T68" fmla="*/ 462 w 682"/>
              <a:gd name="T69" fmla="*/ 16 h 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2" h="786">
                <a:moveTo>
                  <a:pt x="462" y="16"/>
                </a:moveTo>
                <a:lnTo>
                  <a:pt x="402" y="16"/>
                </a:lnTo>
                <a:lnTo>
                  <a:pt x="352" y="71"/>
                </a:lnTo>
                <a:lnTo>
                  <a:pt x="242" y="71"/>
                </a:lnTo>
                <a:lnTo>
                  <a:pt x="171" y="0"/>
                </a:lnTo>
                <a:lnTo>
                  <a:pt x="127" y="0"/>
                </a:lnTo>
                <a:lnTo>
                  <a:pt x="66" y="66"/>
                </a:lnTo>
                <a:lnTo>
                  <a:pt x="66" y="203"/>
                </a:lnTo>
                <a:lnTo>
                  <a:pt x="0" y="203"/>
                </a:lnTo>
                <a:lnTo>
                  <a:pt x="0" y="319"/>
                </a:lnTo>
                <a:lnTo>
                  <a:pt x="165" y="473"/>
                </a:lnTo>
                <a:lnTo>
                  <a:pt x="165" y="577"/>
                </a:lnTo>
                <a:lnTo>
                  <a:pt x="226" y="632"/>
                </a:lnTo>
                <a:lnTo>
                  <a:pt x="226" y="671"/>
                </a:lnTo>
                <a:lnTo>
                  <a:pt x="297" y="671"/>
                </a:lnTo>
                <a:lnTo>
                  <a:pt x="297" y="737"/>
                </a:lnTo>
                <a:lnTo>
                  <a:pt x="347" y="737"/>
                </a:lnTo>
                <a:lnTo>
                  <a:pt x="402" y="786"/>
                </a:lnTo>
                <a:lnTo>
                  <a:pt x="435" y="753"/>
                </a:lnTo>
                <a:lnTo>
                  <a:pt x="435" y="588"/>
                </a:lnTo>
                <a:lnTo>
                  <a:pt x="468" y="566"/>
                </a:lnTo>
                <a:lnTo>
                  <a:pt x="468" y="517"/>
                </a:lnTo>
                <a:lnTo>
                  <a:pt x="539" y="445"/>
                </a:lnTo>
                <a:lnTo>
                  <a:pt x="578" y="478"/>
                </a:lnTo>
                <a:lnTo>
                  <a:pt x="627" y="478"/>
                </a:lnTo>
                <a:lnTo>
                  <a:pt x="682" y="423"/>
                </a:lnTo>
                <a:lnTo>
                  <a:pt x="682" y="335"/>
                </a:lnTo>
                <a:lnTo>
                  <a:pt x="649" y="302"/>
                </a:lnTo>
                <a:lnTo>
                  <a:pt x="605" y="302"/>
                </a:lnTo>
                <a:lnTo>
                  <a:pt x="605" y="363"/>
                </a:lnTo>
                <a:lnTo>
                  <a:pt x="484" y="247"/>
                </a:lnTo>
                <a:lnTo>
                  <a:pt x="528" y="203"/>
                </a:lnTo>
                <a:lnTo>
                  <a:pt x="528" y="88"/>
                </a:lnTo>
                <a:lnTo>
                  <a:pt x="462" y="16"/>
                </a:lnTo>
                <a:lnTo>
                  <a:pt x="462" y="16"/>
                </a:lnTo>
                <a:close/>
              </a:path>
            </a:pathLst>
          </a:custGeom>
          <a:pattFill prst="pct70">
            <a:fgClr>
              <a:schemeClr val="accent2">
                <a:lumMod val="75000"/>
              </a:schemeClr>
            </a:fgClr>
            <a:bgClr>
              <a:schemeClr val="bg1"/>
            </a:bgClr>
          </a:pattFill>
          <a:ln w="793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Freeform 10">
            <a:extLst>
              <a:ext uri="{FF2B5EF4-FFF2-40B4-BE49-F238E27FC236}">
                <a16:creationId xmlns:a16="http://schemas.microsoft.com/office/drawing/2014/main" id="{ABEE82E3-B82B-4DB6-87F2-56BD2B6C3A79}"/>
              </a:ext>
            </a:extLst>
          </p:cNvPr>
          <p:cNvSpPr>
            <a:spLocks/>
          </p:cNvSpPr>
          <p:nvPr/>
        </p:nvSpPr>
        <p:spPr bwMode="auto">
          <a:xfrm>
            <a:off x="7572932" y="2018415"/>
            <a:ext cx="965781" cy="1603543"/>
          </a:xfrm>
          <a:custGeom>
            <a:avLst/>
            <a:gdLst>
              <a:gd name="T0" fmla="*/ 391 w 556"/>
              <a:gd name="T1" fmla="*/ 924 h 924"/>
              <a:gd name="T2" fmla="*/ 451 w 556"/>
              <a:gd name="T3" fmla="*/ 924 h 924"/>
              <a:gd name="T4" fmla="*/ 451 w 556"/>
              <a:gd name="T5" fmla="*/ 830 h 924"/>
              <a:gd name="T6" fmla="*/ 468 w 556"/>
              <a:gd name="T7" fmla="*/ 814 h 924"/>
              <a:gd name="T8" fmla="*/ 545 w 556"/>
              <a:gd name="T9" fmla="*/ 814 h 924"/>
              <a:gd name="T10" fmla="*/ 545 w 556"/>
              <a:gd name="T11" fmla="*/ 786 h 924"/>
              <a:gd name="T12" fmla="*/ 451 w 556"/>
              <a:gd name="T13" fmla="*/ 698 h 924"/>
              <a:gd name="T14" fmla="*/ 451 w 556"/>
              <a:gd name="T15" fmla="*/ 654 h 924"/>
              <a:gd name="T16" fmla="*/ 402 w 556"/>
              <a:gd name="T17" fmla="*/ 610 h 924"/>
              <a:gd name="T18" fmla="*/ 473 w 556"/>
              <a:gd name="T19" fmla="*/ 539 h 924"/>
              <a:gd name="T20" fmla="*/ 473 w 556"/>
              <a:gd name="T21" fmla="*/ 489 h 924"/>
              <a:gd name="T22" fmla="*/ 451 w 556"/>
              <a:gd name="T23" fmla="*/ 489 h 924"/>
              <a:gd name="T24" fmla="*/ 451 w 556"/>
              <a:gd name="T25" fmla="*/ 478 h 924"/>
              <a:gd name="T26" fmla="*/ 512 w 556"/>
              <a:gd name="T27" fmla="*/ 418 h 924"/>
              <a:gd name="T28" fmla="*/ 512 w 556"/>
              <a:gd name="T29" fmla="*/ 401 h 924"/>
              <a:gd name="T30" fmla="*/ 556 w 556"/>
              <a:gd name="T31" fmla="*/ 357 h 924"/>
              <a:gd name="T32" fmla="*/ 462 w 556"/>
              <a:gd name="T33" fmla="*/ 258 h 924"/>
              <a:gd name="T34" fmla="*/ 462 w 556"/>
              <a:gd name="T35" fmla="*/ 99 h 924"/>
              <a:gd name="T36" fmla="*/ 358 w 556"/>
              <a:gd name="T37" fmla="*/ 0 h 924"/>
              <a:gd name="T38" fmla="*/ 226 w 556"/>
              <a:gd name="T39" fmla="*/ 0 h 924"/>
              <a:gd name="T40" fmla="*/ 165 w 556"/>
              <a:gd name="T41" fmla="*/ 55 h 924"/>
              <a:gd name="T42" fmla="*/ 165 w 556"/>
              <a:gd name="T43" fmla="*/ 77 h 924"/>
              <a:gd name="T44" fmla="*/ 165 w 556"/>
              <a:gd name="T45" fmla="*/ 187 h 924"/>
              <a:gd name="T46" fmla="*/ 0 w 556"/>
              <a:gd name="T47" fmla="*/ 346 h 924"/>
              <a:gd name="T48" fmla="*/ 0 w 556"/>
              <a:gd name="T49" fmla="*/ 544 h 924"/>
              <a:gd name="T50" fmla="*/ 66 w 556"/>
              <a:gd name="T51" fmla="*/ 616 h 924"/>
              <a:gd name="T52" fmla="*/ 66 w 556"/>
              <a:gd name="T53" fmla="*/ 731 h 924"/>
              <a:gd name="T54" fmla="*/ 22 w 556"/>
              <a:gd name="T55" fmla="*/ 775 h 924"/>
              <a:gd name="T56" fmla="*/ 143 w 556"/>
              <a:gd name="T57" fmla="*/ 891 h 924"/>
              <a:gd name="T58" fmla="*/ 143 w 556"/>
              <a:gd name="T59" fmla="*/ 830 h 924"/>
              <a:gd name="T60" fmla="*/ 187 w 556"/>
              <a:gd name="T61" fmla="*/ 830 h 924"/>
              <a:gd name="T62" fmla="*/ 286 w 556"/>
              <a:gd name="T63" fmla="*/ 830 h 924"/>
              <a:gd name="T64" fmla="*/ 391 w 556"/>
              <a:gd name="T65" fmla="*/ 924 h 924"/>
              <a:gd name="T66" fmla="*/ 391 w 556"/>
              <a:gd name="T67" fmla="*/ 924 h 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56" h="924">
                <a:moveTo>
                  <a:pt x="391" y="924"/>
                </a:moveTo>
                <a:lnTo>
                  <a:pt x="451" y="924"/>
                </a:lnTo>
                <a:lnTo>
                  <a:pt x="451" y="830"/>
                </a:lnTo>
                <a:lnTo>
                  <a:pt x="468" y="814"/>
                </a:lnTo>
                <a:lnTo>
                  <a:pt x="545" y="814"/>
                </a:lnTo>
                <a:lnTo>
                  <a:pt x="545" y="786"/>
                </a:lnTo>
                <a:lnTo>
                  <a:pt x="451" y="698"/>
                </a:lnTo>
                <a:lnTo>
                  <a:pt x="451" y="654"/>
                </a:lnTo>
                <a:lnTo>
                  <a:pt x="402" y="610"/>
                </a:lnTo>
                <a:lnTo>
                  <a:pt x="473" y="539"/>
                </a:lnTo>
                <a:lnTo>
                  <a:pt x="473" y="489"/>
                </a:lnTo>
                <a:lnTo>
                  <a:pt x="451" y="489"/>
                </a:lnTo>
                <a:lnTo>
                  <a:pt x="451" y="478"/>
                </a:lnTo>
                <a:lnTo>
                  <a:pt x="512" y="418"/>
                </a:lnTo>
                <a:lnTo>
                  <a:pt x="512" y="401"/>
                </a:lnTo>
                <a:lnTo>
                  <a:pt x="556" y="357"/>
                </a:lnTo>
                <a:lnTo>
                  <a:pt x="462" y="258"/>
                </a:lnTo>
                <a:lnTo>
                  <a:pt x="462" y="99"/>
                </a:lnTo>
                <a:lnTo>
                  <a:pt x="358" y="0"/>
                </a:lnTo>
                <a:lnTo>
                  <a:pt x="226" y="0"/>
                </a:lnTo>
                <a:lnTo>
                  <a:pt x="165" y="55"/>
                </a:lnTo>
                <a:lnTo>
                  <a:pt x="165" y="77"/>
                </a:lnTo>
                <a:lnTo>
                  <a:pt x="165" y="187"/>
                </a:lnTo>
                <a:lnTo>
                  <a:pt x="0" y="346"/>
                </a:lnTo>
                <a:lnTo>
                  <a:pt x="0" y="544"/>
                </a:lnTo>
                <a:lnTo>
                  <a:pt x="66" y="616"/>
                </a:lnTo>
                <a:lnTo>
                  <a:pt x="66" y="731"/>
                </a:lnTo>
                <a:lnTo>
                  <a:pt x="22" y="775"/>
                </a:lnTo>
                <a:lnTo>
                  <a:pt x="143" y="891"/>
                </a:lnTo>
                <a:lnTo>
                  <a:pt x="143" y="830"/>
                </a:lnTo>
                <a:lnTo>
                  <a:pt x="187" y="830"/>
                </a:lnTo>
                <a:lnTo>
                  <a:pt x="286" y="830"/>
                </a:lnTo>
                <a:lnTo>
                  <a:pt x="391" y="924"/>
                </a:lnTo>
                <a:lnTo>
                  <a:pt x="391" y="924"/>
                </a:lnTo>
                <a:close/>
              </a:path>
            </a:pathLst>
          </a:custGeom>
          <a:pattFill prst="pct70">
            <a:fgClr>
              <a:schemeClr val="accent2">
                <a:lumMod val="75000"/>
              </a:schemeClr>
            </a:fgClr>
            <a:bgClr>
              <a:schemeClr val="bg1"/>
            </a:bgClr>
          </a:pattFill>
          <a:ln w="793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1" i="0" u="none" strike="noStrike" kern="1200" cap="none" spc="0" normalizeH="0" baseline="0" noProof="0">
              <a:ln>
                <a:noFill/>
              </a:ln>
              <a:solidFill>
                <a:prstClr val="black"/>
              </a:solidFill>
              <a:effectLst/>
              <a:uLnTx/>
              <a:uFillTx/>
              <a:latin typeface="Calibri"/>
              <a:ea typeface="+mn-ea"/>
              <a:cs typeface="+mn-cs"/>
            </a:endParaRPr>
          </a:p>
        </p:txBody>
      </p:sp>
      <p:sp>
        <p:nvSpPr>
          <p:cNvPr id="6" name="Freeform 11">
            <a:extLst>
              <a:ext uri="{FF2B5EF4-FFF2-40B4-BE49-F238E27FC236}">
                <a16:creationId xmlns:a16="http://schemas.microsoft.com/office/drawing/2014/main" id="{690F0382-DB96-49E9-A3C1-2450A83BC9BB}"/>
              </a:ext>
            </a:extLst>
          </p:cNvPr>
          <p:cNvSpPr>
            <a:spLocks/>
          </p:cNvSpPr>
          <p:nvPr/>
        </p:nvSpPr>
        <p:spPr bwMode="auto">
          <a:xfrm>
            <a:off x="8271213" y="2637966"/>
            <a:ext cx="687859" cy="1423057"/>
          </a:xfrm>
          <a:custGeom>
            <a:avLst/>
            <a:gdLst>
              <a:gd name="T0" fmla="*/ 93 w 396"/>
              <a:gd name="T1" fmla="*/ 649 h 820"/>
              <a:gd name="T2" fmla="*/ 93 w 396"/>
              <a:gd name="T3" fmla="*/ 820 h 820"/>
              <a:gd name="T4" fmla="*/ 126 w 396"/>
              <a:gd name="T5" fmla="*/ 820 h 820"/>
              <a:gd name="T6" fmla="*/ 148 w 396"/>
              <a:gd name="T7" fmla="*/ 798 h 820"/>
              <a:gd name="T8" fmla="*/ 148 w 396"/>
              <a:gd name="T9" fmla="*/ 759 h 820"/>
              <a:gd name="T10" fmla="*/ 176 w 396"/>
              <a:gd name="T11" fmla="*/ 759 h 820"/>
              <a:gd name="T12" fmla="*/ 192 w 396"/>
              <a:gd name="T13" fmla="*/ 748 h 820"/>
              <a:gd name="T14" fmla="*/ 192 w 396"/>
              <a:gd name="T15" fmla="*/ 726 h 820"/>
              <a:gd name="T16" fmla="*/ 220 w 396"/>
              <a:gd name="T17" fmla="*/ 710 h 820"/>
              <a:gd name="T18" fmla="*/ 231 w 396"/>
              <a:gd name="T19" fmla="*/ 710 h 820"/>
              <a:gd name="T20" fmla="*/ 231 w 396"/>
              <a:gd name="T21" fmla="*/ 682 h 820"/>
              <a:gd name="T22" fmla="*/ 209 w 396"/>
              <a:gd name="T23" fmla="*/ 655 h 820"/>
              <a:gd name="T24" fmla="*/ 209 w 396"/>
              <a:gd name="T25" fmla="*/ 605 h 820"/>
              <a:gd name="T26" fmla="*/ 275 w 396"/>
              <a:gd name="T27" fmla="*/ 539 h 820"/>
              <a:gd name="T28" fmla="*/ 275 w 396"/>
              <a:gd name="T29" fmla="*/ 484 h 820"/>
              <a:gd name="T30" fmla="*/ 297 w 396"/>
              <a:gd name="T31" fmla="*/ 462 h 820"/>
              <a:gd name="T32" fmla="*/ 341 w 396"/>
              <a:gd name="T33" fmla="*/ 462 h 820"/>
              <a:gd name="T34" fmla="*/ 396 w 396"/>
              <a:gd name="T35" fmla="*/ 413 h 820"/>
              <a:gd name="T36" fmla="*/ 396 w 396"/>
              <a:gd name="T37" fmla="*/ 391 h 820"/>
              <a:gd name="T38" fmla="*/ 363 w 396"/>
              <a:gd name="T39" fmla="*/ 391 h 820"/>
              <a:gd name="T40" fmla="*/ 363 w 396"/>
              <a:gd name="T41" fmla="*/ 297 h 820"/>
              <a:gd name="T42" fmla="*/ 302 w 396"/>
              <a:gd name="T43" fmla="*/ 297 h 820"/>
              <a:gd name="T44" fmla="*/ 187 w 396"/>
              <a:gd name="T45" fmla="*/ 187 h 820"/>
              <a:gd name="T46" fmla="*/ 187 w 396"/>
              <a:gd name="T47" fmla="*/ 83 h 820"/>
              <a:gd name="T48" fmla="*/ 170 w 396"/>
              <a:gd name="T49" fmla="*/ 61 h 820"/>
              <a:gd name="T50" fmla="*/ 170 w 396"/>
              <a:gd name="T51" fmla="*/ 44 h 820"/>
              <a:gd name="T52" fmla="*/ 181 w 396"/>
              <a:gd name="T53" fmla="*/ 22 h 820"/>
              <a:gd name="T54" fmla="*/ 154 w 396"/>
              <a:gd name="T55" fmla="*/ 0 h 820"/>
              <a:gd name="T56" fmla="*/ 110 w 396"/>
              <a:gd name="T57" fmla="*/ 44 h 820"/>
              <a:gd name="T58" fmla="*/ 110 w 396"/>
              <a:gd name="T59" fmla="*/ 61 h 820"/>
              <a:gd name="T60" fmla="*/ 49 w 396"/>
              <a:gd name="T61" fmla="*/ 121 h 820"/>
              <a:gd name="T62" fmla="*/ 49 w 396"/>
              <a:gd name="T63" fmla="*/ 132 h 820"/>
              <a:gd name="T64" fmla="*/ 71 w 396"/>
              <a:gd name="T65" fmla="*/ 132 h 820"/>
              <a:gd name="T66" fmla="*/ 71 w 396"/>
              <a:gd name="T67" fmla="*/ 182 h 820"/>
              <a:gd name="T68" fmla="*/ 0 w 396"/>
              <a:gd name="T69" fmla="*/ 253 h 820"/>
              <a:gd name="T70" fmla="*/ 49 w 396"/>
              <a:gd name="T71" fmla="*/ 297 h 820"/>
              <a:gd name="T72" fmla="*/ 49 w 396"/>
              <a:gd name="T73" fmla="*/ 341 h 820"/>
              <a:gd name="T74" fmla="*/ 143 w 396"/>
              <a:gd name="T75" fmla="*/ 429 h 820"/>
              <a:gd name="T76" fmla="*/ 143 w 396"/>
              <a:gd name="T77" fmla="*/ 457 h 820"/>
              <a:gd name="T78" fmla="*/ 66 w 396"/>
              <a:gd name="T79" fmla="*/ 457 h 820"/>
              <a:gd name="T80" fmla="*/ 49 w 396"/>
              <a:gd name="T81" fmla="*/ 473 h 820"/>
              <a:gd name="T82" fmla="*/ 49 w 396"/>
              <a:gd name="T83" fmla="*/ 567 h 820"/>
              <a:gd name="T84" fmla="*/ 49 w 396"/>
              <a:gd name="T85" fmla="*/ 611 h 820"/>
              <a:gd name="T86" fmla="*/ 93 w 396"/>
              <a:gd name="T87" fmla="*/ 649 h 820"/>
              <a:gd name="T88" fmla="*/ 93 w 396"/>
              <a:gd name="T89" fmla="*/ 649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96" h="820">
                <a:moveTo>
                  <a:pt x="93" y="649"/>
                </a:moveTo>
                <a:lnTo>
                  <a:pt x="93" y="820"/>
                </a:lnTo>
                <a:lnTo>
                  <a:pt x="126" y="820"/>
                </a:lnTo>
                <a:lnTo>
                  <a:pt x="148" y="798"/>
                </a:lnTo>
                <a:lnTo>
                  <a:pt x="148" y="759"/>
                </a:lnTo>
                <a:lnTo>
                  <a:pt x="176" y="759"/>
                </a:lnTo>
                <a:lnTo>
                  <a:pt x="192" y="748"/>
                </a:lnTo>
                <a:lnTo>
                  <a:pt x="192" y="726"/>
                </a:lnTo>
                <a:lnTo>
                  <a:pt x="220" y="710"/>
                </a:lnTo>
                <a:lnTo>
                  <a:pt x="231" y="710"/>
                </a:lnTo>
                <a:lnTo>
                  <a:pt x="231" y="682"/>
                </a:lnTo>
                <a:lnTo>
                  <a:pt x="209" y="655"/>
                </a:lnTo>
                <a:lnTo>
                  <a:pt x="209" y="605"/>
                </a:lnTo>
                <a:lnTo>
                  <a:pt x="275" y="539"/>
                </a:lnTo>
                <a:lnTo>
                  <a:pt x="275" y="484"/>
                </a:lnTo>
                <a:lnTo>
                  <a:pt x="297" y="462"/>
                </a:lnTo>
                <a:lnTo>
                  <a:pt x="341" y="462"/>
                </a:lnTo>
                <a:lnTo>
                  <a:pt x="396" y="413"/>
                </a:lnTo>
                <a:lnTo>
                  <a:pt x="396" y="391"/>
                </a:lnTo>
                <a:lnTo>
                  <a:pt x="363" y="391"/>
                </a:lnTo>
                <a:lnTo>
                  <a:pt x="363" y="297"/>
                </a:lnTo>
                <a:lnTo>
                  <a:pt x="302" y="297"/>
                </a:lnTo>
                <a:lnTo>
                  <a:pt x="187" y="187"/>
                </a:lnTo>
                <a:lnTo>
                  <a:pt x="187" y="83"/>
                </a:lnTo>
                <a:lnTo>
                  <a:pt x="170" y="61"/>
                </a:lnTo>
                <a:lnTo>
                  <a:pt x="170" y="44"/>
                </a:lnTo>
                <a:lnTo>
                  <a:pt x="181" y="22"/>
                </a:lnTo>
                <a:lnTo>
                  <a:pt x="154" y="0"/>
                </a:lnTo>
                <a:lnTo>
                  <a:pt x="110" y="44"/>
                </a:lnTo>
                <a:lnTo>
                  <a:pt x="110" y="61"/>
                </a:lnTo>
                <a:lnTo>
                  <a:pt x="49" y="121"/>
                </a:lnTo>
                <a:lnTo>
                  <a:pt x="49" y="132"/>
                </a:lnTo>
                <a:lnTo>
                  <a:pt x="71" y="132"/>
                </a:lnTo>
                <a:lnTo>
                  <a:pt x="71" y="182"/>
                </a:lnTo>
                <a:lnTo>
                  <a:pt x="0" y="253"/>
                </a:lnTo>
                <a:lnTo>
                  <a:pt x="49" y="297"/>
                </a:lnTo>
                <a:lnTo>
                  <a:pt x="49" y="341"/>
                </a:lnTo>
                <a:lnTo>
                  <a:pt x="143" y="429"/>
                </a:lnTo>
                <a:lnTo>
                  <a:pt x="143" y="457"/>
                </a:lnTo>
                <a:lnTo>
                  <a:pt x="66" y="457"/>
                </a:lnTo>
                <a:lnTo>
                  <a:pt x="49" y="473"/>
                </a:lnTo>
                <a:lnTo>
                  <a:pt x="49" y="567"/>
                </a:lnTo>
                <a:lnTo>
                  <a:pt x="49" y="611"/>
                </a:lnTo>
                <a:lnTo>
                  <a:pt x="93" y="649"/>
                </a:lnTo>
                <a:lnTo>
                  <a:pt x="93" y="649"/>
                </a:lnTo>
                <a:close/>
              </a:path>
            </a:pathLst>
          </a:custGeom>
          <a:pattFill prst="pct70">
            <a:fgClr>
              <a:schemeClr val="accent2">
                <a:lumMod val="75000"/>
              </a:schemeClr>
            </a:fgClr>
            <a:bgClr>
              <a:schemeClr val="bg1"/>
            </a:bgClr>
          </a:pattFill>
          <a:ln w="793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Freeform 12">
            <a:extLst>
              <a:ext uri="{FF2B5EF4-FFF2-40B4-BE49-F238E27FC236}">
                <a16:creationId xmlns:a16="http://schemas.microsoft.com/office/drawing/2014/main" id="{48BF90E4-0144-4074-B4CD-164855DE4A26}"/>
              </a:ext>
            </a:extLst>
          </p:cNvPr>
          <p:cNvSpPr>
            <a:spLocks/>
          </p:cNvSpPr>
          <p:nvPr/>
        </p:nvSpPr>
        <p:spPr bwMode="auto">
          <a:xfrm>
            <a:off x="8528291" y="2676146"/>
            <a:ext cx="717388" cy="1679902"/>
          </a:xfrm>
          <a:custGeom>
            <a:avLst/>
            <a:gdLst>
              <a:gd name="T0" fmla="*/ 39 w 413"/>
              <a:gd name="T1" fmla="*/ 853 h 968"/>
              <a:gd name="T2" fmla="*/ 66 w 413"/>
              <a:gd name="T3" fmla="*/ 886 h 968"/>
              <a:gd name="T4" fmla="*/ 121 w 413"/>
              <a:gd name="T5" fmla="*/ 886 h 968"/>
              <a:gd name="T6" fmla="*/ 165 w 413"/>
              <a:gd name="T7" fmla="*/ 924 h 968"/>
              <a:gd name="T8" fmla="*/ 248 w 413"/>
              <a:gd name="T9" fmla="*/ 924 h 968"/>
              <a:gd name="T10" fmla="*/ 297 w 413"/>
              <a:gd name="T11" fmla="*/ 968 h 968"/>
              <a:gd name="T12" fmla="*/ 330 w 413"/>
              <a:gd name="T13" fmla="*/ 968 h 968"/>
              <a:gd name="T14" fmla="*/ 352 w 413"/>
              <a:gd name="T15" fmla="*/ 952 h 968"/>
              <a:gd name="T16" fmla="*/ 374 w 413"/>
              <a:gd name="T17" fmla="*/ 952 h 968"/>
              <a:gd name="T18" fmla="*/ 374 w 413"/>
              <a:gd name="T19" fmla="*/ 506 h 968"/>
              <a:gd name="T20" fmla="*/ 341 w 413"/>
              <a:gd name="T21" fmla="*/ 506 h 968"/>
              <a:gd name="T22" fmla="*/ 341 w 413"/>
              <a:gd name="T23" fmla="*/ 391 h 968"/>
              <a:gd name="T24" fmla="*/ 413 w 413"/>
              <a:gd name="T25" fmla="*/ 325 h 968"/>
              <a:gd name="T26" fmla="*/ 413 w 413"/>
              <a:gd name="T27" fmla="*/ 259 h 968"/>
              <a:gd name="T28" fmla="*/ 275 w 413"/>
              <a:gd name="T29" fmla="*/ 259 h 968"/>
              <a:gd name="T30" fmla="*/ 77 w 413"/>
              <a:gd name="T31" fmla="*/ 72 h 968"/>
              <a:gd name="T32" fmla="*/ 77 w 413"/>
              <a:gd name="T33" fmla="*/ 39 h 968"/>
              <a:gd name="T34" fmla="*/ 33 w 413"/>
              <a:gd name="T35" fmla="*/ 0 h 968"/>
              <a:gd name="T36" fmla="*/ 22 w 413"/>
              <a:gd name="T37" fmla="*/ 22 h 968"/>
              <a:gd name="T38" fmla="*/ 22 w 413"/>
              <a:gd name="T39" fmla="*/ 39 h 968"/>
              <a:gd name="T40" fmla="*/ 39 w 413"/>
              <a:gd name="T41" fmla="*/ 61 h 968"/>
              <a:gd name="T42" fmla="*/ 39 w 413"/>
              <a:gd name="T43" fmla="*/ 165 h 968"/>
              <a:gd name="T44" fmla="*/ 154 w 413"/>
              <a:gd name="T45" fmla="*/ 275 h 968"/>
              <a:gd name="T46" fmla="*/ 215 w 413"/>
              <a:gd name="T47" fmla="*/ 275 h 968"/>
              <a:gd name="T48" fmla="*/ 215 w 413"/>
              <a:gd name="T49" fmla="*/ 369 h 968"/>
              <a:gd name="T50" fmla="*/ 248 w 413"/>
              <a:gd name="T51" fmla="*/ 369 h 968"/>
              <a:gd name="T52" fmla="*/ 248 w 413"/>
              <a:gd name="T53" fmla="*/ 391 h 968"/>
              <a:gd name="T54" fmla="*/ 193 w 413"/>
              <a:gd name="T55" fmla="*/ 440 h 968"/>
              <a:gd name="T56" fmla="*/ 149 w 413"/>
              <a:gd name="T57" fmla="*/ 440 h 968"/>
              <a:gd name="T58" fmla="*/ 127 w 413"/>
              <a:gd name="T59" fmla="*/ 462 h 968"/>
              <a:gd name="T60" fmla="*/ 127 w 413"/>
              <a:gd name="T61" fmla="*/ 517 h 968"/>
              <a:gd name="T62" fmla="*/ 61 w 413"/>
              <a:gd name="T63" fmla="*/ 583 h 968"/>
              <a:gd name="T64" fmla="*/ 61 w 413"/>
              <a:gd name="T65" fmla="*/ 633 h 968"/>
              <a:gd name="T66" fmla="*/ 83 w 413"/>
              <a:gd name="T67" fmla="*/ 660 h 968"/>
              <a:gd name="T68" fmla="*/ 83 w 413"/>
              <a:gd name="T69" fmla="*/ 688 h 968"/>
              <a:gd name="T70" fmla="*/ 72 w 413"/>
              <a:gd name="T71" fmla="*/ 688 h 968"/>
              <a:gd name="T72" fmla="*/ 44 w 413"/>
              <a:gd name="T73" fmla="*/ 704 h 968"/>
              <a:gd name="T74" fmla="*/ 44 w 413"/>
              <a:gd name="T75" fmla="*/ 726 h 968"/>
              <a:gd name="T76" fmla="*/ 28 w 413"/>
              <a:gd name="T77" fmla="*/ 737 h 968"/>
              <a:gd name="T78" fmla="*/ 0 w 413"/>
              <a:gd name="T79" fmla="*/ 737 h 968"/>
              <a:gd name="T80" fmla="*/ 0 w 413"/>
              <a:gd name="T81" fmla="*/ 776 h 968"/>
              <a:gd name="T82" fmla="*/ 39 w 413"/>
              <a:gd name="T83" fmla="*/ 814 h 968"/>
              <a:gd name="T84" fmla="*/ 39 w 413"/>
              <a:gd name="T85" fmla="*/ 853 h 968"/>
              <a:gd name="T86" fmla="*/ 39 w 413"/>
              <a:gd name="T87" fmla="*/ 853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13" h="968">
                <a:moveTo>
                  <a:pt x="39" y="853"/>
                </a:moveTo>
                <a:lnTo>
                  <a:pt x="66" y="886"/>
                </a:lnTo>
                <a:lnTo>
                  <a:pt x="121" y="886"/>
                </a:lnTo>
                <a:lnTo>
                  <a:pt x="165" y="924"/>
                </a:lnTo>
                <a:lnTo>
                  <a:pt x="248" y="924"/>
                </a:lnTo>
                <a:lnTo>
                  <a:pt x="297" y="968"/>
                </a:lnTo>
                <a:lnTo>
                  <a:pt x="330" y="968"/>
                </a:lnTo>
                <a:lnTo>
                  <a:pt x="352" y="952"/>
                </a:lnTo>
                <a:lnTo>
                  <a:pt x="374" y="952"/>
                </a:lnTo>
                <a:lnTo>
                  <a:pt x="374" y="506"/>
                </a:lnTo>
                <a:lnTo>
                  <a:pt x="341" y="506"/>
                </a:lnTo>
                <a:lnTo>
                  <a:pt x="341" y="391"/>
                </a:lnTo>
                <a:lnTo>
                  <a:pt x="413" y="325"/>
                </a:lnTo>
                <a:lnTo>
                  <a:pt x="413" y="259"/>
                </a:lnTo>
                <a:lnTo>
                  <a:pt x="275" y="259"/>
                </a:lnTo>
                <a:lnTo>
                  <a:pt x="77" y="72"/>
                </a:lnTo>
                <a:lnTo>
                  <a:pt x="77" y="39"/>
                </a:lnTo>
                <a:lnTo>
                  <a:pt x="33" y="0"/>
                </a:lnTo>
                <a:lnTo>
                  <a:pt x="22" y="22"/>
                </a:lnTo>
                <a:lnTo>
                  <a:pt x="22" y="39"/>
                </a:lnTo>
                <a:lnTo>
                  <a:pt x="39" y="61"/>
                </a:lnTo>
                <a:lnTo>
                  <a:pt x="39" y="165"/>
                </a:lnTo>
                <a:lnTo>
                  <a:pt x="154" y="275"/>
                </a:lnTo>
                <a:lnTo>
                  <a:pt x="215" y="275"/>
                </a:lnTo>
                <a:lnTo>
                  <a:pt x="215" y="369"/>
                </a:lnTo>
                <a:lnTo>
                  <a:pt x="248" y="369"/>
                </a:lnTo>
                <a:lnTo>
                  <a:pt x="248" y="391"/>
                </a:lnTo>
                <a:lnTo>
                  <a:pt x="193" y="440"/>
                </a:lnTo>
                <a:lnTo>
                  <a:pt x="149" y="440"/>
                </a:lnTo>
                <a:lnTo>
                  <a:pt x="127" y="462"/>
                </a:lnTo>
                <a:lnTo>
                  <a:pt x="127" y="517"/>
                </a:lnTo>
                <a:lnTo>
                  <a:pt x="61" y="583"/>
                </a:lnTo>
                <a:lnTo>
                  <a:pt x="61" y="633"/>
                </a:lnTo>
                <a:lnTo>
                  <a:pt x="83" y="660"/>
                </a:lnTo>
                <a:lnTo>
                  <a:pt x="83" y="688"/>
                </a:lnTo>
                <a:lnTo>
                  <a:pt x="72" y="688"/>
                </a:lnTo>
                <a:lnTo>
                  <a:pt x="44" y="704"/>
                </a:lnTo>
                <a:lnTo>
                  <a:pt x="44" y="726"/>
                </a:lnTo>
                <a:lnTo>
                  <a:pt x="28" y="737"/>
                </a:lnTo>
                <a:lnTo>
                  <a:pt x="0" y="737"/>
                </a:lnTo>
                <a:lnTo>
                  <a:pt x="0" y="776"/>
                </a:lnTo>
                <a:lnTo>
                  <a:pt x="39" y="814"/>
                </a:lnTo>
                <a:lnTo>
                  <a:pt x="39" y="853"/>
                </a:lnTo>
                <a:lnTo>
                  <a:pt x="39" y="853"/>
                </a:lnTo>
                <a:close/>
              </a:path>
            </a:pathLst>
          </a:custGeom>
          <a:pattFill prst="pct70">
            <a:fgClr>
              <a:schemeClr val="accent2">
                <a:lumMod val="75000"/>
              </a:schemeClr>
            </a:fgClr>
            <a:bgClr>
              <a:schemeClr val="bg1"/>
            </a:bgClr>
          </a:pattFill>
          <a:ln w="793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Freeform 13">
            <a:extLst>
              <a:ext uri="{FF2B5EF4-FFF2-40B4-BE49-F238E27FC236}">
                <a16:creationId xmlns:a16="http://schemas.microsoft.com/office/drawing/2014/main" id="{0C2CAB83-C4A4-4FCF-963D-78B41C097E6E}"/>
              </a:ext>
            </a:extLst>
          </p:cNvPr>
          <p:cNvSpPr>
            <a:spLocks/>
          </p:cNvSpPr>
          <p:nvPr/>
        </p:nvSpPr>
        <p:spPr bwMode="auto">
          <a:xfrm>
            <a:off x="7526032" y="3458827"/>
            <a:ext cx="830294" cy="1193980"/>
          </a:xfrm>
          <a:custGeom>
            <a:avLst/>
            <a:gdLst>
              <a:gd name="T0" fmla="*/ 33 w 478"/>
              <a:gd name="T1" fmla="*/ 418 h 688"/>
              <a:gd name="T2" fmla="*/ 27 w 478"/>
              <a:gd name="T3" fmla="*/ 435 h 688"/>
              <a:gd name="T4" fmla="*/ 27 w 478"/>
              <a:gd name="T5" fmla="*/ 479 h 688"/>
              <a:gd name="T6" fmla="*/ 49 w 478"/>
              <a:gd name="T7" fmla="*/ 451 h 688"/>
              <a:gd name="T8" fmla="*/ 49 w 478"/>
              <a:gd name="T9" fmla="*/ 517 h 688"/>
              <a:gd name="T10" fmla="*/ 93 w 478"/>
              <a:gd name="T11" fmla="*/ 473 h 688"/>
              <a:gd name="T12" fmla="*/ 110 w 478"/>
              <a:gd name="T13" fmla="*/ 473 h 688"/>
              <a:gd name="T14" fmla="*/ 110 w 478"/>
              <a:gd name="T15" fmla="*/ 556 h 688"/>
              <a:gd name="T16" fmla="*/ 88 w 478"/>
              <a:gd name="T17" fmla="*/ 556 h 688"/>
              <a:gd name="T18" fmla="*/ 88 w 478"/>
              <a:gd name="T19" fmla="*/ 589 h 688"/>
              <a:gd name="T20" fmla="*/ 66 w 478"/>
              <a:gd name="T21" fmla="*/ 589 h 688"/>
              <a:gd name="T22" fmla="*/ 33 w 478"/>
              <a:gd name="T23" fmla="*/ 627 h 688"/>
              <a:gd name="T24" fmla="*/ 33 w 478"/>
              <a:gd name="T25" fmla="*/ 688 h 688"/>
              <a:gd name="T26" fmla="*/ 154 w 478"/>
              <a:gd name="T27" fmla="*/ 688 h 688"/>
              <a:gd name="T28" fmla="*/ 181 w 478"/>
              <a:gd name="T29" fmla="*/ 660 h 688"/>
              <a:gd name="T30" fmla="*/ 181 w 478"/>
              <a:gd name="T31" fmla="*/ 633 h 688"/>
              <a:gd name="T32" fmla="*/ 137 w 478"/>
              <a:gd name="T33" fmla="*/ 589 h 688"/>
              <a:gd name="T34" fmla="*/ 137 w 478"/>
              <a:gd name="T35" fmla="*/ 545 h 688"/>
              <a:gd name="T36" fmla="*/ 159 w 478"/>
              <a:gd name="T37" fmla="*/ 523 h 688"/>
              <a:gd name="T38" fmla="*/ 209 w 478"/>
              <a:gd name="T39" fmla="*/ 523 h 688"/>
              <a:gd name="T40" fmla="*/ 247 w 478"/>
              <a:gd name="T41" fmla="*/ 490 h 688"/>
              <a:gd name="T42" fmla="*/ 269 w 478"/>
              <a:gd name="T43" fmla="*/ 490 h 688"/>
              <a:gd name="T44" fmla="*/ 313 w 478"/>
              <a:gd name="T45" fmla="*/ 528 h 688"/>
              <a:gd name="T46" fmla="*/ 313 w 478"/>
              <a:gd name="T47" fmla="*/ 556 h 688"/>
              <a:gd name="T48" fmla="*/ 346 w 478"/>
              <a:gd name="T49" fmla="*/ 556 h 688"/>
              <a:gd name="T50" fmla="*/ 385 w 478"/>
              <a:gd name="T51" fmla="*/ 583 h 688"/>
              <a:gd name="T52" fmla="*/ 385 w 478"/>
              <a:gd name="T53" fmla="*/ 556 h 688"/>
              <a:gd name="T54" fmla="*/ 401 w 478"/>
              <a:gd name="T55" fmla="*/ 539 h 688"/>
              <a:gd name="T56" fmla="*/ 401 w 478"/>
              <a:gd name="T57" fmla="*/ 490 h 688"/>
              <a:gd name="T58" fmla="*/ 418 w 478"/>
              <a:gd name="T59" fmla="*/ 473 h 688"/>
              <a:gd name="T60" fmla="*/ 396 w 478"/>
              <a:gd name="T61" fmla="*/ 440 h 688"/>
              <a:gd name="T62" fmla="*/ 368 w 478"/>
              <a:gd name="T63" fmla="*/ 440 h 688"/>
              <a:gd name="T64" fmla="*/ 346 w 478"/>
              <a:gd name="T65" fmla="*/ 468 h 688"/>
              <a:gd name="T66" fmla="*/ 269 w 478"/>
              <a:gd name="T67" fmla="*/ 391 h 688"/>
              <a:gd name="T68" fmla="*/ 269 w 478"/>
              <a:gd name="T69" fmla="*/ 325 h 688"/>
              <a:gd name="T70" fmla="*/ 478 w 478"/>
              <a:gd name="T71" fmla="*/ 138 h 688"/>
              <a:gd name="T72" fmla="*/ 478 w 478"/>
              <a:gd name="T73" fmla="*/ 94 h 688"/>
              <a:gd name="T74" fmla="*/ 418 w 478"/>
              <a:gd name="T75" fmla="*/ 94 h 688"/>
              <a:gd name="T76" fmla="*/ 313 w 478"/>
              <a:gd name="T77" fmla="*/ 0 h 688"/>
              <a:gd name="T78" fmla="*/ 214 w 478"/>
              <a:gd name="T79" fmla="*/ 0 h 688"/>
              <a:gd name="T80" fmla="*/ 247 w 478"/>
              <a:gd name="T81" fmla="*/ 33 h 688"/>
              <a:gd name="T82" fmla="*/ 247 w 478"/>
              <a:gd name="T83" fmla="*/ 121 h 688"/>
              <a:gd name="T84" fmla="*/ 192 w 478"/>
              <a:gd name="T85" fmla="*/ 176 h 688"/>
              <a:gd name="T86" fmla="*/ 143 w 478"/>
              <a:gd name="T87" fmla="*/ 176 h 688"/>
              <a:gd name="T88" fmla="*/ 104 w 478"/>
              <a:gd name="T89" fmla="*/ 143 h 688"/>
              <a:gd name="T90" fmla="*/ 33 w 478"/>
              <a:gd name="T91" fmla="*/ 215 h 688"/>
              <a:gd name="T92" fmla="*/ 33 w 478"/>
              <a:gd name="T93" fmla="*/ 264 h 688"/>
              <a:gd name="T94" fmla="*/ 0 w 478"/>
              <a:gd name="T95" fmla="*/ 286 h 688"/>
              <a:gd name="T96" fmla="*/ 0 w 478"/>
              <a:gd name="T97" fmla="*/ 402 h 688"/>
              <a:gd name="T98" fmla="*/ 33 w 478"/>
              <a:gd name="T99" fmla="*/ 402 h 688"/>
              <a:gd name="T100" fmla="*/ 33 w 478"/>
              <a:gd name="T101" fmla="*/ 418 h 688"/>
              <a:gd name="T102" fmla="*/ 33 w 478"/>
              <a:gd name="T103" fmla="*/ 418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8" h="688">
                <a:moveTo>
                  <a:pt x="33" y="418"/>
                </a:moveTo>
                <a:lnTo>
                  <a:pt x="27" y="435"/>
                </a:lnTo>
                <a:lnTo>
                  <a:pt x="27" y="479"/>
                </a:lnTo>
                <a:lnTo>
                  <a:pt x="49" y="451"/>
                </a:lnTo>
                <a:lnTo>
                  <a:pt x="49" y="517"/>
                </a:lnTo>
                <a:lnTo>
                  <a:pt x="93" y="473"/>
                </a:lnTo>
                <a:lnTo>
                  <a:pt x="110" y="473"/>
                </a:lnTo>
                <a:lnTo>
                  <a:pt x="110" y="556"/>
                </a:lnTo>
                <a:lnTo>
                  <a:pt x="88" y="556"/>
                </a:lnTo>
                <a:lnTo>
                  <a:pt x="88" y="589"/>
                </a:lnTo>
                <a:lnTo>
                  <a:pt x="66" y="589"/>
                </a:lnTo>
                <a:lnTo>
                  <a:pt x="33" y="627"/>
                </a:lnTo>
                <a:lnTo>
                  <a:pt x="33" y="688"/>
                </a:lnTo>
                <a:lnTo>
                  <a:pt x="154" y="688"/>
                </a:lnTo>
                <a:lnTo>
                  <a:pt x="181" y="660"/>
                </a:lnTo>
                <a:lnTo>
                  <a:pt x="181" y="633"/>
                </a:lnTo>
                <a:lnTo>
                  <a:pt x="137" y="589"/>
                </a:lnTo>
                <a:lnTo>
                  <a:pt x="137" y="545"/>
                </a:lnTo>
                <a:lnTo>
                  <a:pt x="159" y="523"/>
                </a:lnTo>
                <a:lnTo>
                  <a:pt x="209" y="523"/>
                </a:lnTo>
                <a:lnTo>
                  <a:pt x="247" y="490"/>
                </a:lnTo>
                <a:lnTo>
                  <a:pt x="269" y="490"/>
                </a:lnTo>
                <a:lnTo>
                  <a:pt x="313" y="528"/>
                </a:lnTo>
                <a:lnTo>
                  <a:pt x="313" y="556"/>
                </a:lnTo>
                <a:lnTo>
                  <a:pt x="346" y="556"/>
                </a:lnTo>
                <a:lnTo>
                  <a:pt x="385" y="583"/>
                </a:lnTo>
                <a:lnTo>
                  <a:pt x="385" y="556"/>
                </a:lnTo>
                <a:lnTo>
                  <a:pt x="401" y="539"/>
                </a:lnTo>
                <a:lnTo>
                  <a:pt x="401" y="490"/>
                </a:lnTo>
                <a:lnTo>
                  <a:pt x="418" y="473"/>
                </a:lnTo>
                <a:lnTo>
                  <a:pt x="396" y="440"/>
                </a:lnTo>
                <a:lnTo>
                  <a:pt x="368" y="440"/>
                </a:lnTo>
                <a:lnTo>
                  <a:pt x="346" y="468"/>
                </a:lnTo>
                <a:lnTo>
                  <a:pt x="269" y="391"/>
                </a:lnTo>
                <a:lnTo>
                  <a:pt x="269" y="325"/>
                </a:lnTo>
                <a:lnTo>
                  <a:pt x="478" y="138"/>
                </a:lnTo>
                <a:lnTo>
                  <a:pt x="478" y="94"/>
                </a:lnTo>
                <a:lnTo>
                  <a:pt x="418" y="94"/>
                </a:lnTo>
                <a:lnTo>
                  <a:pt x="313" y="0"/>
                </a:lnTo>
                <a:lnTo>
                  <a:pt x="214" y="0"/>
                </a:lnTo>
                <a:lnTo>
                  <a:pt x="247" y="33"/>
                </a:lnTo>
                <a:lnTo>
                  <a:pt x="247" y="121"/>
                </a:lnTo>
                <a:lnTo>
                  <a:pt x="192" y="176"/>
                </a:lnTo>
                <a:lnTo>
                  <a:pt x="143" y="176"/>
                </a:lnTo>
                <a:lnTo>
                  <a:pt x="104" y="143"/>
                </a:lnTo>
                <a:lnTo>
                  <a:pt x="33" y="215"/>
                </a:lnTo>
                <a:lnTo>
                  <a:pt x="33" y="264"/>
                </a:lnTo>
                <a:lnTo>
                  <a:pt x="0" y="286"/>
                </a:lnTo>
                <a:lnTo>
                  <a:pt x="0" y="402"/>
                </a:lnTo>
                <a:lnTo>
                  <a:pt x="33" y="402"/>
                </a:lnTo>
                <a:lnTo>
                  <a:pt x="33" y="418"/>
                </a:lnTo>
                <a:lnTo>
                  <a:pt x="33" y="418"/>
                </a:lnTo>
                <a:close/>
              </a:path>
            </a:pathLst>
          </a:custGeom>
          <a:pattFill prst="pct70">
            <a:fgClr>
              <a:schemeClr val="accent2">
                <a:lumMod val="75000"/>
              </a:schemeClr>
            </a:fgClr>
            <a:bgClr>
              <a:schemeClr val="bg1"/>
            </a:bgClr>
          </a:pattFill>
          <a:ln w="793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Freeform 14">
            <a:extLst>
              <a:ext uri="{FF2B5EF4-FFF2-40B4-BE49-F238E27FC236}">
                <a16:creationId xmlns:a16="http://schemas.microsoft.com/office/drawing/2014/main" id="{C87639DD-8D9C-4CF4-951F-A9A5B2005956}"/>
              </a:ext>
            </a:extLst>
          </p:cNvPr>
          <p:cNvSpPr>
            <a:spLocks/>
          </p:cNvSpPr>
          <p:nvPr/>
        </p:nvSpPr>
        <p:spPr bwMode="auto">
          <a:xfrm>
            <a:off x="7057038" y="4099203"/>
            <a:ext cx="458572" cy="753179"/>
          </a:xfrm>
          <a:custGeom>
            <a:avLst/>
            <a:gdLst>
              <a:gd name="T0" fmla="*/ 105 w 264"/>
              <a:gd name="T1" fmla="*/ 374 h 434"/>
              <a:gd name="T2" fmla="*/ 132 w 264"/>
              <a:gd name="T3" fmla="*/ 374 h 434"/>
              <a:gd name="T4" fmla="*/ 132 w 264"/>
              <a:gd name="T5" fmla="*/ 352 h 434"/>
              <a:gd name="T6" fmla="*/ 154 w 264"/>
              <a:gd name="T7" fmla="*/ 352 h 434"/>
              <a:gd name="T8" fmla="*/ 176 w 264"/>
              <a:gd name="T9" fmla="*/ 374 h 434"/>
              <a:gd name="T10" fmla="*/ 176 w 264"/>
              <a:gd name="T11" fmla="*/ 423 h 434"/>
              <a:gd name="T12" fmla="*/ 209 w 264"/>
              <a:gd name="T13" fmla="*/ 423 h 434"/>
              <a:gd name="T14" fmla="*/ 209 w 264"/>
              <a:gd name="T15" fmla="*/ 374 h 434"/>
              <a:gd name="T16" fmla="*/ 237 w 264"/>
              <a:gd name="T17" fmla="*/ 352 h 434"/>
              <a:gd name="T18" fmla="*/ 237 w 264"/>
              <a:gd name="T19" fmla="*/ 319 h 434"/>
              <a:gd name="T20" fmla="*/ 264 w 264"/>
              <a:gd name="T21" fmla="*/ 319 h 434"/>
              <a:gd name="T22" fmla="*/ 264 w 264"/>
              <a:gd name="T23" fmla="*/ 291 h 434"/>
              <a:gd name="T24" fmla="*/ 242 w 264"/>
              <a:gd name="T25" fmla="*/ 275 h 434"/>
              <a:gd name="T26" fmla="*/ 242 w 264"/>
              <a:gd name="T27" fmla="*/ 192 h 434"/>
              <a:gd name="T28" fmla="*/ 209 w 264"/>
              <a:gd name="T29" fmla="*/ 165 h 434"/>
              <a:gd name="T30" fmla="*/ 237 w 264"/>
              <a:gd name="T31" fmla="*/ 143 h 434"/>
              <a:gd name="T32" fmla="*/ 237 w 264"/>
              <a:gd name="T33" fmla="*/ 115 h 434"/>
              <a:gd name="T34" fmla="*/ 182 w 264"/>
              <a:gd name="T35" fmla="*/ 66 h 434"/>
              <a:gd name="T36" fmla="*/ 132 w 264"/>
              <a:gd name="T37" fmla="*/ 66 h 434"/>
              <a:gd name="T38" fmla="*/ 132 w 264"/>
              <a:gd name="T39" fmla="*/ 0 h 434"/>
              <a:gd name="T40" fmla="*/ 61 w 264"/>
              <a:gd name="T41" fmla="*/ 0 h 434"/>
              <a:gd name="T42" fmla="*/ 61 w 264"/>
              <a:gd name="T43" fmla="*/ 93 h 434"/>
              <a:gd name="T44" fmla="*/ 11 w 264"/>
              <a:gd name="T45" fmla="*/ 93 h 434"/>
              <a:gd name="T46" fmla="*/ 0 w 264"/>
              <a:gd name="T47" fmla="*/ 104 h 434"/>
              <a:gd name="T48" fmla="*/ 0 w 264"/>
              <a:gd name="T49" fmla="*/ 192 h 434"/>
              <a:gd name="T50" fmla="*/ 77 w 264"/>
              <a:gd name="T51" fmla="*/ 264 h 434"/>
              <a:gd name="T52" fmla="*/ 77 w 264"/>
              <a:gd name="T53" fmla="*/ 280 h 434"/>
              <a:gd name="T54" fmla="*/ 66 w 264"/>
              <a:gd name="T55" fmla="*/ 291 h 434"/>
              <a:gd name="T56" fmla="*/ 66 w 264"/>
              <a:gd name="T57" fmla="*/ 341 h 434"/>
              <a:gd name="T58" fmla="*/ 22 w 264"/>
              <a:gd name="T59" fmla="*/ 379 h 434"/>
              <a:gd name="T60" fmla="*/ 22 w 264"/>
              <a:gd name="T61" fmla="*/ 401 h 434"/>
              <a:gd name="T62" fmla="*/ 55 w 264"/>
              <a:gd name="T63" fmla="*/ 434 h 434"/>
              <a:gd name="T64" fmla="*/ 105 w 264"/>
              <a:gd name="T65" fmla="*/ 396 h 434"/>
              <a:gd name="T66" fmla="*/ 105 w 264"/>
              <a:gd name="T67" fmla="*/ 374 h 434"/>
              <a:gd name="T68" fmla="*/ 105 w 264"/>
              <a:gd name="T69" fmla="*/ 374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4" h="434">
                <a:moveTo>
                  <a:pt x="105" y="374"/>
                </a:moveTo>
                <a:lnTo>
                  <a:pt x="132" y="374"/>
                </a:lnTo>
                <a:lnTo>
                  <a:pt x="132" y="352"/>
                </a:lnTo>
                <a:lnTo>
                  <a:pt x="154" y="352"/>
                </a:lnTo>
                <a:lnTo>
                  <a:pt x="176" y="374"/>
                </a:lnTo>
                <a:lnTo>
                  <a:pt x="176" y="423"/>
                </a:lnTo>
                <a:lnTo>
                  <a:pt x="209" y="423"/>
                </a:lnTo>
                <a:lnTo>
                  <a:pt x="209" y="374"/>
                </a:lnTo>
                <a:lnTo>
                  <a:pt x="237" y="352"/>
                </a:lnTo>
                <a:lnTo>
                  <a:pt x="237" y="319"/>
                </a:lnTo>
                <a:lnTo>
                  <a:pt x="264" y="319"/>
                </a:lnTo>
                <a:lnTo>
                  <a:pt x="264" y="291"/>
                </a:lnTo>
                <a:lnTo>
                  <a:pt x="242" y="275"/>
                </a:lnTo>
                <a:lnTo>
                  <a:pt x="242" y="192"/>
                </a:lnTo>
                <a:lnTo>
                  <a:pt x="209" y="165"/>
                </a:lnTo>
                <a:lnTo>
                  <a:pt x="237" y="143"/>
                </a:lnTo>
                <a:lnTo>
                  <a:pt x="237" y="115"/>
                </a:lnTo>
                <a:lnTo>
                  <a:pt x="182" y="66"/>
                </a:lnTo>
                <a:lnTo>
                  <a:pt x="132" y="66"/>
                </a:lnTo>
                <a:lnTo>
                  <a:pt x="132" y="0"/>
                </a:lnTo>
                <a:lnTo>
                  <a:pt x="61" y="0"/>
                </a:lnTo>
                <a:lnTo>
                  <a:pt x="61" y="93"/>
                </a:lnTo>
                <a:lnTo>
                  <a:pt x="11" y="93"/>
                </a:lnTo>
                <a:lnTo>
                  <a:pt x="0" y="104"/>
                </a:lnTo>
                <a:lnTo>
                  <a:pt x="0" y="192"/>
                </a:lnTo>
                <a:lnTo>
                  <a:pt x="77" y="264"/>
                </a:lnTo>
                <a:lnTo>
                  <a:pt x="77" y="280"/>
                </a:lnTo>
                <a:lnTo>
                  <a:pt x="66" y="291"/>
                </a:lnTo>
                <a:lnTo>
                  <a:pt x="66" y="341"/>
                </a:lnTo>
                <a:lnTo>
                  <a:pt x="22" y="379"/>
                </a:lnTo>
                <a:lnTo>
                  <a:pt x="22" y="401"/>
                </a:lnTo>
                <a:lnTo>
                  <a:pt x="55" y="434"/>
                </a:lnTo>
                <a:lnTo>
                  <a:pt x="105" y="396"/>
                </a:lnTo>
                <a:lnTo>
                  <a:pt x="105" y="374"/>
                </a:lnTo>
                <a:lnTo>
                  <a:pt x="105" y="374"/>
                </a:lnTo>
                <a:close/>
              </a:path>
            </a:pathLst>
          </a:custGeom>
          <a:pattFill prst="pct70">
            <a:fgClr>
              <a:schemeClr val="accent2">
                <a:lumMod val="75000"/>
              </a:schemeClr>
            </a:fgClr>
            <a:bgClr>
              <a:schemeClr val="bg1"/>
            </a:bgClr>
          </a:pattFill>
          <a:ln w="793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Freeform 15">
            <a:extLst>
              <a:ext uri="{FF2B5EF4-FFF2-40B4-BE49-F238E27FC236}">
                <a16:creationId xmlns:a16="http://schemas.microsoft.com/office/drawing/2014/main" id="{D8937F19-DDA0-40E2-8C07-B5DE3EBA4474}"/>
              </a:ext>
            </a:extLst>
          </p:cNvPr>
          <p:cNvSpPr>
            <a:spLocks/>
          </p:cNvSpPr>
          <p:nvPr/>
        </p:nvSpPr>
        <p:spPr bwMode="auto">
          <a:xfrm>
            <a:off x="7993290" y="3698317"/>
            <a:ext cx="1070002" cy="954490"/>
          </a:xfrm>
          <a:custGeom>
            <a:avLst/>
            <a:gdLst>
              <a:gd name="T0" fmla="*/ 473 w 616"/>
              <a:gd name="T1" fmla="*/ 335 h 550"/>
              <a:gd name="T2" fmla="*/ 429 w 616"/>
              <a:gd name="T3" fmla="*/ 297 h 550"/>
              <a:gd name="T4" fmla="*/ 374 w 616"/>
              <a:gd name="T5" fmla="*/ 297 h 550"/>
              <a:gd name="T6" fmla="*/ 347 w 616"/>
              <a:gd name="T7" fmla="*/ 264 h 550"/>
              <a:gd name="T8" fmla="*/ 347 w 616"/>
              <a:gd name="T9" fmla="*/ 225 h 550"/>
              <a:gd name="T10" fmla="*/ 308 w 616"/>
              <a:gd name="T11" fmla="*/ 187 h 550"/>
              <a:gd name="T12" fmla="*/ 286 w 616"/>
              <a:gd name="T13" fmla="*/ 209 h 550"/>
              <a:gd name="T14" fmla="*/ 253 w 616"/>
              <a:gd name="T15" fmla="*/ 209 h 550"/>
              <a:gd name="T16" fmla="*/ 253 w 616"/>
              <a:gd name="T17" fmla="*/ 38 h 550"/>
              <a:gd name="T18" fmla="*/ 209 w 616"/>
              <a:gd name="T19" fmla="*/ 0 h 550"/>
              <a:gd name="T20" fmla="*/ 0 w 616"/>
              <a:gd name="T21" fmla="*/ 187 h 550"/>
              <a:gd name="T22" fmla="*/ 0 w 616"/>
              <a:gd name="T23" fmla="*/ 253 h 550"/>
              <a:gd name="T24" fmla="*/ 77 w 616"/>
              <a:gd name="T25" fmla="*/ 330 h 550"/>
              <a:gd name="T26" fmla="*/ 99 w 616"/>
              <a:gd name="T27" fmla="*/ 302 h 550"/>
              <a:gd name="T28" fmla="*/ 127 w 616"/>
              <a:gd name="T29" fmla="*/ 302 h 550"/>
              <a:gd name="T30" fmla="*/ 149 w 616"/>
              <a:gd name="T31" fmla="*/ 335 h 550"/>
              <a:gd name="T32" fmla="*/ 132 w 616"/>
              <a:gd name="T33" fmla="*/ 352 h 550"/>
              <a:gd name="T34" fmla="*/ 132 w 616"/>
              <a:gd name="T35" fmla="*/ 401 h 550"/>
              <a:gd name="T36" fmla="*/ 116 w 616"/>
              <a:gd name="T37" fmla="*/ 418 h 550"/>
              <a:gd name="T38" fmla="*/ 116 w 616"/>
              <a:gd name="T39" fmla="*/ 445 h 550"/>
              <a:gd name="T40" fmla="*/ 160 w 616"/>
              <a:gd name="T41" fmla="*/ 445 h 550"/>
              <a:gd name="T42" fmla="*/ 215 w 616"/>
              <a:gd name="T43" fmla="*/ 495 h 550"/>
              <a:gd name="T44" fmla="*/ 253 w 616"/>
              <a:gd name="T45" fmla="*/ 495 h 550"/>
              <a:gd name="T46" fmla="*/ 264 w 616"/>
              <a:gd name="T47" fmla="*/ 478 h 550"/>
              <a:gd name="T48" fmla="*/ 303 w 616"/>
              <a:gd name="T49" fmla="*/ 478 h 550"/>
              <a:gd name="T50" fmla="*/ 330 w 616"/>
              <a:gd name="T51" fmla="*/ 511 h 550"/>
              <a:gd name="T52" fmla="*/ 429 w 616"/>
              <a:gd name="T53" fmla="*/ 511 h 550"/>
              <a:gd name="T54" fmla="*/ 446 w 616"/>
              <a:gd name="T55" fmla="*/ 495 h 550"/>
              <a:gd name="T56" fmla="*/ 457 w 616"/>
              <a:gd name="T57" fmla="*/ 495 h 550"/>
              <a:gd name="T58" fmla="*/ 457 w 616"/>
              <a:gd name="T59" fmla="*/ 522 h 550"/>
              <a:gd name="T60" fmla="*/ 495 w 616"/>
              <a:gd name="T61" fmla="*/ 550 h 550"/>
              <a:gd name="T62" fmla="*/ 616 w 616"/>
              <a:gd name="T63" fmla="*/ 550 h 550"/>
              <a:gd name="T64" fmla="*/ 567 w 616"/>
              <a:gd name="T65" fmla="*/ 517 h 550"/>
              <a:gd name="T66" fmla="*/ 567 w 616"/>
              <a:gd name="T67" fmla="*/ 418 h 550"/>
              <a:gd name="T68" fmla="*/ 605 w 616"/>
              <a:gd name="T69" fmla="*/ 379 h 550"/>
              <a:gd name="T70" fmla="*/ 556 w 616"/>
              <a:gd name="T71" fmla="*/ 335 h 550"/>
              <a:gd name="T72" fmla="*/ 473 w 616"/>
              <a:gd name="T73" fmla="*/ 335 h 550"/>
              <a:gd name="T74" fmla="*/ 473 w 616"/>
              <a:gd name="T75" fmla="*/ 335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6" h="550">
                <a:moveTo>
                  <a:pt x="473" y="335"/>
                </a:moveTo>
                <a:lnTo>
                  <a:pt x="429" y="297"/>
                </a:lnTo>
                <a:lnTo>
                  <a:pt x="374" y="297"/>
                </a:lnTo>
                <a:lnTo>
                  <a:pt x="347" y="264"/>
                </a:lnTo>
                <a:lnTo>
                  <a:pt x="347" y="225"/>
                </a:lnTo>
                <a:lnTo>
                  <a:pt x="308" y="187"/>
                </a:lnTo>
                <a:lnTo>
                  <a:pt x="286" y="209"/>
                </a:lnTo>
                <a:lnTo>
                  <a:pt x="253" y="209"/>
                </a:lnTo>
                <a:lnTo>
                  <a:pt x="253" y="38"/>
                </a:lnTo>
                <a:lnTo>
                  <a:pt x="209" y="0"/>
                </a:lnTo>
                <a:lnTo>
                  <a:pt x="0" y="187"/>
                </a:lnTo>
                <a:lnTo>
                  <a:pt x="0" y="253"/>
                </a:lnTo>
                <a:lnTo>
                  <a:pt x="77" y="330"/>
                </a:lnTo>
                <a:lnTo>
                  <a:pt x="99" y="302"/>
                </a:lnTo>
                <a:lnTo>
                  <a:pt x="127" y="302"/>
                </a:lnTo>
                <a:lnTo>
                  <a:pt x="149" y="335"/>
                </a:lnTo>
                <a:lnTo>
                  <a:pt x="132" y="352"/>
                </a:lnTo>
                <a:lnTo>
                  <a:pt x="132" y="401"/>
                </a:lnTo>
                <a:lnTo>
                  <a:pt x="116" y="418"/>
                </a:lnTo>
                <a:lnTo>
                  <a:pt x="116" y="445"/>
                </a:lnTo>
                <a:lnTo>
                  <a:pt x="160" y="445"/>
                </a:lnTo>
                <a:lnTo>
                  <a:pt x="215" y="495"/>
                </a:lnTo>
                <a:lnTo>
                  <a:pt x="253" y="495"/>
                </a:lnTo>
                <a:lnTo>
                  <a:pt x="264" y="478"/>
                </a:lnTo>
                <a:lnTo>
                  <a:pt x="303" y="478"/>
                </a:lnTo>
                <a:lnTo>
                  <a:pt x="330" y="511"/>
                </a:lnTo>
                <a:lnTo>
                  <a:pt x="429" y="511"/>
                </a:lnTo>
                <a:lnTo>
                  <a:pt x="446" y="495"/>
                </a:lnTo>
                <a:lnTo>
                  <a:pt x="457" y="495"/>
                </a:lnTo>
                <a:lnTo>
                  <a:pt x="457" y="522"/>
                </a:lnTo>
                <a:lnTo>
                  <a:pt x="495" y="550"/>
                </a:lnTo>
                <a:lnTo>
                  <a:pt x="616" y="550"/>
                </a:lnTo>
                <a:lnTo>
                  <a:pt x="567" y="517"/>
                </a:lnTo>
                <a:lnTo>
                  <a:pt x="567" y="418"/>
                </a:lnTo>
                <a:lnTo>
                  <a:pt x="605" y="379"/>
                </a:lnTo>
                <a:lnTo>
                  <a:pt x="556" y="335"/>
                </a:lnTo>
                <a:lnTo>
                  <a:pt x="473" y="335"/>
                </a:lnTo>
                <a:lnTo>
                  <a:pt x="473" y="335"/>
                </a:lnTo>
                <a:close/>
              </a:path>
            </a:pathLst>
          </a:custGeom>
          <a:pattFill prst="pct70">
            <a:fgClr>
              <a:schemeClr val="accent2">
                <a:lumMod val="75000"/>
              </a:schemeClr>
            </a:fgClr>
            <a:bgClr>
              <a:schemeClr val="bg1"/>
            </a:bgClr>
          </a:pattFill>
          <a:ln w="793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Freeform 16">
            <a:extLst>
              <a:ext uri="{FF2B5EF4-FFF2-40B4-BE49-F238E27FC236}">
                <a16:creationId xmlns:a16="http://schemas.microsoft.com/office/drawing/2014/main" id="{49981741-EF57-4A59-A0F8-1E889B1055D5}"/>
              </a:ext>
            </a:extLst>
          </p:cNvPr>
          <p:cNvSpPr>
            <a:spLocks/>
          </p:cNvSpPr>
          <p:nvPr/>
        </p:nvSpPr>
        <p:spPr bwMode="auto">
          <a:xfrm>
            <a:off x="8003712" y="4470586"/>
            <a:ext cx="639222" cy="583106"/>
          </a:xfrm>
          <a:custGeom>
            <a:avLst/>
            <a:gdLst>
              <a:gd name="T0" fmla="*/ 242 w 368"/>
              <a:gd name="T1" fmla="*/ 198 h 336"/>
              <a:gd name="T2" fmla="*/ 242 w 368"/>
              <a:gd name="T3" fmla="*/ 176 h 336"/>
              <a:gd name="T4" fmla="*/ 258 w 368"/>
              <a:gd name="T5" fmla="*/ 165 h 336"/>
              <a:gd name="T6" fmla="*/ 297 w 368"/>
              <a:gd name="T7" fmla="*/ 165 h 336"/>
              <a:gd name="T8" fmla="*/ 368 w 368"/>
              <a:gd name="T9" fmla="*/ 105 h 336"/>
              <a:gd name="T10" fmla="*/ 368 w 368"/>
              <a:gd name="T11" fmla="*/ 66 h 336"/>
              <a:gd name="T12" fmla="*/ 324 w 368"/>
              <a:gd name="T13" fmla="*/ 66 h 336"/>
              <a:gd name="T14" fmla="*/ 297 w 368"/>
              <a:gd name="T15" fmla="*/ 33 h 336"/>
              <a:gd name="T16" fmla="*/ 258 w 368"/>
              <a:gd name="T17" fmla="*/ 33 h 336"/>
              <a:gd name="T18" fmla="*/ 247 w 368"/>
              <a:gd name="T19" fmla="*/ 50 h 336"/>
              <a:gd name="T20" fmla="*/ 209 w 368"/>
              <a:gd name="T21" fmla="*/ 50 h 336"/>
              <a:gd name="T22" fmla="*/ 154 w 368"/>
              <a:gd name="T23" fmla="*/ 0 h 336"/>
              <a:gd name="T24" fmla="*/ 110 w 368"/>
              <a:gd name="T25" fmla="*/ 0 h 336"/>
              <a:gd name="T26" fmla="*/ 110 w 368"/>
              <a:gd name="T27" fmla="*/ 22 h 336"/>
              <a:gd name="T28" fmla="*/ 71 w 368"/>
              <a:gd name="T29" fmla="*/ 50 h 336"/>
              <a:gd name="T30" fmla="*/ 93 w 368"/>
              <a:gd name="T31" fmla="*/ 72 h 336"/>
              <a:gd name="T32" fmla="*/ 93 w 368"/>
              <a:gd name="T33" fmla="*/ 105 h 336"/>
              <a:gd name="T34" fmla="*/ 22 w 368"/>
              <a:gd name="T35" fmla="*/ 165 h 336"/>
              <a:gd name="T36" fmla="*/ 22 w 368"/>
              <a:gd name="T37" fmla="*/ 198 h 336"/>
              <a:gd name="T38" fmla="*/ 44 w 368"/>
              <a:gd name="T39" fmla="*/ 198 h 336"/>
              <a:gd name="T40" fmla="*/ 55 w 368"/>
              <a:gd name="T41" fmla="*/ 204 h 336"/>
              <a:gd name="T42" fmla="*/ 0 w 368"/>
              <a:gd name="T43" fmla="*/ 259 h 336"/>
              <a:gd name="T44" fmla="*/ 55 w 368"/>
              <a:gd name="T45" fmla="*/ 303 h 336"/>
              <a:gd name="T46" fmla="*/ 165 w 368"/>
              <a:gd name="T47" fmla="*/ 303 h 336"/>
              <a:gd name="T48" fmla="*/ 187 w 368"/>
              <a:gd name="T49" fmla="*/ 336 h 336"/>
              <a:gd name="T50" fmla="*/ 214 w 368"/>
              <a:gd name="T51" fmla="*/ 303 h 336"/>
              <a:gd name="T52" fmla="*/ 236 w 368"/>
              <a:gd name="T53" fmla="*/ 336 h 336"/>
              <a:gd name="T54" fmla="*/ 264 w 368"/>
              <a:gd name="T55" fmla="*/ 303 h 336"/>
              <a:gd name="T56" fmla="*/ 286 w 368"/>
              <a:gd name="T57" fmla="*/ 303 h 336"/>
              <a:gd name="T58" fmla="*/ 286 w 368"/>
              <a:gd name="T59" fmla="*/ 242 h 336"/>
              <a:gd name="T60" fmla="*/ 242 w 368"/>
              <a:gd name="T61" fmla="*/ 198 h 336"/>
              <a:gd name="T62" fmla="*/ 242 w 368"/>
              <a:gd name="T63" fmla="*/ 19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8" h="336">
                <a:moveTo>
                  <a:pt x="242" y="198"/>
                </a:moveTo>
                <a:lnTo>
                  <a:pt x="242" y="176"/>
                </a:lnTo>
                <a:lnTo>
                  <a:pt x="258" y="165"/>
                </a:lnTo>
                <a:lnTo>
                  <a:pt x="297" y="165"/>
                </a:lnTo>
                <a:lnTo>
                  <a:pt x="368" y="105"/>
                </a:lnTo>
                <a:lnTo>
                  <a:pt x="368" y="66"/>
                </a:lnTo>
                <a:lnTo>
                  <a:pt x="324" y="66"/>
                </a:lnTo>
                <a:lnTo>
                  <a:pt x="297" y="33"/>
                </a:lnTo>
                <a:lnTo>
                  <a:pt x="258" y="33"/>
                </a:lnTo>
                <a:lnTo>
                  <a:pt x="247" y="50"/>
                </a:lnTo>
                <a:lnTo>
                  <a:pt x="209" y="50"/>
                </a:lnTo>
                <a:lnTo>
                  <a:pt x="154" y="0"/>
                </a:lnTo>
                <a:lnTo>
                  <a:pt x="110" y="0"/>
                </a:lnTo>
                <a:lnTo>
                  <a:pt x="110" y="22"/>
                </a:lnTo>
                <a:lnTo>
                  <a:pt x="71" y="50"/>
                </a:lnTo>
                <a:lnTo>
                  <a:pt x="93" y="72"/>
                </a:lnTo>
                <a:lnTo>
                  <a:pt x="93" y="105"/>
                </a:lnTo>
                <a:lnTo>
                  <a:pt x="22" y="165"/>
                </a:lnTo>
                <a:lnTo>
                  <a:pt x="22" y="198"/>
                </a:lnTo>
                <a:lnTo>
                  <a:pt x="44" y="198"/>
                </a:lnTo>
                <a:lnTo>
                  <a:pt x="55" y="204"/>
                </a:lnTo>
                <a:lnTo>
                  <a:pt x="0" y="259"/>
                </a:lnTo>
                <a:lnTo>
                  <a:pt x="55" y="303"/>
                </a:lnTo>
                <a:lnTo>
                  <a:pt x="165" y="303"/>
                </a:lnTo>
                <a:lnTo>
                  <a:pt x="187" y="336"/>
                </a:lnTo>
                <a:lnTo>
                  <a:pt x="214" y="303"/>
                </a:lnTo>
                <a:lnTo>
                  <a:pt x="236" y="336"/>
                </a:lnTo>
                <a:lnTo>
                  <a:pt x="264" y="303"/>
                </a:lnTo>
                <a:lnTo>
                  <a:pt x="286" y="303"/>
                </a:lnTo>
                <a:lnTo>
                  <a:pt x="286" y="242"/>
                </a:lnTo>
                <a:lnTo>
                  <a:pt x="242" y="198"/>
                </a:lnTo>
                <a:lnTo>
                  <a:pt x="242" y="198"/>
                </a:lnTo>
                <a:close/>
              </a:path>
            </a:pathLst>
          </a:custGeom>
          <a:pattFill prst="pct70">
            <a:fgClr>
              <a:schemeClr val="accent2">
                <a:lumMod val="75000"/>
              </a:schemeClr>
            </a:fgClr>
            <a:bgClr>
              <a:schemeClr val="bg1"/>
            </a:bgClr>
          </a:pattFill>
          <a:ln w="793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Freeform 17">
            <a:extLst>
              <a:ext uri="{FF2B5EF4-FFF2-40B4-BE49-F238E27FC236}">
                <a16:creationId xmlns:a16="http://schemas.microsoft.com/office/drawing/2014/main" id="{93E9C28D-245C-4202-BD9A-462C836D1C43}"/>
              </a:ext>
            </a:extLst>
          </p:cNvPr>
          <p:cNvSpPr>
            <a:spLocks/>
          </p:cNvSpPr>
          <p:nvPr/>
        </p:nvSpPr>
        <p:spPr bwMode="auto">
          <a:xfrm>
            <a:off x="8424070" y="4557358"/>
            <a:ext cx="429044" cy="439066"/>
          </a:xfrm>
          <a:custGeom>
            <a:avLst/>
            <a:gdLst>
              <a:gd name="T0" fmla="*/ 99 w 247"/>
              <a:gd name="T1" fmla="*/ 236 h 253"/>
              <a:gd name="T2" fmla="*/ 99 w 247"/>
              <a:gd name="T3" fmla="*/ 214 h 253"/>
              <a:gd name="T4" fmla="*/ 154 w 247"/>
              <a:gd name="T5" fmla="*/ 154 h 253"/>
              <a:gd name="T6" fmla="*/ 154 w 247"/>
              <a:gd name="T7" fmla="*/ 115 h 253"/>
              <a:gd name="T8" fmla="*/ 181 w 247"/>
              <a:gd name="T9" fmla="*/ 115 h 253"/>
              <a:gd name="T10" fmla="*/ 181 w 247"/>
              <a:gd name="T11" fmla="*/ 77 h 253"/>
              <a:gd name="T12" fmla="*/ 203 w 247"/>
              <a:gd name="T13" fmla="*/ 55 h 253"/>
              <a:gd name="T14" fmla="*/ 247 w 247"/>
              <a:gd name="T15" fmla="*/ 55 h 253"/>
              <a:gd name="T16" fmla="*/ 209 w 247"/>
              <a:gd name="T17" fmla="*/ 27 h 253"/>
              <a:gd name="T18" fmla="*/ 209 w 247"/>
              <a:gd name="T19" fmla="*/ 0 h 253"/>
              <a:gd name="T20" fmla="*/ 198 w 247"/>
              <a:gd name="T21" fmla="*/ 0 h 253"/>
              <a:gd name="T22" fmla="*/ 181 w 247"/>
              <a:gd name="T23" fmla="*/ 16 h 253"/>
              <a:gd name="T24" fmla="*/ 126 w 247"/>
              <a:gd name="T25" fmla="*/ 16 h 253"/>
              <a:gd name="T26" fmla="*/ 126 w 247"/>
              <a:gd name="T27" fmla="*/ 55 h 253"/>
              <a:gd name="T28" fmla="*/ 55 w 247"/>
              <a:gd name="T29" fmla="*/ 115 h 253"/>
              <a:gd name="T30" fmla="*/ 16 w 247"/>
              <a:gd name="T31" fmla="*/ 115 h 253"/>
              <a:gd name="T32" fmla="*/ 0 w 247"/>
              <a:gd name="T33" fmla="*/ 126 h 253"/>
              <a:gd name="T34" fmla="*/ 0 w 247"/>
              <a:gd name="T35" fmla="*/ 148 h 253"/>
              <a:gd name="T36" fmla="*/ 44 w 247"/>
              <a:gd name="T37" fmla="*/ 192 h 253"/>
              <a:gd name="T38" fmla="*/ 44 w 247"/>
              <a:gd name="T39" fmla="*/ 253 h 253"/>
              <a:gd name="T40" fmla="*/ 82 w 247"/>
              <a:gd name="T41" fmla="*/ 253 h 253"/>
              <a:gd name="T42" fmla="*/ 99 w 247"/>
              <a:gd name="T43" fmla="*/ 236 h 253"/>
              <a:gd name="T44" fmla="*/ 99 w 247"/>
              <a:gd name="T45" fmla="*/ 23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7" h="253">
                <a:moveTo>
                  <a:pt x="99" y="236"/>
                </a:moveTo>
                <a:lnTo>
                  <a:pt x="99" y="214"/>
                </a:lnTo>
                <a:lnTo>
                  <a:pt x="154" y="154"/>
                </a:lnTo>
                <a:lnTo>
                  <a:pt x="154" y="115"/>
                </a:lnTo>
                <a:lnTo>
                  <a:pt x="181" y="115"/>
                </a:lnTo>
                <a:lnTo>
                  <a:pt x="181" y="77"/>
                </a:lnTo>
                <a:lnTo>
                  <a:pt x="203" y="55"/>
                </a:lnTo>
                <a:lnTo>
                  <a:pt x="247" y="55"/>
                </a:lnTo>
                <a:lnTo>
                  <a:pt x="209" y="27"/>
                </a:lnTo>
                <a:lnTo>
                  <a:pt x="209" y="0"/>
                </a:lnTo>
                <a:lnTo>
                  <a:pt x="198" y="0"/>
                </a:lnTo>
                <a:lnTo>
                  <a:pt x="181" y="16"/>
                </a:lnTo>
                <a:lnTo>
                  <a:pt x="126" y="16"/>
                </a:lnTo>
                <a:lnTo>
                  <a:pt x="126" y="55"/>
                </a:lnTo>
                <a:lnTo>
                  <a:pt x="55" y="115"/>
                </a:lnTo>
                <a:lnTo>
                  <a:pt x="16" y="115"/>
                </a:lnTo>
                <a:lnTo>
                  <a:pt x="0" y="126"/>
                </a:lnTo>
                <a:lnTo>
                  <a:pt x="0" y="148"/>
                </a:lnTo>
                <a:lnTo>
                  <a:pt x="44" y="192"/>
                </a:lnTo>
                <a:lnTo>
                  <a:pt x="44" y="253"/>
                </a:lnTo>
                <a:lnTo>
                  <a:pt x="82" y="253"/>
                </a:lnTo>
                <a:lnTo>
                  <a:pt x="99" y="236"/>
                </a:lnTo>
                <a:lnTo>
                  <a:pt x="99" y="236"/>
                </a:lnTo>
                <a:close/>
              </a:path>
            </a:pathLst>
          </a:custGeom>
          <a:pattFill prst="pct70">
            <a:fgClr>
              <a:schemeClr val="accent2">
                <a:lumMod val="75000"/>
              </a:schemeClr>
            </a:fgClr>
            <a:bgClr>
              <a:schemeClr val="bg1"/>
            </a:bgClr>
          </a:pattFill>
          <a:ln w="793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Freeform 18">
            <a:extLst>
              <a:ext uri="{FF2B5EF4-FFF2-40B4-BE49-F238E27FC236}">
                <a16:creationId xmlns:a16="http://schemas.microsoft.com/office/drawing/2014/main" id="{66C9A0DC-C1E4-4B3F-B499-44BF0F58945B}"/>
              </a:ext>
            </a:extLst>
          </p:cNvPr>
          <p:cNvSpPr>
            <a:spLocks/>
          </p:cNvSpPr>
          <p:nvPr/>
        </p:nvSpPr>
        <p:spPr bwMode="auto">
          <a:xfrm>
            <a:off x="8978178" y="4328281"/>
            <a:ext cx="1422617" cy="1508094"/>
          </a:xfrm>
          <a:custGeom>
            <a:avLst/>
            <a:gdLst>
              <a:gd name="T0" fmla="*/ 588 w 819"/>
              <a:gd name="T1" fmla="*/ 588 h 869"/>
              <a:gd name="T2" fmla="*/ 473 w 819"/>
              <a:gd name="T3" fmla="*/ 588 h 869"/>
              <a:gd name="T4" fmla="*/ 473 w 819"/>
              <a:gd name="T5" fmla="*/ 599 h 869"/>
              <a:gd name="T6" fmla="*/ 440 w 819"/>
              <a:gd name="T7" fmla="*/ 599 h 869"/>
              <a:gd name="T8" fmla="*/ 440 w 819"/>
              <a:gd name="T9" fmla="*/ 572 h 869"/>
              <a:gd name="T10" fmla="*/ 302 w 819"/>
              <a:gd name="T11" fmla="*/ 445 h 869"/>
              <a:gd name="T12" fmla="*/ 302 w 819"/>
              <a:gd name="T13" fmla="*/ 330 h 869"/>
              <a:gd name="T14" fmla="*/ 170 w 819"/>
              <a:gd name="T15" fmla="*/ 209 h 869"/>
              <a:gd name="T16" fmla="*/ 170 w 819"/>
              <a:gd name="T17" fmla="*/ 148 h 869"/>
              <a:gd name="T18" fmla="*/ 137 w 819"/>
              <a:gd name="T19" fmla="*/ 148 h 869"/>
              <a:gd name="T20" fmla="*/ 137 w 819"/>
              <a:gd name="T21" fmla="*/ 88 h 869"/>
              <a:gd name="T22" fmla="*/ 170 w 819"/>
              <a:gd name="T23" fmla="*/ 115 h 869"/>
              <a:gd name="T24" fmla="*/ 170 w 819"/>
              <a:gd name="T25" fmla="*/ 55 h 869"/>
              <a:gd name="T26" fmla="*/ 115 w 819"/>
              <a:gd name="T27" fmla="*/ 0 h 869"/>
              <a:gd name="T28" fmla="*/ 93 w 819"/>
              <a:gd name="T29" fmla="*/ 0 h 869"/>
              <a:gd name="T30" fmla="*/ 71 w 819"/>
              <a:gd name="T31" fmla="*/ 16 h 869"/>
              <a:gd name="T32" fmla="*/ 38 w 819"/>
              <a:gd name="T33" fmla="*/ 16 h 869"/>
              <a:gd name="T34" fmla="*/ 0 w 819"/>
              <a:gd name="T35" fmla="*/ 55 h 869"/>
              <a:gd name="T36" fmla="*/ 0 w 819"/>
              <a:gd name="T37" fmla="*/ 154 h 869"/>
              <a:gd name="T38" fmla="*/ 49 w 819"/>
              <a:gd name="T39" fmla="*/ 187 h 869"/>
              <a:gd name="T40" fmla="*/ 49 w 819"/>
              <a:gd name="T41" fmla="*/ 231 h 869"/>
              <a:gd name="T42" fmla="*/ 11 w 819"/>
              <a:gd name="T43" fmla="*/ 264 h 869"/>
              <a:gd name="T44" fmla="*/ 11 w 819"/>
              <a:gd name="T45" fmla="*/ 297 h 869"/>
              <a:gd name="T46" fmla="*/ 60 w 819"/>
              <a:gd name="T47" fmla="*/ 297 h 869"/>
              <a:gd name="T48" fmla="*/ 88 w 819"/>
              <a:gd name="T49" fmla="*/ 264 h 869"/>
              <a:gd name="T50" fmla="*/ 137 w 819"/>
              <a:gd name="T51" fmla="*/ 313 h 869"/>
              <a:gd name="T52" fmla="*/ 137 w 819"/>
              <a:gd name="T53" fmla="*/ 352 h 869"/>
              <a:gd name="T54" fmla="*/ 209 w 819"/>
              <a:gd name="T55" fmla="*/ 352 h 869"/>
              <a:gd name="T56" fmla="*/ 209 w 819"/>
              <a:gd name="T57" fmla="*/ 401 h 869"/>
              <a:gd name="T58" fmla="*/ 165 w 819"/>
              <a:gd name="T59" fmla="*/ 445 h 869"/>
              <a:gd name="T60" fmla="*/ 165 w 819"/>
              <a:gd name="T61" fmla="*/ 500 h 869"/>
              <a:gd name="T62" fmla="*/ 236 w 819"/>
              <a:gd name="T63" fmla="*/ 500 h 869"/>
              <a:gd name="T64" fmla="*/ 236 w 819"/>
              <a:gd name="T65" fmla="*/ 528 h 869"/>
              <a:gd name="T66" fmla="*/ 214 w 819"/>
              <a:gd name="T67" fmla="*/ 528 h 869"/>
              <a:gd name="T68" fmla="*/ 214 w 819"/>
              <a:gd name="T69" fmla="*/ 588 h 869"/>
              <a:gd name="T70" fmla="*/ 253 w 819"/>
              <a:gd name="T71" fmla="*/ 627 h 869"/>
              <a:gd name="T72" fmla="*/ 313 w 819"/>
              <a:gd name="T73" fmla="*/ 627 h 869"/>
              <a:gd name="T74" fmla="*/ 451 w 819"/>
              <a:gd name="T75" fmla="*/ 748 h 869"/>
              <a:gd name="T76" fmla="*/ 451 w 819"/>
              <a:gd name="T77" fmla="*/ 792 h 869"/>
              <a:gd name="T78" fmla="*/ 495 w 819"/>
              <a:gd name="T79" fmla="*/ 792 h 869"/>
              <a:gd name="T80" fmla="*/ 528 w 819"/>
              <a:gd name="T81" fmla="*/ 759 h 869"/>
              <a:gd name="T82" fmla="*/ 528 w 819"/>
              <a:gd name="T83" fmla="*/ 803 h 869"/>
              <a:gd name="T84" fmla="*/ 599 w 819"/>
              <a:gd name="T85" fmla="*/ 869 h 869"/>
              <a:gd name="T86" fmla="*/ 742 w 819"/>
              <a:gd name="T87" fmla="*/ 869 h 869"/>
              <a:gd name="T88" fmla="*/ 819 w 819"/>
              <a:gd name="T89" fmla="*/ 797 h 869"/>
              <a:gd name="T90" fmla="*/ 698 w 819"/>
              <a:gd name="T91" fmla="*/ 682 h 869"/>
              <a:gd name="T92" fmla="*/ 588 w 819"/>
              <a:gd name="T93" fmla="*/ 588 h 869"/>
              <a:gd name="T94" fmla="*/ 588 w 819"/>
              <a:gd name="T95" fmla="*/ 58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19" h="869">
                <a:moveTo>
                  <a:pt x="588" y="588"/>
                </a:moveTo>
                <a:lnTo>
                  <a:pt x="473" y="588"/>
                </a:lnTo>
                <a:lnTo>
                  <a:pt x="473" y="599"/>
                </a:lnTo>
                <a:lnTo>
                  <a:pt x="440" y="599"/>
                </a:lnTo>
                <a:lnTo>
                  <a:pt x="440" y="572"/>
                </a:lnTo>
                <a:lnTo>
                  <a:pt x="302" y="445"/>
                </a:lnTo>
                <a:lnTo>
                  <a:pt x="302" y="330"/>
                </a:lnTo>
                <a:lnTo>
                  <a:pt x="170" y="209"/>
                </a:lnTo>
                <a:lnTo>
                  <a:pt x="170" y="148"/>
                </a:lnTo>
                <a:lnTo>
                  <a:pt x="137" y="148"/>
                </a:lnTo>
                <a:lnTo>
                  <a:pt x="137" y="88"/>
                </a:lnTo>
                <a:lnTo>
                  <a:pt x="170" y="115"/>
                </a:lnTo>
                <a:lnTo>
                  <a:pt x="170" y="55"/>
                </a:lnTo>
                <a:lnTo>
                  <a:pt x="115" y="0"/>
                </a:lnTo>
                <a:lnTo>
                  <a:pt x="93" y="0"/>
                </a:lnTo>
                <a:lnTo>
                  <a:pt x="71" y="16"/>
                </a:lnTo>
                <a:lnTo>
                  <a:pt x="38" y="16"/>
                </a:lnTo>
                <a:lnTo>
                  <a:pt x="0" y="55"/>
                </a:lnTo>
                <a:lnTo>
                  <a:pt x="0" y="154"/>
                </a:lnTo>
                <a:lnTo>
                  <a:pt x="49" y="187"/>
                </a:lnTo>
                <a:lnTo>
                  <a:pt x="49" y="231"/>
                </a:lnTo>
                <a:lnTo>
                  <a:pt x="11" y="264"/>
                </a:lnTo>
                <a:lnTo>
                  <a:pt x="11" y="297"/>
                </a:lnTo>
                <a:lnTo>
                  <a:pt x="60" y="297"/>
                </a:lnTo>
                <a:lnTo>
                  <a:pt x="88" y="264"/>
                </a:lnTo>
                <a:lnTo>
                  <a:pt x="137" y="313"/>
                </a:lnTo>
                <a:lnTo>
                  <a:pt x="137" y="352"/>
                </a:lnTo>
                <a:lnTo>
                  <a:pt x="209" y="352"/>
                </a:lnTo>
                <a:lnTo>
                  <a:pt x="209" y="401"/>
                </a:lnTo>
                <a:lnTo>
                  <a:pt x="165" y="445"/>
                </a:lnTo>
                <a:lnTo>
                  <a:pt x="165" y="500"/>
                </a:lnTo>
                <a:lnTo>
                  <a:pt x="236" y="500"/>
                </a:lnTo>
                <a:lnTo>
                  <a:pt x="236" y="528"/>
                </a:lnTo>
                <a:lnTo>
                  <a:pt x="214" y="528"/>
                </a:lnTo>
                <a:lnTo>
                  <a:pt x="214" y="588"/>
                </a:lnTo>
                <a:lnTo>
                  <a:pt x="253" y="627"/>
                </a:lnTo>
                <a:lnTo>
                  <a:pt x="313" y="627"/>
                </a:lnTo>
                <a:lnTo>
                  <a:pt x="451" y="748"/>
                </a:lnTo>
                <a:lnTo>
                  <a:pt x="451" y="792"/>
                </a:lnTo>
                <a:lnTo>
                  <a:pt x="495" y="792"/>
                </a:lnTo>
                <a:lnTo>
                  <a:pt x="528" y="759"/>
                </a:lnTo>
                <a:lnTo>
                  <a:pt x="528" y="803"/>
                </a:lnTo>
                <a:lnTo>
                  <a:pt x="599" y="869"/>
                </a:lnTo>
                <a:lnTo>
                  <a:pt x="742" y="869"/>
                </a:lnTo>
                <a:lnTo>
                  <a:pt x="819" y="797"/>
                </a:lnTo>
                <a:lnTo>
                  <a:pt x="698" y="682"/>
                </a:lnTo>
                <a:lnTo>
                  <a:pt x="588" y="588"/>
                </a:lnTo>
                <a:lnTo>
                  <a:pt x="588" y="588"/>
                </a:lnTo>
                <a:close/>
              </a:path>
            </a:pathLst>
          </a:custGeom>
          <a:pattFill prst="pct70">
            <a:fgClr>
              <a:schemeClr val="accent2">
                <a:lumMod val="75000"/>
              </a:schemeClr>
            </a:fgClr>
            <a:bgClr>
              <a:schemeClr val="bg1"/>
            </a:bgClr>
          </a:pattFill>
          <a:ln w="793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Calibri"/>
              <a:ea typeface="+mn-ea"/>
              <a:cs typeface="+mn-cs"/>
            </a:endParaRPr>
          </a:p>
        </p:txBody>
      </p:sp>
      <p:sp>
        <p:nvSpPr>
          <p:cNvPr id="14" name="Freeform 19">
            <a:extLst>
              <a:ext uri="{FF2B5EF4-FFF2-40B4-BE49-F238E27FC236}">
                <a16:creationId xmlns:a16="http://schemas.microsoft.com/office/drawing/2014/main" id="{4E9ED8A8-1939-4F6D-93AE-91BE66002959}"/>
              </a:ext>
            </a:extLst>
          </p:cNvPr>
          <p:cNvSpPr>
            <a:spLocks/>
          </p:cNvSpPr>
          <p:nvPr/>
        </p:nvSpPr>
        <p:spPr bwMode="auto">
          <a:xfrm>
            <a:off x="7993290" y="5378219"/>
            <a:ext cx="1165539" cy="782682"/>
          </a:xfrm>
          <a:custGeom>
            <a:avLst/>
            <a:gdLst>
              <a:gd name="T0" fmla="*/ 237 w 671"/>
              <a:gd name="T1" fmla="*/ 38 h 451"/>
              <a:gd name="T2" fmla="*/ 264 w 671"/>
              <a:gd name="T3" fmla="*/ 60 h 451"/>
              <a:gd name="T4" fmla="*/ 264 w 671"/>
              <a:gd name="T5" fmla="*/ 82 h 451"/>
              <a:gd name="T6" fmla="*/ 226 w 671"/>
              <a:gd name="T7" fmla="*/ 82 h 451"/>
              <a:gd name="T8" fmla="*/ 193 w 671"/>
              <a:gd name="T9" fmla="*/ 60 h 451"/>
              <a:gd name="T10" fmla="*/ 28 w 671"/>
              <a:gd name="T11" fmla="*/ 60 h 451"/>
              <a:gd name="T12" fmla="*/ 28 w 671"/>
              <a:gd name="T13" fmla="*/ 77 h 451"/>
              <a:gd name="T14" fmla="*/ 44 w 671"/>
              <a:gd name="T15" fmla="*/ 77 h 451"/>
              <a:gd name="T16" fmla="*/ 44 w 671"/>
              <a:gd name="T17" fmla="*/ 104 h 451"/>
              <a:gd name="T18" fmla="*/ 22 w 671"/>
              <a:gd name="T19" fmla="*/ 121 h 451"/>
              <a:gd name="T20" fmla="*/ 0 w 671"/>
              <a:gd name="T21" fmla="*/ 121 h 451"/>
              <a:gd name="T22" fmla="*/ 0 w 671"/>
              <a:gd name="T23" fmla="*/ 176 h 451"/>
              <a:gd name="T24" fmla="*/ 44 w 671"/>
              <a:gd name="T25" fmla="*/ 176 h 451"/>
              <a:gd name="T26" fmla="*/ 198 w 671"/>
              <a:gd name="T27" fmla="*/ 324 h 451"/>
              <a:gd name="T28" fmla="*/ 330 w 671"/>
              <a:gd name="T29" fmla="*/ 324 h 451"/>
              <a:gd name="T30" fmla="*/ 380 w 671"/>
              <a:gd name="T31" fmla="*/ 374 h 451"/>
              <a:gd name="T32" fmla="*/ 446 w 671"/>
              <a:gd name="T33" fmla="*/ 374 h 451"/>
              <a:gd name="T34" fmla="*/ 462 w 671"/>
              <a:gd name="T35" fmla="*/ 396 h 451"/>
              <a:gd name="T36" fmla="*/ 545 w 671"/>
              <a:gd name="T37" fmla="*/ 396 h 451"/>
              <a:gd name="T38" fmla="*/ 605 w 671"/>
              <a:gd name="T39" fmla="*/ 451 h 451"/>
              <a:gd name="T40" fmla="*/ 644 w 671"/>
              <a:gd name="T41" fmla="*/ 451 h 451"/>
              <a:gd name="T42" fmla="*/ 644 w 671"/>
              <a:gd name="T43" fmla="*/ 390 h 451"/>
              <a:gd name="T44" fmla="*/ 671 w 671"/>
              <a:gd name="T45" fmla="*/ 363 h 451"/>
              <a:gd name="T46" fmla="*/ 671 w 671"/>
              <a:gd name="T47" fmla="*/ 291 h 451"/>
              <a:gd name="T48" fmla="*/ 655 w 671"/>
              <a:gd name="T49" fmla="*/ 269 h 451"/>
              <a:gd name="T50" fmla="*/ 655 w 671"/>
              <a:gd name="T51" fmla="*/ 154 h 451"/>
              <a:gd name="T52" fmla="*/ 616 w 671"/>
              <a:gd name="T53" fmla="*/ 115 h 451"/>
              <a:gd name="T54" fmla="*/ 517 w 671"/>
              <a:gd name="T55" fmla="*/ 115 h 451"/>
              <a:gd name="T56" fmla="*/ 517 w 671"/>
              <a:gd name="T57" fmla="*/ 93 h 451"/>
              <a:gd name="T58" fmla="*/ 457 w 671"/>
              <a:gd name="T59" fmla="*/ 38 h 451"/>
              <a:gd name="T60" fmla="*/ 303 w 671"/>
              <a:gd name="T61" fmla="*/ 38 h 451"/>
              <a:gd name="T62" fmla="*/ 259 w 671"/>
              <a:gd name="T63" fmla="*/ 0 h 451"/>
              <a:gd name="T64" fmla="*/ 237 w 671"/>
              <a:gd name="T65" fmla="*/ 16 h 451"/>
              <a:gd name="T66" fmla="*/ 237 w 671"/>
              <a:gd name="T67" fmla="*/ 38 h 451"/>
              <a:gd name="T68" fmla="*/ 237 w 671"/>
              <a:gd name="T69" fmla="*/ 38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71" h="451">
                <a:moveTo>
                  <a:pt x="237" y="38"/>
                </a:moveTo>
                <a:lnTo>
                  <a:pt x="264" y="60"/>
                </a:lnTo>
                <a:lnTo>
                  <a:pt x="264" y="82"/>
                </a:lnTo>
                <a:lnTo>
                  <a:pt x="226" y="82"/>
                </a:lnTo>
                <a:lnTo>
                  <a:pt x="193" y="60"/>
                </a:lnTo>
                <a:lnTo>
                  <a:pt x="28" y="60"/>
                </a:lnTo>
                <a:lnTo>
                  <a:pt x="28" y="77"/>
                </a:lnTo>
                <a:lnTo>
                  <a:pt x="44" y="77"/>
                </a:lnTo>
                <a:lnTo>
                  <a:pt x="44" y="104"/>
                </a:lnTo>
                <a:lnTo>
                  <a:pt x="22" y="121"/>
                </a:lnTo>
                <a:lnTo>
                  <a:pt x="0" y="121"/>
                </a:lnTo>
                <a:lnTo>
                  <a:pt x="0" y="176"/>
                </a:lnTo>
                <a:lnTo>
                  <a:pt x="44" y="176"/>
                </a:lnTo>
                <a:lnTo>
                  <a:pt x="198" y="324"/>
                </a:lnTo>
                <a:lnTo>
                  <a:pt x="330" y="324"/>
                </a:lnTo>
                <a:lnTo>
                  <a:pt x="380" y="374"/>
                </a:lnTo>
                <a:lnTo>
                  <a:pt x="446" y="374"/>
                </a:lnTo>
                <a:lnTo>
                  <a:pt x="462" y="396"/>
                </a:lnTo>
                <a:lnTo>
                  <a:pt x="545" y="396"/>
                </a:lnTo>
                <a:lnTo>
                  <a:pt x="605" y="451"/>
                </a:lnTo>
                <a:lnTo>
                  <a:pt x="644" y="451"/>
                </a:lnTo>
                <a:lnTo>
                  <a:pt x="644" y="390"/>
                </a:lnTo>
                <a:lnTo>
                  <a:pt x="671" y="363"/>
                </a:lnTo>
                <a:lnTo>
                  <a:pt x="671" y="291"/>
                </a:lnTo>
                <a:lnTo>
                  <a:pt x="655" y="269"/>
                </a:lnTo>
                <a:lnTo>
                  <a:pt x="655" y="154"/>
                </a:lnTo>
                <a:lnTo>
                  <a:pt x="616" y="115"/>
                </a:lnTo>
                <a:lnTo>
                  <a:pt x="517" y="115"/>
                </a:lnTo>
                <a:lnTo>
                  <a:pt x="517" y="93"/>
                </a:lnTo>
                <a:lnTo>
                  <a:pt x="457" y="38"/>
                </a:lnTo>
                <a:lnTo>
                  <a:pt x="303" y="38"/>
                </a:lnTo>
                <a:lnTo>
                  <a:pt x="259" y="0"/>
                </a:lnTo>
                <a:lnTo>
                  <a:pt x="237" y="16"/>
                </a:lnTo>
                <a:lnTo>
                  <a:pt x="237" y="38"/>
                </a:lnTo>
                <a:lnTo>
                  <a:pt x="237" y="38"/>
                </a:lnTo>
                <a:close/>
              </a:path>
            </a:pathLst>
          </a:custGeom>
          <a:pattFill prst="pct70">
            <a:fgClr>
              <a:schemeClr val="accent2">
                <a:lumMod val="75000"/>
              </a:schemeClr>
            </a:fgClr>
            <a:bgClr>
              <a:schemeClr val="bg1"/>
            </a:bgClr>
          </a:pattFill>
          <a:ln w="793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Calibri"/>
              <a:ea typeface="+mn-ea"/>
              <a:cs typeface="+mn-cs"/>
            </a:endParaRPr>
          </a:p>
        </p:txBody>
      </p:sp>
      <p:sp>
        <p:nvSpPr>
          <p:cNvPr id="15" name="Freeform 20">
            <a:extLst>
              <a:ext uri="{FF2B5EF4-FFF2-40B4-BE49-F238E27FC236}">
                <a16:creationId xmlns:a16="http://schemas.microsoft.com/office/drawing/2014/main" id="{104969F1-4D61-4B1C-9F94-88314D21D8A2}"/>
              </a:ext>
            </a:extLst>
          </p:cNvPr>
          <p:cNvSpPr>
            <a:spLocks/>
          </p:cNvSpPr>
          <p:nvPr/>
        </p:nvSpPr>
        <p:spPr bwMode="auto">
          <a:xfrm>
            <a:off x="8634249" y="5310537"/>
            <a:ext cx="324823" cy="229078"/>
          </a:xfrm>
          <a:custGeom>
            <a:avLst/>
            <a:gdLst>
              <a:gd name="T0" fmla="*/ 148 w 187"/>
              <a:gd name="T1" fmla="*/ 132 h 132"/>
              <a:gd name="T2" fmla="*/ 187 w 187"/>
              <a:gd name="T3" fmla="*/ 110 h 132"/>
              <a:gd name="T4" fmla="*/ 187 w 187"/>
              <a:gd name="T5" fmla="*/ 50 h 132"/>
              <a:gd name="T6" fmla="*/ 132 w 187"/>
              <a:gd name="T7" fmla="*/ 0 h 132"/>
              <a:gd name="T8" fmla="*/ 88 w 187"/>
              <a:gd name="T9" fmla="*/ 0 h 132"/>
              <a:gd name="T10" fmla="*/ 0 w 187"/>
              <a:gd name="T11" fmla="*/ 77 h 132"/>
              <a:gd name="T12" fmla="*/ 88 w 187"/>
              <a:gd name="T13" fmla="*/ 77 h 132"/>
              <a:gd name="T14" fmla="*/ 148 w 187"/>
              <a:gd name="T15" fmla="*/ 132 h 132"/>
              <a:gd name="T16" fmla="*/ 148 w 187"/>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132">
                <a:moveTo>
                  <a:pt x="148" y="132"/>
                </a:moveTo>
                <a:lnTo>
                  <a:pt x="187" y="110"/>
                </a:lnTo>
                <a:lnTo>
                  <a:pt x="187" y="50"/>
                </a:lnTo>
                <a:lnTo>
                  <a:pt x="132" y="0"/>
                </a:lnTo>
                <a:lnTo>
                  <a:pt x="88" y="0"/>
                </a:lnTo>
                <a:lnTo>
                  <a:pt x="0" y="77"/>
                </a:lnTo>
                <a:lnTo>
                  <a:pt x="88" y="77"/>
                </a:lnTo>
                <a:lnTo>
                  <a:pt x="148" y="132"/>
                </a:lnTo>
                <a:lnTo>
                  <a:pt x="148" y="132"/>
                </a:lnTo>
                <a:close/>
              </a:path>
            </a:pathLst>
          </a:custGeom>
          <a:pattFill prst="pct70">
            <a:fgClr>
              <a:schemeClr val="accent2">
                <a:lumMod val="75000"/>
              </a:schemeClr>
            </a:fgClr>
            <a:bgClr>
              <a:schemeClr val="bg1"/>
            </a:bgClr>
          </a:pattFill>
          <a:ln w="793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Freeform 21">
            <a:extLst>
              <a:ext uri="{FF2B5EF4-FFF2-40B4-BE49-F238E27FC236}">
                <a16:creationId xmlns:a16="http://schemas.microsoft.com/office/drawing/2014/main" id="{A0F9EDB4-C670-4EED-BAEA-F26AE34B63EB}"/>
              </a:ext>
            </a:extLst>
          </p:cNvPr>
          <p:cNvSpPr>
            <a:spLocks/>
          </p:cNvSpPr>
          <p:nvPr/>
        </p:nvSpPr>
        <p:spPr bwMode="auto">
          <a:xfrm>
            <a:off x="8443177" y="4928742"/>
            <a:ext cx="535001" cy="515425"/>
          </a:xfrm>
          <a:custGeom>
            <a:avLst/>
            <a:gdLst>
              <a:gd name="T0" fmla="*/ 286 w 308"/>
              <a:gd name="T1" fmla="*/ 72 h 297"/>
              <a:gd name="T2" fmla="*/ 264 w 308"/>
              <a:gd name="T3" fmla="*/ 72 h 297"/>
              <a:gd name="T4" fmla="*/ 247 w 308"/>
              <a:gd name="T5" fmla="*/ 83 h 297"/>
              <a:gd name="T6" fmla="*/ 236 w 308"/>
              <a:gd name="T7" fmla="*/ 72 h 297"/>
              <a:gd name="T8" fmla="*/ 236 w 308"/>
              <a:gd name="T9" fmla="*/ 39 h 297"/>
              <a:gd name="T10" fmla="*/ 165 w 308"/>
              <a:gd name="T11" fmla="*/ 39 h 297"/>
              <a:gd name="T12" fmla="*/ 121 w 308"/>
              <a:gd name="T13" fmla="*/ 0 h 297"/>
              <a:gd name="T14" fmla="*/ 88 w 308"/>
              <a:gd name="T15" fmla="*/ 0 h 297"/>
              <a:gd name="T16" fmla="*/ 88 w 308"/>
              <a:gd name="T17" fmla="*/ 22 h 297"/>
              <a:gd name="T18" fmla="*/ 71 w 308"/>
              <a:gd name="T19" fmla="*/ 39 h 297"/>
              <a:gd name="T20" fmla="*/ 71 w 308"/>
              <a:gd name="T21" fmla="*/ 138 h 297"/>
              <a:gd name="T22" fmla="*/ 33 w 308"/>
              <a:gd name="T23" fmla="*/ 171 h 297"/>
              <a:gd name="T24" fmla="*/ 33 w 308"/>
              <a:gd name="T25" fmla="*/ 220 h 297"/>
              <a:gd name="T26" fmla="*/ 0 w 308"/>
              <a:gd name="T27" fmla="*/ 259 h 297"/>
              <a:gd name="T28" fmla="*/ 44 w 308"/>
              <a:gd name="T29" fmla="*/ 297 h 297"/>
              <a:gd name="T30" fmla="*/ 110 w 308"/>
              <a:gd name="T31" fmla="*/ 297 h 297"/>
              <a:gd name="T32" fmla="*/ 198 w 308"/>
              <a:gd name="T33" fmla="*/ 220 h 297"/>
              <a:gd name="T34" fmla="*/ 198 w 308"/>
              <a:gd name="T35" fmla="*/ 132 h 297"/>
              <a:gd name="T36" fmla="*/ 214 w 308"/>
              <a:gd name="T37" fmla="*/ 132 h 297"/>
              <a:gd name="T38" fmla="*/ 242 w 308"/>
              <a:gd name="T39" fmla="*/ 154 h 297"/>
              <a:gd name="T40" fmla="*/ 242 w 308"/>
              <a:gd name="T41" fmla="*/ 220 h 297"/>
              <a:gd name="T42" fmla="*/ 297 w 308"/>
              <a:gd name="T43" fmla="*/ 270 h 297"/>
              <a:gd name="T44" fmla="*/ 297 w 308"/>
              <a:gd name="T45" fmla="*/ 171 h 297"/>
              <a:gd name="T46" fmla="*/ 297 w 308"/>
              <a:gd name="T47" fmla="*/ 116 h 297"/>
              <a:gd name="T48" fmla="*/ 308 w 308"/>
              <a:gd name="T49" fmla="*/ 110 h 297"/>
              <a:gd name="T50" fmla="*/ 308 w 308"/>
              <a:gd name="T51" fmla="*/ 88 h 297"/>
              <a:gd name="T52" fmla="*/ 286 w 308"/>
              <a:gd name="T53" fmla="*/ 72 h 297"/>
              <a:gd name="T54" fmla="*/ 286 w 308"/>
              <a:gd name="T55" fmla="*/ 72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08" h="297">
                <a:moveTo>
                  <a:pt x="286" y="72"/>
                </a:moveTo>
                <a:lnTo>
                  <a:pt x="264" y="72"/>
                </a:lnTo>
                <a:lnTo>
                  <a:pt x="247" y="83"/>
                </a:lnTo>
                <a:lnTo>
                  <a:pt x="236" y="72"/>
                </a:lnTo>
                <a:lnTo>
                  <a:pt x="236" y="39"/>
                </a:lnTo>
                <a:lnTo>
                  <a:pt x="165" y="39"/>
                </a:lnTo>
                <a:lnTo>
                  <a:pt x="121" y="0"/>
                </a:lnTo>
                <a:lnTo>
                  <a:pt x="88" y="0"/>
                </a:lnTo>
                <a:lnTo>
                  <a:pt x="88" y="22"/>
                </a:lnTo>
                <a:lnTo>
                  <a:pt x="71" y="39"/>
                </a:lnTo>
                <a:lnTo>
                  <a:pt x="71" y="138"/>
                </a:lnTo>
                <a:lnTo>
                  <a:pt x="33" y="171"/>
                </a:lnTo>
                <a:lnTo>
                  <a:pt x="33" y="220"/>
                </a:lnTo>
                <a:lnTo>
                  <a:pt x="0" y="259"/>
                </a:lnTo>
                <a:lnTo>
                  <a:pt x="44" y="297"/>
                </a:lnTo>
                <a:lnTo>
                  <a:pt x="110" y="297"/>
                </a:lnTo>
                <a:lnTo>
                  <a:pt x="198" y="220"/>
                </a:lnTo>
                <a:lnTo>
                  <a:pt x="198" y="132"/>
                </a:lnTo>
                <a:lnTo>
                  <a:pt x="214" y="132"/>
                </a:lnTo>
                <a:lnTo>
                  <a:pt x="242" y="154"/>
                </a:lnTo>
                <a:lnTo>
                  <a:pt x="242" y="220"/>
                </a:lnTo>
                <a:lnTo>
                  <a:pt x="297" y="270"/>
                </a:lnTo>
                <a:lnTo>
                  <a:pt x="297" y="171"/>
                </a:lnTo>
                <a:lnTo>
                  <a:pt x="297" y="116"/>
                </a:lnTo>
                <a:lnTo>
                  <a:pt x="308" y="110"/>
                </a:lnTo>
                <a:lnTo>
                  <a:pt x="308" y="88"/>
                </a:lnTo>
                <a:lnTo>
                  <a:pt x="286" y="72"/>
                </a:lnTo>
                <a:lnTo>
                  <a:pt x="286" y="72"/>
                </a:lnTo>
                <a:close/>
              </a:path>
            </a:pathLst>
          </a:custGeom>
          <a:pattFill prst="pct70">
            <a:fgClr>
              <a:schemeClr val="accent2">
                <a:lumMod val="75000"/>
              </a:schemeClr>
            </a:fgClr>
            <a:bgClr>
              <a:schemeClr val="bg1"/>
            </a:bgClr>
          </a:pattFill>
          <a:ln w="793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Freeform 22">
            <a:extLst>
              <a:ext uri="{FF2B5EF4-FFF2-40B4-BE49-F238E27FC236}">
                <a16:creationId xmlns:a16="http://schemas.microsoft.com/office/drawing/2014/main" id="{902EF29F-8B0D-49CC-A5E0-ADED3A7FAEC5}"/>
              </a:ext>
            </a:extLst>
          </p:cNvPr>
          <p:cNvSpPr>
            <a:spLocks/>
          </p:cNvSpPr>
          <p:nvPr/>
        </p:nvSpPr>
        <p:spPr bwMode="auto">
          <a:xfrm>
            <a:off x="8787106" y="5157819"/>
            <a:ext cx="76429" cy="152718"/>
          </a:xfrm>
          <a:custGeom>
            <a:avLst/>
            <a:gdLst>
              <a:gd name="T0" fmla="*/ 0 w 44"/>
              <a:gd name="T1" fmla="*/ 0 h 88"/>
              <a:gd name="T2" fmla="*/ 0 w 44"/>
              <a:gd name="T3" fmla="*/ 88 h 88"/>
              <a:gd name="T4" fmla="*/ 44 w 44"/>
              <a:gd name="T5" fmla="*/ 88 h 88"/>
              <a:gd name="T6" fmla="*/ 44 w 44"/>
              <a:gd name="T7" fmla="*/ 22 h 88"/>
              <a:gd name="T8" fmla="*/ 16 w 44"/>
              <a:gd name="T9" fmla="*/ 0 h 88"/>
              <a:gd name="T10" fmla="*/ 0 w 44"/>
              <a:gd name="T11" fmla="*/ 0 h 88"/>
              <a:gd name="T12" fmla="*/ 0 w 44"/>
              <a:gd name="T13" fmla="*/ 0 h 88"/>
            </a:gdLst>
            <a:ahLst/>
            <a:cxnLst>
              <a:cxn ang="0">
                <a:pos x="T0" y="T1"/>
              </a:cxn>
              <a:cxn ang="0">
                <a:pos x="T2" y="T3"/>
              </a:cxn>
              <a:cxn ang="0">
                <a:pos x="T4" y="T5"/>
              </a:cxn>
              <a:cxn ang="0">
                <a:pos x="T6" y="T7"/>
              </a:cxn>
              <a:cxn ang="0">
                <a:pos x="T8" y="T9"/>
              </a:cxn>
              <a:cxn ang="0">
                <a:pos x="T10" y="T11"/>
              </a:cxn>
              <a:cxn ang="0">
                <a:pos x="T12" y="T13"/>
              </a:cxn>
            </a:cxnLst>
            <a:rect l="0" t="0" r="r" b="b"/>
            <a:pathLst>
              <a:path w="44" h="88">
                <a:moveTo>
                  <a:pt x="0" y="0"/>
                </a:moveTo>
                <a:lnTo>
                  <a:pt x="0" y="88"/>
                </a:lnTo>
                <a:lnTo>
                  <a:pt x="44" y="88"/>
                </a:lnTo>
                <a:lnTo>
                  <a:pt x="44" y="22"/>
                </a:lnTo>
                <a:lnTo>
                  <a:pt x="16" y="0"/>
                </a:lnTo>
                <a:lnTo>
                  <a:pt x="0" y="0"/>
                </a:lnTo>
                <a:lnTo>
                  <a:pt x="0" y="0"/>
                </a:lnTo>
                <a:close/>
              </a:path>
            </a:pathLst>
          </a:custGeom>
          <a:pattFill prst="pct70">
            <a:fgClr>
              <a:schemeClr val="accent2">
                <a:lumMod val="75000"/>
              </a:schemeClr>
            </a:fgClr>
            <a:bgClr>
              <a:schemeClr val="bg1"/>
            </a:bgClr>
          </a:pattFill>
          <a:ln w="793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Freeform 23">
            <a:extLst>
              <a:ext uri="{FF2B5EF4-FFF2-40B4-BE49-F238E27FC236}">
                <a16:creationId xmlns:a16="http://schemas.microsoft.com/office/drawing/2014/main" id="{2435CE76-95A6-4F49-8B84-E3ADA712EFAB}"/>
              </a:ext>
            </a:extLst>
          </p:cNvPr>
          <p:cNvSpPr>
            <a:spLocks/>
          </p:cNvSpPr>
          <p:nvPr/>
        </p:nvSpPr>
        <p:spPr bwMode="auto">
          <a:xfrm>
            <a:off x="8959072" y="5081460"/>
            <a:ext cx="237972" cy="220401"/>
          </a:xfrm>
          <a:custGeom>
            <a:avLst/>
            <a:gdLst>
              <a:gd name="T0" fmla="*/ 38 w 137"/>
              <a:gd name="T1" fmla="*/ 28 h 127"/>
              <a:gd name="T2" fmla="*/ 22 w 137"/>
              <a:gd name="T3" fmla="*/ 28 h 127"/>
              <a:gd name="T4" fmla="*/ 11 w 137"/>
              <a:gd name="T5" fmla="*/ 22 h 127"/>
              <a:gd name="T6" fmla="*/ 0 w 137"/>
              <a:gd name="T7" fmla="*/ 28 h 127"/>
              <a:gd name="T8" fmla="*/ 0 w 137"/>
              <a:gd name="T9" fmla="*/ 83 h 127"/>
              <a:gd name="T10" fmla="*/ 38 w 137"/>
              <a:gd name="T11" fmla="*/ 83 h 127"/>
              <a:gd name="T12" fmla="*/ 77 w 137"/>
              <a:gd name="T13" fmla="*/ 127 h 127"/>
              <a:gd name="T14" fmla="*/ 137 w 137"/>
              <a:gd name="T15" fmla="*/ 77 h 127"/>
              <a:gd name="T16" fmla="*/ 71 w 137"/>
              <a:gd name="T17" fmla="*/ 0 h 127"/>
              <a:gd name="T18" fmla="*/ 38 w 137"/>
              <a:gd name="T19" fmla="*/ 28 h 127"/>
              <a:gd name="T20" fmla="*/ 38 w 137"/>
              <a:gd name="T21" fmla="*/ 28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7" h="127">
                <a:moveTo>
                  <a:pt x="38" y="28"/>
                </a:moveTo>
                <a:lnTo>
                  <a:pt x="22" y="28"/>
                </a:lnTo>
                <a:lnTo>
                  <a:pt x="11" y="22"/>
                </a:lnTo>
                <a:lnTo>
                  <a:pt x="0" y="28"/>
                </a:lnTo>
                <a:lnTo>
                  <a:pt x="0" y="83"/>
                </a:lnTo>
                <a:lnTo>
                  <a:pt x="38" y="83"/>
                </a:lnTo>
                <a:lnTo>
                  <a:pt x="77" y="127"/>
                </a:lnTo>
                <a:lnTo>
                  <a:pt x="137" y="77"/>
                </a:lnTo>
                <a:lnTo>
                  <a:pt x="71" y="0"/>
                </a:lnTo>
                <a:lnTo>
                  <a:pt x="38" y="28"/>
                </a:lnTo>
                <a:lnTo>
                  <a:pt x="38" y="28"/>
                </a:lnTo>
                <a:close/>
              </a:path>
            </a:pathLst>
          </a:custGeom>
          <a:pattFill prst="pct70">
            <a:fgClr>
              <a:schemeClr val="accent2">
                <a:lumMod val="75000"/>
              </a:schemeClr>
            </a:fgClr>
            <a:bgClr>
              <a:schemeClr val="bg1"/>
            </a:bgClr>
          </a:pattFill>
          <a:ln w="793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Calibri"/>
              <a:ea typeface="+mn-ea"/>
              <a:cs typeface="+mn-cs"/>
            </a:endParaRPr>
          </a:p>
        </p:txBody>
      </p:sp>
      <p:sp>
        <p:nvSpPr>
          <p:cNvPr id="19" name="Freeform 24">
            <a:extLst>
              <a:ext uri="{FF2B5EF4-FFF2-40B4-BE49-F238E27FC236}">
                <a16:creationId xmlns:a16="http://schemas.microsoft.com/office/drawing/2014/main" id="{A45D260F-F71E-451B-B945-AB9A2DC0DC8A}"/>
              </a:ext>
            </a:extLst>
          </p:cNvPr>
          <p:cNvSpPr>
            <a:spLocks/>
          </p:cNvSpPr>
          <p:nvPr/>
        </p:nvSpPr>
        <p:spPr bwMode="auto">
          <a:xfrm>
            <a:off x="8596035" y="4652807"/>
            <a:ext cx="535001" cy="477245"/>
          </a:xfrm>
          <a:custGeom>
            <a:avLst/>
            <a:gdLst>
              <a:gd name="T0" fmla="*/ 247 w 308"/>
              <a:gd name="T1" fmla="*/ 275 h 275"/>
              <a:gd name="T2" fmla="*/ 280 w 308"/>
              <a:gd name="T3" fmla="*/ 247 h 275"/>
              <a:gd name="T4" fmla="*/ 280 w 308"/>
              <a:gd name="T5" fmla="*/ 159 h 275"/>
              <a:gd name="T6" fmla="*/ 308 w 308"/>
              <a:gd name="T7" fmla="*/ 121 h 275"/>
              <a:gd name="T8" fmla="*/ 308 w 308"/>
              <a:gd name="T9" fmla="*/ 77 h 275"/>
              <a:gd name="T10" fmla="*/ 280 w 308"/>
              <a:gd name="T11" fmla="*/ 110 h 275"/>
              <a:gd name="T12" fmla="*/ 231 w 308"/>
              <a:gd name="T13" fmla="*/ 110 h 275"/>
              <a:gd name="T14" fmla="*/ 231 w 308"/>
              <a:gd name="T15" fmla="*/ 77 h 275"/>
              <a:gd name="T16" fmla="*/ 269 w 308"/>
              <a:gd name="T17" fmla="*/ 44 h 275"/>
              <a:gd name="T18" fmla="*/ 269 w 308"/>
              <a:gd name="T19" fmla="*/ 0 h 275"/>
              <a:gd name="T20" fmla="*/ 148 w 308"/>
              <a:gd name="T21" fmla="*/ 0 h 275"/>
              <a:gd name="T22" fmla="*/ 104 w 308"/>
              <a:gd name="T23" fmla="*/ 0 h 275"/>
              <a:gd name="T24" fmla="*/ 82 w 308"/>
              <a:gd name="T25" fmla="*/ 22 h 275"/>
              <a:gd name="T26" fmla="*/ 82 w 308"/>
              <a:gd name="T27" fmla="*/ 60 h 275"/>
              <a:gd name="T28" fmla="*/ 55 w 308"/>
              <a:gd name="T29" fmla="*/ 60 h 275"/>
              <a:gd name="T30" fmla="*/ 55 w 308"/>
              <a:gd name="T31" fmla="*/ 99 h 275"/>
              <a:gd name="T32" fmla="*/ 0 w 308"/>
              <a:gd name="T33" fmla="*/ 159 h 275"/>
              <a:gd name="T34" fmla="*/ 33 w 308"/>
              <a:gd name="T35" fmla="*/ 159 h 275"/>
              <a:gd name="T36" fmla="*/ 77 w 308"/>
              <a:gd name="T37" fmla="*/ 198 h 275"/>
              <a:gd name="T38" fmla="*/ 148 w 308"/>
              <a:gd name="T39" fmla="*/ 198 h 275"/>
              <a:gd name="T40" fmla="*/ 148 w 308"/>
              <a:gd name="T41" fmla="*/ 231 h 275"/>
              <a:gd name="T42" fmla="*/ 159 w 308"/>
              <a:gd name="T43" fmla="*/ 242 h 275"/>
              <a:gd name="T44" fmla="*/ 176 w 308"/>
              <a:gd name="T45" fmla="*/ 231 h 275"/>
              <a:gd name="T46" fmla="*/ 198 w 308"/>
              <a:gd name="T47" fmla="*/ 231 h 275"/>
              <a:gd name="T48" fmla="*/ 220 w 308"/>
              <a:gd name="T49" fmla="*/ 247 h 275"/>
              <a:gd name="T50" fmla="*/ 220 w 308"/>
              <a:gd name="T51" fmla="*/ 269 h 275"/>
              <a:gd name="T52" fmla="*/ 231 w 308"/>
              <a:gd name="T53" fmla="*/ 275 h 275"/>
              <a:gd name="T54" fmla="*/ 247 w 308"/>
              <a:gd name="T55" fmla="*/ 275 h 275"/>
              <a:gd name="T56" fmla="*/ 247 w 308"/>
              <a:gd name="T57" fmla="*/ 275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8" h="275">
                <a:moveTo>
                  <a:pt x="247" y="275"/>
                </a:moveTo>
                <a:lnTo>
                  <a:pt x="280" y="247"/>
                </a:lnTo>
                <a:lnTo>
                  <a:pt x="280" y="159"/>
                </a:lnTo>
                <a:lnTo>
                  <a:pt x="308" y="121"/>
                </a:lnTo>
                <a:lnTo>
                  <a:pt x="308" y="77"/>
                </a:lnTo>
                <a:lnTo>
                  <a:pt x="280" y="110"/>
                </a:lnTo>
                <a:lnTo>
                  <a:pt x="231" y="110"/>
                </a:lnTo>
                <a:lnTo>
                  <a:pt x="231" y="77"/>
                </a:lnTo>
                <a:lnTo>
                  <a:pt x="269" y="44"/>
                </a:lnTo>
                <a:lnTo>
                  <a:pt x="269" y="0"/>
                </a:lnTo>
                <a:lnTo>
                  <a:pt x="148" y="0"/>
                </a:lnTo>
                <a:lnTo>
                  <a:pt x="104" y="0"/>
                </a:lnTo>
                <a:lnTo>
                  <a:pt x="82" y="22"/>
                </a:lnTo>
                <a:lnTo>
                  <a:pt x="82" y="60"/>
                </a:lnTo>
                <a:lnTo>
                  <a:pt x="55" y="60"/>
                </a:lnTo>
                <a:lnTo>
                  <a:pt x="55" y="99"/>
                </a:lnTo>
                <a:lnTo>
                  <a:pt x="0" y="159"/>
                </a:lnTo>
                <a:lnTo>
                  <a:pt x="33" y="159"/>
                </a:lnTo>
                <a:lnTo>
                  <a:pt x="77" y="198"/>
                </a:lnTo>
                <a:lnTo>
                  <a:pt x="148" y="198"/>
                </a:lnTo>
                <a:lnTo>
                  <a:pt x="148" y="231"/>
                </a:lnTo>
                <a:lnTo>
                  <a:pt x="159" y="242"/>
                </a:lnTo>
                <a:lnTo>
                  <a:pt x="176" y="231"/>
                </a:lnTo>
                <a:lnTo>
                  <a:pt x="198" y="231"/>
                </a:lnTo>
                <a:lnTo>
                  <a:pt x="220" y="247"/>
                </a:lnTo>
                <a:lnTo>
                  <a:pt x="220" y="269"/>
                </a:lnTo>
                <a:lnTo>
                  <a:pt x="231" y="275"/>
                </a:lnTo>
                <a:lnTo>
                  <a:pt x="247" y="275"/>
                </a:lnTo>
                <a:lnTo>
                  <a:pt x="247" y="275"/>
                </a:lnTo>
                <a:close/>
              </a:path>
            </a:pathLst>
          </a:custGeom>
          <a:pattFill prst="pct70">
            <a:fgClr>
              <a:schemeClr val="accent2">
                <a:lumMod val="75000"/>
              </a:schemeClr>
            </a:fgClr>
            <a:bgClr>
              <a:schemeClr val="bg1"/>
            </a:bgClr>
          </a:pattFill>
          <a:ln w="793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Calibri"/>
              <a:ea typeface="+mn-ea"/>
              <a:cs typeface="+mn-cs"/>
            </a:endParaRPr>
          </a:p>
        </p:txBody>
      </p:sp>
      <p:sp>
        <p:nvSpPr>
          <p:cNvPr id="20" name="Freeform 25">
            <a:extLst>
              <a:ext uri="{FF2B5EF4-FFF2-40B4-BE49-F238E27FC236}">
                <a16:creationId xmlns:a16="http://schemas.microsoft.com/office/drawing/2014/main" id="{ABB63002-1F45-4E54-AD20-D3D25963E3A0}"/>
              </a:ext>
            </a:extLst>
          </p:cNvPr>
          <p:cNvSpPr>
            <a:spLocks/>
          </p:cNvSpPr>
          <p:nvPr/>
        </p:nvSpPr>
        <p:spPr bwMode="auto">
          <a:xfrm>
            <a:off x="8891327" y="4786436"/>
            <a:ext cx="630538" cy="859041"/>
          </a:xfrm>
          <a:custGeom>
            <a:avLst/>
            <a:gdLst>
              <a:gd name="T0" fmla="*/ 176 w 363"/>
              <a:gd name="T1" fmla="*/ 434 h 495"/>
              <a:gd name="T2" fmla="*/ 231 w 363"/>
              <a:gd name="T3" fmla="*/ 434 h 495"/>
              <a:gd name="T4" fmla="*/ 231 w 363"/>
              <a:gd name="T5" fmla="*/ 484 h 495"/>
              <a:gd name="T6" fmla="*/ 363 w 363"/>
              <a:gd name="T7" fmla="*/ 363 h 495"/>
              <a:gd name="T8" fmla="*/ 303 w 363"/>
              <a:gd name="T9" fmla="*/ 363 h 495"/>
              <a:gd name="T10" fmla="*/ 264 w 363"/>
              <a:gd name="T11" fmla="*/ 324 h 495"/>
              <a:gd name="T12" fmla="*/ 264 w 363"/>
              <a:gd name="T13" fmla="*/ 264 h 495"/>
              <a:gd name="T14" fmla="*/ 286 w 363"/>
              <a:gd name="T15" fmla="*/ 264 h 495"/>
              <a:gd name="T16" fmla="*/ 286 w 363"/>
              <a:gd name="T17" fmla="*/ 236 h 495"/>
              <a:gd name="T18" fmla="*/ 215 w 363"/>
              <a:gd name="T19" fmla="*/ 236 h 495"/>
              <a:gd name="T20" fmla="*/ 215 w 363"/>
              <a:gd name="T21" fmla="*/ 181 h 495"/>
              <a:gd name="T22" fmla="*/ 259 w 363"/>
              <a:gd name="T23" fmla="*/ 137 h 495"/>
              <a:gd name="T24" fmla="*/ 259 w 363"/>
              <a:gd name="T25" fmla="*/ 88 h 495"/>
              <a:gd name="T26" fmla="*/ 187 w 363"/>
              <a:gd name="T27" fmla="*/ 88 h 495"/>
              <a:gd name="T28" fmla="*/ 187 w 363"/>
              <a:gd name="T29" fmla="*/ 49 h 495"/>
              <a:gd name="T30" fmla="*/ 138 w 363"/>
              <a:gd name="T31" fmla="*/ 0 h 495"/>
              <a:gd name="T32" fmla="*/ 138 w 363"/>
              <a:gd name="T33" fmla="*/ 44 h 495"/>
              <a:gd name="T34" fmla="*/ 110 w 363"/>
              <a:gd name="T35" fmla="*/ 82 h 495"/>
              <a:gd name="T36" fmla="*/ 110 w 363"/>
              <a:gd name="T37" fmla="*/ 170 h 495"/>
              <a:gd name="T38" fmla="*/ 176 w 363"/>
              <a:gd name="T39" fmla="*/ 247 h 495"/>
              <a:gd name="T40" fmla="*/ 116 w 363"/>
              <a:gd name="T41" fmla="*/ 297 h 495"/>
              <a:gd name="T42" fmla="*/ 77 w 363"/>
              <a:gd name="T43" fmla="*/ 253 h 495"/>
              <a:gd name="T44" fmla="*/ 39 w 363"/>
              <a:gd name="T45" fmla="*/ 253 h 495"/>
              <a:gd name="T46" fmla="*/ 39 w 363"/>
              <a:gd name="T47" fmla="*/ 412 h 495"/>
              <a:gd name="T48" fmla="*/ 0 w 363"/>
              <a:gd name="T49" fmla="*/ 434 h 495"/>
              <a:gd name="T50" fmla="*/ 0 w 363"/>
              <a:gd name="T51" fmla="*/ 456 h 495"/>
              <a:gd name="T52" fmla="*/ 99 w 363"/>
              <a:gd name="T53" fmla="*/ 456 h 495"/>
              <a:gd name="T54" fmla="*/ 138 w 363"/>
              <a:gd name="T55" fmla="*/ 495 h 495"/>
              <a:gd name="T56" fmla="*/ 176 w 363"/>
              <a:gd name="T57" fmla="*/ 495 h 495"/>
              <a:gd name="T58" fmla="*/ 176 w 363"/>
              <a:gd name="T59" fmla="*/ 434 h 495"/>
              <a:gd name="T60" fmla="*/ 176 w 363"/>
              <a:gd name="T61" fmla="*/ 434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3" h="495">
                <a:moveTo>
                  <a:pt x="176" y="434"/>
                </a:moveTo>
                <a:lnTo>
                  <a:pt x="231" y="434"/>
                </a:lnTo>
                <a:lnTo>
                  <a:pt x="231" y="484"/>
                </a:lnTo>
                <a:lnTo>
                  <a:pt x="363" y="363"/>
                </a:lnTo>
                <a:lnTo>
                  <a:pt x="303" y="363"/>
                </a:lnTo>
                <a:lnTo>
                  <a:pt x="264" y="324"/>
                </a:lnTo>
                <a:lnTo>
                  <a:pt x="264" y="264"/>
                </a:lnTo>
                <a:lnTo>
                  <a:pt x="286" y="264"/>
                </a:lnTo>
                <a:lnTo>
                  <a:pt x="286" y="236"/>
                </a:lnTo>
                <a:lnTo>
                  <a:pt x="215" y="236"/>
                </a:lnTo>
                <a:lnTo>
                  <a:pt x="215" y="181"/>
                </a:lnTo>
                <a:lnTo>
                  <a:pt x="259" y="137"/>
                </a:lnTo>
                <a:lnTo>
                  <a:pt x="259" y="88"/>
                </a:lnTo>
                <a:lnTo>
                  <a:pt x="187" y="88"/>
                </a:lnTo>
                <a:lnTo>
                  <a:pt x="187" y="49"/>
                </a:lnTo>
                <a:lnTo>
                  <a:pt x="138" y="0"/>
                </a:lnTo>
                <a:lnTo>
                  <a:pt x="138" y="44"/>
                </a:lnTo>
                <a:lnTo>
                  <a:pt x="110" y="82"/>
                </a:lnTo>
                <a:lnTo>
                  <a:pt x="110" y="170"/>
                </a:lnTo>
                <a:lnTo>
                  <a:pt x="176" y="247"/>
                </a:lnTo>
                <a:lnTo>
                  <a:pt x="116" y="297"/>
                </a:lnTo>
                <a:lnTo>
                  <a:pt x="77" y="253"/>
                </a:lnTo>
                <a:lnTo>
                  <a:pt x="39" y="253"/>
                </a:lnTo>
                <a:lnTo>
                  <a:pt x="39" y="412"/>
                </a:lnTo>
                <a:lnTo>
                  <a:pt x="0" y="434"/>
                </a:lnTo>
                <a:lnTo>
                  <a:pt x="0" y="456"/>
                </a:lnTo>
                <a:lnTo>
                  <a:pt x="99" y="456"/>
                </a:lnTo>
                <a:lnTo>
                  <a:pt x="138" y="495"/>
                </a:lnTo>
                <a:lnTo>
                  <a:pt x="176" y="495"/>
                </a:lnTo>
                <a:lnTo>
                  <a:pt x="176" y="434"/>
                </a:lnTo>
                <a:lnTo>
                  <a:pt x="176" y="434"/>
                </a:lnTo>
                <a:close/>
              </a:path>
            </a:pathLst>
          </a:custGeom>
          <a:pattFill prst="pct70">
            <a:fgClr>
              <a:schemeClr val="accent2">
                <a:lumMod val="75000"/>
              </a:schemeClr>
            </a:fgClr>
            <a:bgClr>
              <a:schemeClr val="bg1"/>
            </a:bgClr>
          </a:pattFill>
          <a:ln w="793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Calibri"/>
              <a:ea typeface="+mn-ea"/>
              <a:cs typeface="+mn-cs"/>
            </a:endParaRPr>
          </a:p>
        </p:txBody>
      </p:sp>
      <p:sp>
        <p:nvSpPr>
          <p:cNvPr id="21" name="Freeform 26">
            <a:extLst>
              <a:ext uri="{FF2B5EF4-FFF2-40B4-BE49-F238E27FC236}">
                <a16:creationId xmlns:a16="http://schemas.microsoft.com/office/drawing/2014/main" id="{33A23085-974E-4C30-9511-9FE42155CD7A}"/>
              </a:ext>
            </a:extLst>
          </p:cNvPr>
          <p:cNvSpPr>
            <a:spLocks/>
          </p:cNvSpPr>
          <p:nvPr/>
        </p:nvSpPr>
        <p:spPr bwMode="auto">
          <a:xfrm>
            <a:off x="10267044" y="5550027"/>
            <a:ext cx="1012681" cy="1011760"/>
          </a:xfrm>
          <a:custGeom>
            <a:avLst/>
            <a:gdLst>
              <a:gd name="T0" fmla="*/ 490 w 583"/>
              <a:gd name="T1" fmla="*/ 137 h 583"/>
              <a:gd name="T2" fmla="*/ 347 w 583"/>
              <a:gd name="T3" fmla="*/ 0 h 583"/>
              <a:gd name="T4" fmla="*/ 303 w 583"/>
              <a:gd name="T5" fmla="*/ 0 h 583"/>
              <a:gd name="T6" fmla="*/ 220 w 583"/>
              <a:gd name="T7" fmla="*/ 71 h 583"/>
              <a:gd name="T8" fmla="*/ 176 w 583"/>
              <a:gd name="T9" fmla="*/ 71 h 583"/>
              <a:gd name="T10" fmla="*/ 143 w 583"/>
              <a:gd name="T11" fmla="*/ 38 h 583"/>
              <a:gd name="T12" fmla="*/ 143 w 583"/>
              <a:gd name="T13" fmla="*/ 0 h 583"/>
              <a:gd name="T14" fmla="*/ 94 w 583"/>
              <a:gd name="T15" fmla="*/ 0 h 583"/>
              <a:gd name="T16" fmla="*/ 94 w 583"/>
              <a:gd name="T17" fmla="*/ 77 h 583"/>
              <a:gd name="T18" fmla="*/ 0 w 583"/>
              <a:gd name="T19" fmla="*/ 165 h 583"/>
              <a:gd name="T20" fmla="*/ 0 w 583"/>
              <a:gd name="T21" fmla="*/ 324 h 583"/>
              <a:gd name="T22" fmla="*/ 33 w 583"/>
              <a:gd name="T23" fmla="*/ 352 h 583"/>
              <a:gd name="T24" fmla="*/ 83 w 583"/>
              <a:gd name="T25" fmla="*/ 352 h 583"/>
              <a:gd name="T26" fmla="*/ 325 w 583"/>
              <a:gd name="T27" fmla="*/ 583 h 583"/>
              <a:gd name="T28" fmla="*/ 325 w 583"/>
              <a:gd name="T29" fmla="*/ 363 h 583"/>
              <a:gd name="T30" fmla="*/ 396 w 583"/>
              <a:gd name="T31" fmla="*/ 297 h 583"/>
              <a:gd name="T32" fmla="*/ 583 w 583"/>
              <a:gd name="T33" fmla="*/ 297 h 583"/>
              <a:gd name="T34" fmla="*/ 583 w 583"/>
              <a:gd name="T35" fmla="*/ 242 h 583"/>
              <a:gd name="T36" fmla="*/ 490 w 583"/>
              <a:gd name="T37" fmla="*/ 137 h 583"/>
              <a:gd name="T38" fmla="*/ 490 w 583"/>
              <a:gd name="T39" fmla="*/ 137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3" h="583">
                <a:moveTo>
                  <a:pt x="490" y="137"/>
                </a:moveTo>
                <a:lnTo>
                  <a:pt x="347" y="0"/>
                </a:lnTo>
                <a:lnTo>
                  <a:pt x="303" y="0"/>
                </a:lnTo>
                <a:lnTo>
                  <a:pt x="220" y="71"/>
                </a:lnTo>
                <a:lnTo>
                  <a:pt x="176" y="71"/>
                </a:lnTo>
                <a:lnTo>
                  <a:pt x="143" y="38"/>
                </a:lnTo>
                <a:lnTo>
                  <a:pt x="143" y="0"/>
                </a:lnTo>
                <a:lnTo>
                  <a:pt x="94" y="0"/>
                </a:lnTo>
                <a:lnTo>
                  <a:pt x="94" y="77"/>
                </a:lnTo>
                <a:lnTo>
                  <a:pt x="0" y="165"/>
                </a:lnTo>
                <a:lnTo>
                  <a:pt x="0" y="324"/>
                </a:lnTo>
                <a:lnTo>
                  <a:pt x="33" y="352"/>
                </a:lnTo>
                <a:lnTo>
                  <a:pt x="83" y="352"/>
                </a:lnTo>
                <a:lnTo>
                  <a:pt x="325" y="583"/>
                </a:lnTo>
                <a:lnTo>
                  <a:pt x="325" y="363"/>
                </a:lnTo>
                <a:lnTo>
                  <a:pt x="396" y="297"/>
                </a:lnTo>
                <a:lnTo>
                  <a:pt x="583" y="297"/>
                </a:lnTo>
                <a:lnTo>
                  <a:pt x="583" y="242"/>
                </a:lnTo>
                <a:lnTo>
                  <a:pt x="490" y="137"/>
                </a:lnTo>
                <a:lnTo>
                  <a:pt x="490" y="137"/>
                </a:lnTo>
                <a:close/>
              </a:path>
            </a:pathLst>
          </a:custGeom>
          <a:pattFill prst="pct70">
            <a:fgClr>
              <a:schemeClr val="accent2">
                <a:lumMod val="75000"/>
              </a:schemeClr>
            </a:fgClr>
            <a:bgClr>
              <a:schemeClr val="bg1"/>
            </a:bgClr>
          </a:pattFill>
          <a:ln w="793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Calibri"/>
              <a:ea typeface="+mn-ea"/>
              <a:cs typeface="+mn-cs"/>
            </a:endParaRPr>
          </a:p>
        </p:txBody>
      </p:sp>
      <p:sp>
        <p:nvSpPr>
          <p:cNvPr id="22" name="Freeform 27">
            <a:extLst>
              <a:ext uri="{FF2B5EF4-FFF2-40B4-BE49-F238E27FC236}">
                <a16:creationId xmlns:a16="http://schemas.microsoft.com/office/drawing/2014/main" id="{024E1873-040D-4967-A7E0-CF5DF6A1FA71}"/>
              </a:ext>
            </a:extLst>
          </p:cNvPr>
          <p:cNvSpPr>
            <a:spLocks/>
          </p:cNvSpPr>
          <p:nvPr/>
        </p:nvSpPr>
        <p:spPr bwMode="auto">
          <a:xfrm>
            <a:off x="9111929" y="5416398"/>
            <a:ext cx="1155117" cy="905897"/>
          </a:xfrm>
          <a:custGeom>
            <a:avLst/>
            <a:gdLst>
              <a:gd name="T0" fmla="*/ 522 w 665"/>
              <a:gd name="T1" fmla="*/ 242 h 522"/>
              <a:gd name="T2" fmla="*/ 451 w 665"/>
              <a:gd name="T3" fmla="*/ 176 h 522"/>
              <a:gd name="T4" fmla="*/ 451 w 665"/>
              <a:gd name="T5" fmla="*/ 132 h 522"/>
              <a:gd name="T6" fmla="*/ 418 w 665"/>
              <a:gd name="T7" fmla="*/ 165 h 522"/>
              <a:gd name="T8" fmla="*/ 374 w 665"/>
              <a:gd name="T9" fmla="*/ 165 h 522"/>
              <a:gd name="T10" fmla="*/ 374 w 665"/>
              <a:gd name="T11" fmla="*/ 121 h 522"/>
              <a:gd name="T12" fmla="*/ 236 w 665"/>
              <a:gd name="T13" fmla="*/ 0 h 522"/>
              <a:gd name="T14" fmla="*/ 104 w 665"/>
              <a:gd name="T15" fmla="*/ 121 h 522"/>
              <a:gd name="T16" fmla="*/ 104 w 665"/>
              <a:gd name="T17" fmla="*/ 71 h 522"/>
              <a:gd name="T18" fmla="*/ 49 w 665"/>
              <a:gd name="T19" fmla="*/ 71 h 522"/>
              <a:gd name="T20" fmla="*/ 49 w 665"/>
              <a:gd name="T21" fmla="*/ 132 h 522"/>
              <a:gd name="T22" fmla="*/ 11 w 665"/>
              <a:gd name="T23" fmla="*/ 132 h 522"/>
              <a:gd name="T24" fmla="*/ 11 w 665"/>
              <a:gd name="T25" fmla="*/ 247 h 522"/>
              <a:gd name="T26" fmla="*/ 27 w 665"/>
              <a:gd name="T27" fmla="*/ 269 h 522"/>
              <a:gd name="T28" fmla="*/ 27 w 665"/>
              <a:gd name="T29" fmla="*/ 341 h 522"/>
              <a:gd name="T30" fmla="*/ 0 w 665"/>
              <a:gd name="T31" fmla="*/ 368 h 522"/>
              <a:gd name="T32" fmla="*/ 0 w 665"/>
              <a:gd name="T33" fmla="*/ 429 h 522"/>
              <a:gd name="T34" fmla="*/ 60 w 665"/>
              <a:gd name="T35" fmla="*/ 484 h 522"/>
              <a:gd name="T36" fmla="*/ 187 w 665"/>
              <a:gd name="T37" fmla="*/ 484 h 522"/>
              <a:gd name="T38" fmla="*/ 231 w 665"/>
              <a:gd name="T39" fmla="*/ 522 h 522"/>
              <a:gd name="T40" fmla="*/ 297 w 665"/>
              <a:gd name="T41" fmla="*/ 522 h 522"/>
              <a:gd name="T42" fmla="*/ 379 w 665"/>
              <a:gd name="T43" fmla="*/ 440 h 522"/>
              <a:gd name="T44" fmla="*/ 462 w 665"/>
              <a:gd name="T45" fmla="*/ 440 h 522"/>
              <a:gd name="T46" fmla="*/ 533 w 665"/>
              <a:gd name="T47" fmla="*/ 379 h 522"/>
              <a:gd name="T48" fmla="*/ 583 w 665"/>
              <a:gd name="T49" fmla="*/ 379 h 522"/>
              <a:gd name="T50" fmla="*/ 610 w 665"/>
              <a:gd name="T51" fmla="*/ 401 h 522"/>
              <a:gd name="T52" fmla="*/ 665 w 665"/>
              <a:gd name="T53" fmla="*/ 401 h 522"/>
              <a:gd name="T54" fmla="*/ 665 w 665"/>
              <a:gd name="T55" fmla="*/ 242 h 522"/>
              <a:gd name="T56" fmla="*/ 522 w 665"/>
              <a:gd name="T57" fmla="*/ 242 h 522"/>
              <a:gd name="T58" fmla="*/ 522 w 665"/>
              <a:gd name="T59" fmla="*/ 242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5" h="522">
                <a:moveTo>
                  <a:pt x="522" y="242"/>
                </a:moveTo>
                <a:lnTo>
                  <a:pt x="451" y="176"/>
                </a:lnTo>
                <a:lnTo>
                  <a:pt x="451" y="132"/>
                </a:lnTo>
                <a:lnTo>
                  <a:pt x="418" y="165"/>
                </a:lnTo>
                <a:lnTo>
                  <a:pt x="374" y="165"/>
                </a:lnTo>
                <a:lnTo>
                  <a:pt x="374" y="121"/>
                </a:lnTo>
                <a:lnTo>
                  <a:pt x="236" y="0"/>
                </a:lnTo>
                <a:lnTo>
                  <a:pt x="104" y="121"/>
                </a:lnTo>
                <a:lnTo>
                  <a:pt x="104" y="71"/>
                </a:lnTo>
                <a:lnTo>
                  <a:pt x="49" y="71"/>
                </a:lnTo>
                <a:lnTo>
                  <a:pt x="49" y="132"/>
                </a:lnTo>
                <a:lnTo>
                  <a:pt x="11" y="132"/>
                </a:lnTo>
                <a:lnTo>
                  <a:pt x="11" y="247"/>
                </a:lnTo>
                <a:lnTo>
                  <a:pt x="27" y="269"/>
                </a:lnTo>
                <a:lnTo>
                  <a:pt x="27" y="341"/>
                </a:lnTo>
                <a:lnTo>
                  <a:pt x="0" y="368"/>
                </a:lnTo>
                <a:lnTo>
                  <a:pt x="0" y="429"/>
                </a:lnTo>
                <a:lnTo>
                  <a:pt x="60" y="484"/>
                </a:lnTo>
                <a:lnTo>
                  <a:pt x="187" y="484"/>
                </a:lnTo>
                <a:lnTo>
                  <a:pt x="231" y="522"/>
                </a:lnTo>
                <a:lnTo>
                  <a:pt x="297" y="522"/>
                </a:lnTo>
                <a:lnTo>
                  <a:pt x="379" y="440"/>
                </a:lnTo>
                <a:lnTo>
                  <a:pt x="462" y="440"/>
                </a:lnTo>
                <a:lnTo>
                  <a:pt x="533" y="379"/>
                </a:lnTo>
                <a:lnTo>
                  <a:pt x="583" y="379"/>
                </a:lnTo>
                <a:lnTo>
                  <a:pt x="610" y="401"/>
                </a:lnTo>
                <a:lnTo>
                  <a:pt x="665" y="401"/>
                </a:lnTo>
                <a:lnTo>
                  <a:pt x="665" y="242"/>
                </a:lnTo>
                <a:lnTo>
                  <a:pt x="522" y="242"/>
                </a:lnTo>
                <a:lnTo>
                  <a:pt x="522" y="242"/>
                </a:lnTo>
                <a:close/>
              </a:path>
            </a:pathLst>
          </a:custGeom>
          <a:pattFill prst="pct70">
            <a:fgClr>
              <a:schemeClr val="accent2">
                <a:lumMod val="75000"/>
              </a:schemeClr>
            </a:fgClr>
            <a:bgClr>
              <a:schemeClr val="bg1"/>
            </a:bgClr>
          </a:pattFill>
          <a:ln w="793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Calibri"/>
              <a:ea typeface="+mn-ea"/>
              <a:cs typeface="+mn-cs"/>
            </a:endParaRPr>
          </a:p>
        </p:txBody>
      </p:sp>
      <p:sp>
        <p:nvSpPr>
          <p:cNvPr id="23" name="Freeform 28">
            <a:extLst>
              <a:ext uri="{FF2B5EF4-FFF2-40B4-BE49-F238E27FC236}">
                <a16:creationId xmlns:a16="http://schemas.microsoft.com/office/drawing/2014/main" id="{D3535C1E-8E65-4573-8242-D247B8EE9C7E}"/>
              </a:ext>
            </a:extLst>
          </p:cNvPr>
          <p:cNvSpPr>
            <a:spLocks/>
          </p:cNvSpPr>
          <p:nvPr/>
        </p:nvSpPr>
        <p:spPr bwMode="auto">
          <a:xfrm>
            <a:off x="10190616" y="5291447"/>
            <a:ext cx="927567" cy="496335"/>
          </a:xfrm>
          <a:custGeom>
            <a:avLst/>
            <a:gdLst>
              <a:gd name="T0" fmla="*/ 264 w 534"/>
              <a:gd name="T1" fmla="*/ 44 h 286"/>
              <a:gd name="T2" fmla="*/ 264 w 534"/>
              <a:gd name="T3" fmla="*/ 0 h 286"/>
              <a:gd name="T4" fmla="*/ 176 w 534"/>
              <a:gd name="T5" fmla="*/ 77 h 286"/>
              <a:gd name="T6" fmla="*/ 105 w 534"/>
              <a:gd name="T7" fmla="*/ 77 h 286"/>
              <a:gd name="T8" fmla="*/ 72 w 534"/>
              <a:gd name="T9" fmla="*/ 110 h 286"/>
              <a:gd name="T10" fmla="*/ 28 w 534"/>
              <a:gd name="T11" fmla="*/ 110 h 286"/>
              <a:gd name="T12" fmla="*/ 0 w 534"/>
              <a:gd name="T13" fmla="*/ 127 h 286"/>
              <a:gd name="T14" fmla="*/ 121 w 534"/>
              <a:gd name="T15" fmla="*/ 242 h 286"/>
              <a:gd name="T16" fmla="*/ 138 w 534"/>
              <a:gd name="T17" fmla="*/ 226 h 286"/>
              <a:gd name="T18" fmla="*/ 138 w 534"/>
              <a:gd name="T19" fmla="*/ 149 h 286"/>
              <a:gd name="T20" fmla="*/ 187 w 534"/>
              <a:gd name="T21" fmla="*/ 149 h 286"/>
              <a:gd name="T22" fmla="*/ 187 w 534"/>
              <a:gd name="T23" fmla="*/ 187 h 286"/>
              <a:gd name="T24" fmla="*/ 220 w 534"/>
              <a:gd name="T25" fmla="*/ 220 h 286"/>
              <a:gd name="T26" fmla="*/ 264 w 534"/>
              <a:gd name="T27" fmla="*/ 220 h 286"/>
              <a:gd name="T28" fmla="*/ 347 w 534"/>
              <a:gd name="T29" fmla="*/ 149 h 286"/>
              <a:gd name="T30" fmla="*/ 391 w 534"/>
              <a:gd name="T31" fmla="*/ 149 h 286"/>
              <a:gd name="T32" fmla="*/ 534 w 534"/>
              <a:gd name="T33" fmla="*/ 286 h 286"/>
              <a:gd name="T34" fmla="*/ 534 w 534"/>
              <a:gd name="T35" fmla="*/ 121 h 286"/>
              <a:gd name="T36" fmla="*/ 347 w 534"/>
              <a:gd name="T37" fmla="*/ 121 h 286"/>
              <a:gd name="T38" fmla="*/ 264 w 534"/>
              <a:gd name="T39" fmla="*/ 44 h 286"/>
              <a:gd name="T40" fmla="*/ 264 w 534"/>
              <a:gd name="T41" fmla="*/ 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4" h="286">
                <a:moveTo>
                  <a:pt x="264" y="44"/>
                </a:moveTo>
                <a:lnTo>
                  <a:pt x="264" y="0"/>
                </a:lnTo>
                <a:lnTo>
                  <a:pt x="176" y="77"/>
                </a:lnTo>
                <a:lnTo>
                  <a:pt x="105" y="77"/>
                </a:lnTo>
                <a:lnTo>
                  <a:pt x="72" y="110"/>
                </a:lnTo>
                <a:lnTo>
                  <a:pt x="28" y="110"/>
                </a:lnTo>
                <a:lnTo>
                  <a:pt x="0" y="127"/>
                </a:lnTo>
                <a:lnTo>
                  <a:pt x="121" y="242"/>
                </a:lnTo>
                <a:lnTo>
                  <a:pt x="138" y="226"/>
                </a:lnTo>
                <a:lnTo>
                  <a:pt x="138" y="149"/>
                </a:lnTo>
                <a:lnTo>
                  <a:pt x="187" y="149"/>
                </a:lnTo>
                <a:lnTo>
                  <a:pt x="187" y="187"/>
                </a:lnTo>
                <a:lnTo>
                  <a:pt x="220" y="220"/>
                </a:lnTo>
                <a:lnTo>
                  <a:pt x="264" y="220"/>
                </a:lnTo>
                <a:lnTo>
                  <a:pt x="347" y="149"/>
                </a:lnTo>
                <a:lnTo>
                  <a:pt x="391" y="149"/>
                </a:lnTo>
                <a:lnTo>
                  <a:pt x="534" y="286"/>
                </a:lnTo>
                <a:lnTo>
                  <a:pt x="534" y="121"/>
                </a:lnTo>
                <a:lnTo>
                  <a:pt x="347" y="121"/>
                </a:lnTo>
                <a:lnTo>
                  <a:pt x="264" y="44"/>
                </a:lnTo>
                <a:lnTo>
                  <a:pt x="264" y="44"/>
                </a:lnTo>
                <a:close/>
              </a:path>
            </a:pathLst>
          </a:custGeom>
          <a:pattFill prst="pct70">
            <a:fgClr>
              <a:schemeClr val="accent2">
                <a:lumMod val="75000"/>
              </a:schemeClr>
            </a:fgClr>
            <a:bgClr>
              <a:schemeClr val="bg1"/>
            </a:bgClr>
          </a:pattFill>
          <a:ln w="793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Calibri"/>
              <a:ea typeface="+mn-ea"/>
              <a:cs typeface="+mn-cs"/>
            </a:endParaRPr>
          </a:p>
        </p:txBody>
      </p:sp>
      <p:sp>
        <p:nvSpPr>
          <p:cNvPr id="24" name="Freeform 30">
            <a:extLst>
              <a:ext uri="{FF2B5EF4-FFF2-40B4-BE49-F238E27FC236}">
                <a16:creationId xmlns:a16="http://schemas.microsoft.com/office/drawing/2014/main" id="{7BC99806-FD62-4C1D-9366-F110F56EC1A7}"/>
              </a:ext>
            </a:extLst>
          </p:cNvPr>
          <p:cNvSpPr>
            <a:spLocks/>
          </p:cNvSpPr>
          <p:nvPr/>
        </p:nvSpPr>
        <p:spPr bwMode="auto">
          <a:xfrm>
            <a:off x="11576755" y="4251922"/>
            <a:ext cx="524579" cy="1211334"/>
          </a:xfrm>
          <a:custGeom>
            <a:avLst/>
            <a:gdLst>
              <a:gd name="T0" fmla="*/ 126 w 302"/>
              <a:gd name="T1" fmla="*/ 522 h 698"/>
              <a:gd name="T2" fmla="*/ 165 w 302"/>
              <a:gd name="T3" fmla="*/ 522 h 698"/>
              <a:gd name="T4" fmla="*/ 165 w 302"/>
              <a:gd name="T5" fmla="*/ 583 h 698"/>
              <a:gd name="T6" fmla="*/ 187 w 302"/>
              <a:gd name="T7" fmla="*/ 605 h 698"/>
              <a:gd name="T8" fmla="*/ 236 w 302"/>
              <a:gd name="T9" fmla="*/ 555 h 698"/>
              <a:gd name="T10" fmla="*/ 236 w 302"/>
              <a:gd name="T11" fmla="*/ 418 h 698"/>
              <a:gd name="T12" fmla="*/ 198 w 302"/>
              <a:gd name="T13" fmla="*/ 418 h 698"/>
              <a:gd name="T14" fmla="*/ 230 w 302"/>
              <a:gd name="T15" fmla="*/ 385 h 698"/>
              <a:gd name="T16" fmla="*/ 230 w 302"/>
              <a:gd name="T17" fmla="*/ 363 h 698"/>
              <a:gd name="T18" fmla="*/ 198 w 302"/>
              <a:gd name="T19" fmla="*/ 363 h 698"/>
              <a:gd name="T20" fmla="*/ 198 w 302"/>
              <a:gd name="T21" fmla="*/ 346 h 698"/>
              <a:gd name="T22" fmla="*/ 230 w 302"/>
              <a:gd name="T23" fmla="*/ 308 h 698"/>
              <a:gd name="T24" fmla="*/ 230 w 302"/>
              <a:gd name="T25" fmla="*/ 220 h 698"/>
              <a:gd name="T26" fmla="*/ 302 w 302"/>
              <a:gd name="T27" fmla="*/ 148 h 698"/>
              <a:gd name="T28" fmla="*/ 302 w 302"/>
              <a:gd name="T29" fmla="*/ 27 h 698"/>
              <a:gd name="T30" fmla="*/ 274 w 302"/>
              <a:gd name="T31" fmla="*/ 0 h 698"/>
              <a:gd name="T32" fmla="*/ 241 w 302"/>
              <a:gd name="T33" fmla="*/ 0 h 698"/>
              <a:gd name="T34" fmla="*/ 198 w 302"/>
              <a:gd name="T35" fmla="*/ 44 h 698"/>
              <a:gd name="T36" fmla="*/ 132 w 302"/>
              <a:gd name="T37" fmla="*/ 44 h 698"/>
              <a:gd name="T38" fmla="*/ 187 w 302"/>
              <a:gd name="T39" fmla="*/ 99 h 698"/>
              <a:gd name="T40" fmla="*/ 187 w 302"/>
              <a:gd name="T41" fmla="*/ 209 h 698"/>
              <a:gd name="T42" fmla="*/ 0 w 302"/>
              <a:gd name="T43" fmla="*/ 379 h 698"/>
              <a:gd name="T44" fmla="*/ 0 w 302"/>
              <a:gd name="T45" fmla="*/ 698 h 698"/>
              <a:gd name="T46" fmla="*/ 126 w 302"/>
              <a:gd name="T47" fmla="*/ 583 h 698"/>
              <a:gd name="T48" fmla="*/ 126 w 302"/>
              <a:gd name="T49" fmla="*/ 522 h 698"/>
              <a:gd name="T50" fmla="*/ 126 w 302"/>
              <a:gd name="T51" fmla="*/ 522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2" h="698">
                <a:moveTo>
                  <a:pt x="126" y="522"/>
                </a:moveTo>
                <a:lnTo>
                  <a:pt x="165" y="522"/>
                </a:lnTo>
                <a:lnTo>
                  <a:pt x="165" y="583"/>
                </a:lnTo>
                <a:lnTo>
                  <a:pt x="187" y="605"/>
                </a:lnTo>
                <a:lnTo>
                  <a:pt x="236" y="555"/>
                </a:lnTo>
                <a:lnTo>
                  <a:pt x="236" y="418"/>
                </a:lnTo>
                <a:lnTo>
                  <a:pt x="198" y="418"/>
                </a:lnTo>
                <a:lnTo>
                  <a:pt x="230" y="385"/>
                </a:lnTo>
                <a:lnTo>
                  <a:pt x="230" y="363"/>
                </a:lnTo>
                <a:lnTo>
                  <a:pt x="198" y="363"/>
                </a:lnTo>
                <a:lnTo>
                  <a:pt x="198" y="346"/>
                </a:lnTo>
                <a:lnTo>
                  <a:pt x="230" y="308"/>
                </a:lnTo>
                <a:lnTo>
                  <a:pt x="230" y="220"/>
                </a:lnTo>
                <a:lnTo>
                  <a:pt x="302" y="148"/>
                </a:lnTo>
                <a:lnTo>
                  <a:pt x="302" y="27"/>
                </a:lnTo>
                <a:lnTo>
                  <a:pt x="274" y="0"/>
                </a:lnTo>
                <a:lnTo>
                  <a:pt x="241" y="0"/>
                </a:lnTo>
                <a:lnTo>
                  <a:pt x="198" y="44"/>
                </a:lnTo>
                <a:lnTo>
                  <a:pt x="132" y="44"/>
                </a:lnTo>
                <a:lnTo>
                  <a:pt x="187" y="99"/>
                </a:lnTo>
                <a:lnTo>
                  <a:pt x="187" y="209"/>
                </a:lnTo>
                <a:lnTo>
                  <a:pt x="0" y="379"/>
                </a:lnTo>
                <a:lnTo>
                  <a:pt x="0" y="698"/>
                </a:lnTo>
                <a:lnTo>
                  <a:pt x="126" y="583"/>
                </a:lnTo>
                <a:lnTo>
                  <a:pt x="126" y="522"/>
                </a:lnTo>
                <a:lnTo>
                  <a:pt x="126" y="522"/>
                </a:lnTo>
                <a:close/>
              </a:path>
            </a:pathLst>
          </a:custGeom>
          <a:pattFill prst="pct70">
            <a:fgClr>
              <a:schemeClr val="accent2">
                <a:lumMod val="75000"/>
              </a:schemeClr>
            </a:fgClr>
            <a:bgClr>
              <a:schemeClr val="bg1"/>
            </a:bgClr>
          </a:pattFill>
          <a:ln w="793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Calibri"/>
              <a:ea typeface="+mn-ea"/>
              <a:cs typeface="+mn-cs"/>
            </a:endParaRPr>
          </a:p>
        </p:txBody>
      </p:sp>
      <p:sp>
        <p:nvSpPr>
          <p:cNvPr id="25" name="Freeform 31">
            <a:extLst>
              <a:ext uri="{FF2B5EF4-FFF2-40B4-BE49-F238E27FC236}">
                <a16:creationId xmlns:a16="http://schemas.microsoft.com/office/drawing/2014/main" id="{DE914D61-5234-4414-9BDA-D1FC52E3CBD2}"/>
              </a:ext>
            </a:extLst>
          </p:cNvPr>
          <p:cNvSpPr>
            <a:spLocks/>
          </p:cNvSpPr>
          <p:nvPr/>
        </p:nvSpPr>
        <p:spPr bwMode="auto">
          <a:xfrm>
            <a:off x="7067460" y="4156472"/>
            <a:ext cx="1127324" cy="1202657"/>
          </a:xfrm>
          <a:custGeom>
            <a:avLst/>
            <a:gdLst>
              <a:gd name="T0" fmla="*/ 610 w 649"/>
              <a:gd name="T1" fmla="*/ 154 h 693"/>
              <a:gd name="T2" fmla="*/ 522 w 649"/>
              <a:gd name="T3" fmla="*/ 203 h 693"/>
              <a:gd name="T4" fmla="*/ 445 w 649"/>
              <a:gd name="T5" fmla="*/ 231 h 693"/>
              <a:gd name="T6" fmla="*/ 418 w 649"/>
              <a:gd name="T7" fmla="*/ 286 h 693"/>
              <a:gd name="T8" fmla="*/ 297 w 649"/>
              <a:gd name="T9" fmla="*/ 225 h 693"/>
              <a:gd name="T10" fmla="*/ 352 w 649"/>
              <a:gd name="T11" fmla="*/ 187 h 693"/>
              <a:gd name="T12" fmla="*/ 374 w 649"/>
              <a:gd name="T13" fmla="*/ 154 h 693"/>
              <a:gd name="T14" fmla="*/ 357 w 649"/>
              <a:gd name="T15" fmla="*/ 71 h 693"/>
              <a:gd name="T16" fmla="*/ 313 w 649"/>
              <a:gd name="T17" fmla="*/ 49 h 693"/>
              <a:gd name="T18" fmla="*/ 291 w 649"/>
              <a:gd name="T19" fmla="*/ 33 h 693"/>
              <a:gd name="T20" fmla="*/ 297 w 649"/>
              <a:gd name="T21" fmla="*/ 0 h 693"/>
              <a:gd name="T22" fmla="*/ 264 w 649"/>
              <a:gd name="T23" fmla="*/ 49 h 693"/>
              <a:gd name="T24" fmla="*/ 231 w 649"/>
              <a:gd name="T25" fmla="*/ 110 h 693"/>
              <a:gd name="T26" fmla="*/ 236 w 649"/>
              <a:gd name="T27" fmla="*/ 159 h 693"/>
              <a:gd name="T28" fmla="*/ 258 w 649"/>
              <a:gd name="T29" fmla="*/ 258 h 693"/>
              <a:gd name="T30" fmla="*/ 231 w 649"/>
              <a:gd name="T31" fmla="*/ 286 h 693"/>
              <a:gd name="T32" fmla="*/ 203 w 649"/>
              <a:gd name="T33" fmla="*/ 341 h 693"/>
              <a:gd name="T34" fmla="*/ 170 w 649"/>
              <a:gd name="T35" fmla="*/ 390 h 693"/>
              <a:gd name="T36" fmla="*/ 148 w 649"/>
              <a:gd name="T37" fmla="*/ 319 h 693"/>
              <a:gd name="T38" fmla="*/ 126 w 649"/>
              <a:gd name="T39" fmla="*/ 341 h 693"/>
              <a:gd name="T40" fmla="*/ 99 w 649"/>
              <a:gd name="T41" fmla="*/ 363 h 693"/>
              <a:gd name="T42" fmla="*/ 49 w 649"/>
              <a:gd name="T43" fmla="*/ 412 h 693"/>
              <a:gd name="T44" fmla="*/ 0 w 649"/>
              <a:gd name="T45" fmla="*/ 451 h 693"/>
              <a:gd name="T46" fmla="*/ 22 w 649"/>
              <a:gd name="T47" fmla="*/ 506 h 693"/>
              <a:gd name="T48" fmla="*/ 214 w 649"/>
              <a:gd name="T49" fmla="*/ 610 h 693"/>
              <a:gd name="T50" fmla="*/ 302 w 649"/>
              <a:gd name="T51" fmla="*/ 693 h 693"/>
              <a:gd name="T52" fmla="*/ 473 w 649"/>
              <a:gd name="T53" fmla="*/ 616 h 693"/>
              <a:gd name="T54" fmla="*/ 440 w 649"/>
              <a:gd name="T55" fmla="*/ 588 h 693"/>
              <a:gd name="T56" fmla="*/ 401 w 649"/>
              <a:gd name="T57" fmla="*/ 517 h 693"/>
              <a:gd name="T58" fmla="*/ 434 w 649"/>
              <a:gd name="T59" fmla="*/ 484 h 693"/>
              <a:gd name="T60" fmla="*/ 539 w 649"/>
              <a:gd name="T61" fmla="*/ 440 h 693"/>
              <a:gd name="T62" fmla="*/ 583 w 649"/>
              <a:gd name="T63" fmla="*/ 379 h 693"/>
              <a:gd name="T64" fmla="*/ 561 w 649"/>
              <a:gd name="T65" fmla="*/ 346 h 693"/>
              <a:gd name="T66" fmla="*/ 632 w 649"/>
              <a:gd name="T67" fmla="*/ 253 h 693"/>
              <a:gd name="T68" fmla="*/ 649 w 649"/>
              <a:gd name="T69" fmla="*/ 203 h 693"/>
              <a:gd name="T70" fmla="*/ 649 w 649"/>
              <a:gd name="T71" fmla="*/ 181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9" h="693">
                <a:moveTo>
                  <a:pt x="649" y="181"/>
                </a:moveTo>
                <a:lnTo>
                  <a:pt x="610" y="154"/>
                </a:lnTo>
                <a:lnTo>
                  <a:pt x="577" y="154"/>
                </a:lnTo>
                <a:lnTo>
                  <a:pt x="522" y="203"/>
                </a:lnTo>
                <a:lnTo>
                  <a:pt x="418" y="203"/>
                </a:lnTo>
                <a:lnTo>
                  <a:pt x="445" y="231"/>
                </a:lnTo>
                <a:lnTo>
                  <a:pt x="445" y="258"/>
                </a:lnTo>
                <a:lnTo>
                  <a:pt x="418" y="286"/>
                </a:lnTo>
                <a:lnTo>
                  <a:pt x="297" y="286"/>
                </a:lnTo>
                <a:lnTo>
                  <a:pt x="297" y="225"/>
                </a:lnTo>
                <a:lnTo>
                  <a:pt x="330" y="187"/>
                </a:lnTo>
                <a:lnTo>
                  <a:pt x="352" y="187"/>
                </a:lnTo>
                <a:lnTo>
                  <a:pt x="352" y="154"/>
                </a:lnTo>
                <a:lnTo>
                  <a:pt x="374" y="154"/>
                </a:lnTo>
                <a:lnTo>
                  <a:pt x="374" y="71"/>
                </a:lnTo>
                <a:lnTo>
                  <a:pt x="357" y="71"/>
                </a:lnTo>
                <a:lnTo>
                  <a:pt x="313" y="115"/>
                </a:lnTo>
                <a:lnTo>
                  <a:pt x="313" y="49"/>
                </a:lnTo>
                <a:lnTo>
                  <a:pt x="291" y="77"/>
                </a:lnTo>
                <a:lnTo>
                  <a:pt x="291" y="33"/>
                </a:lnTo>
                <a:lnTo>
                  <a:pt x="297" y="16"/>
                </a:lnTo>
                <a:lnTo>
                  <a:pt x="297" y="0"/>
                </a:lnTo>
                <a:lnTo>
                  <a:pt x="264" y="0"/>
                </a:lnTo>
                <a:lnTo>
                  <a:pt x="264" y="49"/>
                </a:lnTo>
                <a:lnTo>
                  <a:pt x="231" y="82"/>
                </a:lnTo>
                <a:lnTo>
                  <a:pt x="231" y="110"/>
                </a:lnTo>
                <a:lnTo>
                  <a:pt x="203" y="132"/>
                </a:lnTo>
                <a:lnTo>
                  <a:pt x="236" y="159"/>
                </a:lnTo>
                <a:lnTo>
                  <a:pt x="236" y="242"/>
                </a:lnTo>
                <a:lnTo>
                  <a:pt x="258" y="258"/>
                </a:lnTo>
                <a:lnTo>
                  <a:pt x="258" y="286"/>
                </a:lnTo>
                <a:lnTo>
                  <a:pt x="231" y="286"/>
                </a:lnTo>
                <a:lnTo>
                  <a:pt x="231" y="319"/>
                </a:lnTo>
                <a:lnTo>
                  <a:pt x="203" y="341"/>
                </a:lnTo>
                <a:lnTo>
                  <a:pt x="203" y="390"/>
                </a:lnTo>
                <a:lnTo>
                  <a:pt x="170" y="390"/>
                </a:lnTo>
                <a:lnTo>
                  <a:pt x="170" y="341"/>
                </a:lnTo>
                <a:lnTo>
                  <a:pt x="148" y="319"/>
                </a:lnTo>
                <a:lnTo>
                  <a:pt x="126" y="319"/>
                </a:lnTo>
                <a:lnTo>
                  <a:pt x="126" y="341"/>
                </a:lnTo>
                <a:lnTo>
                  <a:pt x="99" y="341"/>
                </a:lnTo>
                <a:lnTo>
                  <a:pt x="99" y="363"/>
                </a:lnTo>
                <a:lnTo>
                  <a:pt x="49" y="401"/>
                </a:lnTo>
                <a:lnTo>
                  <a:pt x="49" y="412"/>
                </a:lnTo>
                <a:lnTo>
                  <a:pt x="0" y="412"/>
                </a:lnTo>
                <a:lnTo>
                  <a:pt x="0" y="451"/>
                </a:lnTo>
                <a:lnTo>
                  <a:pt x="22" y="473"/>
                </a:lnTo>
                <a:lnTo>
                  <a:pt x="22" y="506"/>
                </a:lnTo>
                <a:lnTo>
                  <a:pt x="170" y="649"/>
                </a:lnTo>
                <a:lnTo>
                  <a:pt x="214" y="610"/>
                </a:lnTo>
                <a:lnTo>
                  <a:pt x="302" y="610"/>
                </a:lnTo>
                <a:lnTo>
                  <a:pt x="302" y="693"/>
                </a:lnTo>
                <a:lnTo>
                  <a:pt x="396" y="693"/>
                </a:lnTo>
                <a:lnTo>
                  <a:pt x="473" y="616"/>
                </a:lnTo>
                <a:lnTo>
                  <a:pt x="473" y="588"/>
                </a:lnTo>
                <a:lnTo>
                  <a:pt x="440" y="588"/>
                </a:lnTo>
                <a:lnTo>
                  <a:pt x="440" y="555"/>
                </a:lnTo>
                <a:lnTo>
                  <a:pt x="401" y="517"/>
                </a:lnTo>
                <a:lnTo>
                  <a:pt x="401" y="484"/>
                </a:lnTo>
                <a:lnTo>
                  <a:pt x="434" y="484"/>
                </a:lnTo>
                <a:lnTo>
                  <a:pt x="478" y="440"/>
                </a:lnTo>
                <a:lnTo>
                  <a:pt x="539" y="440"/>
                </a:lnTo>
                <a:lnTo>
                  <a:pt x="594" y="385"/>
                </a:lnTo>
                <a:lnTo>
                  <a:pt x="583" y="379"/>
                </a:lnTo>
                <a:lnTo>
                  <a:pt x="561" y="379"/>
                </a:lnTo>
                <a:lnTo>
                  <a:pt x="561" y="346"/>
                </a:lnTo>
                <a:lnTo>
                  <a:pt x="632" y="286"/>
                </a:lnTo>
                <a:lnTo>
                  <a:pt x="632" y="253"/>
                </a:lnTo>
                <a:lnTo>
                  <a:pt x="610" y="231"/>
                </a:lnTo>
                <a:lnTo>
                  <a:pt x="649" y="203"/>
                </a:lnTo>
                <a:lnTo>
                  <a:pt x="649" y="181"/>
                </a:lnTo>
                <a:lnTo>
                  <a:pt x="649" y="181"/>
                </a:lnTo>
                <a:close/>
              </a:path>
            </a:pathLst>
          </a:custGeom>
          <a:pattFill prst="pct70">
            <a:fgClr>
              <a:schemeClr val="accent2">
                <a:lumMod val="75000"/>
              </a:schemeClr>
            </a:fgClr>
            <a:bgClr>
              <a:schemeClr val="bg1"/>
            </a:bgClr>
          </a:pattFill>
          <a:ln w="793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Freeform 32">
            <a:extLst>
              <a:ext uri="{FF2B5EF4-FFF2-40B4-BE49-F238E27FC236}">
                <a16:creationId xmlns:a16="http://schemas.microsoft.com/office/drawing/2014/main" id="{63D74A3B-4A41-49E1-A9B0-B79EEFF72D74}"/>
              </a:ext>
            </a:extLst>
          </p:cNvPr>
          <p:cNvSpPr>
            <a:spLocks/>
          </p:cNvSpPr>
          <p:nvPr/>
        </p:nvSpPr>
        <p:spPr bwMode="auto">
          <a:xfrm>
            <a:off x="7764004" y="4309190"/>
            <a:ext cx="305715" cy="199576"/>
          </a:xfrm>
          <a:custGeom>
            <a:avLst/>
            <a:gdLst>
              <a:gd name="T0" fmla="*/ 176 w 176"/>
              <a:gd name="T1" fmla="*/ 66 h 115"/>
              <a:gd name="T2" fmla="*/ 176 w 176"/>
              <a:gd name="T3" fmla="*/ 38 h 115"/>
              <a:gd name="T4" fmla="*/ 132 w 176"/>
              <a:gd name="T5" fmla="*/ 0 h 115"/>
              <a:gd name="T6" fmla="*/ 110 w 176"/>
              <a:gd name="T7" fmla="*/ 0 h 115"/>
              <a:gd name="T8" fmla="*/ 72 w 176"/>
              <a:gd name="T9" fmla="*/ 33 h 115"/>
              <a:gd name="T10" fmla="*/ 22 w 176"/>
              <a:gd name="T11" fmla="*/ 33 h 115"/>
              <a:gd name="T12" fmla="*/ 0 w 176"/>
              <a:gd name="T13" fmla="*/ 55 h 115"/>
              <a:gd name="T14" fmla="*/ 0 w 176"/>
              <a:gd name="T15" fmla="*/ 99 h 115"/>
              <a:gd name="T16" fmla="*/ 17 w 176"/>
              <a:gd name="T17" fmla="*/ 115 h 115"/>
              <a:gd name="T18" fmla="*/ 121 w 176"/>
              <a:gd name="T19" fmla="*/ 115 h 115"/>
              <a:gd name="T20" fmla="*/ 176 w 176"/>
              <a:gd name="T21" fmla="*/ 66 h 115"/>
              <a:gd name="T22" fmla="*/ 176 w 176"/>
              <a:gd name="T23" fmla="*/ 66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 h="115">
                <a:moveTo>
                  <a:pt x="176" y="66"/>
                </a:moveTo>
                <a:lnTo>
                  <a:pt x="176" y="38"/>
                </a:lnTo>
                <a:lnTo>
                  <a:pt x="132" y="0"/>
                </a:lnTo>
                <a:lnTo>
                  <a:pt x="110" y="0"/>
                </a:lnTo>
                <a:lnTo>
                  <a:pt x="72" y="33"/>
                </a:lnTo>
                <a:lnTo>
                  <a:pt x="22" y="33"/>
                </a:lnTo>
                <a:lnTo>
                  <a:pt x="0" y="55"/>
                </a:lnTo>
                <a:lnTo>
                  <a:pt x="0" y="99"/>
                </a:lnTo>
                <a:lnTo>
                  <a:pt x="17" y="115"/>
                </a:lnTo>
                <a:lnTo>
                  <a:pt x="121" y="115"/>
                </a:lnTo>
                <a:lnTo>
                  <a:pt x="176" y="66"/>
                </a:lnTo>
                <a:lnTo>
                  <a:pt x="176" y="66"/>
                </a:lnTo>
                <a:close/>
              </a:path>
            </a:pathLst>
          </a:custGeom>
          <a:pattFill prst="pct70">
            <a:fgClr>
              <a:schemeClr val="accent2">
                <a:lumMod val="75000"/>
              </a:schemeClr>
            </a:fgClr>
            <a:bgClr>
              <a:schemeClr val="bg1"/>
            </a:bgClr>
          </a:pattFill>
          <a:ln w="793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Calibri"/>
              <a:ea typeface="+mn-ea"/>
              <a:cs typeface="+mn-cs"/>
            </a:endParaRPr>
          </a:p>
        </p:txBody>
      </p:sp>
      <p:sp>
        <p:nvSpPr>
          <p:cNvPr id="27" name="Freeform 6">
            <a:extLst>
              <a:ext uri="{FF2B5EF4-FFF2-40B4-BE49-F238E27FC236}">
                <a16:creationId xmlns:a16="http://schemas.microsoft.com/office/drawing/2014/main" id="{DE75C225-19F9-4ED6-AFE7-F9E94043F240}"/>
              </a:ext>
            </a:extLst>
          </p:cNvPr>
          <p:cNvSpPr>
            <a:spLocks/>
          </p:cNvSpPr>
          <p:nvPr/>
        </p:nvSpPr>
        <p:spPr bwMode="auto">
          <a:xfrm>
            <a:off x="4410306" y="998553"/>
            <a:ext cx="811187" cy="1478591"/>
          </a:xfrm>
          <a:custGeom>
            <a:avLst/>
            <a:gdLst>
              <a:gd name="T0" fmla="*/ 467 w 467"/>
              <a:gd name="T1" fmla="*/ 770 h 852"/>
              <a:gd name="T2" fmla="*/ 450 w 467"/>
              <a:gd name="T3" fmla="*/ 759 h 852"/>
              <a:gd name="T4" fmla="*/ 450 w 467"/>
              <a:gd name="T5" fmla="*/ 709 h 852"/>
              <a:gd name="T6" fmla="*/ 390 w 467"/>
              <a:gd name="T7" fmla="*/ 654 h 852"/>
              <a:gd name="T8" fmla="*/ 390 w 467"/>
              <a:gd name="T9" fmla="*/ 605 h 852"/>
              <a:gd name="T10" fmla="*/ 357 w 467"/>
              <a:gd name="T11" fmla="*/ 566 h 852"/>
              <a:gd name="T12" fmla="*/ 357 w 467"/>
              <a:gd name="T13" fmla="*/ 522 h 852"/>
              <a:gd name="T14" fmla="*/ 269 w 467"/>
              <a:gd name="T15" fmla="*/ 440 h 852"/>
              <a:gd name="T16" fmla="*/ 269 w 467"/>
              <a:gd name="T17" fmla="*/ 313 h 852"/>
              <a:gd name="T18" fmla="*/ 269 w 467"/>
              <a:gd name="T19" fmla="*/ 247 h 852"/>
              <a:gd name="T20" fmla="*/ 296 w 467"/>
              <a:gd name="T21" fmla="*/ 225 h 852"/>
              <a:gd name="T22" fmla="*/ 296 w 467"/>
              <a:gd name="T23" fmla="*/ 176 h 852"/>
              <a:gd name="T24" fmla="*/ 269 w 467"/>
              <a:gd name="T25" fmla="*/ 148 h 852"/>
              <a:gd name="T26" fmla="*/ 269 w 467"/>
              <a:gd name="T27" fmla="*/ 99 h 852"/>
              <a:gd name="T28" fmla="*/ 318 w 467"/>
              <a:gd name="T29" fmla="*/ 55 h 852"/>
              <a:gd name="T30" fmla="*/ 318 w 467"/>
              <a:gd name="T31" fmla="*/ 0 h 852"/>
              <a:gd name="T32" fmla="*/ 0 w 467"/>
              <a:gd name="T33" fmla="*/ 0 h 852"/>
              <a:gd name="T34" fmla="*/ 0 w 467"/>
              <a:gd name="T35" fmla="*/ 55 h 852"/>
              <a:gd name="T36" fmla="*/ 33 w 467"/>
              <a:gd name="T37" fmla="*/ 93 h 852"/>
              <a:gd name="T38" fmla="*/ 33 w 467"/>
              <a:gd name="T39" fmla="*/ 192 h 852"/>
              <a:gd name="T40" fmla="*/ 71 w 467"/>
              <a:gd name="T41" fmla="*/ 214 h 852"/>
              <a:gd name="T42" fmla="*/ 71 w 467"/>
              <a:gd name="T43" fmla="*/ 286 h 852"/>
              <a:gd name="T44" fmla="*/ 93 w 467"/>
              <a:gd name="T45" fmla="*/ 302 h 852"/>
              <a:gd name="T46" fmla="*/ 93 w 467"/>
              <a:gd name="T47" fmla="*/ 374 h 852"/>
              <a:gd name="T48" fmla="*/ 110 w 467"/>
              <a:gd name="T49" fmla="*/ 390 h 852"/>
              <a:gd name="T50" fmla="*/ 110 w 467"/>
              <a:gd name="T51" fmla="*/ 500 h 852"/>
              <a:gd name="T52" fmla="*/ 258 w 467"/>
              <a:gd name="T53" fmla="*/ 638 h 852"/>
              <a:gd name="T54" fmla="*/ 258 w 467"/>
              <a:gd name="T55" fmla="*/ 682 h 852"/>
              <a:gd name="T56" fmla="*/ 302 w 467"/>
              <a:gd name="T57" fmla="*/ 726 h 852"/>
              <a:gd name="T58" fmla="*/ 302 w 467"/>
              <a:gd name="T59" fmla="*/ 819 h 852"/>
              <a:gd name="T60" fmla="*/ 467 w 467"/>
              <a:gd name="T61" fmla="*/ 852 h 852"/>
              <a:gd name="T62" fmla="*/ 467 w 467"/>
              <a:gd name="T63" fmla="*/ 770 h 852"/>
              <a:gd name="T64" fmla="*/ 467 w 467"/>
              <a:gd name="T65" fmla="*/ 770 h 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7" h="852">
                <a:moveTo>
                  <a:pt x="467" y="770"/>
                </a:moveTo>
                <a:lnTo>
                  <a:pt x="450" y="759"/>
                </a:lnTo>
                <a:lnTo>
                  <a:pt x="450" y="709"/>
                </a:lnTo>
                <a:lnTo>
                  <a:pt x="390" y="654"/>
                </a:lnTo>
                <a:lnTo>
                  <a:pt x="390" y="605"/>
                </a:lnTo>
                <a:lnTo>
                  <a:pt x="357" y="566"/>
                </a:lnTo>
                <a:lnTo>
                  <a:pt x="357" y="522"/>
                </a:lnTo>
                <a:lnTo>
                  <a:pt x="269" y="440"/>
                </a:lnTo>
                <a:lnTo>
                  <a:pt x="269" y="313"/>
                </a:lnTo>
                <a:lnTo>
                  <a:pt x="269" y="247"/>
                </a:lnTo>
                <a:lnTo>
                  <a:pt x="296" y="225"/>
                </a:lnTo>
                <a:lnTo>
                  <a:pt x="296" y="176"/>
                </a:lnTo>
                <a:lnTo>
                  <a:pt x="269" y="148"/>
                </a:lnTo>
                <a:lnTo>
                  <a:pt x="269" y="99"/>
                </a:lnTo>
                <a:lnTo>
                  <a:pt x="318" y="55"/>
                </a:lnTo>
                <a:lnTo>
                  <a:pt x="318" y="0"/>
                </a:lnTo>
                <a:lnTo>
                  <a:pt x="0" y="0"/>
                </a:lnTo>
                <a:lnTo>
                  <a:pt x="0" y="55"/>
                </a:lnTo>
                <a:lnTo>
                  <a:pt x="33" y="93"/>
                </a:lnTo>
                <a:lnTo>
                  <a:pt x="33" y="192"/>
                </a:lnTo>
                <a:lnTo>
                  <a:pt x="71" y="214"/>
                </a:lnTo>
                <a:lnTo>
                  <a:pt x="71" y="286"/>
                </a:lnTo>
                <a:lnTo>
                  <a:pt x="93" y="302"/>
                </a:lnTo>
                <a:lnTo>
                  <a:pt x="93" y="374"/>
                </a:lnTo>
                <a:lnTo>
                  <a:pt x="110" y="390"/>
                </a:lnTo>
                <a:lnTo>
                  <a:pt x="110" y="500"/>
                </a:lnTo>
                <a:lnTo>
                  <a:pt x="258" y="638"/>
                </a:lnTo>
                <a:lnTo>
                  <a:pt x="258" y="682"/>
                </a:lnTo>
                <a:lnTo>
                  <a:pt x="302" y="726"/>
                </a:lnTo>
                <a:lnTo>
                  <a:pt x="302" y="819"/>
                </a:lnTo>
                <a:lnTo>
                  <a:pt x="467" y="852"/>
                </a:lnTo>
                <a:lnTo>
                  <a:pt x="467" y="770"/>
                </a:lnTo>
                <a:lnTo>
                  <a:pt x="467" y="770"/>
                </a:lnTo>
                <a:close/>
              </a:path>
            </a:pathLst>
          </a:custGeom>
          <a:pattFill prst="pct50">
            <a:fgClr>
              <a:schemeClr val="accent1"/>
            </a:fgClr>
            <a:bgClr>
              <a:schemeClr val="bg1"/>
            </a:bgClr>
          </a:pattFill>
          <a:ln w="793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8" name="Freeform 7">
            <a:extLst>
              <a:ext uri="{FF2B5EF4-FFF2-40B4-BE49-F238E27FC236}">
                <a16:creationId xmlns:a16="http://schemas.microsoft.com/office/drawing/2014/main" id="{01BFCE95-3B55-4620-BBC5-AFA2DE8B2B0F}"/>
              </a:ext>
            </a:extLst>
          </p:cNvPr>
          <p:cNvSpPr>
            <a:spLocks/>
          </p:cNvSpPr>
          <p:nvPr/>
        </p:nvSpPr>
        <p:spPr bwMode="auto">
          <a:xfrm>
            <a:off x="6150315" y="2828864"/>
            <a:ext cx="1012681" cy="1431735"/>
          </a:xfrm>
          <a:custGeom>
            <a:avLst/>
            <a:gdLst>
              <a:gd name="T0" fmla="*/ 583 w 583"/>
              <a:gd name="T1" fmla="*/ 732 h 825"/>
              <a:gd name="T2" fmla="*/ 583 w 583"/>
              <a:gd name="T3" fmla="*/ 693 h 825"/>
              <a:gd name="T4" fmla="*/ 522 w 583"/>
              <a:gd name="T5" fmla="*/ 638 h 825"/>
              <a:gd name="T6" fmla="*/ 522 w 583"/>
              <a:gd name="T7" fmla="*/ 534 h 825"/>
              <a:gd name="T8" fmla="*/ 357 w 583"/>
              <a:gd name="T9" fmla="*/ 380 h 825"/>
              <a:gd name="T10" fmla="*/ 357 w 583"/>
              <a:gd name="T11" fmla="*/ 193 h 825"/>
              <a:gd name="T12" fmla="*/ 258 w 583"/>
              <a:gd name="T13" fmla="*/ 105 h 825"/>
              <a:gd name="T14" fmla="*/ 258 w 583"/>
              <a:gd name="T15" fmla="*/ 33 h 825"/>
              <a:gd name="T16" fmla="*/ 225 w 583"/>
              <a:gd name="T17" fmla="*/ 0 h 825"/>
              <a:gd name="T18" fmla="*/ 159 w 583"/>
              <a:gd name="T19" fmla="*/ 0 h 825"/>
              <a:gd name="T20" fmla="*/ 22 w 583"/>
              <a:gd name="T21" fmla="*/ 127 h 825"/>
              <a:gd name="T22" fmla="*/ 0 w 583"/>
              <a:gd name="T23" fmla="*/ 149 h 825"/>
              <a:gd name="T24" fmla="*/ 0 w 583"/>
              <a:gd name="T25" fmla="*/ 204 h 825"/>
              <a:gd name="T26" fmla="*/ 27 w 583"/>
              <a:gd name="T27" fmla="*/ 220 h 825"/>
              <a:gd name="T28" fmla="*/ 60 w 583"/>
              <a:gd name="T29" fmla="*/ 220 h 825"/>
              <a:gd name="T30" fmla="*/ 60 w 583"/>
              <a:gd name="T31" fmla="*/ 248 h 825"/>
              <a:gd name="T32" fmla="*/ 99 w 583"/>
              <a:gd name="T33" fmla="*/ 248 h 825"/>
              <a:gd name="T34" fmla="*/ 209 w 583"/>
              <a:gd name="T35" fmla="*/ 352 h 825"/>
              <a:gd name="T36" fmla="*/ 209 w 583"/>
              <a:gd name="T37" fmla="*/ 396 h 825"/>
              <a:gd name="T38" fmla="*/ 275 w 583"/>
              <a:gd name="T39" fmla="*/ 457 h 825"/>
              <a:gd name="T40" fmla="*/ 275 w 583"/>
              <a:gd name="T41" fmla="*/ 473 h 825"/>
              <a:gd name="T42" fmla="*/ 258 w 583"/>
              <a:gd name="T43" fmla="*/ 473 h 825"/>
              <a:gd name="T44" fmla="*/ 258 w 583"/>
              <a:gd name="T45" fmla="*/ 484 h 825"/>
              <a:gd name="T46" fmla="*/ 275 w 583"/>
              <a:gd name="T47" fmla="*/ 501 h 825"/>
              <a:gd name="T48" fmla="*/ 313 w 583"/>
              <a:gd name="T49" fmla="*/ 501 h 825"/>
              <a:gd name="T50" fmla="*/ 324 w 583"/>
              <a:gd name="T51" fmla="*/ 517 h 825"/>
              <a:gd name="T52" fmla="*/ 324 w 583"/>
              <a:gd name="T53" fmla="*/ 545 h 825"/>
              <a:gd name="T54" fmla="*/ 374 w 583"/>
              <a:gd name="T55" fmla="*/ 583 h 825"/>
              <a:gd name="T56" fmla="*/ 374 w 583"/>
              <a:gd name="T57" fmla="*/ 616 h 825"/>
              <a:gd name="T58" fmla="*/ 423 w 583"/>
              <a:gd name="T59" fmla="*/ 660 h 825"/>
              <a:gd name="T60" fmla="*/ 423 w 583"/>
              <a:gd name="T61" fmla="*/ 710 h 825"/>
              <a:gd name="T62" fmla="*/ 533 w 583"/>
              <a:gd name="T63" fmla="*/ 825 h 825"/>
              <a:gd name="T64" fmla="*/ 583 w 583"/>
              <a:gd name="T65" fmla="*/ 825 h 825"/>
              <a:gd name="T66" fmla="*/ 583 w 583"/>
              <a:gd name="T67" fmla="*/ 732 h 825"/>
              <a:gd name="T68" fmla="*/ 583 w 583"/>
              <a:gd name="T69" fmla="*/ 732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3" h="825">
                <a:moveTo>
                  <a:pt x="583" y="732"/>
                </a:moveTo>
                <a:lnTo>
                  <a:pt x="583" y="693"/>
                </a:lnTo>
                <a:lnTo>
                  <a:pt x="522" y="638"/>
                </a:lnTo>
                <a:lnTo>
                  <a:pt x="522" y="534"/>
                </a:lnTo>
                <a:lnTo>
                  <a:pt x="357" y="380"/>
                </a:lnTo>
                <a:lnTo>
                  <a:pt x="357" y="193"/>
                </a:lnTo>
                <a:lnTo>
                  <a:pt x="258" y="105"/>
                </a:lnTo>
                <a:lnTo>
                  <a:pt x="258" y="33"/>
                </a:lnTo>
                <a:lnTo>
                  <a:pt x="225" y="0"/>
                </a:lnTo>
                <a:lnTo>
                  <a:pt x="159" y="0"/>
                </a:lnTo>
                <a:lnTo>
                  <a:pt x="22" y="127"/>
                </a:lnTo>
                <a:lnTo>
                  <a:pt x="0" y="149"/>
                </a:lnTo>
                <a:lnTo>
                  <a:pt x="0" y="204"/>
                </a:lnTo>
                <a:lnTo>
                  <a:pt x="27" y="220"/>
                </a:lnTo>
                <a:lnTo>
                  <a:pt x="60" y="220"/>
                </a:lnTo>
                <a:lnTo>
                  <a:pt x="60" y="248"/>
                </a:lnTo>
                <a:lnTo>
                  <a:pt x="99" y="248"/>
                </a:lnTo>
                <a:lnTo>
                  <a:pt x="209" y="352"/>
                </a:lnTo>
                <a:lnTo>
                  <a:pt x="209" y="396"/>
                </a:lnTo>
                <a:lnTo>
                  <a:pt x="275" y="457"/>
                </a:lnTo>
                <a:lnTo>
                  <a:pt x="275" y="473"/>
                </a:lnTo>
                <a:lnTo>
                  <a:pt x="258" y="473"/>
                </a:lnTo>
                <a:lnTo>
                  <a:pt x="258" y="484"/>
                </a:lnTo>
                <a:lnTo>
                  <a:pt x="275" y="501"/>
                </a:lnTo>
                <a:lnTo>
                  <a:pt x="313" y="501"/>
                </a:lnTo>
                <a:lnTo>
                  <a:pt x="324" y="517"/>
                </a:lnTo>
                <a:lnTo>
                  <a:pt x="324" y="545"/>
                </a:lnTo>
                <a:lnTo>
                  <a:pt x="374" y="583"/>
                </a:lnTo>
                <a:lnTo>
                  <a:pt x="374" y="616"/>
                </a:lnTo>
                <a:lnTo>
                  <a:pt x="423" y="660"/>
                </a:lnTo>
                <a:lnTo>
                  <a:pt x="423" y="710"/>
                </a:lnTo>
                <a:lnTo>
                  <a:pt x="533" y="825"/>
                </a:lnTo>
                <a:lnTo>
                  <a:pt x="583" y="825"/>
                </a:lnTo>
                <a:lnTo>
                  <a:pt x="583" y="732"/>
                </a:lnTo>
                <a:lnTo>
                  <a:pt x="583" y="732"/>
                </a:lnTo>
                <a:close/>
              </a:path>
            </a:pathLst>
          </a:custGeom>
          <a:pattFill prst="pct70">
            <a:fgClr>
              <a:schemeClr val="accent2">
                <a:lumMod val="75000"/>
              </a:schemeClr>
            </a:fgClr>
            <a:bgClr>
              <a:schemeClr val="bg1"/>
            </a:bgClr>
          </a:pattFill>
          <a:ln w="793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Calibri"/>
              <a:ea typeface="+mn-ea"/>
              <a:cs typeface="+mn-cs"/>
            </a:endParaRPr>
          </a:p>
        </p:txBody>
      </p:sp>
      <p:sp>
        <p:nvSpPr>
          <p:cNvPr id="29" name="Freeform 9">
            <a:extLst>
              <a:ext uri="{FF2B5EF4-FFF2-40B4-BE49-F238E27FC236}">
                <a16:creationId xmlns:a16="http://schemas.microsoft.com/office/drawing/2014/main" id="{A960D94A-90BF-42E7-BEEE-6F14FCED6BB6}"/>
              </a:ext>
            </a:extLst>
          </p:cNvPr>
          <p:cNvSpPr>
            <a:spLocks/>
          </p:cNvSpPr>
          <p:nvPr/>
        </p:nvSpPr>
        <p:spPr bwMode="auto">
          <a:xfrm>
            <a:off x="6322280" y="1407542"/>
            <a:ext cx="1537260" cy="1879477"/>
          </a:xfrm>
          <a:custGeom>
            <a:avLst/>
            <a:gdLst>
              <a:gd name="T0" fmla="*/ 885 w 885"/>
              <a:gd name="T1" fmla="*/ 539 h 1083"/>
              <a:gd name="T2" fmla="*/ 885 w 885"/>
              <a:gd name="T3" fmla="*/ 429 h 1083"/>
              <a:gd name="T4" fmla="*/ 698 w 885"/>
              <a:gd name="T5" fmla="*/ 429 h 1083"/>
              <a:gd name="T6" fmla="*/ 605 w 885"/>
              <a:gd name="T7" fmla="*/ 335 h 1083"/>
              <a:gd name="T8" fmla="*/ 605 w 885"/>
              <a:gd name="T9" fmla="*/ 242 h 1083"/>
              <a:gd name="T10" fmla="*/ 341 w 885"/>
              <a:gd name="T11" fmla="*/ 0 h 1083"/>
              <a:gd name="T12" fmla="*/ 170 w 885"/>
              <a:gd name="T13" fmla="*/ 0 h 1083"/>
              <a:gd name="T14" fmla="*/ 170 w 885"/>
              <a:gd name="T15" fmla="*/ 66 h 1083"/>
              <a:gd name="T16" fmla="*/ 77 w 885"/>
              <a:gd name="T17" fmla="*/ 66 h 1083"/>
              <a:gd name="T18" fmla="*/ 77 w 885"/>
              <a:gd name="T19" fmla="*/ 588 h 1083"/>
              <a:gd name="T20" fmla="*/ 0 w 885"/>
              <a:gd name="T21" fmla="*/ 588 h 1083"/>
              <a:gd name="T22" fmla="*/ 0 w 885"/>
              <a:gd name="T23" fmla="*/ 698 h 1083"/>
              <a:gd name="T24" fmla="*/ 60 w 885"/>
              <a:gd name="T25" fmla="*/ 759 h 1083"/>
              <a:gd name="T26" fmla="*/ 60 w 885"/>
              <a:gd name="T27" fmla="*/ 819 h 1083"/>
              <a:gd name="T28" fmla="*/ 126 w 885"/>
              <a:gd name="T29" fmla="*/ 819 h 1083"/>
              <a:gd name="T30" fmla="*/ 159 w 885"/>
              <a:gd name="T31" fmla="*/ 852 h 1083"/>
              <a:gd name="T32" fmla="*/ 159 w 885"/>
              <a:gd name="T33" fmla="*/ 924 h 1083"/>
              <a:gd name="T34" fmla="*/ 258 w 885"/>
              <a:gd name="T35" fmla="*/ 1012 h 1083"/>
              <a:gd name="T36" fmla="*/ 258 w 885"/>
              <a:gd name="T37" fmla="*/ 1083 h 1083"/>
              <a:gd name="T38" fmla="*/ 324 w 885"/>
              <a:gd name="T39" fmla="*/ 1083 h 1083"/>
              <a:gd name="T40" fmla="*/ 324 w 885"/>
              <a:gd name="T41" fmla="*/ 946 h 1083"/>
              <a:gd name="T42" fmla="*/ 385 w 885"/>
              <a:gd name="T43" fmla="*/ 880 h 1083"/>
              <a:gd name="T44" fmla="*/ 429 w 885"/>
              <a:gd name="T45" fmla="*/ 880 h 1083"/>
              <a:gd name="T46" fmla="*/ 500 w 885"/>
              <a:gd name="T47" fmla="*/ 951 h 1083"/>
              <a:gd name="T48" fmla="*/ 610 w 885"/>
              <a:gd name="T49" fmla="*/ 951 h 1083"/>
              <a:gd name="T50" fmla="*/ 660 w 885"/>
              <a:gd name="T51" fmla="*/ 896 h 1083"/>
              <a:gd name="T52" fmla="*/ 720 w 885"/>
              <a:gd name="T53" fmla="*/ 896 h 1083"/>
              <a:gd name="T54" fmla="*/ 720 w 885"/>
              <a:gd name="T55" fmla="*/ 698 h 1083"/>
              <a:gd name="T56" fmla="*/ 885 w 885"/>
              <a:gd name="T57" fmla="*/ 539 h 1083"/>
              <a:gd name="T58" fmla="*/ 885 w 885"/>
              <a:gd name="T59" fmla="*/ 539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85" h="1083">
                <a:moveTo>
                  <a:pt x="885" y="539"/>
                </a:moveTo>
                <a:lnTo>
                  <a:pt x="885" y="429"/>
                </a:lnTo>
                <a:lnTo>
                  <a:pt x="698" y="429"/>
                </a:lnTo>
                <a:lnTo>
                  <a:pt x="605" y="335"/>
                </a:lnTo>
                <a:lnTo>
                  <a:pt x="605" y="242"/>
                </a:lnTo>
                <a:lnTo>
                  <a:pt x="341" y="0"/>
                </a:lnTo>
                <a:lnTo>
                  <a:pt x="170" y="0"/>
                </a:lnTo>
                <a:lnTo>
                  <a:pt x="170" y="66"/>
                </a:lnTo>
                <a:lnTo>
                  <a:pt x="77" y="66"/>
                </a:lnTo>
                <a:lnTo>
                  <a:pt x="77" y="588"/>
                </a:lnTo>
                <a:lnTo>
                  <a:pt x="0" y="588"/>
                </a:lnTo>
                <a:lnTo>
                  <a:pt x="0" y="698"/>
                </a:lnTo>
                <a:lnTo>
                  <a:pt x="60" y="759"/>
                </a:lnTo>
                <a:lnTo>
                  <a:pt x="60" y="819"/>
                </a:lnTo>
                <a:lnTo>
                  <a:pt x="126" y="819"/>
                </a:lnTo>
                <a:lnTo>
                  <a:pt x="159" y="852"/>
                </a:lnTo>
                <a:lnTo>
                  <a:pt x="159" y="924"/>
                </a:lnTo>
                <a:lnTo>
                  <a:pt x="258" y="1012"/>
                </a:lnTo>
                <a:lnTo>
                  <a:pt x="258" y="1083"/>
                </a:lnTo>
                <a:lnTo>
                  <a:pt x="324" y="1083"/>
                </a:lnTo>
                <a:lnTo>
                  <a:pt x="324" y="946"/>
                </a:lnTo>
                <a:lnTo>
                  <a:pt x="385" y="880"/>
                </a:lnTo>
                <a:lnTo>
                  <a:pt x="429" y="880"/>
                </a:lnTo>
                <a:lnTo>
                  <a:pt x="500" y="951"/>
                </a:lnTo>
                <a:lnTo>
                  <a:pt x="610" y="951"/>
                </a:lnTo>
                <a:lnTo>
                  <a:pt x="660" y="896"/>
                </a:lnTo>
                <a:lnTo>
                  <a:pt x="720" y="896"/>
                </a:lnTo>
                <a:lnTo>
                  <a:pt x="720" y="698"/>
                </a:lnTo>
                <a:lnTo>
                  <a:pt x="885" y="539"/>
                </a:lnTo>
                <a:lnTo>
                  <a:pt x="885" y="539"/>
                </a:lnTo>
                <a:close/>
              </a:path>
            </a:pathLst>
          </a:custGeom>
          <a:pattFill prst="pct70">
            <a:fgClr>
              <a:schemeClr val="accent2">
                <a:lumMod val="75000"/>
              </a:schemeClr>
            </a:fgClr>
            <a:bgClr>
              <a:schemeClr val="bg1"/>
            </a:bgClr>
          </a:pattFill>
          <a:ln w="793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Calibri"/>
              <a:ea typeface="+mn-ea"/>
              <a:cs typeface="+mn-cs"/>
            </a:endParaRPr>
          </a:p>
        </p:txBody>
      </p:sp>
      <p:sp>
        <p:nvSpPr>
          <p:cNvPr id="30" name="Freeform 33">
            <a:extLst>
              <a:ext uri="{FF2B5EF4-FFF2-40B4-BE49-F238E27FC236}">
                <a16:creationId xmlns:a16="http://schemas.microsoft.com/office/drawing/2014/main" id="{88FD4A57-BCD9-47CB-BF76-6AB1D167D039}"/>
              </a:ext>
            </a:extLst>
          </p:cNvPr>
          <p:cNvSpPr>
            <a:spLocks/>
          </p:cNvSpPr>
          <p:nvPr/>
        </p:nvSpPr>
        <p:spPr bwMode="auto">
          <a:xfrm>
            <a:off x="4810171" y="2617910"/>
            <a:ext cx="1288866" cy="1698992"/>
          </a:xfrm>
          <a:custGeom>
            <a:avLst/>
            <a:gdLst>
              <a:gd name="T0" fmla="*/ 588 w 742"/>
              <a:gd name="T1" fmla="*/ 710 h 979"/>
              <a:gd name="T2" fmla="*/ 588 w 742"/>
              <a:gd name="T3" fmla="*/ 655 h 979"/>
              <a:gd name="T4" fmla="*/ 549 w 742"/>
              <a:gd name="T5" fmla="*/ 616 h 979"/>
              <a:gd name="T6" fmla="*/ 549 w 742"/>
              <a:gd name="T7" fmla="*/ 495 h 979"/>
              <a:gd name="T8" fmla="*/ 483 w 742"/>
              <a:gd name="T9" fmla="*/ 440 h 979"/>
              <a:gd name="T10" fmla="*/ 483 w 742"/>
              <a:gd name="T11" fmla="*/ 286 h 979"/>
              <a:gd name="T12" fmla="*/ 450 w 742"/>
              <a:gd name="T13" fmla="*/ 259 h 979"/>
              <a:gd name="T14" fmla="*/ 450 w 742"/>
              <a:gd name="T15" fmla="*/ 281 h 979"/>
              <a:gd name="T16" fmla="*/ 428 w 742"/>
              <a:gd name="T17" fmla="*/ 303 h 979"/>
              <a:gd name="T18" fmla="*/ 417 w 742"/>
              <a:gd name="T19" fmla="*/ 303 h 979"/>
              <a:gd name="T20" fmla="*/ 417 w 742"/>
              <a:gd name="T21" fmla="*/ 259 h 979"/>
              <a:gd name="T22" fmla="*/ 401 w 742"/>
              <a:gd name="T23" fmla="*/ 242 h 979"/>
              <a:gd name="T24" fmla="*/ 401 w 742"/>
              <a:gd name="T25" fmla="*/ 226 h 979"/>
              <a:gd name="T26" fmla="*/ 428 w 742"/>
              <a:gd name="T27" fmla="*/ 226 h 979"/>
              <a:gd name="T28" fmla="*/ 428 w 742"/>
              <a:gd name="T29" fmla="*/ 198 h 979"/>
              <a:gd name="T30" fmla="*/ 390 w 742"/>
              <a:gd name="T31" fmla="*/ 165 h 979"/>
              <a:gd name="T32" fmla="*/ 390 w 742"/>
              <a:gd name="T33" fmla="*/ 116 h 979"/>
              <a:gd name="T34" fmla="*/ 313 w 742"/>
              <a:gd name="T35" fmla="*/ 33 h 979"/>
              <a:gd name="T36" fmla="*/ 148 w 742"/>
              <a:gd name="T37" fmla="*/ 0 h 979"/>
              <a:gd name="T38" fmla="*/ 104 w 742"/>
              <a:gd name="T39" fmla="*/ 44 h 979"/>
              <a:gd name="T40" fmla="*/ 88 w 742"/>
              <a:gd name="T41" fmla="*/ 50 h 979"/>
              <a:gd name="T42" fmla="*/ 60 w 742"/>
              <a:gd name="T43" fmla="*/ 50 h 979"/>
              <a:gd name="T44" fmla="*/ 27 w 742"/>
              <a:gd name="T45" fmla="*/ 22 h 979"/>
              <a:gd name="T46" fmla="*/ 0 w 742"/>
              <a:gd name="T47" fmla="*/ 22 h 979"/>
              <a:gd name="T48" fmla="*/ 0 w 742"/>
              <a:gd name="T49" fmla="*/ 33 h 979"/>
              <a:gd name="T50" fmla="*/ 203 w 742"/>
              <a:gd name="T51" fmla="*/ 237 h 979"/>
              <a:gd name="T52" fmla="*/ 258 w 742"/>
              <a:gd name="T53" fmla="*/ 237 h 979"/>
              <a:gd name="T54" fmla="*/ 258 w 742"/>
              <a:gd name="T55" fmla="*/ 275 h 979"/>
              <a:gd name="T56" fmla="*/ 324 w 742"/>
              <a:gd name="T57" fmla="*/ 341 h 979"/>
              <a:gd name="T58" fmla="*/ 357 w 742"/>
              <a:gd name="T59" fmla="*/ 341 h 979"/>
              <a:gd name="T60" fmla="*/ 357 w 742"/>
              <a:gd name="T61" fmla="*/ 380 h 979"/>
              <a:gd name="T62" fmla="*/ 384 w 742"/>
              <a:gd name="T63" fmla="*/ 402 h 979"/>
              <a:gd name="T64" fmla="*/ 384 w 742"/>
              <a:gd name="T65" fmla="*/ 495 h 979"/>
              <a:gd name="T66" fmla="*/ 351 w 742"/>
              <a:gd name="T67" fmla="*/ 517 h 979"/>
              <a:gd name="T68" fmla="*/ 351 w 742"/>
              <a:gd name="T69" fmla="*/ 611 h 979"/>
              <a:gd name="T70" fmla="*/ 610 w 742"/>
              <a:gd name="T71" fmla="*/ 842 h 979"/>
              <a:gd name="T72" fmla="*/ 610 w 742"/>
              <a:gd name="T73" fmla="*/ 902 h 979"/>
              <a:gd name="T74" fmla="*/ 626 w 742"/>
              <a:gd name="T75" fmla="*/ 924 h 979"/>
              <a:gd name="T76" fmla="*/ 626 w 742"/>
              <a:gd name="T77" fmla="*/ 957 h 979"/>
              <a:gd name="T78" fmla="*/ 659 w 742"/>
              <a:gd name="T79" fmla="*/ 979 h 979"/>
              <a:gd name="T80" fmla="*/ 681 w 742"/>
              <a:gd name="T81" fmla="*/ 963 h 979"/>
              <a:gd name="T82" fmla="*/ 731 w 742"/>
              <a:gd name="T83" fmla="*/ 913 h 979"/>
              <a:gd name="T84" fmla="*/ 742 w 742"/>
              <a:gd name="T85" fmla="*/ 902 h 979"/>
              <a:gd name="T86" fmla="*/ 742 w 742"/>
              <a:gd name="T87" fmla="*/ 858 h 979"/>
              <a:gd name="T88" fmla="*/ 588 w 742"/>
              <a:gd name="T89" fmla="*/ 710 h 979"/>
              <a:gd name="T90" fmla="*/ 588 w 742"/>
              <a:gd name="T91" fmla="*/ 710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42" h="979">
                <a:moveTo>
                  <a:pt x="588" y="710"/>
                </a:moveTo>
                <a:lnTo>
                  <a:pt x="588" y="655"/>
                </a:lnTo>
                <a:lnTo>
                  <a:pt x="549" y="616"/>
                </a:lnTo>
                <a:lnTo>
                  <a:pt x="549" y="495"/>
                </a:lnTo>
                <a:lnTo>
                  <a:pt x="483" y="440"/>
                </a:lnTo>
                <a:lnTo>
                  <a:pt x="483" y="286"/>
                </a:lnTo>
                <a:lnTo>
                  <a:pt x="450" y="259"/>
                </a:lnTo>
                <a:lnTo>
                  <a:pt x="450" y="281"/>
                </a:lnTo>
                <a:lnTo>
                  <a:pt x="428" y="303"/>
                </a:lnTo>
                <a:lnTo>
                  <a:pt x="417" y="303"/>
                </a:lnTo>
                <a:lnTo>
                  <a:pt x="417" y="259"/>
                </a:lnTo>
                <a:lnTo>
                  <a:pt x="401" y="242"/>
                </a:lnTo>
                <a:lnTo>
                  <a:pt x="401" y="226"/>
                </a:lnTo>
                <a:lnTo>
                  <a:pt x="428" y="226"/>
                </a:lnTo>
                <a:lnTo>
                  <a:pt x="428" y="198"/>
                </a:lnTo>
                <a:lnTo>
                  <a:pt x="390" y="165"/>
                </a:lnTo>
                <a:lnTo>
                  <a:pt x="390" y="116"/>
                </a:lnTo>
                <a:lnTo>
                  <a:pt x="313" y="33"/>
                </a:lnTo>
                <a:lnTo>
                  <a:pt x="148" y="0"/>
                </a:lnTo>
                <a:lnTo>
                  <a:pt x="104" y="44"/>
                </a:lnTo>
                <a:lnTo>
                  <a:pt x="88" y="50"/>
                </a:lnTo>
                <a:lnTo>
                  <a:pt x="60" y="50"/>
                </a:lnTo>
                <a:lnTo>
                  <a:pt x="27" y="22"/>
                </a:lnTo>
                <a:lnTo>
                  <a:pt x="0" y="22"/>
                </a:lnTo>
                <a:lnTo>
                  <a:pt x="0" y="33"/>
                </a:lnTo>
                <a:lnTo>
                  <a:pt x="203" y="237"/>
                </a:lnTo>
                <a:lnTo>
                  <a:pt x="258" y="237"/>
                </a:lnTo>
                <a:lnTo>
                  <a:pt x="258" y="275"/>
                </a:lnTo>
                <a:lnTo>
                  <a:pt x="324" y="341"/>
                </a:lnTo>
                <a:lnTo>
                  <a:pt x="357" y="341"/>
                </a:lnTo>
                <a:lnTo>
                  <a:pt x="357" y="380"/>
                </a:lnTo>
                <a:lnTo>
                  <a:pt x="384" y="402"/>
                </a:lnTo>
                <a:lnTo>
                  <a:pt x="384" y="495"/>
                </a:lnTo>
                <a:lnTo>
                  <a:pt x="351" y="517"/>
                </a:lnTo>
                <a:lnTo>
                  <a:pt x="351" y="611"/>
                </a:lnTo>
                <a:lnTo>
                  <a:pt x="610" y="842"/>
                </a:lnTo>
                <a:lnTo>
                  <a:pt x="610" y="902"/>
                </a:lnTo>
                <a:lnTo>
                  <a:pt x="626" y="924"/>
                </a:lnTo>
                <a:lnTo>
                  <a:pt x="626" y="957"/>
                </a:lnTo>
                <a:lnTo>
                  <a:pt x="659" y="979"/>
                </a:lnTo>
                <a:lnTo>
                  <a:pt x="681" y="963"/>
                </a:lnTo>
                <a:lnTo>
                  <a:pt x="731" y="913"/>
                </a:lnTo>
                <a:lnTo>
                  <a:pt x="742" y="902"/>
                </a:lnTo>
                <a:lnTo>
                  <a:pt x="742" y="858"/>
                </a:lnTo>
                <a:lnTo>
                  <a:pt x="588" y="710"/>
                </a:lnTo>
                <a:lnTo>
                  <a:pt x="588" y="710"/>
                </a:lnTo>
                <a:close/>
              </a:path>
            </a:pathLst>
          </a:custGeom>
          <a:pattFill prst="pct50">
            <a:fgClr>
              <a:schemeClr val="accent6"/>
            </a:fgClr>
            <a:bgClr>
              <a:schemeClr val="bg1"/>
            </a:bgClr>
          </a:pattFill>
          <a:ln w="793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Calibri"/>
              <a:ea typeface="+mn-ea"/>
              <a:cs typeface="+mn-cs"/>
            </a:endParaRPr>
          </a:p>
        </p:txBody>
      </p:sp>
      <p:sp>
        <p:nvSpPr>
          <p:cNvPr id="31" name="Freeform 34">
            <a:extLst>
              <a:ext uri="{FF2B5EF4-FFF2-40B4-BE49-F238E27FC236}">
                <a16:creationId xmlns:a16="http://schemas.microsoft.com/office/drawing/2014/main" id="{B0793F4E-9676-4BF9-96B0-ADBA86B05B6B}"/>
              </a:ext>
            </a:extLst>
          </p:cNvPr>
          <p:cNvSpPr>
            <a:spLocks/>
          </p:cNvSpPr>
          <p:nvPr/>
        </p:nvSpPr>
        <p:spPr bwMode="auto">
          <a:xfrm>
            <a:off x="10649188" y="4585125"/>
            <a:ext cx="927567" cy="916310"/>
          </a:xfrm>
          <a:custGeom>
            <a:avLst/>
            <a:gdLst>
              <a:gd name="T0" fmla="*/ 336 w 534"/>
              <a:gd name="T1" fmla="*/ 0 h 528"/>
              <a:gd name="T2" fmla="*/ 270 w 534"/>
              <a:gd name="T3" fmla="*/ 0 h 528"/>
              <a:gd name="T4" fmla="*/ 270 w 534"/>
              <a:gd name="T5" fmla="*/ 281 h 528"/>
              <a:gd name="T6" fmla="*/ 187 w 534"/>
              <a:gd name="T7" fmla="*/ 358 h 528"/>
              <a:gd name="T8" fmla="*/ 94 w 534"/>
              <a:gd name="T9" fmla="*/ 407 h 528"/>
              <a:gd name="T10" fmla="*/ 0 w 534"/>
              <a:gd name="T11" fmla="*/ 407 h 528"/>
              <a:gd name="T12" fmla="*/ 0 w 534"/>
              <a:gd name="T13" fmla="*/ 451 h 528"/>
              <a:gd name="T14" fmla="*/ 83 w 534"/>
              <a:gd name="T15" fmla="*/ 528 h 528"/>
              <a:gd name="T16" fmla="*/ 270 w 534"/>
              <a:gd name="T17" fmla="*/ 528 h 528"/>
              <a:gd name="T18" fmla="*/ 270 w 534"/>
              <a:gd name="T19" fmla="*/ 506 h 528"/>
              <a:gd name="T20" fmla="*/ 534 w 534"/>
              <a:gd name="T21" fmla="*/ 506 h 528"/>
              <a:gd name="T22" fmla="*/ 534 w 534"/>
              <a:gd name="T23" fmla="*/ 187 h 528"/>
              <a:gd name="T24" fmla="*/ 336 w 534"/>
              <a:gd name="T25" fmla="*/ 0 h 528"/>
              <a:gd name="T26" fmla="*/ 336 w 534"/>
              <a:gd name="T27" fmla="*/ 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4" h="528">
                <a:moveTo>
                  <a:pt x="336" y="0"/>
                </a:moveTo>
                <a:lnTo>
                  <a:pt x="270" y="0"/>
                </a:lnTo>
                <a:lnTo>
                  <a:pt x="270" y="281"/>
                </a:lnTo>
                <a:lnTo>
                  <a:pt x="187" y="358"/>
                </a:lnTo>
                <a:lnTo>
                  <a:pt x="94" y="407"/>
                </a:lnTo>
                <a:lnTo>
                  <a:pt x="0" y="407"/>
                </a:lnTo>
                <a:lnTo>
                  <a:pt x="0" y="451"/>
                </a:lnTo>
                <a:lnTo>
                  <a:pt x="83" y="528"/>
                </a:lnTo>
                <a:lnTo>
                  <a:pt x="270" y="528"/>
                </a:lnTo>
                <a:lnTo>
                  <a:pt x="270" y="506"/>
                </a:lnTo>
                <a:lnTo>
                  <a:pt x="534" y="506"/>
                </a:lnTo>
                <a:lnTo>
                  <a:pt x="534" y="187"/>
                </a:lnTo>
                <a:lnTo>
                  <a:pt x="336" y="0"/>
                </a:lnTo>
                <a:lnTo>
                  <a:pt x="336" y="0"/>
                </a:lnTo>
                <a:close/>
              </a:path>
            </a:pathLst>
          </a:custGeom>
          <a:pattFill prst="pct70">
            <a:fgClr>
              <a:schemeClr val="accent2">
                <a:lumMod val="75000"/>
              </a:schemeClr>
            </a:fgClr>
            <a:bgClr>
              <a:schemeClr val="bg1"/>
            </a:bgClr>
          </a:pattFill>
          <a:ln w="793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Calibri"/>
              <a:ea typeface="+mn-ea"/>
              <a:cs typeface="+mn-cs"/>
            </a:endParaRPr>
          </a:p>
        </p:txBody>
      </p:sp>
      <p:sp>
        <p:nvSpPr>
          <p:cNvPr id="32" name="Freeform 35">
            <a:extLst>
              <a:ext uri="{FF2B5EF4-FFF2-40B4-BE49-F238E27FC236}">
                <a16:creationId xmlns:a16="http://schemas.microsoft.com/office/drawing/2014/main" id="{67768D02-8AC9-4CDE-B1E2-01D467962AE3}"/>
              </a:ext>
            </a:extLst>
          </p:cNvPr>
          <p:cNvSpPr>
            <a:spLocks/>
          </p:cNvSpPr>
          <p:nvPr/>
        </p:nvSpPr>
        <p:spPr bwMode="auto">
          <a:xfrm>
            <a:off x="7362753" y="5215088"/>
            <a:ext cx="229286" cy="286347"/>
          </a:xfrm>
          <a:custGeom>
            <a:avLst/>
            <a:gdLst>
              <a:gd name="T0" fmla="*/ 44 w 132"/>
              <a:gd name="T1" fmla="*/ 0 h 165"/>
              <a:gd name="T2" fmla="*/ 0 w 132"/>
              <a:gd name="T3" fmla="*/ 39 h 165"/>
              <a:gd name="T4" fmla="*/ 132 w 132"/>
              <a:gd name="T5" fmla="*/ 165 h 165"/>
              <a:gd name="T6" fmla="*/ 132 w 132"/>
              <a:gd name="T7" fmla="*/ 83 h 165"/>
              <a:gd name="T8" fmla="*/ 132 w 132"/>
              <a:gd name="T9" fmla="*/ 0 h 165"/>
              <a:gd name="T10" fmla="*/ 44 w 132"/>
              <a:gd name="T11" fmla="*/ 0 h 165"/>
              <a:gd name="T12" fmla="*/ 44 w 132"/>
              <a:gd name="T13" fmla="*/ 0 h 165"/>
            </a:gdLst>
            <a:ahLst/>
            <a:cxnLst>
              <a:cxn ang="0">
                <a:pos x="T0" y="T1"/>
              </a:cxn>
              <a:cxn ang="0">
                <a:pos x="T2" y="T3"/>
              </a:cxn>
              <a:cxn ang="0">
                <a:pos x="T4" y="T5"/>
              </a:cxn>
              <a:cxn ang="0">
                <a:pos x="T6" y="T7"/>
              </a:cxn>
              <a:cxn ang="0">
                <a:pos x="T8" y="T9"/>
              </a:cxn>
              <a:cxn ang="0">
                <a:pos x="T10" y="T11"/>
              </a:cxn>
              <a:cxn ang="0">
                <a:pos x="T12" y="T13"/>
              </a:cxn>
            </a:cxnLst>
            <a:rect l="0" t="0" r="r" b="b"/>
            <a:pathLst>
              <a:path w="132" h="165">
                <a:moveTo>
                  <a:pt x="44" y="0"/>
                </a:moveTo>
                <a:lnTo>
                  <a:pt x="0" y="39"/>
                </a:lnTo>
                <a:lnTo>
                  <a:pt x="132" y="165"/>
                </a:lnTo>
                <a:lnTo>
                  <a:pt x="132" y="83"/>
                </a:lnTo>
                <a:lnTo>
                  <a:pt x="132" y="0"/>
                </a:lnTo>
                <a:lnTo>
                  <a:pt x="44" y="0"/>
                </a:lnTo>
                <a:lnTo>
                  <a:pt x="44" y="0"/>
                </a:lnTo>
                <a:close/>
              </a:path>
            </a:pathLst>
          </a:custGeom>
          <a:pattFill prst="pct70">
            <a:fgClr>
              <a:schemeClr val="accent2">
                <a:lumMod val="75000"/>
              </a:schemeClr>
            </a:fgClr>
            <a:bgClr>
              <a:schemeClr val="bg1"/>
            </a:bgClr>
          </a:pattFill>
          <a:ln w="793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Calibri"/>
              <a:ea typeface="+mn-ea"/>
              <a:cs typeface="+mn-cs"/>
            </a:endParaRPr>
          </a:p>
        </p:txBody>
      </p:sp>
      <p:sp>
        <p:nvSpPr>
          <p:cNvPr id="33" name="Freeform 36">
            <a:extLst>
              <a:ext uri="{FF2B5EF4-FFF2-40B4-BE49-F238E27FC236}">
                <a16:creationId xmlns:a16="http://schemas.microsoft.com/office/drawing/2014/main" id="{2AB892F1-9980-489A-AFE1-7813A0D098FC}"/>
              </a:ext>
            </a:extLst>
          </p:cNvPr>
          <p:cNvSpPr>
            <a:spLocks/>
          </p:cNvSpPr>
          <p:nvPr/>
        </p:nvSpPr>
        <p:spPr bwMode="auto">
          <a:xfrm>
            <a:off x="7592039" y="4920064"/>
            <a:ext cx="974467" cy="763592"/>
          </a:xfrm>
          <a:custGeom>
            <a:avLst/>
            <a:gdLst>
              <a:gd name="T0" fmla="*/ 523 w 561"/>
              <a:gd name="T1" fmla="*/ 16 h 440"/>
              <a:gd name="T2" fmla="*/ 523 w 561"/>
              <a:gd name="T3" fmla="*/ 16 h 440"/>
              <a:gd name="T4" fmla="*/ 523 w 561"/>
              <a:gd name="T5" fmla="*/ 44 h 440"/>
              <a:gd name="T6" fmla="*/ 501 w 561"/>
              <a:gd name="T7" fmla="*/ 44 h 440"/>
              <a:gd name="T8" fmla="*/ 473 w 561"/>
              <a:gd name="T9" fmla="*/ 77 h 440"/>
              <a:gd name="T10" fmla="*/ 451 w 561"/>
              <a:gd name="T11" fmla="*/ 44 h 440"/>
              <a:gd name="T12" fmla="*/ 424 w 561"/>
              <a:gd name="T13" fmla="*/ 77 h 440"/>
              <a:gd name="T14" fmla="*/ 402 w 561"/>
              <a:gd name="T15" fmla="*/ 44 h 440"/>
              <a:gd name="T16" fmla="*/ 292 w 561"/>
              <a:gd name="T17" fmla="*/ 44 h 440"/>
              <a:gd name="T18" fmla="*/ 237 w 561"/>
              <a:gd name="T19" fmla="*/ 0 h 440"/>
              <a:gd name="T20" fmla="*/ 237 w 561"/>
              <a:gd name="T21" fmla="*/ 0 h 440"/>
              <a:gd name="T22" fmla="*/ 176 w 561"/>
              <a:gd name="T23" fmla="*/ 0 h 440"/>
              <a:gd name="T24" fmla="*/ 132 w 561"/>
              <a:gd name="T25" fmla="*/ 44 h 440"/>
              <a:gd name="T26" fmla="*/ 99 w 561"/>
              <a:gd name="T27" fmla="*/ 44 h 440"/>
              <a:gd name="T28" fmla="*/ 99 w 561"/>
              <a:gd name="T29" fmla="*/ 77 h 440"/>
              <a:gd name="T30" fmla="*/ 138 w 561"/>
              <a:gd name="T31" fmla="*/ 115 h 440"/>
              <a:gd name="T32" fmla="*/ 138 w 561"/>
              <a:gd name="T33" fmla="*/ 148 h 440"/>
              <a:gd name="T34" fmla="*/ 171 w 561"/>
              <a:gd name="T35" fmla="*/ 148 h 440"/>
              <a:gd name="T36" fmla="*/ 171 w 561"/>
              <a:gd name="T37" fmla="*/ 176 h 440"/>
              <a:gd name="T38" fmla="*/ 94 w 561"/>
              <a:gd name="T39" fmla="*/ 253 h 440"/>
              <a:gd name="T40" fmla="*/ 0 w 561"/>
              <a:gd name="T41" fmla="*/ 253 h 440"/>
              <a:gd name="T42" fmla="*/ 0 w 561"/>
              <a:gd name="T43" fmla="*/ 335 h 440"/>
              <a:gd name="T44" fmla="*/ 0 w 561"/>
              <a:gd name="T45" fmla="*/ 368 h 440"/>
              <a:gd name="T46" fmla="*/ 44 w 561"/>
              <a:gd name="T47" fmla="*/ 368 h 440"/>
              <a:gd name="T48" fmla="*/ 116 w 561"/>
              <a:gd name="T49" fmla="*/ 440 h 440"/>
              <a:gd name="T50" fmla="*/ 231 w 561"/>
              <a:gd name="T51" fmla="*/ 440 h 440"/>
              <a:gd name="T52" fmla="*/ 231 w 561"/>
              <a:gd name="T53" fmla="*/ 385 h 440"/>
              <a:gd name="T54" fmla="*/ 253 w 561"/>
              <a:gd name="T55" fmla="*/ 385 h 440"/>
              <a:gd name="T56" fmla="*/ 275 w 561"/>
              <a:gd name="T57" fmla="*/ 368 h 440"/>
              <a:gd name="T58" fmla="*/ 275 w 561"/>
              <a:gd name="T59" fmla="*/ 341 h 440"/>
              <a:gd name="T60" fmla="*/ 259 w 561"/>
              <a:gd name="T61" fmla="*/ 341 h 440"/>
              <a:gd name="T62" fmla="*/ 259 w 561"/>
              <a:gd name="T63" fmla="*/ 324 h 440"/>
              <a:gd name="T64" fmla="*/ 424 w 561"/>
              <a:gd name="T65" fmla="*/ 324 h 440"/>
              <a:gd name="T66" fmla="*/ 457 w 561"/>
              <a:gd name="T67" fmla="*/ 346 h 440"/>
              <a:gd name="T68" fmla="*/ 495 w 561"/>
              <a:gd name="T69" fmla="*/ 346 h 440"/>
              <a:gd name="T70" fmla="*/ 495 w 561"/>
              <a:gd name="T71" fmla="*/ 324 h 440"/>
              <a:gd name="T72" fmla="*/ 468 w 561"/>
              <a:gd name="T73" fmla="*/ 302 h 440"/>
              <a:gd name="T74" fmla="*/ 468 w 561"/>
              <a:gd name="T75" fmla="*/ 280 h 440"/>
              <a:gd name="T76" fmla="*/ 490 w 561"/>
              <a:gd name="T77" fmla="*/ 264 h 440"/>
              <a:gd name="T78" fmla="*/ 523 w 561"/>
              <a:gd name="T79" fmla="*/ 225 h 440"/>
              <a:gd name="T80" fmla="*/ 523 w 561"/>
              <a:gd name="T81" fmla="*/ 176 h 440"/>
              <a:gd name="T82" fmla="*/ 561 w 561"/>
              <a:gd name="T83" fmla="*/ 143 h 440"/>
              <a:gd name="T84" fmla="*/ 561 w 561"/>
              <a:gd name="T85" fmla="*/ 44 h 440"/>
              <a:gd name="T86" fmla="*/ 523 w 561"/>
              <a:gd name="T87" fmla="*/ 44 h 440"/>
              <a:gd name="T88" fmla="*/ 523 w 561"/>
              <a:gd name="T89" fmla="*/ 16 h 440"/>
              <a:gd name="T90" fmla="*/ 523 w 561"/>
              <a:gd name="T91" fmla="*/ 1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1" h="440">
                <a:moveTo>
                  <a:pt x="523" y="16"/>
                </a:moveTo>
                <a:lnTo>
                  <a:pt x="523" y="16"/>
                </a:lnTo>
                <a:lnTo>
                  <a:pt x="523" y="44"/>
                </a:lnTo>
                <a:lnTo>
                  <a:pt x="501" y="44"/>
                </a:lnTo>
                <a:lnTo>
                  <a:pt x="473" y="77"/>
                </a:lnTo>
                <a:lnTo>
                  <a:pt x="451" y="44"/>
                </a:lnTo>
                <a:lnTo>
                  <a:pt x="424" y="77"/>
                </a:lnTo>
                <a:lnTo>
                  <a:pt x="402" y="44"/>
                </a:lnTo>
                <a:lnTo>
                  <a:pt x="292" y="44"/>
                </a:lnTo>
                <a:lnTo>
                  <a:pt x="237" y="0"/>
                </a:lnTo>
                <a:lnTo>
                  <a:pt x="237" y="0"/>
                </a:lnTo>
                <a:lnTo>
                  <a:pt x="176" y="0"/>
                </a:lnTo>
                <a:lnTo>
                  <a:pt x="132" y="44"/>
                </a:lnTo>
                <a:lnTo>
                  <a:pt x="99" y="44"/>
                </a:lnTo>
                <a:lnTo>
                  <a:pt x="99" y="77"/>
                </a:lnTo>
                <a:lnTo>
                  <a:pt x="138" y="115"/>
                </a:lnTo>
                <a:lnTo>
                  <a:pt x="138" y="148"/>
                </a:lnTo>
                <a:lnTo>
                  <a:pt x="171" y="148"/>
                </a:lnTo>
                <a:lnTo>
                  <a:pt x="171" y="176"/>
                </a:lnTo>
                <a:lnTo>
                  <a:pt x="94" y="253"/>
                </a:lnTo>
                <a:lnTo>
                  <a:pt x="0" y="253"/>
                </a:lnTo>
                <a:lnTo>
                  <a:pt x="0" y="335"/>
                </a:lnTo>
                <a:lnTo>
                  <a:pt x="0" y="368"/>
                </a:lnTo>
                <a:lnTo>
                  <a:pt x="44" y="368"/>
                </a:lnTo>
                <a:lnTo>
                  <a:pt x="116" y="440"/>
                </a:lnTo>
                <a:lnTo>
                  <a:pt x="231" y="440"/>
                </a:lnTo>
                <a:lnTo>
                  <a:pt x="231" y="385"/>
                </a:lnTo>
                <a:lnTo>
                  <a:pt x="253" y="385"/>
                </a:lnTo>
                <a:lnTo>
                  <a:pt x="275" y="368"/>
                </a:lnTo>
                <a:lnTo>
                  <a:pt x="275" y="341"/>
                </a:lnTo>
                <a:lnTo>
                  <a:pt x="259" y="341"/>
                </a:lnTo>
                <a:lnTo>
                  <a:pt x="259" y="324"/>
                </a:lnTo>
                <a:lnTo>
                  <a:pt x="424" y="324"/>
                </a:lnTo>
                <a:lnTo>
                  <a:pt x="457" y="346"/>
                </a:lnTo>
                <a:lnTo>
                  <a:pt x="495" y="346"/>
                </a:lnTo>
                <a:lnTo>
                  <a:pt x="495" y="324"/>
                </a:lnTo>
                <a:lnTo>
                  <a:pt x="468" y="302"/>
                </a:lnTo>
                <a:lnTo>
                  <a:pt x="468" y="280"/>
                </a:lnTo>
                <a:lnTo>
                  <a:pt x="490" y="264"/>
                </a:lnTo>
                <a:lnTo>
                  <a:pt x="523" y="225"/>
                </a:lnTo>
                <a:lnTo>
                  <a:pt x="523" y="176"/>
                </a:lnTo>
                <a:lnTo>
                  <a:pt x="561" y="143"/>
                </a:lnTo>
                <a:lnTo>
                  <a:pt x="561" y="44"/>
                </a:lnTo>
                <a:lnTo>
                  <a:pt x="523" y="44"/>
                </a:lnTo>
                <a:lnTo>
                  <a:pt x="523" y="16"/>
                </a:lnTo>
                <a:lnTo>
                  <a:pt x="523" y="16"/>
                </a:lnTo>
                <a:close/>
              </a:path>
            </a:pathLst>
          </a:custGeom>
          <a:pattFill prst="pct70">
            <a:fgClr>
              <a:schemeClr val="accent2">
                <a:lumMod val="75000"/>
              </a:schemeClr>
            </a:fgClr>
            <a:bgClr>
              <a:schemeClr val="bg1"/>
            </a:bgClr>
          </a:pattFill>
          <a:ln w="793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34" name="Agrupar 46">
            <a:extLst>
              <a:ext uri="{FF2B5EF4-FFF2-40B4-BE49-F238E27FC236}">
                <a16:creationId xmlns:a16="http://schemas.microsoft.com/office/drawing/2014/main" id="{7DA1ED86-DEA1-46A9-861A-FB77933657FA}"/>
              </a:ext>
            </a:extLst>
          </p:cNvPr>
          <p:cNvGrpSpPr/>
          <p:nvPr/>
        </p:nvGrpSpPr>
        <p:grpSpPr>
          <a:xfrm>
            <a:off x="5024315" y="1044671"/>
            <a:ext cx="1428380" cy="2000978"/>
            <a:chOff x="4258773" y="1178730"/>
            <a:chExt cx="1428380" cy="2000978"/>
          </a:xfrm>
          <a:pattFill prst="pct70">
            <a:fgClr>
              <a:schemeClr val="accent2">
                <a:lumMod val="75000"/>
              </a:schemeClr>
            </a:fgClr>
            <a:bgClr>
              <a:schemeClr val="bg1"/>
            </a:bgClr>
          </a:pattFill>
        </p:grpSpPr>
        <p:sp>
          <p:nvSpPr>
            <p:cNvPr id="58" name="Freeform 23">
              <a:extLst>
                <a:ext uri="{FF2B5EF4-FFF2-40B4-BE49-F238E27FC236}">
                  <a16:creationId xmlns:a16="http://schemas.microsoft.com/office/drawing/2014/main" id="{B2F64ABE-1F4A-4AB9-9B16-2CE592A18C92}"/>
                </a:ext>
              </a:extLst>
            </p:cNvPr>
            <p:cNvSpPr>
              <a:spLocks/>
            </p:cNvSpPr>
            <p:nvPr/>
          </p:nvSpPr>
          <p:spPr bwMode="auto">
            <a:xfrm>
              <a:off x="5429031" y="3122000"/>
              <a:ext cx="29525" cy="57708"/>
            </a:xfrm>
            <a:custGeom>
              <a:avLst/>
              <a:gdLst>
                <a:gd name="T0" fmla="*/ 0 w 22"/>
                <a:gd name="T1" fmla="*/ 43 h 43"/>
                <a:gd name="T2" fmla="*/ 22 w 22"/>
                <a:gd name="T3" fmla="*/ 22 h 43"/>
                <a:gd name="T4" fmla="*/ 0 w 22"/>
                <a:gd name="T5" fmla="*/ 0 h 43"/>
                <a:gd name="T6" fmla="*/ 0 w 22"/>
                <a:gd name="T7" fmla="*/ 43 h 43"/>
              </a:gdLst>
              <a:ahLst/>
              <a:cxnLst>
                <a:cxn ang="0">
                  <a:pos x="T0" y="T1"/>
                </a:cxn>
                <a:cxn ang="0">
                  <a:pos x="T2" y="T3"/>
                </a:cxn>
                <a:cxn ang="0">
                  <a:pos x="T4" y="T5"/>
                </a:cxn>
                <a:cxn ang="0">
                  <a:pos x="T6" y="T7"/>
                </a:cxn>
              </a:cxnLst>
              <a:rect l="0" t="0" r="r" b="b"/>
              <a:pathLst>
                <a:path w="22" h="43">
                  <a:moveTo>
                    <a:pt x="0" y="43"/>
                  </a:moveTo>
                  <a:lnTo>
                    <a:pt x="22" y="22"/>
                  </a:lnTo>
                  <a:lnTo>
                    <a:pt x="0" y="0"/>
                  </a:lnTo>
                  <a:lnTo>
                    <a:pt x="0"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s-MX" sz="1900" b="0" i="0" u="none" strike="noStrike" kern="1200" cap="none" spc="0" normalizeH="0" baseline="0" noProof="0">
                <a:ln>
                  <a:noFill/>
                </a:ln>
                <a:solidFill>
                  <a:prstClr val="black"/>
                </a:solidFill>
                <a:effectLst/>
                <a:uLnTx/>
                <a:uFillTx/>
                <a:latin typeface="Calibri"/>
                <a:ea typeface="+mn-ea"/>
                <a:cs typeface="+mn-cs"/>
              </a:endParaRPr>
            </a:p>
          </p:txBody>
        </p:sp>
        <p:sp>
          <p:nvSpPr>
            <p:cNvPr id="59" name="Freeform 16">
              <a:extLst>
                <a:ext uri="{FF2B5EF4-FFF2-40B4-BE49-F238E27FC236}">
                  <a16:creationId xmlns:a16="http://schemas.microsoft.com/office/drawing/2014/main" id="{BD470708-3359-411F-B6CC-335C910A4C29}"/>
                </a:ext>
              </a:extLst>
            </p:cNvPr>
            <p:cNvSpPr>
              <a:spLocks/>
            </p:cNvSpPr>
            <p:nvPr/>
          </p:nvSpPr>
          <p:spPr bwMode="auto">
            <a:xfrm>
              <a:off x="5135124" y="1645759"/>
              <a:ext cx="551578" cy="552919"/>
            </a:xfrm>
            <a:custGeom>
              <a:avLst/>
              <a:gdLst>
                <a:gd name="T0" fmla="*/ 0 w 411"/>
                <a:gd name="T1" fmla="*/ 0 h 412"/>
                <a:gd name="T2" fmla="*/ 411 w 411"/>
                <a:gd name="T3" fmla="*/ 412 h 412"/>
                <a:gd name="T4" fmla="*/ 411 w 411"/>
                <a:gd name="T5" fmla="*/ 263 h 412"/>
                <a:gd name="T6" fmla="*/ 163 w 411"/>
                <a:gd name="T7" fmla="*/ 7 h 412"/>
                <a:gd name="T8" fmla="*/ 21 w 411"/>
                <a:gd name="T9" fmla="*/ 7 h 412"/>
                <a:gd name="T10" fmla="*/ 0 w 411"/>
                <a:gd name="T11" fmla="*/ 0 h 412"/>
              </a:gdLst>
              <a:ahLst/>
              <a:cxnLst>
                <a:cxn ang="0">
                  <a:pos x="T0" y="T1"/>
                </a:cxn>
                <a:cxn ang="0">
                  <a:pos x="T2" y="T3"/>
                </a:cxn>
                <a:cxn ang="0">
                  <a:pos x="T4" y="T5"/>
                </a:cxn>
                <a:cxn ang="0">
                  <a:pos x="T6" y="T7"/>
                </a:cxn>
                <a:cxn ang="0">
                  <a:pos x="T8" y="T9"/>
                </a:cxn>
                <a:cxn ang="0">
                  <a:pos x="T10" y="T11"/>
                </a:cxn>
              </a:cxnLst>
              <a:rect l="0" t="0" r="r" b="b"/>
              <a:pathLst>
                <a:path w="411" h="412">
                  <a:moveTo>
                    <a:pt x="0" y="0"/>
                  </a:moveTo>
                  <a:lnTo>
                    <a:pt x="411" y="412"/>
                  </a:lnTo>
                  <a:lnTo>
                    <a:pt x="411" y="263"/>
                  </a:lnTo>
                  <a:lnTo>
                    <a:pt x="163" y="7"/>
                  </a:lnTo>
                  <a:lnTo>
                    <a:pt x="21" y="7"/>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s-MX" sz="1900" b="0" i="0" u="none" strike="noStrike" kern="1200" cap="none" spc="0" normalizeH="0" baseline="0" noProof="0">
                <a:ln>
                  <a:noFill/>
                </a:ln>
                <a:solidFill>
                  <a:prstClr val="black"/>
                </a:solidFill>
                <a:effectLst/>
                <a:uLnTx/>
                <a:uFillTx/>
                <a:latin typeface="Calibri"/>
                <a:ea typeface="+mn-ea"/>
                <a:cs typeface="+mn-cs"/>
              </a:endParaRPr>
            </a:p>
          </p:txBody>
        </p:sp>
        <p:sp>
          <p:nvSpPr>
            <p:cNvPr id="60" name="Freeform 17">
              <a:extLst>
                <a:ext uri="{FF2B5EF4-FFF2-40B4-BE49-F238E27FC236}">
                  <a16:creationId xmlns:a16="http://schemas.microsoft.com/office/drawing/2014/main" id="{223C632B-954E-44B0-A301-FFBD6B380815}"/>
                </a:ext>
              </a:extLst>
            </p:cNvPr>
            <p:cNvSpPr>
              <a:spLocks/>
            </p:cNvSpPr>
            <p:nvPr/>
          </p:nvSpPr>
          <p:spPr bwMode="auto">
            <a:xfrm>
              <a:off x="4658701" y="1359906"/>
              <a:ext cx="1028001" cy="1029343"/>
            </a:xfrm>
            <a:custGeom>
              <a:avLst/>
              <a:gdLst>
                <a:gd name="T0" fmla="*/ 0 w 766"/>
                <a:gd name="T1" fmla="*/ 0 h 767"/>
                <a:gd name="T2" fmla="*/ 766 w 766"/>
                <a:gd name="T3" fmla="*/ 767 h 767"/>
                <a:gd name="T4" fmla="*/ 766 w 766"/>
                <a:gd name="T5" fmla="*/ 625 h 767"/>
                <a:gd name="T6" fmla="*/ 355 w 766"/>
                <a:gd name="T7" fmla="*/ 213 h 767"/>
                <a:gd name="T8" fmla="*/ 0 w 766"/>
                <a:gd name="T9" fmla="*/ 0 h 767"/>
              </a:gdLst>
              <a:ahLst/>
              <a:cxnLst>
                <a:cxn ang="0">
                  <a:pos x="T0" y="T1"/>
                </a:cxn>
                <a:cxn ang="0">
                  <a:pos x="T2" y="T3"/>
                </a:cxn>
                <a:cxn ang="0">
                  <a:pos x="T4" y="T5"/>
                </a:cxn>
                <a:cxn ang="0">
                  <a:pos x="T6" y="T7"/>
                </a:cxn>
                <a:cxn ang="0">
                  <a:pos x="T8" y="T9"/>
                </a:cxn>
              </a:cxnLst>
              <a:rect l="0" t="0" r="r" b="b"/>
              <a:pathLst>
                <a:path w="766" h="767">
                  <a:moveTo>
                    <a:pt x="0" y="0"/>
                  </a:moveTo>
                  <a:lnTo>
                    <a:pt x="766" y="767"/>
                  </a:lnTo>
                  <a:lnTo>
                    <a:pt x="766" y="625"/>
                  </a:lnTo>
                  <a:lnTo>
                    <a:pt x="355" y="21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s-MX" sz="1900" b="0" i="0" u="none" strike="noStrike" kern="1200" cap="none" spc="0" normalizeH="0" baseline="0" noProof="0">
                <a:ln>
                  <a:noFill/>
                </a:ln>
                <a:solidFill>
                  <a:prstClr val="black"/>
                </a:solidFill>
                <a:effectLst/>
                <a:uLnTx/>
                <a:uFillTx/>
                <a:latin typeface="Calibri"/>
                <a:ea typeface="+mn-ea"/>
                <a:cs typeface="+mn-cs"/>
              </a:endParaRPr>
            </a:p>
          </p:txBody>
        </p:sp>
        <p:sp>
          <p:nvSpPr>
            <p:cNvPr id="61" name="Freeform 18">
              <a:extLst>
                <a:ext uri="{FF2B5EF4-FFF2-40B4-BE49-F238E27FC236}">
                  <a16:creationId xmlns:a16="http://schemas.microsoft.com/office/drawing/2014/main" id="{D72E2B6B-1831-4E44-8BFE-45A3CEDEEDD2}"/>
                </a:ext>
              </a:extLst>
            </p:cNvPr>
            <p:cNvSpPr>
              <a:spLocks/>
            </p:cNvSpPr>
            <p:nvPr/>
          </p:nvSpPr>
          <p:spPr bwMode="auto">
            <a:xfrm>
              <a:off x="4305744" y="1178730"/>
              <a:ext cx="1380958" cy="1391693"/>
            </a:xfrm>
            <a:custGeom>
              <a:avLst/>
              <a:gdLst>
                <a:gd name="T0" fmla="*/ 29 w 1029"/>
                <a:gd name="T1" fmla="*/ 0 h 1037"/>
                <a:gd name="T2" fmla="*/ 0 w 1029"/>
                <a:gd name="T3" fmla="*/ 21 h 1037"/>
                <a:gd name="T4" fmla="*/ 1015 w 1029"/>
                <a:gd name="T5" fmla="*/ 1037 h 1037"/>
                <a:gd name="T6" fmla="*/ 1029 w 1029"/>
                <a:gd name="T7" fmla="*/ 1037 h 1037"/>
                <a:gd name="T8" fmla="*/ 1029 w 1029"/>
                <a:gd name="T9" fmla="*/ 902 h 1037"/>
                <a:gd name="T10" fmla="*/ 263 w 1029"/>
                <a:gd name="T11" fmla="*/ 135 h 1037"/>
                <a:gd name="T12" fmla="*/ 29 w 1029"/>
                <a:gd name="T13" fmla="*/ 0 h 1037"/>
              </a:gdLst>
              <a:ahLst/>
              <a:cxnLst>
                <a:cxn ang="0">
                  <a:pos x="T0" y="T1"/>
                </a:cxn>
                <a:cxn ang="0">
                  <a:pos x="T2" y="T3"/>
                </a:cxn>
                <a:cxn ang="0">
                  <a:pos x="T4" y="T5"/>
                </a:cxn>
                <a:cxn ang="0">
                  <a:pos x="T6" y="T7"/>
                </a:cxn>
                <a:cxn ang="0">
                  <a:pos x="T8" y="T9"/>
                </a:cxn>
                <a:cxn ang="0">
                  <a:pos x="T10" y="T11"/>
                </a:cxn>
                <a:cxn ang="0">
                  <a:pos x="T12" y="T13"/>
                </a:cxn>
              </a:cxnLst>
              <a:rect l="0" t="0" r="r" b="b"/>
              <a:pathLst>
                <a:path w="1029" h="1037">
                  <a:moveTo>
                    <a:pt x="29" y="0"/>
                  </a:moveTo>
                  <a:lnTo>
                    <a:pt x="0" y="21"/>
                  </a:lnTo>
                  <a:lnTo>
                    <a:pt x="1015" y="1037"/>
                  </a:lnTo>
                  <a:lnTo>
                    <a:pt x="1029" y="1037"/>
                  </a:lnTo>
                  <a:lnTo>
                    <a:pt x="1029" y="902"/>
                  </a:lnTo>
                  <a:lnTo>
                    <a:pt x="263" y="135"/>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s-MX" sz="1900" b="0" i="0" u="none" strike="noStrike" kern="1200" cap="none" spc="0" normalizeH="0" baseline="0" noProof="0">
                <a:ln>
                  <a:noFill/>
                </a:ln>
                <a:solidFill>
                  <a:prstClr val="black"/>
                </a:solidFill>
                <a:effectLst/>
                <a:uLnTx/>
                <a:uFillTx/>
                <a:latin typeface="Calibri"/>
                <a:ea typeface="+mn-ea"/>
                <a:cs typeface="+mn-cs"/>
              </a:endParaRPr>
            </a:p>
          </p:txBody>
        </p:sp>
        <p:sp>
          <p:nvSpPr>
            <p:cNvPr id="62" name="Freeform 19">
              <a:extLst>
                <a:ext uri="{FF2B5EF4-FFF2-40B4-BE49-F238E27FC236}">
                  <a16:creationId xmlns:a16="http://schemas.microsoft.com/office/drawing/2014/main" id="{591A5AF8-E7C7-49F5-82B8-9446AE6E952F}"/>
                </a:ext>
              </a:extLst>
            </p:cNvPr>
            <p:cNvSpPr>
              <a:spLocks/>
            </p:cNvSpPr>
            <p:nvPr/>
          </p:nvSpPr>
          <p:spPr bwMode="auto">
            <a:xfrm>
              <a:off x="4258773" y="1206913"/>
              <a:ext cx="1409140" cy="1458795"/>
            </a:xfrm>
            <a:custGeom>
              <a:avLst/>
              <a:gdLst>
                <a:gd name="T0" fmla="*/ 0 w 1050"/>
                <a:gd name="T1" fmla="*/ 36 h 1087"/>
                <a:gd name="T2" fmla="*/ 0 w 1050"/>
                <a:gd name="T3" fmla="*/ 100 h 1087"/>
                <a:gd name="T4" fmla="*/ 35 w 1050"/>
                <a:gd name="T5" fmla="*/ 135 h 1087"/>
                <a:gd name="T6" fmla="*/ 135 w 1050"/>
                <a:gd name="T7" fmla="*/ 235 h 1087"/>
                <a:gd name="T8" fmla="*/ 184 w 1050"/>
                <a:gd name="T9" fmla="*/ 192 h 1087"/>
                <a:gd name="T10" fmla="*/ 220 w 1050"/>
                <a:gd name="T11" fmla="*/ 235 h 1087"/>
                <a:gd name="T12" fmla="*/ 220 w 1050"/>
                <a:gd name="T13" fmla="*/ 270 h 1087"/>
                <a:gd name="T14" fmla="*/ 284 w 1050"/>
                <a:gd name="T15" fmla="*/ 270 h 1087"/>
                <a:gd name="T16" fmla="*/ 284 w 1050"/>
                <a:gd name="T17" fmla="*/ 398 h 1087"/>
                <a:gd name="T18" fmla="*/ 972 w 1050"/>
                <a:gd name="T19" fmla="*/ 1087 h 1087"/>
                <a:gd name="T20" fmla="*/ 972 w 1050"/>
                <a:gd name="T21" fmla="*/ 1016 h 1087"/>
                <a:gd name="T22" fmla="*/ 1050 w 1050"/>
                <a:gd name="T23" fmla="*/ 1016 h 1087"/>
                <a:gd name="T24" fmla="*/ 35 w 1050"/>
                <a:gd name="T25" fmla="*/ 0 h 1087"/>
                <a:gd name="T26" fmla="*/ 0 w 1050"/>
                <a:gd name="T27" fmla="*/ 36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50" h="1087">
                  <a:moveTo>
                    <a:pt x="0" y="36"/>
                  </a:moveTo>
                  <a:lnTo>
                    <a:pt x="0" y="100"/>
                  </a:lnTo>
                  <a:lnTo>
                    <a:pt x="35" y="135"/>
                  </a:lnTo>
                  <a:lnTo>
                    <a:pt x="135" y="235"/>
                  </a:lnTo>
                  <a:lnTo>
                    <a:pt x="184" y="192"/>
                  </a:lnTo>
                  <a:lnTo>
                    <a:pt x="220" y="235"/>
                  </a:lnTo>
                  <a:lnTo>
                    <a:pt x="220" y="270"/>
                  </a:lnTo>
                  <a:lnTo>
                    <a:pt x="284" y="270"/>
                  </a:lnTo>
                  <a:lnTo>
                    <a:pt x="284" y="398"/>
                  </a:lnTo>
                  <a:lnTo>
                    <a:pt x="972" y="1087"/>
                  </a:lnTo>
                  <a:lnTo>
                    <a:pt x="972" y="1016"/>
                  </a:lnTo>
                  <a:lnTo>
                    <a:pt x="1050" y="1016"/>
                  </a:lnTo>
                  <a:lnTo>
                    <a:pt x="35" y="0"/>
                  </a:lnTo>
                  <a:lnTo>
                    <a:pt x="0"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s-MX" sz="1900" b="0" i="0" u="none" strike="noStrike" kern="1200" cap="none" spc="0" normalizeH="0" baseline="0" noProof="0">
                <a:ln>
                  <a:noFill/>
                </a:ln>
                <a:solidFill>
                  <a:prstClr val="black"/>
                </a:solidFill>
                <a:effectLst/>
                <a:uLnTx/>
                <a:uFillTx/>
                <a:latin typeface="Calibri"/>
                <a:ea typeface="+mn-ea"/>
                <a:cs typeface="+mn-cs"/>
              </a:endParaRPr>
            </a:p>
          </p:txBody>
        </p:sp>
        <p:sp>
          <p:nvSpPr>
            <p:cNvPr id="63" name="Freeform 20">
              <a:extLst>
                <a:ext uri="{FF2B5EF4-FFF2-40B4-BE49-F238E27FC236}">
                  <a16:creationId xmlns:a16="http://schemas.microsoft.com/office/drawing/2014/main" id="{5E72C1C3-0B2F-4AC0-AA94-646C49D17A15}"/>
                </a:ext>
              </a:extLst>
            </p:cNvPr>
            <p:cNvSpPr>
              <a:spLocks/>
            </p:cNvSpPr>
            <p:nvPr/>
          </p:nvSpPr>
          <p:spPr bwMode="auto">
            <a:xfrm>
              <a:off x="4639912" y="1741044"/>
              <a:ext cx="1018607" cy="1219912"/>
            </a:xfrm>
            <a:custGeom>
              <a:avLst/>
              <a:gdLst>
                <a:gd name="T0" fmla="*/ 0 w 759"/>
                <a:gd name="T1" fmla="*/ 50 h 909"/>
                <a:gd name="T2" fmla="*/ 56 w 759"/>
                <a:gd name="T3" fmla="*/ 99 h 909"/>
                <a:gd name="T4" fmla="*/ 56 w 759"/>
                <a:gd name="T5" fmla="*/ 185 h 909"/>
                <a:gd name="T6" fmla="*/ 85 w 759"/>
                <a:gd name="T7" fmla="*/ 213 h 909"/>
                <a:gd name="T8" fmla="*/ 85 w 759"/>
                <a:gd name="T9" fmla="*/ 234 h 909"/>
                <a:gd name="T10" fmla="*/ 759 w 759"/>
                <a:gd name="T11" fmla="*/ 909 h 909"/>
                <a:gd name="T12" fmla="*/ 759 w 759"/>
                <a:gd name="T13" fmla="*/ 909 h 909"/>
                <a:gd name="T14" fmla="*/ 759 w 759"/>
                <a:gd name="T15" fmla="*/ 831 h 909"/>
                <a:gd name="T16" fmla="*/ 688 w 759"/>
                <a:gd name="T17" fmla="*/ 753 h 909"/>
                <a:gd name="T18" fmla="*/ 688 w 759"/>
                <a:gd name="T19" fmla="*/ 689 h 909"/>
                <a:gd name="T20" fmla="*/ 0 w 759"/>
                <a:gd name="T21" fmla="*/ 0 h 909"/>
                <a:gd name="T22" fmla="*/ 0 w 759"/>
                <a:gd name="T23" fmla="*/ 50 h 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9" h="909">
                  <a:moveTo>
                    <a:pt x="0" y="50"/>
                  </a:moveTo>
                  <a:lnTo>
                    <a:pt x="56" y="99"/>
                  </a:lnTo>
                  <a:lnTo>
                    <a:pt x="56" y="185"/>
                  </a:lnTo>
                  <a:lnTo>
                    <a:pt x="85" y="213"/>
                  </a:lnTo>
                  <a:lnTo>
                    <a:pt x="85" y="234"/>
                  </a:lnTo>
                  <a:lnTo>
                    <a:pt x="759" y="909"/>
                  </a:lnTo>
                  <a:lnTo>
                    <a:pt x="759" y="909"/>
                  </a:lnTo>
                  <a:lnTo>
                    <a:pt x="759" y="831"/>
                  </a:lnTo>
                  <a:lnTo>
                    <a:pt x="688" y="753"/>
                  </a:lnTo>
                  <a:lnTo>
                    <a:pt x="688" y="689"/>
                  </a:lnTo>
                  <a:lnTo>
                    <a:pt x="0" y="0"/>
                  </a:lnTo>
                  <a:lnTo>
                    <a:pt x="0"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s-MX" sz="1900" b="0" i="0" u="none" strike="noStrike" kern="1200" cap="none" spc="0" normalizeH="0" baseline="0" noProof="0">
                <a:ln>
                  <a:noFill/>
                </a:ln>
                <a:solidFill>
                  <a:prstClr val="black"/>
                </a:solidFill>
                <a:effectLst/>
                <a:uLnTx/>
                <a:uFillTx/>
                <a:latin typeface="Calibri"/>
                <a:ea typeface="+mn-ea"/>
                <a:cs typeface="+mn-cs"/>
              </a:endParaRPr>
            </a:p>
          </p:txBody>
        </p:sp>
        <p:sp>
          <p:nvSpPr>
            <p:cNvPr id="64" name="Freeform 21">
              <a:extLst>
                <a:ext uri="{FF2B5EF4-FFF2-40B4-BE49-F238E27FC236}">
                  <a16:creationId xmlns:a16="http://schemas.microsoft.com/office/drawing/2014/main" id="{FAD474BB-7925-4FCF-83C8-C5672AD0B952}"/>
                </a:ext>
              </a:extLst>
            </p:cNvPr>
            <p:cNvSpPr>
              <a:spLocks/>
            </p:cNvSpPr>
            <p:nvPr/>
          </p:nvSpPr>
          <p:spPr bwMode="auto">
            <a:xfrm>
              <a:off x="4753985" y="2055081"/>
              <a:ext cx="904534" cy="1001160"/>
            </a:xfrm>
            <a:custGeom>
              <a:avLst/>
              <a:gdLst>
                <a:gd name="T0" fmla="*/ 0 w 674"/>
                <a:gd name="T1" fmla="*/ 93 h 746"/>
                <a:gd name="T2" fmla="*/ 42 w 674"/>
                <a:gd name="T3" fmla="*/ 135 h 746"/>
                <a:gd name="T4" fmla="*/ 42 w 674"/>
                <a:gd name="T5" fmla="*/ 164 h 746"/>
                <a:gd name="T6" fmla="*/ 99 w 674"/>
                <a:gd name="T7" fmla="*/ 213 h 746"/>
                <a:gd name="T8" fmla="*/ 99 w 674"/>
                <a:gd name="T9" fmla="*/ 242 h 746"/>
                <a:gd name="T10" fmla="*/ 603 w 674"/>
                <a:gd name="T11" fmla="*/ 746 h 746"/>
                <a:gd name="T12" fmla="*/ 674 w 674"/>
                <a:gd name="T13" fmla="*/ 675 h 746"/>
                <a:gd name="T14" fmla="*/ 0 w 674"/>
                <a:gd name="T15" fmla="*/ 0 h 746"/>
                <a:gd name="T16" fmla="*/ 0 w 674"/>
                <a:gd name="T17" fmla="*/ 93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4" h="746">
                  <a:moveTo>
                    <a:pt x="0" y="93"/>
                  </a:moveTo>
                  <a:lnTo>
                    <a:pt x="42" y="135"/>
                  </a:lnTo>
                  <a:lnTo>
                    <a:pt x="42" y="164"/>
                  </a:lnTo>
                  <a:lnTo>
                    <a:pt x="99" y="213"/>
                  </a:lnTo>
                  <a:lnTo>
                    <a:pt x="99" y="242"/>
                  </a:lnTo>
                  <a:lnTo>
                    <a:pt x="603" y="746"/>
                  </a:lnTo>
                  <a:lnTo>
                    <a:pt x="674" y="675"/>
                  </a:lnTo>
                  <a:lnTo>
                    <a:pt x="0" y="0"/>
                  </a:lnTo>
                  <a:lnTo>
                    <a:pt x="0"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s-MX" sz="1900" b="0" i="0" u="none" strike="noStrike" kern="1200" cap="none" spc="0" normalizeH="0" baseline="0" noProof="0">
                <a:ln>
                  <a:noFill/>
                </a:ln>
                <a:solidFill>
                  <a:prstClr val="black"/>
                </a:solidFill>
                <a:effectLst/>
                <a:uLnTx/>
                <a:uFillTx/>
                <a:latin typeface="Calibri"/>
                <a:ea typeface="+mn-ea"/>
                <a:cs typeface="+mn-cs"/>
              </a:endParaRPr>
            </a:p>
          </p:txBody>
        </p:sp>
        <p:sp>
          <p:nvSpPr>
            <p:cNvPr id="65" name="Freeform 22">
              <a:extLst>
                <a:ext uri="{FF2B5EF4-FFF2-40B4-BE49-F238E27FC236}">
                  <a16:creationId xmlns:a16="http://schemas.microsoft.com/office/drawing/2014/main" id="{A3C01503-1CFE-4D8E-A581-8ABFFAB8A98A}"/>
                </a:ext>
              </a:extLst>
            </p:cNvPr>
            <p:cNvSpPr>
              <a:spLocks/>
            </p:cNvSpPr>
            <p:nvPr/>
          </p:nvSpPr>
          <p:spPr bwMode="auto">
            <a:xfrm>
              <a:off x="4886847" y="2379854"/>
              <a:ext cx="676387" cy="771672"/>
            </a:xfrm>
            <a:custGeom>
              <a:avLst/>
              <a:gdLst>
                <a:gd name="T0" fmla="*/ 0 w 504"/>
                <a:gd name="T1" fmla="*/ 0 h 575"/>
                <a:gd name="T2" fmla="*/ 0 w 504"/>
                <a:gd name="T3" fmla="*/ 14 h 575"/>
                <a:gd name="T4" fmla="*/ 213 w 504"/>
                <a:gd name="T5" fmla="*/ 220 h 575"/>
                <a:gd name="T6" fmla="*/ 213 w 504"/>
                <a:gd name="T7" fmla="*/ 333 h 575"/>
                <a:gd name="T8" fmla="*/ 305 w 504"/>
                <a:gd name="T9" fmla="*/ 419 h 575"/>
                <a:gd name="T10" fmla="*/ 305 w 504"/>
                <a:gd name="T11" fmla="*/ 447 h 575"/>
                <a:gd name="T12" fmla="*/ 341 w 504"/>
                <a:gd name="T13" fmla="*/ 490 h 575"/>
                <a:gd name="T14" fmla="*/ 376 w 504"/>
                <a:gd name="T15" fmla="*/ 490 h 575"/>
                <a:gd name="T16" fmla="*/ 404 w 504"/>
                <a:gd name="T17" fmla="*/ 518 h 575"/>
                <a:gd name="T18" fmla="*/ 404 w 504"/>
                <a:gd name="T19" fmla="*/ 553 h 575"/>
                <a:gd name="T20" fmla="*/ 426 w 504"/>
                <a:gd name="T21" fmla="*/ 575 h 575"/>
                <a:gd name="T22" fmla="*/ 504 w 504"/>
                <a:gd name="T23" fmla="*/ 504 h 575"/>
                <a:gd name="T24" fmla="*/ 0 w 504"/>
                <a:gd name="T25" fmla="*/ 0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4" h="575">
                  <a:moveTo>
                    <a:pt x="0" y="0"/>
                  </a:moveTo>
                  <a:lnTo>
                    <a:pt x="0" y="14"/>
                  </a:lnTo>
                  <a:lnTo>
                    <a:pt x="213" y="220"/>
                  </a:lnTo>
                  <a:lnTo>
                    <a:pt x="213" y="333"/>
                  </a:lnTo>
                  <a:lnTo>
                    <a:pt x="305" y="419"/>
                  </a:lnTo>
                  <a:lnTo>
                    <a:pt x="305" y="447"/>
                  </a:lnTo>
                  <a:lnTo>
                    <a:pt x="341" y="490"/>
                  </a:lnTo>
                  <a:lnTo>
                    <a:pt x="376" y="490"/>
                  </a:lnTo>
                  <a:lnTo>
                    <a:pt x="404" y="518"/>
                  </a:lnTo>
                  <a:lnTo>
                    <a:pt x="404" y="553"/>
                  </a:lnTo>
                  <a:lnTo>
                    <a:pt x="426" y="575"/>
                  </a:lnTo>
                  <a:lnTo>
                    <a:pt x="504" y="50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s-MX" sz="1900" b="0" i="0" u="none" strike="noStrike" kern="1200" cap="none" spc="0" normalizeH="0" baseline="0" noProof="0">
                <a:ln>
                  <a:noFill/>
                </a:ln>
                <a:solidFill>
                  <a:prstClr val="black"/>
                </a:solidFill>
                <a:effectLst/>
                <a:uLnTx/>
                <a:uFillTx/>
                <a:latin typeface="Calibri"/>
                <a:ea typeface="+mn-ea"/>
                <a:cs typeface="+mn-cs"/>
              </a:endParaRPr>
            </a:p>
          </p:txBody>
        </p:sp>
        <p:sp>
          <p:nvSpPr>
            <p:cNvPr id="66" name="Freeform 14">
              <a:extLst>
                <a:ext uri="{FF2B5EF4-FFF2-40B4-BE49-F238E27FC236}">
                  <a16:creationId xmlns:a16="http://schemas.microsoft.com/office/drawing/2014/main" id="{38499C4F-6608-44DE-B8C6-ECC07D202FCD}"/>
                </a:ext>
              </a:extLst>
            </p:cNvPr>
            <p:cNvSpPr>
              <a:spLocks/>
            </p:cNvSpPr>
            <p:nvPr/>
          </p:nvSpPr>
          <p:spPr bwMode="auto">
            <a:xfrm>
              <a:off x="5544863" y="1655291"/>
              <a:ext cx="142290" cy="142290"/>
            </a:xfrm>
            <a:custGeom>
              <a:avLst/>
              <a:gdLst>
                <a:gd name="T0" fmla="*/ 0 w 106"/>
                <a:gd name="T1" fmla="*/ 0 h 106"/>
                <a:gd name="T2" fmla="*/ 106 w 106"/>
                <a:gd name="T3" fmla="*/ 106 h 106"/>
                <a:gd name="T4" fmla="*/ 106 w 106"/>
                <a:gd name="T5" fmla="*/ 0 h 106"/>
                <a:gd name="T6" fmla="*/ 0 w 106"/>
                <a:gd name="T7" fmla="*/ 0 h 106"/>
              </a:gdLst>
              <a:ahLst/>
              <a:cxnLst>
                <a:cxn ang="0">
                  <a:pos x="T0" y="T1"/>
                </a:cxn>
                <a:cxn ang="0">
                  <a:pos x="T2" y="T3"/>
                </a:cxn>
                <a:cxn ang="0">
                  <a:pos x="T4" y="T5"/>
                </a:cxn>
                <a:cxn ang="0">
                  <a:pos x="T6" y="T7"/>
                </a:cxn>
              </a:cxnLst>
              <a:rect l="0" t="0" r="r" b="b"/>
              <a:pathLst>
                <a:path w="106" h="106">
                  <a:moveTo>
                    <a:pt x="0" y="0"/>
                  </a:moveTo>
                  <a:lnTo>
                    <a:pt x="106" y="106"/>
                  </a:lnTo>
                  <a:lnTo>
                    <a:pt x="106"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s-MX" sz="1900" b="0" i="0" u="none" strike="noStrike" kern="1200" cap="none" spc="0" normalizeH="0" baseline="0" noProof="0">
                <a:ln>
                  <a:noFill/>
                </a:ln>
                <a:solidFill>
                  <a:prstClr val="black"/>
                </a:solidFill>
                <a:effectLst/>
                <a:uLnTx/>
                <a:uFillTx/>
                <a:latin typeface="Calibri"/>
                <a:ea typeface="+mn-ea"/>
                <a:cs typeface="+mn-cs"/>
              </a:endParaRPr>
            </a:p>
          </p:txBody>
        </p:sp>
        <p:sp>
          <p:nvSpPr>
            <p:cNvPr id="67" name="Freeform 15">
              <a:extLst>
                <a:ext uri="{FF2B5EF4-FFF2-40B4-BE49-F238E27FC236}">
                  <a16:creationId xmlns:a16="http://schemas.microsoft.com/office/drawing/2014/main" id="{88E1269C-C317-4ECB-B2CA-BF7ACA1692CD}"/>
                </a:ext>
              </a:extLst>
            </p:cNvPr>
            <p:cNvSpPr>
              <a:spLocks/>
            </p:cNvSpPr>
            <p:nvPr/>
          </p:nvSpPr>
          <p:spPr bwMode="auto">
            <a:xfrm>
              <a:off x="5354248" y="1655291"/>
              <a:ext cx="332905" cy="343644"/>
            </a:xfrm>
            <a:custGeom>
              <a:avLst/>
              <a:gdLst>
                <a:gd name="T0" fmla="*/ 0 w 248"/>
                <a:gd name="T1" fmla="*/ 0 h 256"/>
                <a:gd name="T2" fmla="*/ 248 w 248"/>
                <a:gd name="T3" fmla="*/ 256 h 256"/>
                <a:gd name="T4" fmla="*/ 248 w 248"/>
                <a:gd name="T5" fmla="*/ 106 h 256"/>
                <a:gd name="T6" fmla="*/ 142 w 248"/>
                <a:gd name="T7" fmla="*/ 0 h 256"/>
                <a:gd name="T8" fmla="*/ 0 w 248"/>
                <a:gd name="T9" fmla="*/ 0 h 256"/>
              </a:gdLst>
              <a:ahLst/>
              <a:cxnLst>
                <a:cxn ang="0">
                  <a:pos x="T0" y="T1"/>
                </a:cxn>
                <a:cxn ang="0">
                  <a:pos x="T2" y="T3"/>
                </a:cxn>
                <a:cxn ang="0">
                  <a:pos x="T4" y="T5"/>
                </a:cxn>
                <a:cxn ang="0">
                  <a:pos x="T6" y="T7"/>
                </a:cxn>
                <a:cxn ang="0">
                  <a:pos x="T8" y="T9"/>
                </a:cxn>
              </a:cxnLst>
              <a:rect l="0" t="0" r="r" b="b"/>
              <a:pathLst>
                <a:path w="248" h="256">
                  <a:moveTo>
                    <a:pt x="0" y="0"/>
                  </a:moveTo>
                  <a:lnTo>
                    <a:pt x="248" y="256"/>
                  </a:lnTo>
                  <a:lnTo>
                    <a:pt x="248" y="106"/>
                  </a:lnTo>
                  <a:lnTo>
                    <a:pt x="14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s-MX" sz="1900" b="0" i="0" u="none" strike="noStrike" kern="1200" cap="none" spc="0" normalizeH="0" baseline="0" noProof="0">
                <a:ln>
                  <a:noFill/>
                </a:ln>
                <a:solidFill>
                  <a:prstClr val="black"/>
                </a:solidFill>
                <a:effectLst/>
                <a:uLnTx/>
                <a:uFillTx/>
                <a:latin typeface="Calibri"/>
                <a:ea typeface="+mn-ea"/>
                <a:cs typeface="+mn-cs"/>
              </a:endParaRPr>
            </a:p>
          </p:txBody>
        </p:sp>
      </p:grpSp>
      <p:sp>
        <p:nvSpPr>
          <p:cNvPr id="35" name="Freeform 5">
            <a:extLst>
              <a:ext uri="{FF2B5EF4-FFF2-40B4-BE49-F238E27FC236}">
                <a16:creationId xmlns:a16="http://schemas.microsoft.com/office/drawing/2014/main" id="{3E50C629-3B50-4299-8EC0-93F2E5CA4DD5}"/>
              </a:ext>
            </a:extLst>
          </p:cNvPr>
          <p:cNvSpPr>
            <a:spLocks/>
          </p:cNvSpPr>
          <p:nvPr/>
        </p:nvSpPr>
        <p:spPr bwMode="auto">
          <a:xfrm>
            <a:off x="5024315" y="1044671"/>
            <a:ext cx="1433039" cy="2004429"/>
          </a:xfrm>
          <a:custGeom>
            <a:avLst/>
            <a:gdLst>
              <a:gd name="T0" fmla="*/ 808 w 825"/>
              <a:gd name="T1" fmla="*/ 968 h 1155"/>
              <a:gd name="T2" fmla="*/ 748 w 825"/>
              <a:gd name="T3" fmla="*/ 907 h 1155"/>
              <a:gd name="T4" fmla="*/ 748 w 825"/>
              <a:gd name="T5" fmla="*/ 797 h 1155"/>
              <a:gd name="T6" fmla="*/ 825 w 825"/>
              <a:gd name="T7" fmla="*/ 797 h 1155"/>
              <a:gd name="T8" fmla="*/ 825 w 825"/>
              <a:gd name="T9" fmla="*/ 275 h 1155"/>
              <a:gd name="T10" fmla="*/ 522 w 825"/>
              <a:gd name="T11" fmla="*/ 275 h 1155"/>
              <a:gd name="T12" fmla="*/ 49 w 825"/>
              <a:gd name="T13" fmla="*/ 0 h 1155"/>
              <a:gd name="T14" fmla="*/ 0 w 825"/>
              <a:gd name="T15" fmla="*/ 44 h 1155"/>
              <a:gd name="T16" fmla="*/ 0 w 825"/>
              <a:gd name="T17" fmla="*/ 93 h 1155"/>
              <a:gd name="T18" fmla="*/ 27 w 825"/>
              <a:gd name="T19" fmla="*/ 121 h 1155"/>
              <a:gd name="T20" fmla="*/ 104 w 825"/>
              <a:gd name="T21" fmla="*/ 198 h 1155"/>
              <a:gd name="T22" fmla="*/ 143 w 825"/>
              <a:gd name="T23" fmla="*/ 165 h 1155"/>
              <a:gd name="T24" fmla="*/ 170 w 825"/>
              <a:gd name="T25" fmla="*/ 198 h 1155"/>
              <a:gd name="T26" fmla="*/ 170 w 825"/>
              <a:gd name="T27" fmla="*/ 225 h 1155"/>
              <a:gd name="T28" fmla="*/ 220 w 825"/>
              <a:gd name="T29" fmla="*/ 225 h 1155"/>
              <a:gd name="T30" fmla="*/ 220 w 825"/>
              <a:gd name="T31" fmla="*/ 363 h 1155"/>
              <a:gd name="T32" fmla="*/ 258 w 825"/>
              <a:gd name="T33" fmla="*/ 401 h 1155"/>
              <a:gd name="T34" fmla="*/ 258 w 825"/>
              <a:gd name="T35" fmla="*/ 467 h 1155"/>
              <a:gd name="T36" fmla="*/ 286 w 825"/>
              <a:gd name="T37" fmla="*/ 489 h 1155"/>
              <a:gd name="T38" fmla="*/ 286 w 825"/>
              <a:gd name="T39" fmla="*/ 577 h 1155"/>
              <a:gd name="T40" fmla="*/ 319 w 825"/>
              <a:gd name="T41" fmla="*/ 610 h 1155"/>
              <a:gd name="T42" fmla="*/ 319 w 825"/>
              <a:gd name="T43" fmla="*/ 632 h 1155"/>
              <a:gd name="T44" fmla="*/ 363 w 825"/>
              <a:gd name="T45" fmla="*/ 671 h 1155"/>
              <a:gd name="T46" fmla="*/ 363 w 825"/>
              <a:gd name="T47" fmla="*/ 704 h 1155"/>
              <a:gd name="T48" fmla="*/ 528 w 825"/>
              <a:gd name="T49" fmla="*/ 863 h 1155"/>
              <a:gd name="T50" fmla="*/ 528 w 825"/>
              <a:gd name="T51" fmla="*/ 951 h 1155"/>
              <a:gd name="T52" fmla="*/ 599 w 825"/>
              <a:gd name="T53" fmla="*/ 1017 h 1155"/>
              <a:gd name="T54" fmla="*/ 599 w 825"/>
              <a:gd name="T55" fmla="*/ 1039 h 1155"/>
              <a:gd name="T56" fmla="*/ 627 w 825"/>
              <a:gd name="T57" fmla="*/ 1072 h 1155"/>
              <a:gd name="T58" fmla="*/ 649 w 825"/>
              <a:gd name="T59" fmla="*/ 1072 h 1155"/>
              <a:gd name="T60" fmla="*/ 671 w 825"/>
              <a:gd name="T61" fmla="*/ 1094 h 1155"/>
              <a:gd name="T62" fmla="*/ 671 w 825"/>
              <a:gd name="T63" fmla="*/ 1155 h 1155"/>
              <a:gd name="T64" fmla="*/ 808 w 825"/>
              <a:gd name="T65" fmla="*/ 1028 h 1155"/>
              <a:gd name="T66" fmla="*/ 808 w 825"/>
              <a:gd name="T67" fmla="*/ 968 h 1155"/>
              <a:gd name="T68" fmla="*/ 808 w 825"/>
              <a:gd name="T69" fmla="*/ 968 h 1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25" h="1155">
                <a:moveTo>
                  <a:pt x="808" y="968"/>
                </a:moveTo>
                <a:lnTo>
                  <a:pt x="748" y="907"/>
                </a:lnTo>
                <a:lnTo>
                  <a:pt x="748" y="797"/>
                </a:lnTo>
                <a:lnTo>
                  <a:pt x="825" y="797"/>
                </a:lnTo>
                <a:lnTo>
                  <a:pt x="825" y="275"/>
                </a:lnTo>
                <a:lnTo>
                  <a:pt x="522" y="275"/>
                </a:lnTo>
                <a:lnTo>
                  <a:pt x="49" y="0"/>
                </a:lnTo>
                <a:lnTo>
                  <a:pt x="0" y="44"/>
                </a:lnTo>
                <a:lnTo>
                  <a:pt x="0" y="93"/>
                </a:lnTo>
                <a:lnTo>
                  <a:pt x="27" y="121"/>
                </a:lnTo>
                <a:lnTo>
                  <a:pt x="104" y="198"/>
                </a:lnTo>
                <a:lnTo>
                  <a:pt x="143" y="165"/>
                </a:lnTo>
                <a:lnTo>
                  <a:pt x="170" y="198"/>
                </a:lnTo>
                <a:lnTo>
                  <a:pt x="170" y="225"/>
                </a:lnTo>
                <a:lnTo>
                  <a:pt x="220" y="225"/>
                </a:lnTo>
                <a:lnTo>
                  <a:pt x="220" y="363"/>
                </a:lnTo>
                <a:lnTo>
                  <a:pt x="258" y="401"/>
                </a:lnTo>
                <a:lnTo>
                  <a:pt x="258" y="467"/>
                </a:lnTo>
                <a:lnTo>
                  <a:pt x="286" y="489"/>
                </a:lnTo>
                <a:lnTo>
                  <a:pt x="286" y="577"/>
                </a:lnTo>
                <a:lnTo>
                  <a:pt x="319" y="610"/>
                </a:lnTo>
                <a:lnTo>
                  <a:pt x="319" y="632"/>
                </a:lnTo>
                <a:lnTo>
                  <a:pt x="363" y="671"/>
                </a:lnTo>
                <a:lnTo>
                  <a:pt x="363" y="704"/>
                </a:lnTo>
                <a:lnTo>
                  <a:pt x="528" y="863"/>
                </a:lnTo>
                <a:lnTo>
                  <a:pt x="528" y="951"/>
                </a:lnTo>
                <a:lnTo>
                  <a:pt x="599" y="1017"/>
                </a:lnTo>
                <a:lnTo>
                  <a:pt x="599" y="1039"/>
                </a:lnTo>
                <a:lnTo>
                  <a:pt x="627" y="1072"/>
                </a:lnTo>
                <a:lnTo>
                  <a:pt x="649" y="1072"/>
                </a:lnTo>
                <a:lnTo>
                  <a:pt x="671" y="1094"/>
                </a:lnTo>
                <a:lnTo>
                  <a:pt x="671" y="1155"/>
                </a:lnTo>
                <a:lnTo>
                  <a:pt x="808" y="1028"/>
                </a:lnTo>
                <a:lnTo>
                  <a:pt x="808" y="968"/>
                </a:lnTo>
                <a:lnTo>
                  <a:pt x="808" y="968"/>
                </a:lnTo>
                <a:close/>
              </a:path>
            </a:pathLst>
          </a:custGeom>
          <a:pattFill prst="pct70">
            <a:fgClr>
              <a:schemeClr val="accent2">
                <a:lumMod val="75000"/>
              </a:schemeClr>
            </a:fgClr>
            <a:bgClr>
              <a:schemeClr val="bg1"/>
            </a:bgClr>
          </a:pattFill>
          <a:ln w="793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Calibri"/>
              <a:ea typeface="+mn-ea"/>
              <a:cs typeface="+mn-cs"/>
            </a:endParaRPr>
          </a:p>
        </p:txBody>
      </p:sp>
      <p:sp>
        <p:nvSpPr>
          <p:cNvPr id="78" name="CuadroTexto 77">
            <a:extLst>
              <a:ext uri="{FF2B5EF4-FFF2-40B4-BE49-F238E27FC236}">
                <a16:creationId xmlns:a16="http://schemas.microsoft.com/office/drawing/2014/main" id="{5B02A72B-84A9-44D0-962D-35997B1F6AB3}"/>
              </a:ext>
            </a:extLst>
          </p:cNvPr>
          <p:cNvSpPr txBox="1"/>
          <p:nvPr/>
        </p:nvSpPr>
        <p:spPr>
          <a:xfrm>
            <a:off x="552629" y="124873"/>
            <a:ext cx="8169737" cy="646331"/>
          </a:xfrm>
          <a:prstGeom prst="rect">
            <a:avLst/>
          </a:prstGeom>
          <a:noFill/>
        </p:spPr>
        <p:txBody>
          <a:bodyPr wrap="none" rtlCol="0">
            <a:spAutoFit/>
          </a:bodyPr>
          <a:lstStyle/>
          <a:p>
            <a:r>
              <a:rPr lang="en-US" sz="3600" b="1" dirty="0">
                <a:solidFill>
                  <a:schemeClr val="tx1">
                    <a:lumMod val="75000"/>
                    <a:lumOff val="25000"/>
                  </a:schemeClr>
                </a:solidFill>
                <a:latin typeface="Arial" panose="020B0604020202020204" pitchFamily="34" charset="0"/>
                <a:cs typeface="Arial" panose="020B0604020202020204" pitchFamily="34" charset="0"/>
              </a:rPr>
              <a:t>Mexico’s National Electricity System</a:t>
            </a:r>
          </a:p>
        </p:txBody>
      </p:sp>
      <p:sp>
        <p:nvSpPr>
          <p:cNvPr id="79" name="CuadroTexto 78">
            <a:extLst>
              <a:ext uri="{FF2B5EF4-FFF2-40B4-BE49-F238E27FC236}">
                <a16:creationId xmlns:a16="http://schemas.microsoft.com/office/drawing/2014/main" id="{36609B2E-7F27-441C-A24B-F20F372E5082}"/>
              </a:ext>
            </a:extLst>
          </p:cNvPr>
          <p:cNvSpPr txBox="1"/>
          <p:nvPr/>
        </p:nvSpPr>
        <p:spPr>
          <a:xfrm>
            <a:off x="4590351" y="4043103"/>
            <a:ext cx="1074761" cy="369332"/>
          </a:xfrm>
          <a:prstGeom prst="rect">
            <a:avLst/>
          </a:prstGeom>
          <a:solidFill>
            <a:schemeClr val="accent6">
              <a:lumMod val="40000"/>
              <a:lumOff val="60000"/>
            </a:schemeClr>
          </a:solidFill>
        </p:spPr>
        <p:txBody>
          <a:bodyPr wrap="square" rtlCol="0">
            <a:spAutoFit/>
          </a:bodyPr>
          <a:lstStyle/>
          <a:p>
            <a:pPr algn="ctr"/>
            <a:r>
              <a:rPr lang="en-US" b="1" dirty="0">
                <a:solidFill>
                  <a:schemeClr val="tx1">
                    <a:lumMod val="65000"/>
                    <a:lumOff val="35000"/>
                  </a:schemeClr>
                </a:solidFill>
                <a:latin typeface="Arial" panose="020B0604020202020204" pitchFamily="34" charset="0"/>
                <a:cs typeface="Arial" panose="020B0604020202020204" pitchFamily="34" charset="0"/>
              </a:rPr>
              <a:t>BCS</a:t>
            </a:r>
          </a:p>
        </p:txBody>
      </p:sp>
      <p:sp>
        <p:nvSpPr>
          <p:cNvPr id="80" name="CuadroTexto 79">
            <a:extLst>
              <a:ext uri="{FF2B5EF4-FFF2-40B4-BE49-F238E27FC236}">
                <a16:creationId xmlns:a16="http://schemas.microsoft.com/office/drawing/2014/main" id="{82FC64EF-7FB2-47BA-A424-2F29ED4D5CA6}"/>
              </a:ext>
            </a:extLst>
          </p:cNvPr>
          <p:cNvSpPr txBox="1"/>
          <p:nvPr/>
        </p:nvSpPr>
        <p:spPr>
          <a:xfrm>
            <a:off x="3635225" y="2178195"/>
            <a:ext cx="1074761" cy="369332"/>
          </a:xfrm>
          <a:prstGeom prst="rect">
            <a:avLst/>
          </a:prstGeom>
          <a:solidFill>
            <a:schemeClr val="accent1">
              <a:lumMod val="20000"/>
              <a:lumOff val="80000"/>
            </a:schemeClr>
          </a:solidFill>
        </p:spPr>
        <p:txBody>
          <a:bodyPr wrap="square" rtlCol="0">
            <a:spAutoFit/>
          </a:bodyPr>
          <a:lstStyle/>
          <a:p>
            <a:pPr algn="ctr"/>
            <a:r>
              <a:rPr lang="en-US" b="1" dirty="0">
                <a:solidFill>
                  <a:schemeClr val="tx1">
                    <a:lumMod val="65000"/>
                    <a:lumOff val="35000"/>
                  </a:schemeClr>
                </a:solidFill>
                <a:latin typeface="Arial" panose="020B0604020202020204" pitchFamily="34" charset="0"/>
                <a:cs typeface="Arial" panose="020B0604020202020204" pitchFamily="34" charset="0"/>
              </a:rPr>
              <a:t>BCA</a:t>
            </a:r>
          </a:p>
        </p:txBody>
      </p:sp>
      <p:sp>
        <p:nvSpPr>
          <p:cNvPr id="81" name="CuadroTexto 80">
            <a:extLst>
              <a:ext uri="{FF2B5EF4-FFF2-40B4-BE49-F238E27FC236}">
                <a16:creationId xmlns:a16="http://schemas.microsoft.com/office/drawing/2014/main" id="{6AA7B9AD-ACA2-4965-980C-79EED8E63DB9}"/>
              </a:ext>
            </a:extLst>
          </p:cNvPr>
          <p:cNvSpPr txBox="1"/>
          <p:nvPr/>
        </p:nvSpPr>
        <p:spPr>
          <a:xfrm>
            <a:off x="9646092" y="4399245"/>
            <a:ext cx="1074761" cy="369332"/>
          </a:xfrm>
          <a:prstGeom prst="rect">
            <a:avLst/>
          </a:prstGeom>
          <a:solidFill>
            <a:schemeClr val="accent2">
              <a:lumMod val="40000"/>
              <a:lumOff val="60000"/>
            </a:schemeClr>
          </a:solidFill>
        </p:spPr>
        <p:txBody>
          <a:bodyPr wrap="square" rtlCol="0">
            <a:spAutoFit/>
          </a:bodyPr>
          <a:lstStyle/>
          <a:p>
            <a:pPr algn="ctr"/>
            <a:r>
              <a:rPr lang="en-US" b="1" dirty="0">
                <a:solidFill>
                  <a:schemeClr val="tx1">
                    <a:lumMod val="65000"/>
                    <a:lumOff val="35000"/>
                  </a:schemeClr>
                </a:solidFill>
                <a:latin typeface="Arial" panose="020B0604020202020204" pitchFamily="34" charset="0"/>
                <a:cs typeface="Arial" panose="020B0604020202020204" pitchFamily="34" charset="0"/>
              </a:rPr>
              <a:t>SIN</a:t>
            </a:r>
          </a:p>
        </p:txBody>
      </p:sp>
      <p:sp>
        <p:nvSpPr>
          <p:cNvPr id="82" name="CuadroTexto 81">
            <a:extLst>
              <a:ext uri="{FF2B5EF4-FFF2-40B4-BE49-F238E27FC236}">
                <a16:creationId xmlns:a16="http://schemas.microsoft.com/office/drawing/2014/main" id="{6B6D5E87-0852-47C1-B9BD-0AE5EA98F87B}"/>
              </a:ext>
            </a:extLst>
          </p:cNvPr>
          <p:cNvSpPr txBox="1"/>
          <p:nvPr/>
        </p:nvSpPr>
        <p:spPr>
          <a:xfrm>
            <a:off x="653538" y="3710196"/>
            <a:ext cx="3685700" cy="892552"/>
          </a:xfrm>
          <a:prstGeom prst="rect">
            <a:avLst/>
          </a:prstGeom>
          <a:noFill/>
        </p:spPr>
        <p:txBody>
          <a:bodyPr wrap="square" rtlCol="0">
            <a:spAutoFit/>
          </a:bodyPr>
          <a:lstStyle/>
          <a:p>
            <a:r>
              <a:rPr lang="en-US" sz="2400" b="1" dirty="0">
                <a:solidFill>
                  <a:schemeClr val="tx1">
                    <a:lumMod val="75000"/>
                    <a:lumOff val="25000"/>
                  </a:schemeClr>
                </a:solidFill>
                <a:latin typeface="Arial" panose="020B0604020202020204" pitchFamily="34" charset="0"/>
                <a:cs typeface="Arial" panose="020B0604020202020204" pitchFamily="34" charset="0"/>
              </a:rPr>
              <a:t>Composed of </a:t>
            </a:r>
            <a:r>
              <a:rPr lang="en-US" sz="2800" b="1" dirty="0">
                <a:solidFill>
                  <a:schemeClr val="accent2"/>
                </a:solidFill>
                <a:latin typeface="Arial" panose="020B0604020202020204" pitchFamily="34" charset="0"/>
                <a:cs typeface="Arial" panose="020B0604020202020204" pitchFamily="34" charset="0"/>
              </a:rPr>
              <a:t>THREE</a:t>
            </a:r>
            <a:r>
              <a:rPr lang="en-US" sz="2400" b="1" dirty="0">
                <a:solidFill>
                  <a:schemeClr val="tx1">
                    <a:lumMod val="75000"/>
                    <a:lumOff val="25000"/>
                  </a:schemeClr>
                </a:solidFill>
                <a:latin typeface="Arial" panose="020B0604020202020204" pitchFamily="34" charset="0"/>
                <a:cs typeface="Arial" panose="020B0604020202020204" pitchFamily="34" charset="0"/>
              </a:rPr>
              <a:t> independent systems</a:t>
            </a:r>
          </a:p>
        </p:txBody>
      </p:sp>
      <p:graphicFrame>
        <p:nvGraphicFramePr>
          <p:cNvPr id="83" name="Tabla 82">
            <a:extLst>
              <a:ext uri="{FF2B5EF4-FFF2-40B4-BE49-F238E27FC236}">
                <a16:creationId xmlns:a16="http://schemas.microsoft.com/office/drawing/2014/main" id="{D1E4C3EA-43A6-4500-ACB5-B3EAE5F404E4}"/>
              </a:ext>
            </a:extLst>
          </p:cNvPr>
          <p:cNvGraphicFramePr>
            <a:graphicFrameLocks noGrp="1"/>
          </p:cNvGraphicFramePr>
          <p:nvPr>
            <p:extLst>
              <p:ext uri="{D42A27DB-BD31-4B8C-83A1-F6EECF244321}">
                <p14:modId xmlns:p14="http://schemas.microsoft.com/office/powerpoint/2010/main" val="1515884612"/>
              </p:ext>
            </p:extLst>
          </p:nvPr>
        </p:nvGraphicFramePr>
        <p:xfrm>
          <a:off x="681358" y="4836692"/>
          <a:ext cx="4731933" cy="1584960"/>
        </p:xfrm>
        <a:graphic>
          <a:graphicData uri="http://schemas.openxmlformats.org/drawingml/2006/table">
            <a:tbl>
              <a:tblPr firstRow="1" bandRow="1">
                <a:tableStyleId>{93296810-A885-4BE3-A3E7-6D5BEEA58F35}</a:tableStyleId>
              </a:tblPr>
              <a:tblGrid>
                <a:gridCol w="1577311">
                  <a:extLst>
                    <a:ext uri="{9D8B030D-6E8A-4147-A177-3AD203B41FA5}">
                      <a16:colId xmlns:a16="http://schemas.microsoft.com/office/drawing/2014/main" val="996259744"/>
                    </a:ext>
                  </a:extLst>
                </a:gridCol>
                <a:gridCol w="1577311">
                  <a:extLst>
                    <a:ext uri="{9D8B030D-6E8A-4147-A177-3AD203B41FA5}">
                      <a16:colId xmlns:a16="http://schemas.microsoft.com/office/drawing/2014/main" val="4247900219"/>
                    </a:ext>
                  </a:extLst>
                </a:gridCol>
                <a:gridCol w="1577311">
                  <a:extLst>
                    <a:ext uri="{9D8B030D-6E8A-4147-A177-3AD203B41FA5}">
                      <a16:colId xmlns:a16="http://schemas.microsoft.com/office/drawing/2014/main" val="459654119"/>
                    </a:ext>
                  </a:extLst>
                </a:gridCol>
              </a:tblGrid>
              <a:tr h="259169">
                <a:tc>
                  <a:txBody>
                    <a:bodyPr/>
                    <a:lstStyle/>
                    <a:p>
                      <a:pPr algn="ctr"/>
                      <a:r>
                        <a:rPr lang="en-US" sz="2000" noProof="0"/>
                        <a:t>System</a:t>
                      </a:r>
                    </a:p>
                  </a:txBody>
                  <a:tcPr/>
                </a:tc>
                <a:tc>
                  <a:txBody>
                    <a:bodyPr/>
                    <a:lstStyle/>
                    <a:p>
                      <a:pPr algn="ctr"/>
                      <a:r>
                        <a:rPr lang="en-US" sz="2000" noProof="0"/>
                        <a:t>Load Zones</a:t>
                      </a:r>
                      <a:endParaRPr lang="en-US" sz="2000" b="1" noProof="0"/>
                    </a:p>
                  </a:txBody>
                  <a:tcPr/>
                </a:tc>
                <a:tc>
                  <a:txBody>
                    <a:bodyPr/>
                    <a:lstStyle/>
                    <a:p>
                      <a:pPr algn="ctr"/>
                      <a:r>
                        <a:rPr lang="en-US" sz="2000" noProof="0" dirty="0"/>
                        <a:t>Nodes</a:t>
                      </a:r>
                    </a:p>
                  </a:txBody>
                  <a:tcPr>
                    <a:solidFill>
                      <a:schemeClr val="bg2">
                        <a:lumMod val="50000"/>
                      </a:schemeClr>
                    </a:solidFill>
                  </a:tcPr>
                </a:tc>
                <a:extLst>
                  <a:ext uri="{0D108BD9-81ED-4DB2-BD59-A6C34878D82A}">
                    <a16:rowId xmlns:a16="http://schemas.microsoft.com/office/drawing/2014/main" val="2133822482"/>
                  </a:ext>
                </a:extLst>
              </a:tr>
              <a:tr h="259169">
                <a:tc>
                  <a:txBody>
                    <a:bodyPr/>
                    <a:lstStyle/>
                    <a:p>
                      <a:r>
                        <a:rPr lang="en-US" sz="2000" noProof="0" dirty="0"/>
                        <a:t>BCA</a:t>
                      </a:r>
                      <a:endParaRPr lang="en-US" sz="2000" b="1" noProof="0" dirty="0">
                        <a:solidFill>
                          <a:schemeClr val="tx1">
                            <a:lumMod val="75000"/>
                            <a:lumOff val="25000"/>
                          </a:schemeClr>
                        </a:solidFill>
                      </a:endParaRPr>
                    </a:p>
                  </a:txBody>
                  <a:tcPr/>
                </a:tc>
                <a:tc>
                  <a:txBody>
                    <a:bodyPr/>
                    <a:lstStyle/>
                    <a:p>
                      <a:pPr algn="ctr"/>
                      <a:r>
                        <a:rPr lang="en-US" sz="2000" noProof="0"/>
                        <a:t>4</a:t>
                      </a:r>
                      <a:endParaRPr lang="en-US" sz="2000" b="1" noProof="0">
                        <a:solidFill>
                          <a:schemeClr val="tx1">
                            <a:lumMod val="75000"/>
                            <a:lumOff val="25000"/>
                          </a:schemeClr>
                        </a:solidFill>
                      </a:endParaRPr>
                    </a:p>
                  </a:txBody>
                  <a:tcPr/>
                </a:tc>
                <a:tc>
                  <a:txBody>
                    <a:bodyPr/>
                    <a:lstStyle/>
                    <a:p>
                      <a:pPr algn="ctr"/>
                      <a:r>
                        <a:rPr lang="en-US" sz="2000" noProof="0" dirty="0"/>
                        <a:t>101</a:t>
                      </a:r>
                    </a:p>
                  </a:txBody>
                  <a:tcPr>
                    <a:solidFill>
                      <a:schemeClr val="bg2"/>
                    </a:solidFill>
                  </a:tcPr>
                </a:tc>
                <a:extLst>
                  <a:ext uri="{0D108BD9-81ED-4DB2-BD59-A6C34878D82A}">
                    <a16:rowId xmlns:a16="http://schemas.microsoft.com/office/drawing/2014/main" val="578522151"/>
                  </a:ext>
                </a:extLst>
              </a:tr>
              <a:tr h="259169">
                <a:tc>
                  <a:txBody>
                    <a:bodyPr/>
                    <a:lstStyle/>
                    <a:p>
                      <a:r>
                        <a:rPr lang="en-US" sz="2000" noProof="0"/>
                        <a:t>BCS</a:t>
                      </a:r>
                      <a:endParaRPr lang="en-US" sz="2000" b="1" noProof="0">
                        <a:solidFill>
                          <a:schemeClr val="tx1">
                            <a:lumMod val="75000"/>
                            <a:lumOff val="25000"/>
                          </a:schemeClr>
                        </a:solidFill>
                      </a:endParaRPr>
                    </a:p>
                  </a:txBody>
                  <a:tcPr/>
                </a:tc>
                <a:tc>
                  <a:txBody>
                    <a:bodyPr/>
                    <a:lstStyle/>
                    <a:p>
                      <a:pPr algn="ctr"/>
                      <a:r>
                        <a:rPr lang="en-US" sz="2000" noProof="0"/>
                        <a:t>3</a:t>
                      </a:r>
                      <a:endParaRPr lang="en-US" sz="2000" b="1" noProof="0">
                        <a:solidFill>
                          <a:schemeClr val="tx1">
                            <a:lumMod val="75000"/>
                            <a:lumOff val="25000"/>
                          </a:schemeClr>
                        </a:solidFill>
                      </a:endParaRPr>
                    </a:p>
                  </a:txBody>
                  <a:tcPr/>
                </a:tc>
                <a:tc>
                  <a:txBody>
                    <a:bodyPr/>
                    <a:lstStyle/>
                    <a:p>
                      <a:pPr algn="ctr"/>
                      <a:r>
                        <a:rPr lang="en-US" sz="2000" noProof="0"/>
                        <a:t>28</a:t>
                      </a:r>
                    </a:p>
                  </a:txBody>
                  <a:tcPr>
                    <a:solidFill>
                      <a:schemeClr val="bg2"/>
                    </a:solidFill>
                  </a:tcPr>
                </a:tc>
                <a:extLst>
                  <a:ext uri="{0D108BD9-81ED-4DB2-BD59-A6C34878D82A}">
                    <a16:rowId xmlns:a16="http://schemas.microsoft.com/office/drawing/2014/main" val="3664719537"/>
                  </a:ext>
                </a:extLst>
              </a:tr>
              <a:tr h="259169">
                <a:tc>
                  <a:txBody>
                    <a:bodyPr/>
                    <a:lstStyle/>
                    <a:p>
                      <a:r>
                        <a:rPr lang="en-US" sz="2000" noProof="0" dirty="0"/>
                        <a:t>SIN</a:t>
                      </a:r>
                      <a:endParaRPr lang="en-US" sz="2000" b="1" noProof="0" dirty="0">
                        <a:solidFill>
                          <a:schemeClr val="tx1">
                            <a:lumMod val="75000"/>
                            <a:lumOff val="25000"/>
                          </a:schemeClr>
                        </a:solidFill>
                      </a:endParaRPr>
                    </a:p>
                  </a:txBody>
                  <a:tcPr/>
                </a:tc>
                <a:tc>
                  <a:txBody>
                    <a:bodyPr/>
                    <a:lstStyle/>
                    <a:p>
                      <a:pPr algn="ctr"/>
                      <a:r>
                        <a:rPr lang="en-US" sz="2000" noProof="0" dirty="0"/>
                        <a:t>101</a:t>
                      </a:r>
                      <a:endParaRPr lang="en-US" sz="2000" b="1" noProof="0" dirty="0">
                        <a:solidFill>
                          <a:schemeClr val="tx1">
                            <a:lumMod val="75000"/>
                            <a:lumOff val="25000"/>
                          </a:schemeClr>
                        </a:solidFill>
                      </a:endParaRPr>
                    </a:p>
                  </a:txBody>
                  <a:tcPr/>
                </a:tc>
                <a:tc>
                  <a:txBody>
                    <a:bodyPr/>
                    <a:lstStyle/>
                    <a:p>
                      <a:pPr algn="ctr"/>
                      <a:r>
                        <a:rPr lang="en-US" sz="2000" noProof="0" dirty="0"/>
                        <a:t>2118</a:t>
                      </a:r>
                    </a:p>
                  </a:txBody>
                  <a:tcPr>
                    <a:solidFill>
                      <a:schemeClr val="bg2"/>
                    </a:solidFill>
                  </a:tcPr>
                </a:tc>
                <a:extLst>
                  <a:ext uri="{0D108BD9-81ED-4DB2-BD59-A6C34878D82A}">
                    <a16:rowId xmlns:a16="http://schemas.microsoft.com/office/drawing/2014/main" val="580504212"/>
                  </a:ext>
                </a:extLst>
              </a:tr>
            </a:tbl>
          </a:graphicData>
        </a:graphic>
      </p:graphicFrame>
      <p:sp>
        <p:nvSpPr>
          <p:cNvPr id="89" name="CuadroTexto 88">
            <a:extLst>
              <a:ext uri="{FF2B5EF4-FFF2-40B4-BE49-F238E27FC236}">
                <a16:creationId xmlns:a16="http://schemas.microsoft.com/office/drawing/2014/main" id="{85531A5B-EA12-4EA5-B80E-79DD11FA68DF}"/>
              </a:ext>
            </a:extLst>
          </p:cNvPr>
          <p:cNvSpPr txBox="1"/>
          <p:nvPr/>
        </p:nvSpPr>
        <p:spPr>
          <a:xfrm>
            <a:off x="600934" y="998553"/>
            <a:ext cx="3466836" cy="1015663"/>
          </a:xfrm>
          <a:prstGeom prst="rect">
            <a:avLst/>
          </a:prstGeom>
          <a:noFill/>
        </p:spPr>
        <p:txBody>
          <a:bodyPr wrap="square" rtlCol="0">
            <a:spAutoFit/>
          </a:bodyPr>
          <a:lstStyle/>
          <a:p>
            <a:pPr algn="just"/>
            <a:r>
              <a:rPr lang="en-US" sz="2000" dirty="0">
                <a:solidFill>
                  <a:schemeClr val="tx1">
                    <a:lumMod val="75000"/>
                    <a:lumOff val="25000"/>
                  </a:schemeClr>
                </a:solidFill>
                <a:latin typeface="Arial" panose="020B0604020202020204" pitchFamily="34" charset="0"/>
                <a:cs typeface="Arial" panose="020B0604020202020204" pitchFamily="34" charset="0"/>
              </a:rPr>
              <a:t>The </a:t>
            </a:r>
            <a:r>
              <a:rPr lang="en-US" sz="2000" b="1" dirty="0">
                <a:solidFill>
                  <a:schemeClr val="accent1">
                    <a:lumMod val="60000"/>
                    <a:lumOff val="40000"/>
                  </a:schemeClr>
                </a:solidFill>
                <a:latin typeface="Arial" panose="020B0604020202020204" pitchFamily="34" charset="0"/>
                <a:cs typeface="Arial" panose="020B0604020202020204" pitchFamily="34" charset="0"/>
              </a:rPr>
              <a:t>BCA</a:t>
            </a:r>
            <a:r>
              <a:rPr lang="en-US" sz="2000" dirty="0">
                <a:solidFill>
                  <a:schemeClr val="tx1">
                    <a:lumMod val="75000"/>
                    <a:lumOff val="25000"/>
                  </a:schemeClr>
                </a:solidFill>
                <a:latin typeface="Arial" panose="020B0604020202020204" pitchFamily="34" charset="0"/>
                <a:cs typeface="Arial" panose="020B0604020202020204" pitchFamily="34" charset="0"/>
              </a:rPr>
              <a:t> is interconnected with California, and trades energy with CAISO’s market</a:t>
            </a:r>
          </a:p>
        </p:txBody>
      </p:sp>
      <p:sp>
        <p:nvSpPr>
          <p:cNvPr id="90" name="CuadroTexto 89">
            <a:extLst>
              <a:ext uri="{FF2B5EF4-FFF2-40B4-BE49-F238E27FC236}">
                <a16:creationId xmlns:a16="http://schemas.microsoft.com/office/drawing/2014/main" id="{1341218E-72C4-4B1B-A5CC-B2716558FE9F}"/>
              </a:ext>
            </a:extLst>
          </p:cNvPr>
          <p:cNvSpPr txBox="1"/>
          <p:nvPr/>
        </p:nvSpPr>
        <p:spPr>
          <a:xfrm>
            <a:off x="8585613" y="1162723"/>
            <a:ext cx="3466836" cy="1015663"/>
          </a:xfrm>
          <a:prstGeom prst="rect">
            <a:avLst/>
          </a:prstGeom>
          <a:noFill/>
        </p:spPr>
        <p:txBody>
          <a:bodyPr wrap="square" rtlCol="0">
            <a:spAutoFit/>
          </a:bodyPr>
          <a:lstStyle/>
          <a:p>
            <a:pPr algn="just"/>
            <a:r>
              <a:rPr lang="en-US" sz="2000" dirty="0">
                <a:solidFill>
                  <a:schemeClr val="tx1">
                    <a:lumMod val="75000"/>
                    <a:lumOff val="25000"/>
                  </a:schemeClr>
                </a:solidFill>
                <a:latin typeface="Arial" panose="020B0604020202020204" pitchFamily="34" charset="0"/>
                <a:cs typeface="Arial" panose="020B0604020202020204" pitchFamily="34" charset="0"/>
              </a:rPr>
              <a:t>The </a:t>
            </a:r>
            <a:r>
              <a:rPr lang="en-US" sz="2000" b="1" dirty="0">
                <a:solidFill>
                  <a:schemeClr val="accent2"/>
                </a:solidFill>
                <a:latin typeface="Arial" panose="020B0604020202020204" pitchFamily="34" charset="0"/>
                <a:cs typeface="Arial" panose="020B0604020202020204" pitchFamily="34" charset="0"/>
              </a:rPr>
              <a:t>SIN</a:t>
            </a:r>
            <a:r>
              <a:rPr lang="en-US" sz="2000" dirty="0">
                <a:solidFill>
                  <a:schemeClr val="tx1">
                    <a:lumMod val="75000"/>
                    <a:lumOff val="25000"/>
                  </a:schemeClr>
                </a:solidFill>
                <a:latin typeface="Arial" panose="020B0604020202020204" pitchFamily="34" charset="0"/>
                <a:cs typeface="Arial" panose="020B0604020202020204" pitchFamily="34" charset="0"/>
              </a:rPr>
              <a:t> is interconnected with the US, Belize and Guatemala.</a:t>
            </a:r>
          </a:p>
        </p:txBody>
      </p:sp>
      <p:sp>
        <p:nvSpPr>
          <p:cNvPr id="91" name="CuadroTexto 90">
            <a:extLst>
              <a:ext uri="{FF2B5EF4-FFF2-40B4-BE49-F238E27FC236}">
                <a16:creationId xmlns:a16="http://schemas.microsoft.com/office/drawing/2014/main" id="{DA832D61-CC1F-4B24-A1D6-70D755EC8843}"/>
              </a:ext>
            </a:extLst>
          </p:cNvPr>
          <p:cNvSpPr txBox="1"/>
          <p:nvPr/>
        </p:nvSpPr>
        <p:spPr>
          <a:xfrm>
            <a:off x="620913" y="2711506"/>
            <a:ext cx="3466836" cy="707886"/>
          </a:xfrm>
          <a:prstGeom prst="rect">
            <a:avLst/>
          </a:prstGeom>
          <a:noFill/>
        </p:spPr>
        <p:txBody>
          <a:bodyPr wrap="square" rtlCol="0">
            <a:spAutoFit/>
          </a:bodyPr>
          <a:lstStyle/>
          <a:p>
            <a:pPr algn="just"/>
            <a:r>
              <a:rPr lang="en-US" sz="2000" b="1" dirty="0">
                <a:solidFill>
                  <a:schemeClr val="accent6">
                    <a:lumMod val="75000"/>
                  </a:schemeClr>
                </a:solidFill>
                <a:latin typeface="Arial" panose="020B0604020202020204" pitchFamily="34" charset="0"/>
                <a:cs typeface="Arial" panose="020B0604020202020204" pitchFamily="34" charset="0"/>
              </a:rPr>
              <a:t>BCS</a:t>
            </a:r>
            <a:r>
              <a:rPr lang="en-US" sz="2000" b="1" dirty="0">
                <a:solidFill>
                  <a:schemeClr val="accent1">
                    <a:lumMod val="60000"/>
                    <a:lumOff val="40000"/>
                  </a:schemeClr>
                </a:solidFill>
                <a:latin typeface="Arial" panose="020B0604020202020204" pitchFamily="34" charset="0"/>
                <a:cs typeface="Arial" panose="020B0604020202020204" pitchFamily="34" charset="0"/>
              </a:rPr>
              <a:t> </a:t>
            </a:r>
            <a:r>
              <a:rPr lang="en-US" sz="2000" dirty="0">
                <a:solidFill>
                  <a:schemeClr val="tx1">
                    <a:lumMod val="75000"/>
                    <a:lumOff val="25000"/>
                  </a:schemeClr>
                </a:solidFill>
                <a:latin typeface="Arial" panose="020B0604020202020204" pitchFamily="34" charset="0"/>
                <a:cs typeface="Arial" panose="020B0604020202020204" pitchFamily="34" charset="0"/>
              </a:rPr>
              <a:t>is completely isolated; works like an energy island.</a:t>
            </a:r>
          </a:p>
        </p:txBody>
      </p:sp>
    </p:spTree>
    <p:extLst>
      <p:ext uri="{BB962C8B-B14F-4D97-AF65-F5344CB8AC3E}">
        <p14:creationId xmlns:p14="http://schemas.microsoft.com/office/powerpoint/2010/main" val="1107039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2" name="Rectangle 70">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3" name="Picture 72">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CuadroTexto 1">
            <a:extLst>
              <a:ext uri="{FF2B5EF4-FFF2-40B4-BE49-F238E27FC236}">
                <a16:creationId xmlns:a16="http://schemas.microsoft.com/office/drawing/2014/main" id="{F42BA14E-5F2E-455A-A0E6-874912282E67}"/>
              </a:ext>
            </a:extLst>
          </p:cNvPr>
          <p:cNvSpPr txBox="1"/>
          <p:nvPr/>
        </p:nvSpPr>
        <p:spPr>
          <a:xfrm>
            <a:off x="6096000" y="335217"/>
            <a:ext cx="4977976" cy="145405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dirty="0">
                <a:solidFill>
                  <a:schemeClr val="tx1">
                    <a:lumMod val="75000"/>
                    <a:lumOff val="25000"/>
                  </a:schemeClr>
                </a:solidFill>
                <a:latin typeface="Arial" panose="020B0604020202020204" pitchFamily="34" charset="0"/>
                <a:ea typeface="+mj-ea"/>
                <a:cs typeface="Arial" panose="020B0604020202020204" pitchFamily="34" charset="0"/>
              </a:rPr>
              <a:t>RESEARCH QUESTIONS</a:t>
            </a:r>
          </a:p>
        </p:txBody>
      </p:sp>
      <p:sp>
        <p:nvSpPr>
          <p:cNvPr id="2054"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descr="Image result for lightbulb png">
            <a:extLst>
              <a:ext uri="{FF2B5EF4-FFF2-40B4-BE49-F238E27FC236}">
                <a16:creationId xmlns:a16="http://schemas.microsoft.com/office/drawing/2014/main" id="{C6C2CE9A-32D4-4AC5-B25D-55F9EE2E31C4}"/>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l="2571" r="1885" b="-1"/>
          <a:stretch/>
        </p:blipFill>
        <p:spPr bwMode="auto">
          <a:xfrm>
            <a:off x="20" y="907231"/>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17A2A5BD-4EAA-4297-ABD2-881A58AC62E6}"/>
              </a:ext>
            </a:extLst>
          </p:cNvPr>
          <p:cNvSpPr txBox="1"/>
          <p:nvPr/>
        </p:nvSpPr>
        <p:spPr>
          <a:xfrm>
            <a:off x="5830559" y="1753649"/>
            <a:ext cx="5614874" cy="4859186"/>
          </a:xfrm>
          <a:prstGeom prst="rect">
            <a:avLst/>
          </a:prstGeom>
        </p:spPr>
        <p:txBody>
          <a:bodyPr vert="horz" lIns="91440" tIns="45720" rIns="91440" bIns="45720" rtlCol="0" anchor="ctr">
            <a:normAutofit/>
          </a:bodyPr>
          <a:lstStyle/>
          <a:p>
            <a:pPr marL="571500" indent="-342900" algn="just">
              <a:lnSpc>
                <a:spcPct val="90000"/>
              </a:lnSpc>
              <a:spcAft>
                <a:spcPts val="600"/>
              </a:spcAft>
              <a:buFont typeface="+mj-lt"/>
              <a:buAutoNum type="arabicPeriod"/>
            </a:pPr>
            <a:r>
              <a:rPr lang="en-US" sz="2000" dirty="0">
                <a:solidFill>
                  <a:schemeClr val="tx1">
                    <a:lumMod val="75000"/>
                    <a:lumOff val="25000"/>
                  </a:schemeClr>
                </a:solidFill>
                <a:latin typeface="Arial" panose="020B0604020202020204" pitchFamily="34" charset="0"/>
                <a:cs typeface="Arial" panose="020B0604020202020204" pitchFamily="34" charset="0"/>
              </a:rPr>
              <a:t>How did LMPs perform during 2018 in the three independent systems?</a:t>
            </a:r>
          </a:p>
          <a:p>
            <a:pPr marL="571500" indent="-342900" algn="just">
              <a:lnSpc>
                <a:spcPct val="90000"/>
              </a:lnSpc>
              <a:spcAft>
                <a:spcPts val="600"/>
              </a:spcAft>
              <a:buFont typeface="+mj-lt"/>
              <a:buAutoNum type="arabicPeriod"/>
            </a:pPr>
            <a:endParaRPr lang="en-US" sz="2000" dirty="0">
              <a:solidFill>
                <a:schemeClr val="tx1">
                  <a:lumMod val="75000"/>
                  <a:lumOff val="25000"/>
                </a:schemeClr>
              </a:solidFill>
              <a:latin typeface="Arial" panose="020B0604020202020204" pitchFamily="34" charset="0"/>
              <a:cs typeface="Arial" panose="020B0604020202020204" pitchFamily="34" charset="0"/>
            </a:endParaRPr>
          </a:p>
          <a:p>
            <a:pPr marL="571500" indent="-342900" algn="just">
              <a:lnSpc>
                <a:spcPct val="90000"/>
              </a:lnSpc>
              <a:spcAft>
                <a:spcPts val="600"/>
              </a:spcAft>
              <a:buFont typeface="+mj-lt"/>
              <a:buAutoNum type="arabicPeriod"/>
            </a:pPr>
            <a:r>
              <a:rPr lang="en-US" sz="2000" dirty="0">
                <a:solidFill>
                  <a:schemeClr val="tx1">
                    <a:lumMod val="75000"/>
                    <a:lumOff val="25000"/>
                  </a:schemeClr>
                </a:solidFill>
                <a:latin typeface="Arial" panose="020B0604020202020204" pitchFamily="34" charset="0"/>
                <a:cs typeface="Arial" panose="020B0604020202020204" pitchFamily="34" charset="0"/>
              </a:rPr>
              <a:t>How did zonal LMPs fluctuate during the day? Were there any seasonal trends?</a:t>
            </a:r>
          </a:p>
          <a:p>
            <a:pPr marL="571500" indent="-342900" algn="just">
              <a:lnSpc>
                <a:spcPct val="90000"/>
              </a:lnSpc>
              <a:spcAft>
                <a:spcPts val="600"/>
              </a:spcAft>
              <a:buFont typeface="+mj-lt"/>
              <a:buAutoNum type="arabicPeriod"/>
            </a:pPr>
            <a:endParaRPr lang="en-US" sz="2000" dirty="0">
              <a:solidFill>
                <a:schemeClr val="tx1">
                  <a:lumMod val="75000"/>
                  <a:lumOff val="25000"/>
                </a:schemeClr>
              </a:solidFill>
              <a:latin typeface="Arial" panose="020B0604020202020204" pitchFamily="34" charset="0"/>
              <a:cs typeface="Arial" panose="020B0604020202020204" pitchFamily="34" charset="0"/>
            </a:endParaRPr>
          </a:p>
          <a:p>
            <a:pPr marL="571500" indent="-342900" algn="just">
              <a:lnSpc>
                <a:spcPct val="90000"/>
              </a:lnSpc>
              <a:spcAft>
                <a:spcPts val="600"/>
              </a:spcAft>
              <a:buFont typeface="+mj-lt"/>
              <a:buAutoNum type="arabicPeriod"/>
            </a:pPr>
            <a:r>
              <a:rPr lang="en-US" sz="2000" dirty="0">
                <a:solidFill>
                  <a:schemeClr val="tx1">
                    <a:lumMod val="75000"/>
                    <a:lumOff val="25000"/>
                  </a:schemeClr>
                </a:solidFill>
                <a:latin typeface="Arial" panose="020B0604020202020204" pitchFamily="34" charset="0"/>
                <a:cs typeface="Arial" panose="020B0604020202020204" pitchFamily="34" charset="0"/>
              </a:rPr>
              <a:t>Which locational components had stronger influence on zonal LMPs?</a:t>
            </a:r>
          </a:p>
          <a:p>
            <a:pPr marL="571500" indent="-342900" algn="just">
              <a:lnSpc>
                <a:spcPct val="90000"/>
              </a:lnSpc>
              <a:spcAft>
                <a:spcPts val="600"/>
              </a:spcAft>
              <a:buFont typeface="+mj-lt"/>
              <a:buAutoNum type="arabicPeriod"/>
            </a:pPr>
            <a:endParaRPr lang="en-US" sz="2000" dirty="0">
              <a:solidFill>
                <a:schemeClr val="tx1">
                  <a:lumMod val="75000"/>
                  <a:lumOff val="25000"/>
                </a:schemeClr>
              </a:solidFill>
              <a:latin typeface="Arial" panose="020B0604020202020204" pitchFamily="34" charset="0"/>
              <a:cs typeface="Arial" panose="020B0604020202020204" pitchFamily="34" charset="0"/>
            </a:endParaRPr>
          </a:p>
          <a:p>
            <a:pPr marL="571500" indent="-342900" algn="just">
              <a:lnSpc>
                <a:spcPct val="90000"/>
              </a:lnSpc>
              <a:spcAft>
                <a:spcPts val="600"/>
              </a:spcAft>
              <a:buFont typeface="+mj-lt"/>
              <a:buAutoNum type="arabicPeriod"/>
            </a:pPr>
            <a:r>
              <a:rPr lang="en-US" sz="2000" dirty="0">
                <a:solidFill>
                  <a:schemeClr val="tx1">
                    <a:lumMod val="75000"/>
                    <a:lumOff val="25000"/>
                  </a:schemeClr>
                </a:solidFill>
                <a:latin typeface="Arial" panose="020B0604020202020204" pitchFamily="34" charset="0"/>
                <a:cs typeface="Arial" panose="020B0604020202020204" pitchFamily="34" charset="0"/>
              </a:rPr>
              <a:t>How did prices bid in the day-ahead market vary from those in real time?</a:t>
            </a:r>
          </a:p>
          <a:p>
            <a:pPr marL="571500" indent="-342900" algn="just">
              <a:lnSpc>
                <a:spcPct val="90000"/>
              </a:lnSpc>
              <a:spcAft>
                <a:spcPts val="600"/>
              </a:spcAft>
              <a:buFont typeface="+mj-lt"/>
              <a:buAutoNum type="arabicPeriod"/>
            </a:pPr>
            <a:endParaRPr lang="en-US" sz="2000" dirty="0">
              <a:solidFill>
                <a:schemeClr val="tx1">
                  <a:lumMod val="75000"/>
                  <a:lumOff val="25000"/>
                </a:schemeClr>
              </a:solidFill>
              <a:latin typeface="Arial" panose="020B0604020202020204" pitchFamily="34" charset="0"/>
              <a:cs typeface="Arial" panose="020B0604020202020204" pitchFamily="34" charset="0"/>
            </a:endParaRPr>
          </a:p>
          <a:p>
            <a:pPr marL="571500" indent="-342900" algn="just">
              <a:lnSpc>
                <a:spcPct val="90000"/>
              </a:lnSpc>
              <a:spcAft>
                <a:spcPts val="600"/>
              </a:spcAft>
              <a:buFont typeface="+mj-lt"/>
              <a:buAutoNum type="arabicPeriod"/>
            </a:pPr>
            <a:r>
              <a:rPr lang="en-US" sz="2000" dirty="0">
                <a:solidFill>
                  <a:schemeClr val="tx1">
                    <a:lumMod val="75000"/>
                    <a:lumOff val="25000"/>
                  </a:schemeClr>
                </a:solidFill>
                <a:latin typeface="Arial" panose="020B0604020202020204" pitchFamily="34" charset="0"/>
                <a:cs typeface="Arial" panose="020B0604020202020204" pitchFamily="34" charset="0"/>
              </a:rPr>
              <a:t>How many hours per year were MDA prices lower than MTR per load zone?</a:t>
            </a:r>
          </a:p>
        </p:txBody>
      </p:sp>
    </p:spTree>
    <p:extLst>
      <p:ext uri="{BB962C8B-B14F-4D97-AF65-F5344CB8AC3E}">
        <p14:creationId xmlns:p14="http://schemas.microsoft.com/office/powerpoint/2010/main" val="3210310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9DB6889-2DD8-4D38-B46B-DC9D434D1C7F}"/>
              </a:ext>
            </a:extLst>
          </p:cNvPr>
          <p:cNvSpPr txBox="1"/>
          <p:nvPr/>
        </p:nvSpPr>
        <p:spPr>
          <a:xfrm>
            <a:off x="552629" y="124873"/>
            <a:ext cx="11195501" cy="646331"/>
          </a:xfrm>
          <a:prstGeom prst="rect">
            <a:avLst/>
          </a:prstGeom>
          <a:noFill/>
        </p:spPr>
        <p:txBody>
          <a:bodyPr wrap="none" rtlCol="0">
            <a:spAutoFit/>
          </a:bodyPr>
          <a:lstStyle/>
          <a:p>
            <a:r>
              <a:rPr lang="en-US" sz="3600" b="1" dirty="0">
                <a:solidFill>
                  <a:schemeClr val="tx1">
                    <a:lumMod val="75000"/>
                    <a:lumOff val="25000"/>
                  </a:schemeClr>
                </a:solidFill>
                <a:latin typeface="Arial" panose="020B0604020202020204" pitchFamily="34" charset="0"/>
                <a:cs typeface="Arial" panose="020B0604020202020204" pitchFamily="34" charset="0"/>
              </a:rPr>
              <a:t>Data was retrieved from CENACE’s API: SW-PEND</a:t>
            </a:r>
          </a:p>
        </p:txBody>
      </p:sp>
      <p:graphicFrame>
        <p:nvGraphicFramePr>
          <p:cNvPr id="3" name="Tabla 2">
            <a:extLst>
              <a:ext uri="{FF2B5EF4-FFF2-40B4-BE49-F238E27FC236}">
                <a16:creationId xmlns:a16="http://schemas.microsoft.com/office/drawing/2014/main" id="{4A529DFA-3870-4A3F-959A-7B7CBBB47113}"/>
              </a:ext>
            </a:extLst>
          </p:cNvPr>
          <p:cNvGraphicFramePr>
            <a:graphicFrameLocks noGrp="1"/>
          </p:cNvGraphicFramePr>
          <p:nvPr>
            <p:extLst>
              <p:ext uri="{D42A27DB-BD31-4B8C-83A1-F6EECF244321}">
                <p14:modId xmlns:p14="http://schemas.microsoft.com/office/powerpoint/2010/main" val="3509409144"/>
              </p:ext>
            </p:extLst>
          </p:nvPr>
        </p:nvGraphicFramePr>
        <p:xfrm>
          <a:off x="685150" y="1086531"/>
          <a:ext cx="8018219" cy="4358640"/>
        </p:xfrm>
        <a:graphic>
          <a:graphicData uri="http://schemas.openxmlformats.org/drawingml/2006/table">
            <a:tbl>
              <a:tblPr firstRow="1" bandRow="1">
                <a:tableStyleId>{F5AB1C69-6EDB-4FF4-983F-18BD219EF322}</a:tableStyleId>
              </a:tblPr>
              <a:tblGrid>
                <a:gridCol w="1649730">
                  <a:extLst>
                    <a:ext uri="{9D8B030D-6E8A-4147-A177-3AD203B41FA5}">
                      <a16:colId xmlns:a16="http://schemas.microsoft.com/office/drawing/2014/main" val="1906271437"/>
                    </a:ext>
                  </a:extLst>
                </a:gridCol>
                <a:gridCol w="6368489">
                  <a:extLst>
                    <a:ext uri="{9D8B030D-6E8A-4147-A177-3AD203B41FA5}">
                      <a16:colId xmlns:a16="http://schemas.microsoft.com/office/drawing/2014/main" val="2080078542"/>
                    </a:ext>
                  </a:extLst>
                </a:gridCol>
              </a:tblGrid>
              <a:tr h="370840">
                <a:tc>
                  <a:txBody>
                    <a:bodyPr/>
                    <a:lstStyle/>
                    <a:p>
                      <a:pPr algn="ctr"/>
                      <a:r>
                        <a:rPr lang="en-US" sz="2000" noProof="0" dirty="0">
                          <a:latin typeface="Arial" panose="020B0604020202020204" pitchFamily="34" charset="0"/>
                          <a:cs typeface="Arial" panose="020B0604020202020204" pitchFamily="34" charset="0"/>
                        </a:rPr>
                        <a:t>Parameters</a:t>
                      </a:r>
                    </a:p>
                  </a:txBody>
                  <a:tcPr>
                    <a:solidFill>
                      <a:schemeClr val="tx1">
                        <a:lumMod val="65000"/>
                        <a:lumOff val="35000"/>
                      </a:schemeClr>
                    </a:solidFill>
                  </a:tcPr>
                </a:tc>
                <a:tc>
                  <a:txBody>
                    <a:bodyPr/>
                    <a:lstStyle/>
                    <a:p>
                      <a:pPr algn="ctr"/>
                      <a:r>
                        <a:rPr lang="en-US" sz="2000" noProof="0">
                          <a:latin typeface="Arial" panose="020B0604020202020204" pitchFamily="34" charset="0"/>
                          <a:cs typeface="Arial" panose="020B0604020202020204" pitchFamily="34" charset="0"/>
                        </a:rPr>
                        <a:t>Description</a:t>
                      </a:r>
                    </a:p>
                  </a:txBody>
                  <a:tcPr>
                    <a:solidFill>
                      <a:schemeClr val="tx1">
                        <a:lumMod val="65000"/>
                        <a:lumOff val="35000"/>
                      </a:schemeClr>
                    </a:solidFill>
                  </a:tcPr>
                </a:tc>
                <a:extLst>
                  <a:ext uri="{0D108BD9-81ED-4DB2-BD59-A6C34878D82A}">
                    <a16:rowId xmlns:a16="http://schemas.microsoft.com/office/drawing/2014/main" val="578970792"/>
                  </a:ext>
                </a:extLst>
              </a:tr>
              <a:tr h="370840">
                <a:tc>
                  <a:txBody>
                    <a:bodyPr/>
                    <a:lstStyle/>
                    <a:p>
                      <a:r>
                        <a:rPr lang="en-US" sz="2000" noProof="0">
                          <a:latin typeface="Arial" panose="020B0604020202020204" pitchFamily="34" charset="0"/>
                          <a:cs typeface="Arial" panose="020B0604020202020204" pitchFamily="34" charset="0"/>
                        </a:rPr>
                        <a:t>Sistema</a:t>
                      </a:r>
                    </a:p>
                  </a:txBody>
                  <a:tcPr/>
                </a:tc>
                <a:tc>
                  <a:txBody>
                    <a:bodyPr/>
                    <a:lstStyle/>
                    <a:p>
                      <a:r>
                        <a:rPr lang="en-US" sz="2000" noProof="0" dirty="0">
                          <a:latin typeface="Arial" panose="020B0604020202020204" pitchFamily="34" charset="0"/>
                          <a:cs typeface="Arial" panose="020B0604020202020204" pitchFamily="34" charset="0"/>
                        </a:rPr>
                        <a:t>Electric System: SIN, BCA, BCS </a:t>
                      </a:r>
                      <a:r>
                        <a:rPr lang="en-US" sz="2000" b="1" noProof="0" dirty="0">
                          <a:solidFill>
                            <a:srgbClr val="C00000"/>
                          </a:solidFill>
                          <a:latin typeface="Arial" panose="020B0604020202020204" pitchFamily="34" charset="0"/>
                          <a:cs typeface="Arial" panose="020B0604020202020204" pitchFamily="34" charset="0"/>
                        </a:rPr>
                        <a:t>[Max. 1]</a:t>
                      </a:r>
                      <a:endParaRPr lang="en-US" sz="20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56864151"/>
                  </a:ext>
                </a:extLst>
              </a:tr>
              <a:tr h="370840">
                <a:tc>
                  <a:txBody>
                    <a:bodyPr/>
                    <a:lstStyle/>
                    <a:p>
                      <a:r>
                        <a:rPr lang="en-US" sz="2000" noProof="0">
                          <a:latin typeface="Arial" panose="020B0604020202020204" pitchFamily="34" charset="0"/>
                          <a:cs typeface="Arial" panose="020B0604020202020204" pitchFamily="34" charset="0"/>
                        </a:rPr>
                        <a:t>Proceso</a:t>
                      </a:r>
                    </a:p>
                  </a:txBody>
                  <a:tcPr/>
                </a:tc>
                <a:tc>
                  <a:txBody>
                    <a:bodyPr/>
                    <a:lstStyle/>
                    <a:p>
                      <a:r>
                        <a:rPr lang="en-US" sz="2000" noProof="0" dirty="0">
                          <a:latin typeface="Arial" panose="020B0604020202020204" pitchFamily="34" charset="0"/>
                          <a:cs typeface="Arial" panose="020B0604020202020204" pitchFamily="34" charset="0"/>
                        </a:rPr>
                        <a:t>Results per market, MDA or MTR </a:t>
                      </a:r>
                      <a:r>
                        <a:rPr lang="en-US" sz="2000" b="1" noProof="0" dirty="0">
                          <a:solidFill>
                            <a:srgbClr val="C00000"/>
                          </a:solidFill>
                          <a:latin typeface="Arial" panose="020B0604020202020204" pitchFamily="34" charset="0"/>
                          <a:cs typeface="Arial" panose="020B0604020202020204" pitchFamily="34" charset="0"/>
                        </a:rPr>
                        <a:t>[Max. 1]</a:t>
                      </a:r>
                      <a:endParaRPr lang="en-US" sz="20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427844151"/>
                  </a:ext>
                </a:extLst>
              </a:tr>
              <a:tr h="370840">
                <a:tc>
                  <a:txBody>
                    <a:bodyPr/>
                    <a:lstStyle/>
                    <a:p>
                      <a:r>
                        <a:rPr lang="en-US" sz="2000" noProof="0">
                          <a:latin typeface="Arial" panose="020B0604020202020204" pitchFamily="34" charset="0"/>
                          <a:cs typeface="Arial" panose="020B0604020202020204" pitchFamily="34" charset="0"/>
                        </a:rPr>
                        <a:t>Lista_zc</a:t>
                      </a:r>
                    </a:p>
                  </a:txBody>
                  <a:tcPr/>
                </a:tc>
                <a:tc>
                  <a:txBody>
                    <a:bodyPr/>
                    <a:lstStyle/>
                    <a:p>
                      <a:r>
                        <a:rPr lang="en-US" sz="2000" noProof="0" dirty="0">
                          <a:latin typeface="Arial" panose="020B0604020202020204" pitchFamily="34" charset="0"/>
                          <a:cs typeface="Arial" panose="020B0604020202020204" pitchFamily="34" charset="0"/>
                        </a:rPr>
                        <a:t>List of load zones </a:t>
                      </a:r>
                      <a:r>
                        <a:rPr lang="en-US" sz="2000" b="1" noProof="0" dirty="0">
                          <a:solidFill>
                            <a:srgbClr val="C00000"/>
                          </a:solidFill>
                          <a:latin typeface="Arial" panose="020B0604020202020204" pitchFamily="34" charset="0"/>
                          <a:cs typeface="Arial" panose="020B0604020202020204" pitchFamily="34" charset="0"/>
                        </a:rPr>
                        <a:t>[Max. 10]</a:t>
                      </a:r>
                      <a:endParaRPr lang="en-US" sz="20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21200148"/>
                  </a:ext>
                </a:extLst>
              </a:tr>
              <a:tr h="370840">
                <a:tc>
                  <a:txBody>
                    <a:bodyPr/>
                    <a:lstStyle/>
                    <a:p>
                      <a:r>
                        <a:rPr lang="en-US" sz="2000" noProof="0">
                          <a:latin typeface="Arial" panose="020B0604020202020204" pitchFamily="34" charset="0"/>
                          <a:cs typeface="Arial" panose="020B0604020202020204" pitchFamily="34" charset="0"/>
                        </a:rPr>
                        <a:t>Anio_ini</a:t>
                      </a:r>
                    </a:p>
                  </a:txBody>
                  <a:tcPr/>
                </a:tc>
                <a:tc>
                  <a:txBody>
                    <a:bodyPr/>
                    <a:lstStyle/>
                    <a:p>
                      <a:r>
                        <a:rPr lang="en-US" sz="2000" noProof="0">
                          <a:latin typeface="Arial" panose="020B0604020202020204" pitchFamily="34" charset="0"/>
                          <a:cs typeface="Arial" panose="020B0604020202020204" pitchFamily="34" charset="0"/>
                        </a:rPr>
                        <a:t>Starting year for a defined period. AAAA format.</a:t>
                      </a:r>
                    </a:p>
                  </a:txBody>
                  <a:tcPr/>
                </a:tc>
                <a:extLst>
                  <a:ext uri="{0D108BD9-81ED-4DB2-BD59-A6C34878D82A}">
                    <a16:rowId xmlns:a16="http://schemas.microsoft.com/office/drawing/2014/main" val="2001888822"/>
                  </a:ext>
                </a:extLst>
              </a:tr>
              <a:tr h="370840">
                <a:tc>
                  <a:txBody>
                    <a:bodyPr/>
                    <a:lstStyle/>
                    <a:p>
                      <a:r>
                        <a:rPr lang="en-US" sz="2000" noProof="0">
                          <a:latin typeface="Arial" panose="020B0604020202020204" pitchFamily="34" charset="0"/>
                          <a:cs typeface="Arial" panose="020B0604020202020204" pitchFamily="34" charset="0"/>
                        </a:rPr>
                        <a:t>Mes_ini</a:t>
                      </a:r>
                    </a:p>
                  </a:txBody>
                  <a:tcPr/>
                </a:tc>
                <a:tc>
                  <a:txBody>
                    <a:bodyPr/>
                    <a:lstStyle/>
                    <a:p>
                      <a:r>
                        <a:rPr lang="en-US" sz="2000" noProof="0">
                          <a:latin typeface="Arial" panose="020B0604020202020204" pitchFamily="34" charset="0"/>
                          <a:cs typeface="Arial" panose="020B0604020202020204" pitchFamily="34" charset="0"/>
                        </a:rPr>
                        <a:t>Starting month for a defined period. MM format.</a:t>
                      </a:r>
                    </a:p>
                  </a:txBody>
                  <a:tcPr/>
                </a:tc>
                <a:extLst>
                  <a:ext uri="{0D108BD9-81ED-4DB2-BD59-A6C34878D82A}">
                    <a16:rowId xmlns:a16="http://schemas.microsoft.com/office/drawing/2014/main" val="3914495155"/>
                  </a:ext>
                </a:extLst>
              </a:tr>
              <a:tr h="370840">
                <a:tc>
                  <a:txBody>
                    <a:bodyPr/>
                    <a:lstStyle/>
                    <a:p>
                      <a:r>
                        <a:rPr lang="en-US" sz="2000" noProof="0">
                          <a:latin typeface="Arial" panose="020B0604020202020204" pitchFamily="34" charset="0"/>
                          <a:cs typeface="Arial" panose="020B0604020202020204" pitchFamily="34" charset="0"/>
                        </a:rPr>
                        <a:t>Dia_ini</a:t>
                      </a:r>
                    </a:p>
                  </a:txBody>
                  <a:tcPr/>
                </a:tc>
                <a:tc>
                  <a:txBody>
                    <a:bodyPr/>
                    <a:lstStyle/>
                    <a:p>
                      <a:r>
                        <a:rPr lang="en-US" sz="2000" noProof="0">
                          <a:latin typeface="Arial" panose="020B0604020202020204" pitchFamily="34" charset="0"/>
                          <a:cs typeface="Arial" panose="020B0604020202020204" pitchFamily="34" charset="0"/>
                        </a:rPr>
                        <a:t>Starting day for a defined period. DD format.</a:t>
                      </a:r>
                    </a:p>
                  </a:txBody>
                  <a:tcPr/>
                </a:tc>
                <a:extLst>
                  <a:ext uri="{0D108BD9-81ED-4DB2-BD59-A6C34878D82A}">
                    <a16:rowId xmlns:a16="http://schemas.microsoft.com/office/drawing/2014/main" val="1610445715"/>
                  </a:ext>
                </a:extLst>
              </a:tr>
              <a:tr h="0">
                <a:tc>
                  <a:txBody>
                    <a:bodyPr/>
                    <a:lstStyle/>
                    <a:p>
                      <a:r>
                        <a:rPr lang="en-US" sz="2000" noProof="0">
                          <a:latin typeface="Arial" panose="020B0604020202020204" pitchFamily="34" charset="0"/>
                          <a:cs typeface="Arial" panose="020B0604020202020204" pitchFamily="34" charset="0"/>
                        </a:rPr>
                        <a:t>Anio_fin</a:t>
                      </a:r>
                    </a:p>
                  </a:txBody>
                  <a:tcPr/>
                </a:tc>
                <a:tc>
                  <a:txBody>
                    <a:bodyPr/>
                    <a:lstStyle/>
                    <a:p>
                      <a:r>
                        <a:rPr lang="en-US" sz="2000" noProof="0">
                          <a:latin typeface="Arial" panose="020B0604020202020204" pitchFamily="34" charset="0"/>
                          <a:cs typeface="Arial" panose="020B0604020202020204" pitchFamily="34" charset="0"/>
                        </a:rPr>
                        <a:t>Final year for a defined period. AAAA format.</a:t>
                      </a:r>
                    </a:p>
                  </a:txBody>
                  <a:tcPr/>
                </a:tc>
                <a:extLst>
                  <a:ext uri="{0D108BD9-81ED-4DB2-BD59-A6C34878D82A}">
                    <a16:rowId xmlns:a16="http://schemas.microsoft.com/office/drawing/2014/main" val="485043411"/>
                  </a:ext>
                </a:extLst>
              </a:tr>
              <a:tr h="0">
                <a:tc>
                  <a:txBody>
                    <a:bodyPr/>
                    <a:lstStyle/>
                    <a:p>
                      <a:r>
                        <a:rPr lang="en-US" sz="2000" noProof="0">
                          <a:latin typeface="Arial" panose="020B0604020202020204" pitchFamily="34" charset="0"/>
                          <a:cs typeface="Arial" panose="020B0604020202020204" pitchFamily="34" charset="0"/>
                        </a:rPr>
                        <a:t>Mes_fin</a:t>
                      </a:r>
                    </a:p>
                  </a:txBody>
                  <a:tcPr/>
                </a:tc>
                <a:tc>
                  <a:txBody>
                    <a:bodyPr/>
                    <a:lstStyle/>
                    <a:p>
                      <a:r>
                        <a:rPr lang="en-US" sz="2000" noProof="0">
                          <a:latin typeface="Arial" panose="020B0604020202020204" pitchFamily="34" charset="0"/>
                          <a:cs typeface="Arial" panose="020B0604020202020204" pitchFamily="34" charset="0"/>
                        </a:rPr>
                        <a:t>Final month for a defined period. MM format.</a:t>
                      </a:r>
                    </a:p>
                  </a:txBody>
                  <a:tcPr/>
                </a:tc>
                <a:extLst>
                  <a:ext uri="{0D108BD9-81ED-4DB2-BD59-A6C34878D82A}">
                    <a16:rowId xmlns:a16="http://schemas.microsoft.com/office/drawing/2014/main" val="3933717631"/>
                  </a:ext>
                </a:extLst>
              </a:tr>
              <a:tr h="163149">
                <a:tc>
                  <a:txBody>
                    <a:bodyPr/>
                    <a:lstStyle/>
                    <a:p>
                      <a:r>
                        <a:rPr lang="en-US" sz="2000" noProof="0">
                          <a:latin typeface="Arial" panose="020B0604020202020204" pitchFamily="34" charset="0"/>
                          <a:cs typeface="Arial" panose="020B0604020202020204" pitchFamily="34" charset="0"/>
                        </a:rPr>
                        <a:t>Dia_fin</a:t>
                      </a:r>
                    </a:p>
                  </a:txBody>
                  <a:tcPr/>
                </a:tc>
                <a:tc>
                  <a:txBody>
                    <a:bodyPr/>
                    <a:lstStyle/>
                    <a:p>
                      <a:r>
                        <a:rPr lang="en-US" sz="2000" noProof="0">
                          <a:latin typeface="Arial" panose="020B0604020202020204" pitchFamily="34" charset="0"/>
                          <a:cs typeface="Arial" panose="020B0604020202020204" pitchFamily="34" charset="0"/>
                        </a:rPr>
                        <a:t>Final day for a defined period. DD format.</a:t>
                      </a:r>
                    </a:p>
                  </a:txBody>
                  <a:tcPr/>
                </a:tc>
                <a:extLst>
                  <a:ext uri="{0D108BD9-81ED-4DB2-BD59-A6C34878D82A}">
                    <a16:rowId xmlns:a16="http://schemas.microsoft.com/office/drawing/2014/main" val="1927120757"/>
                  </a:ext>
                </a:extLst>
              </a:tr>
              <a:tr h="0">
                <a:tc>
                  <a:txBody>
                    <a:bodyPr/>
                    <a:lstStyle/>
                    <a:p>
                      <a:r>
                        <a:rPr lang="en-US" sz="2000" noProof="0">
                          <a:latin typeface="Arial" panose="020B0604020202020204" pitchFamily="34" charset="0"/>
                          <a:cs typeface="Arial" panose="020B0604020202020204" pitchFamily="34" charset="0"/>
                        </a:rPr>
                        <a:t>Formato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noProof="0" dirty="0">
                          <a:latin typeface="Arial" panose="020B0604020202020204" pitchFamily="34" charset="0"/>
                          <a:cs typeface="Arial" panose="020B0604020202020204" pitchFamily="34" charset="0"/>
                        </a:rPr>
                        <a:t>Output format: XML [default] or </a:t>
                      </a:r>
                      <a:r>
                        <a:rPr lang="en-US" sz="2000" b="1" noProof="0" dirty="0">
                          <a:solidFill>
                            <a:srgbClr val="C00000"/>
                          </a:solidFill>
                          <a:latin typeface="Arial" panose="020B0604020202020204" pitchFamily="34" charset="0"/>
                          <a:cs typeface="Arial" panose="020B0604020202020204" pitchFamily="34" charset="0"/>
                        </a:rPr>
                        <a:t>JSON</a:t>
                      </a:r>
                    </a:p>
                  </a:txBody>
                  <a:tcPr/>
                </a:tc>
                <a:extLst>
                  <a:ext uri="{0D108BD9-81ED-4DB2-BD59-A6C34878D82A}">
                    <a16:rowId xmlns:a16="http://schemas.microsoft.com/office/drawing/2014/main" val="3029338196"/>
                  </a:ext>
                </a:extLst>
              </a:tr>
            </a:tbl>
          </a:graphicData>
        </a:graphic>
      </p:graphicFrame>
      <p:pic>
        <p:nvPicPr>
          <p:cNvPr id="2056" name="Picture 8" descr="Image result for data analyst png">
            <a:extLst>
              <a:ext uri="{FF2B5EF4-FFF2-40B4-BE49-F238E27FC236}">
                <a16:creationId xmlns:a16="http://schemas.microsoft.com/office/drawing/2014/main" id="{E8B8E83C-70B6-4E12-B9C4-DECC519AFB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3890" y="3429000"/>
            <a:ext cx="4551362" cy="3429000"/>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3F52D622-14F7-4C73-8F4F-6C3AD3D379B6}"/>
              </a:ext>
            </a:extLst>
          </p:cNvPr>
          <p:cNvSpPr txBox="1"/>
          <p:nvPr/>
        </p:nvSpPr>
        <p:spPr>
          <a:xfrm>
            <a:off x="658213" y="5590315"/>
            <a:ext cx="7835998" cy="523220"/>
          </a:xfrm>
          <a:prstGeom prst="rect">
            <a:avLst/>
          </a:prstGeom>
          <a:noFill/>
        </p:spPr>
        <p:txBody>
          <a:bodyPr wrap="square" rtlCol="0">
            <a:spAutoFit/>
          </a:bodyPr>
          <a:lstStyle/>
          <a:p>
            <a:r>
              <a:rPr lang="en-US" sz="1400" b="1" dirty="0">
                <a:solidFill>
                  <a:schemeClr val="tx1">
                    <a:lumMod val="75000"/>
                    <a:lumOff val="25000"/>
                  </a:schemeClr>
                </a:solidFill>
                <a:latin typeface="Arial" panose="020B0604020202020204" pitchFamily="34" charset="0"/>
                <a:cs typeface="Arial" panose="020B0604020202020204" pitchFamily="34" charset="0"/>
              </a:rPr>
              <a:t>Documentation: </a:t>
            </a:r>
            <a:r>
              <a:rPr lang="en-US" sz="1400" dirty="0">
                <a:solidFill>
                  <a:schemeClr val="tx1">
                    <a:lumMod val="75000"/>
                    <a:lumOff val="25000"/>
                  </a:schemeClr>
                </a:solidFill>
                <a:latin typeface="Arial" panose="020B0604020202020204" pitchFamily="34" charset="0"/>
                <a:cs typeface="Arial" panose="020B0604020202020204" pitchFamily="34" charset="0"/>
                <a:hlinkClick r:id="rId3"/>
              </a:rPr>
              <a:t>https://www.cenace.gob.mx/DocsMEM/Manual%20para%20Uso%20SW-PEND%202018%2003%2001%20v1.pdf</a:t>
            </a:r>
            <a:endParaRPr lang="en-US" sz="14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4" name="Rectángulo 3">
            <a:extLst>
              <a:ext uri="{FF2B5EF4-FFF2-40B4-BE49-F238E27FC236}">
                <a16:creationId xmlns:a16="http://schemas.microsoft.com/office/drawing/2014/main" id="{D6EA035A-706A-4DC2-A64B-A5A2104A0E47}"/>
              </a:ext>
            </a:extLst>
          </p:cNvPr>
          <p:cNvSpPr/>
          <p:nvPr/>
        </p:nvSpPr>
        <p:spPr>
          <a:xfrm rot="16200000">
            <a:off x="-477405" y="3575638"/>
            <a:ext cx="1792478" cy="400110"/>
          </a:xfrm>
          <a:prstGeom prst="rect">
            <a:avLst/>
          </a:prstGeom>
        </p:spPr>
        <p:txBody>
          <a:bodyPr wrap="none">
            <a:spAutoFit/>
          </a:bodyPr>
          <a:lstStyle/>
          <a:p>
            <a:r>
              <a:rPr lang="en-US" sz="2000" b="1" dirty="0">
                <a:solidFill>
                  <a:srgbClr val="C00000"/>
                </a:solidFill>
                <a:latin typeface="Arial" panose="020B0604020202020204" pitchFamily="34" charset="0"/>
                <a:cs typeface="Arial" panose="020B0604020202020204" pitchFamily="34" charset="0"/>
              </a:rPr>
              <a:t>[Max. 7 days]</a:t>
            </a:r>
            <a:endParaRPr lang="es-MX" sz="2000" dirty="0"/>
          </a:p>
        </p:txBody>
      </p:sp>
    </p:spTree>
    <p:extLst>
      <p:ext uri="{BB962C8B-B14F-4D97-AF65-F5344CB8AC3E}">
        <p14:creationId xmlns:p14="http://schemas.microsoft.com/office/powerpoint/2010/main" val="519270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9DB6889-2DD8-4D38-B46B-DC9D434D1C7F}"/>
              </a:ext>
            </a:extLst>
          </p:cNvPr>
          <p:cNvSpPr txBox="1"/>
          <p:nvPr/>
        </p:nvSpPr>
        <p:spPr>
          <a:xfrm>
            <a:off x="552629" y="124873"/>
            <a:ext cx="11195501" cy="646331"/>
          </a:xfrm>
          <a:prstGeom prst="rect">
            <a:avLst/>
          </a:prstGeom>
          <a:noFill/>
        </p:spPr>
        <p:txBody>
          <a:bodyPr wrap="none" rtlCol="0">
            <a:spAutoFit/>
          </a:bodyPr>
          <a:lstStyle/>
          <a:p>
            <a:r>
              <a:rPr lang="en-US" sz="3600" b="1" dirty="0">
                <a:solidFill>
                  <a:schemeClr val="tx1">
                    <a:lumMod val="75000"/>
                    <a:lumOff val="25000"/>
                  </a:schemeClr>
                </a:solidFill>
                <a:latin typeface="Arial" panose="020B0604020202020204" pitchFamily="34" charset="0"/>
                <a:cs typeface="Arial" panose="020B0604020202020204" pitchFamily="34" charset="0"/>
              </a:rPr>
              <a:t>Data was retrieved from CENACE’s API: SW-PEND</a:t>
            </a:r>
          </a:p>
        </p:txBody>
      </p:sp>
      <p:graphicFrame>
        <p:nvGraphicFramePr>
          <p:cNvPr id="3" name="Tabla 2">
            <a:extLst>
              <a:ext uri="{FF2B5EF4-FFF2-40B4-BE49-F238E27FC236}">
                <a16:creationId xmlns:a16="http://schemas.microsoft.com/office/drawing/2014/main" id="{4A529DFA-3870-4A3F-959A-7B7CBBB47113}"/>
              </a:ext>
            </a:extLst>
          </p:cNvPr>
          <p:cNvGraphicFramePr>
            <a:graphicFrameLocks noGrp="1"/>
          </p:cNvGraphicFramePr>
          <p:nvPr>
            <p:extLst>
              <p:ext uri="{D42A27DB-BD31-4B8C-83A1-F6EECF244321}">
                <p14:modId xmlns:p14="http://schemas.microsoft.com/office/powerpoint/2010/main" val="1784816124"/>
              </p:ext>
            </p:extLst>
          </p:nvPr>
        </p:nvGraphicFramePr>
        <p:xfrm>
          <a:off x="685150" y="1086531"/>
          <a:ext cx="7055099" cy="5151120"/>
        </p:xfrm>
        <a:graphic>
          <a:graphicData uri="http://schemas.openxmlformats.org/drawingml/2006/table">
            <a:tbl>
              <a:tblPr firstRow="1" bandRow="1">
                <a:tableStyleId>{F5AB1C69-6EDB-4FF4-983F-18BD219EF322}</a:tableStyleId>
              </a:tblPr>
              <a:tblGrid>
                <a:gridCol w="1726746">
                  <a:extLst>
                    <a:ext uri="{9D8B030D-6E8A-4147-A177-3AD203B41FA5}">
                      <a16:colId xmlns:a16="http://schemas.microsoft.com/office/drawing/2014/main" val="1906271437"/>
                    </a:ext>
                  </a:extLst>
                </a:gridCol>
                <a:gridCol w="5328353">
                  <a:extLst>
                    <a:ext uri="{9D8B030D-6E8A-4147-A177-3AD203B41FA5}">
                      <a16:colId xmlns:a16="http://schemas.microsoft.com/office/drawing/2014/main" val="2080078542"/>
                    </a:ext>
                  </a:extLst>
                </a:gridCol>
              </a:tblGrid>
              <a:tr h="370840">
                <a:tc>
                  <a:txBody>
                    <a:bodyPr/>
                    <a:lstStyle/>
                    <a:p>
                      <a:pPr algn="ctr"/>
                      <a:r>
                        <a:rPr lang="en-US" sz="2000" noProof="0" dirty="0">
                          <a:latin typeface="Arial" panose="020B0604020202020204" pitchFamily="34" charset="0"/>
                          <a:cs typeface="Arial" panose="020B0604020202020204" pitchFamily="34" charset="0"/>
                        </a:rPr>
                        <a:t>Output</a:t>
                      </a:r>
                    </a:p>
                  </a:txBody>
                  <a:tcPr>
                    <a:solidFill>
                      <a:schemeClr val="tx1">
                        <a:lumMod val="65000"/>
                        <a:lumOff val="35000"/>
                      </a:schemeClr>
                    </a:solidFill>
                  </a:tcPr>
                </a:tc>
                <a:tc>
                  <a:txBody>
                    <a:bodyPr/>
                    <a:lstStyle/>
                    <a:p>
                      <a:pPr algn="ctr"/>
                      <a:r>
                        <a:rPr lang="en-US" sz="2000" noProof="0">
                          <a:latin typeface="Arial" panose="020B0604020202020204" pitchFamily="34" charset="0"/>
                          <a:cs typeface="Arial" panose="020B0604020202020204" pitchFamily="34" charset="0"/>
                        </a:rPr>
                        <a:t>Description</a:t>
                      </a:r>
                    </a:p>
                  </a:txBody>
                  <a:tcPr>
                    <a:solidFill>
                      <a:schemeClr val="tx1">
                        <a:lumMod val="65000"/>
                        <a:lumOff val="35000"/>
                      </a:schemeClr>
                    </a:solidFill>
                  </a:tcPr>
                </a:tc>
                <a:extLst>
                  <a:ext uri="{0D108BD9-81ED-4DB2-BD59-A6C34878D82A}">
                    <a16:rowId xmlns:a16="http://schemas.microsoft.com/office/drawing/2014/main" val="578970792"/>
                  </a:ext>
                </a:extLst>
              </a:tr>
              <a:tr h="370840">
                <a:tc>
                  <a:txBody>
                    <a:bodyPr/>
                    <a:lstStyle/>
                    <a:p>
                      <a:r>
                        <a:rPr lang="en-US" sz="2000" noProof="0" dirty="0" err="1">
                          <a:latin typeface="Arial" panose="020B0604020202020204" pitchFamily="34" charset="0"/>
                          <a:cs typeface="Arial" panose="020B0604020202020204" pitchFamily="34" charset="0"/>
                        </a:rPr>
                        <a:t>Nombre</a:t>
                      </a:r>
                      <a:endParaRPr lang="en-US" sz="2000" noProof="0" dirty="0">
                        <a:latin typeface="Arial" panose="020B0604020202020204" pitchFamily="34" charset="0"/>
                        <a:cs typeface="Arial" panose="020B0604020202020204" pitchFamily="34" charset="0"/>
                      </a:endParaRPr>
                    </a:p>
                  </a:txBody>
                  <a:tcPr/>
                </a:tc>
                <a:tc>
                  <a:txBody>
                    <a:bodyPr/>
                    <a:lstStyle/>
                    <a:p>
                      <a:r>
                        <a:rPr lang="en-US" sz="2000" noProof="0" dirty="0">
                          <a:latin typeface="Arial" panose="020B0604020202020204" pitchFamily="34" charset="0"/>
                          <a:cs typeface="Arial" panose="020B0604020202020204" pitchFamily="34" charset="0"/>
                        </a:rPr>
                        <a:t>Report name</a:t>
                      </a:r>
                    </a:p>
                  </a:txBody>
                  <a:tcPr/>
                </a:tc>
                <a:extLst>
                  <a:ext uri="{0D108BD9-81ED-4DB2-BD59-A6C34878D82A}">
                    <a16:rowId xmlns:a16="http://schemas.microsoft.com/office/drawing/2014/main" val="56864151"/>
                  </a:ext>
                </a:extLst>
              </a:tr>
              <a:tr h="370840">
                <a:tc>
                  <a:txBody>
                    <a:bodyPr/>
                    <a:lstStyle/>
                    <a:p>
                      <a:r>
                        <a:rPr lang="en-US" sz="2000" b="1" noProof="0">
                          <a:solidFill>
                            <a:srgbClr val="C00000"/>
                          </a:solidFill>
                          <a:latin typeface="Arial" panose="020B0604020202020204" pitchFamily="34" charset="0"/>
                          <a:cs typeface="Arial" panose="020B0604020202020204" pitchFamily="34" charset="0"/>
                        </a:rPr>
                        <a:t>Proceso</a:t>
                      </a:r>
                    </a:p>
                  </a:txBody>
                  <a:tcPr/>
                </a:tc>
                <a:tc>
                  <a:txBody>
                    <a:bodyPr/>
                    <a:lstStyle/>
                    <a:p>
                      <a:r>
                        <a:rPr lang="en-US" sz="2000" noProof="0" dirty="0">
                          <a:latin typeface="Arial" panose="020B0604020202020204" pitchFamily="34" charset="0"/>
                          <a:cs typeface="Arial" panose="020B0604020202020204" pitchFamily="34" charset="0"/>
                        </a:rPr>
                        <a:t>Market: MDA, MTR</a:t>
                      </a:r>
                    </a:p>
                  </a:txBody>
                  <a:tcPr/>
                </a:tc>
                <a:extLst>
                  <a:ext uri="{0D108BD9-81ED-4DB2-BD59-A6C34878D82A}">
                    <a16:rowId xmlns:a16="http://schemas.microsoft.com/office/drawing/2014/main" val="2427844151"/>
                  </a:ext>
                </a:extLst>
              </a:tr>
              <a:tr h="370840">
                <a:tc>
                  <a:txBody>
                    <a:bodyPr/>
                    <a:lstStyle/>
                    <a:p>
                      <a:r>
                        <a:rPr lang="en-US" sz="2000" b="1" noProof="0" dirty="0">
                          <a:solidFill>
                            <a:srgbClr val="C00000"/>
                          </a:solidFill>
                          <a:latin typeface="Arial" panose="020B0604020202020204" pitchFamily="34" charset="0"/>
                          <a:cs typeface="Arial" panose="020B0604020202020204" pitchFamily="34" charset="0"/>
                        </a:rPr>
                        <a:t>Sistema</a:t>
                      </a:r>
                    </a:p>
                  </a:txBody>
                  <a:tcPr/>
                </a:tc>
                <a:tc>
                  <a:txBody>
                    <a:bodyPr/>
                    <a:lstStyle/>
                    <a:p>
                      <a:r>
                        <a:rPr lang="en-US" sz="2000" noProof="0" dirty="0">
                          <a:latin typeface="Arial" panose="020B0604020202020204" pitchFamily="34" charset="0"/>
                          <a:cs typeface="Arial" panose="020B0604020202020204" pitchFamily="34" charset="0"/>
                        </a:rPr>
                        <a:t>System: BCA, BCS, SIN</a:t>
                      </a:r>
                    </a:p>
                  </a:txBody>
                  <a:tcPr/>
                </a:tc>
                <a:extLst>
                  <a:ext uri="{0D108BD9-81ED-4DB2-BD59-A6C34878D82A}">
                    <a16:rowId xmlns:a16="http://schemas.microsoft.com/office/drawing/2014/main" val="3021200148"/>
                  </a:ext>
                </a:extLst>
              </a:tr>
              <a:tr h="370840">
                <a:tc>
                  <a:txBody>
                    <a:bodyPr/>
                    <a:lstStyle/>
                    <a:p>
                      <a:r>
                        <a:rPr lang="en-US" sz="2000" noProof="0" dirty="0">
                          <a:latin typeface="Arial" panose="020B0604020202020204" pitchFamily="34" charset="0"/>
                          <a:cs typeface="Arial" panose="020B0604020202020204" pitchFamily="34" charset="0"/>
                        </a:rPr>
                        <a:t>Area</a:t>
                      </a:r>
                    </a:p>
                  </a:txBody>
                  <a:tcPr/>
                </a:tc>
                <a:tc>
                  <a:txBody>
                    <a:bodyPr/>
                    <a:lstStyle/>
                    <a:p>
                      <a:r>
                        <a:rPr lang="en-US" sz="2000" noProof="0" dirty="0">
                          <a:latin typeface="Arial" panose="020B0604020202020204" pitchFamily="34" charset="0"/>
                          <a:cs typeface="Arial" panose="020B0604020202020204" pitchFamily="34" charset="0"/>
                        </a:rPr>
                        <a:t>Publishing area</a:t>
                      </a:r>
                    </a:p>
                  </a:txBody>
                  <a:tcPr/>
                </a:tc>
                <a:extLst>
                  <a:ext uri="{0D108BD9-81ED-4DB2-BD59-A6C34878D82A}">
                    <a16:rowId xmlns:a16="http://schemas.microsoft.com/office/drawing/2014/main" val="2001888822"/>
                  </a:ext>
                </a:extLst>
              </a:tr>
              <a:tr h="370840">
                <a:tc>
                  <a:txBody>
                    <a:bodyPr/>
                    <a:lstStyle/>
                    <a:p>
                      <a:r>
                        <a:rPr lang="en-US" sz="2000" b="1" noProof="0" dirty="0" err="1">
                          <a:solidFill>
                            <a:srgbClr val="C00000"/>
                          </a:solidFill>
                          <a:latin typeface="Arial" panose="020B0604020202020204" pitchFamily="34" charset="0"/>
                          <a:cs typeface="Arial" panose="020B0604020202020204" pitchFamily="34" charset="0"/>
                        </a:rPr>
                        <a:t>Zona_carga</a:t>
                      </a:r>
                      <a:endParaRPr lang="en-US" sz="2000" b="1" noProof="0" dirty="0">
                        <a:solidFill>
                          <a:srgbClr val="C00000"/>
                        </a:solidFill>
                        <a:latin typeface="Arial" panose="020B0604020202020204" pitchFamily="34" charset="0"/>
                        <a:cs typeface="Arial" panose="020B0604020202020204" pitchFamily="34" charset="0"/>
                      </a:endParaRPr>
                    </a:p>
                  </a:txBody>
                  <a:tcPr/>
                </a:tc>
                <a:tc>
                  <a:txBody>
                    <a:bodyPr/>
                    <a:lstStyle/>
                    <a:p>
                      <a:r>
                        <a:rPr lang="en-US" sz="2000" noProof="0" dirty="0">
                          <a:latin typeface="Arial" panose="020B0604020202020204" pitchFamily="34" charset="0"/>
                          <a:cs typeface="Arial" panose="020B0604020202020204" pitchFamily="34" charset="0"/>
                        </a:rPr>
                        <a:t>Load zone code</a:t>
                      </a:r>
                    </a:p>
                  </a:txBody>
                  <a:tcPr/>
                </a:tc>
                <a:extLst>
                  <a:ext uri="{0D108BD9-81ED-4DB2-BD59-A6C34878D82A}">
                    <a16:rowId xmlns:a16="http://schemas.microsoft.com/office/drawing/2014/main" val="3914495155"/>
                  </a:ext>
                </a:extLst>
              </a:tr>
              <a:tr h="370840">
                <a:tc>
                  <a:txBody>
                    <a:bodyPr/>
                    <a:lstStyle/>
                    <a:p>
                      <a:r>
                        <a:rPr lang="en-US" sz="2000" b="1" noProof="0" dirty="0" err="1">
                          <a:solidFill>
                            <a:srgbClr val="C00000"/>
                          </a:solidFill>
                          <a:latin typeface="Arial" panose="020B0604020202020204" pitchFamily="34" charset="0"/>
                          <a:cs typeface="Arial" panose="020B0604020202020204" pitchFamily="34" charset="0"/>
                        </a:rPr>
                        <a:t>fecha</a:t>
                      </a:r>
                      <a:endParaRPr lang="en-US" sz="2000" b="1" noProof="0" dirty="0">
                        <a:solidFill>
                          <a:srgbClr val="C00000"/>
                        </a:solidFill>
                        <a:latin typeface="Arial" panose="020B0604020202020204" pitchFamily="34" charset="0"/>
                        <a:cs typeface="Arial" panose="020B0604020202020204" pitchFamily="34" charset="0"/>
                      </a:endParaRPr>
                    </a:p>
                  </a:txBody>
                  <a:tcPr/>
                </a:tc>
                <a:tc>
                  <a:txBody>
                    <a:bodyPr/>
                    <a:lstStyle/>
                    <a:p>
                      <a:r>
                        <a:rPr lang="en-US" sz="2000" noProof="0" dirty="0">
                          <a:latin typeface="Arial" panose="020B0604020202020204" pitchFamily="34" charset="0"/>
                          <a:cs typeface="Arial" panose="020B0604020202020204" pitchFamily="34" charset="0"/>
                        </a:rPr>
                        <a:t>Date</a:t>
                      </a:r>
                    </a:p>
                  </a:txBody>
                  <a:tcPr/>
                </a:tc>
                <a:extLst>
                  <a:ext uri="{0D108BD9-81ED-4DB2-BD59-A6C34878D82A}">
                    <a16:rowId xmlns:a16="http://schemas.microsoft.com/office/drawing/2014/main" val="1610445715"/>
                  </a:ext>
                </a:extLst>
              </a:tr>
              <a:tr h="0">
                <a:tc>
                  <a:txBody>
                    <a:bodyPr/>
                    <a:lstStyle/>
                    <a:p>
                      <a:r>
                        <a:rPr lang="en-US" sz="2000" b="1" noProof="0" dirty="0">
                          <a:solidFill>
                            <a:srgbClr val="C00000"/>
                          </a:solidFill>
                          <a:latin typeface="Arial" panose="020B0604020202020204" pitchFamily="34" charset="0"/>
                          <a:cs typeface="Arial" panose="020B0604020202020204" pitchFamily="34" charset="0"/>
                        </a:rPr>
                        <a:t>hora</a:t>
                      </a:r>
                    </a:p>
                  </a:txBody>
                  <a:tcPr/>
                </a:tc>
                <a:tc>
                  <a:txBody>
                    <a:bodyPr/>
                    <a:lstStyle/>
                    <a:p>
                      <a:r>
                        <a:rPr lang="en-US" sz="2000" noProof="0" dirty="0">
                          <a:latin typeface="Arial" panose="020B0604020202020204" pitchFamily="34" charset="0"/>
                          <a:cs typeface="Arial" panose="020B0604020202020204" pitchFamily="34" charset="0"/>
                        </a:rPr>
                        <a:t>Hour</a:t>
                      </a:r>
                    </a:p>
                  </a:txBody>
                  <a:tcPr/>
                </a:tc>
                <a:extLst>
                  <a:ext uri="{0D108BD9-81ED-4DB2-BD59-A6C34878D82A}">
                    <a16:rowId xmlns:a16="http://schemas.microsoft.com/office/drawing/2014/main" val="485043411"/>
                  </a:ext>
                </a:extLst>
              </a:tr>
              <a:tr h="0">
                <a:tc>
                  <a:txBody>
                    <a:bodyPr/>
                    <a:lstStyle/>
                    <a:p>
                      <a:r>
                        <a:rPr lang="en-US" sz="2000" b="1" noProof="0" dirty="0" err="1">
                          <a:solidFill>
                            <a:srgbClr val="C00000"/>
                          </a:solidFill>
                          <a:latin typeface="Arial" panose="020B0604020202020204" pitchFamily="34" charset="0"/>
                          <a:cs typeface="Arial" panose="020B0604020202020204" pitchFamily="34" charset="0"/>
                        </a:rPr>
                        <a:t>pz</a:t>
                      </a:r>
                      <a:endParaRPr lang="en-US" sz="2000" b="1" noProof="0" dirty="0">
                        <a:solidFill>
                          <a:srgbClr val="C00000"/>
                        </a:solidFill>
                        <a:latin typeface="Arial" panose="020B0604020202020204" pitchFamily="34" charset="0"/>
                        <a:cs typeface="Arial" panose="020B0604020202020204" pitchFamily="34" charset="0"/>
                      </a:endParaRPr>
                    </a:p>
                  </a:txBody>
                  <a:tcPr/>
                </a:tc>
                <a:tc>
                  <a:txBody>
                    <a:bodyPr/>
                    <a:lstStyle/>
                    <a:p>
                      <a:r>
                        <a:rPr lang="en-US" sz="2000" noProof="0" dirty="0">
                          <a:latin typeface="Arial" panose="020B0604020202020204" pitchFamily="34" charset="0"/>
                          <a:cs typeface="Arial" panose="020B0604020202020204" pitchFamily="34" charset="0"/>
                        </a:rPr>
                        <a:t>Zonal price $/MWh</a:t>
                      </a:r>
                    </a:p>
                  </a:txBody>
                  <a:tcPr/>
                </a:tc>
                <a:extLst>
                  <a:ext uri="{0D108BD9-81ED-4DB2-BD59-A6C34878D82A}">
                    <a16:rowId xmlns:a16="http://schemas.microsoft.com/office/drawing/2014/main" val="3933717631"/>
                  </a:ext>
                </a:extLst>
              </a:tr>
              <a:tr h="0">
                <a:tc>
                  <a:txBody>
                    <a:bodyPr/>
                    <a:lstStyle/>
                    <a:p>
                      <a:r>
                        <a:rPr lang="en-US" sz="2000" b="1" noProof="0" dirty="0" err="1">
                          <a:solidFill>
                            <a:srgbClr val="C00000"/>
                          </a:solidFill>
                          <a:latin typeface="Arial" panose="020B0604020202020204" pitchFamily="34" charset="0"/>
                          <a:cs typeface="Arial" panose="020B0604020202020204" pitchFamily="34" charset="0"/>
                        </a:rPr>
                        <a:t>Pz_ene</a:t>
                      </a:r>
                      <a:endParaRPr lang="en-US" sz="2000" b="1" noProof="0" dirty="0">
                        <a:solidFill>
                          <a:srgbClr val="C00000"/>
                        </a:solidFill>
                        <a:latin typeface="Arial" panose="020B0604020202020204" pitchFamily="34" charset="0"/>
                        <a:cs typeface="Arial" panose="020B0604020202020204" pitchFamily="34" charset="0"/>
                      </a:endParaRPr>
                    </a:p>
                  </a:txBody>
                  <a:tcPr/>
                </a:tc>
                <a:tc>
                  <a:txBody>
                    <a:bodyPr/>
                    <a:lstStyle/>
                    <a:p>
                      <a:r>
                        <a:rPr lang="en-US" sz="2000" noProof="0" dirty="0">
                          <a:latin typeface="Arial" panose="020B0604020202020204" pitchFamily="34" charset="0"/>
                          <a:cs typeface="Arial" panose="020B0604020202020204" pitchFamily="34" charset="0"/>
                        </a:rPr>
                        <a:t>Energy component $/MWh</a:t>
                      </a:r>
                    </a:p>
                  </a:txBody>
                  <a:tcPr/>
                </a:tc>
                <a:extLst>
                  <a:ext uri="{0D108BD9-81ED-4DB2-BD59-A6C34878D82A}">
                    <a16:rowId xmlns:a16="http://schemas.microsoft.com/office/drawing/2014/main" val="1927120757"/>
                  </a:ext>
                </a:extLst>
              </a:tr>
              <a:tr h="0">
                <a:tc>
                  <a:txBody>
                    <a:bodyPr/>
                    <a:lstStyle/>
                    <a:p>
                      <a:r>
                        <a:rPr lang="en-US" sz="2000" b="1" noProof="0" dirty="0" err="1">
                          <a:solidFill>
                            <a:srgbClr val="C00000"/>
                          </a:solidFill>
                          <a:latin typeface="Arial" panose="020B0604020202020204" pitchFamily="34" charset="0"/>
                          <a:cs typeface="Arial" panose="020B0604020202020204" pitchFamily="34" charset="0"/>
                        </a:rPr>
                        <a:t>Pzl_per</a:t>
                      </a:r>
                      <a:endParaRPr lang="en-US" sz="2000" b="1" noProof="0" dirty="0">
                        <a:solidFill>
                          <a:srgbClr val="C00000"/>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noProof="0" dirty="0">
                          <a:latin typeface="Arial" panose="020B0604020202020204" pitchFamily="34" charset="0"/>
                          <a:cs typeface="Arial" panose="020B0604020202020204" pitchFamily="34" charset="0"/>
                        </a:rPr>
                        <a:t>Loss component $/MWh</a:t>
                      </a:r>
                    </a:p>
                  </a:txBody>
                  <a:tcPr/>
                </a:tc>
                <a:extLst>
                  <a:ext uri="{0D108BD9-81ED-4DB2-BD59-A6C34878D82A}">
                    <a16:rowId xmlns:a16="http://schemas.microsoft.com/office/drawing/2014/main" val="3029338196"/>
                  </a:ext>
                </a:extLst>
              </a:tr>
              <a:tr h="0">
                <a:tc>
                  <a:txBody>
                    <a:bodyPr/>
                    <a:lstStyle/>
                    <a:p>
                      <a:r>
                        <a:rPr lang="en-US" sz="2000" b="1" noProof="0" dirty="0" err="1">
                          <a:solidFill>
                            <a:srgbClr val="C00000"/>
                          </a:solidFill>
                          <a:latin typeface="Arial" panose="020B0604020202020204" pitchFamily="34" charset="0"/>
                          <a:cs typeface="Arial" panose="020B0604020202020204" pitchFamily="34" charset="0"/>
                        </a:rPr>
                        <a:t>Pz_cng</a:t>
                      </a:r>
                      <a:endParaRPr lang="en-US" sz="2000" b="1" noProof="0" dirty="0">
                        <a:solidFill>
                          <a:srgbClr val="C00000"/>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noProof="0" dirty="0">
                          <a:latin typeface="Arial" panose="020B0604020202020204" pitchFamily="34" charset="0"/>
                          <a:cs typeface="Arial" panose="020B0604020202020204" pitchFamily="34" charset="0"/>
                        </a:rPr>
                        <a:t>Congestion component $/MWh</a:t>
                      </a:r>
                    </a:p>
                  </a:txBody>
                  <a:tcPr/>
                </a:tc>
                <a:extLst>
                  <a:ext uri="{0D108BD9-81ED-4DB2-BD59-A6C34878D82A}">
                    <a16:rowId xmlns:a16="http://schemas.microsoft.com/office/drawing/2014/main" val="2908524069"/>
                  </a:ext>
                </a:extLst>
              </a:tr>
              <a:tr h="0">
                <a:tc>
                  <a:txBody>
                    <a:bodyPr/>
                    <a:lstStyle/>
                    <a:p>
                      <a:r>
                        <a:rPr lang="en-US" sz="2000" noProof="0" dirty="0">
                          <a:latin typeface="Arial" panose="020B0604020202020204" pitchFamily="34" charset="0"/>
                          <a:cs typeface="Arial" panose="020B0604020202020204" pitchFamily="34" charset="0"/>
                        </a:rPr>
                        <a:t>status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noProof="0" dirty="0">
                          <a:latin typeface="Arial" panose="020B0604020202020204" pitchFamily="34" charset="0"/>
                          <a:cs typeface="Arial" panose="020B0604020202020204" pitchFamily="34" charset="0"/>
                        </a:rPr>
                        <a:t>Answer status</a:t>
                      </a:r>
                    </a:p>
                  </a:txBody>
                  <a:tcPr/>
                </a:tc>
                <a:extLst>
                  <a:ext uri="{0D108BD9-81ED-4DB2-BD59-A6C34878D82A}">
                    <a16:rowId xmlns:a16="http://schemas.microsoft.com/office/drawing/2014/main" val="984729480"/>
                  </a:ext>
                </a:extLst>
              </a:tr>
            </a:tbl>
          </a:graphicData>
        </a:graphic>
      </p:graphicFrame>
      <p:pic>
        <p:nvPicPr>
          <p:cNvPr id="3084" name="Picture 12" descr="Image result for panda png">
            <a:extLst>
              <a:ext uri="{FF2B5EF4-FFF2-40B4-BE49-F238E27FC236}">
                <a16:creationId xmlns:a16="http://schemas.microsoft.com/office/drawing/2014/main" id="{9E0A7B08-606F-4E2D-8907-864B7B9C2B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3462" y="2075641"/>
            <a:ext cx="2381250" cy="4095750"/>
          </a:xfrm>
          <a:prstGeom prst="rect">
            <a:avLst/>
          </a:prstGeom>
          <a:noFill/>
          <a:extLst>
            <a:ext uri="{909E8E84-426E-40DD-AFC4-6F175D3DCCD1}">
              <a14:hiddenFill xmlns:a14="http://schemas.microsoft.com/office/drawing/2010/main">
                <a:solidFill>
                  <a:srgbClr val="FFFFFF"/>
                </a:solidFill>
              </a14:hiddenFill>
            </a:ext>
          </a:extLst>
        </p:spPr>
      </p:pic>
      <p:sp>
        <p:nvSpPr>
          <p:cNvPr id="4" name="Flecha: curvada hacia abajo 3">
            <a:extLst>
              <a:ext uri="{FF2B5EF4-FFF2-40B4-BE49-F238E27FC236}">
                <a16:creationId xmlns:a16="http://schemas.microsoft.com/office/drawing/2014/main" id="{FCC9EB4B-1D31-4624-831B-D6CF8AE5AD09}"/>
              </a:ext>
            </a:extLst>
          </p:cNvPr>
          <p:cNvSpPr/>
          <p:nvPr/>
        </p:nvSpPr>
        <p:spPr>
          <a:xfrm>
            <a:off x="7938051" y="1410381"/>
            <a:ext cx="1961323" cy="73152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11" name="CuadroTexto 10">
            <a:extLst>
              <a:ext uri="{FF2B5EF4-FFF2-40B4-BE49-F238E27FC236}">
                <a16:creationId xmlns:a16="http://schemas.microsoft.com/office/drawing/2014/main" id="{E8922B11-03D0-4F1A-B32E-F6E6D2EDDCA0}"/>
              </a:ext>
            </a:extLst>
          </p:cNvPr>
          <p:cNvSpPr txBox="1"/>
          <p:nvPr/>
        </p:nvSpPr>
        <p:spPr>
          <a:xfrm>
            <a:off x="9899374" y="994892"/>
            <a:ext cx="2274819" cy="1015663"/>
          </a:xfrm>
          <a:prstGeom prst="rect">
            <a:avLst/>
          </a:prstGeom>
          <a:noFill/>
        </p:spPr>
        <p:txBody>
          <a:bodyPr wrap="square" rtlCol="0">
            <a:spAutoFit/>
          </a:bodyPr>
          <a:lstStyle/>
          <a:p>
            <a:r>
              <a:rPr lang="en-US" sz="2000" dirty="0">
                <a:solidFill>
                  <a:schemeClr val="tx1">
                    <a:lumMod val="75000"/>
                    <a:lumOff val="25000"/>
                  </a:schemeClr>
                </a:solidFill>
                <a:latin typeface="Arial" panose="020B0604020202020204" pitchFamily="34" charset="0"/>
                <a:cs typeface="Arial" panose="020B0604020202020204" pitchFamily="34" charset="0"/>
              </a:rPr>
              <a:t>Information stored using </a:t>
            </a:r>
            <a:r>
              <a:rPr lang="en-US" sz="2000" b="1" dirty="0">
                <a:solidFill>
                  <a:schemeClr val="accent1">
                    <a:lumMod val="75000"/>
                  </a:schemeClr>
                </a:solidFill>
                <a:latin typeface="Arial" panose="020B0604020202020204" pitchFamily="34" charset="0"/>
                <a:cs typeface="Arial" panose="020B0604020202020204" pitchFamily="34" charset="0"/>
              </a:rPr>
              <a:t>Pandas</a:t>
            </a:r>
            <a:r>
              <a:rPr lang="en-US" sz="2000" dirty="0">
                <a:solidFill>
                  <a:schemeClr val="tx1">
                    <a:lumMod val="75000"/>
                    <a:lumOff val="25000"/>
                  </a:schemeClr>
                </a:solidFill>
                <a:latin typeface="Arial" panose="020B0604020202020204" pitchFamily="34" charset="0"/>
                <a:cs typeface="Arial" panose="020B0604020202020204" pitchFamily="34" charset="0"/>
              </a:rPr>
              <a:t> data frame</a:t>
            </a:r>
          </a:p>
        </p:txBody>
      </p:sp>
      <p:sp>
        <p:nvSpPr>
          <p:cNvPr id="7" name="CuadroTexto 6">
            <a:extLst>
              <a:ext uri="{FF2B5EF4-FFF2-40B4-BE49-F238E27FC236}">
                <a16:creationId xmlns:a16="http://schemas.microsoft.com/office/drawing/2014/main" id="{492AF93B-97E8-4BF2-9AC5-9AC05B5EF45F}"/>
              </a:ext>
            </a:extLst>
          </p:cNvPr>
          <p:cNvSpPr txBox="1"/>
          <p:nvPr/>
        </p:nvSpPr>
        <p:spPr>
          <a:xfrm>
            <a:off x="632142" y="6273285"/>
            <a:ext cx="10761476" cy="523220"/>
          </a:xfrm>
          <a:prstGeom prst="rect">
            <a:avLst/>
          </a:prstGeom>
          <a:noFill/>
        </p:spPr>
        <p:txBody>
          <a:bodyPr wrap="square" rtlCol="0">
            <a:spAutoFit/>
          </a:bodyPr>
          <a:lstStyle/>
          <a:p>
            <a:pPr algn="just"/>
            <a:r>
              <a:rPr lang="en-US" sz="2000" b="1" dirty="0">
                <a:solidFill>
                  <a:schemeClr val="accent6">
                    <a:lumMod val="75000"/>
                  </a:schemeClr>
                </a:solidFill>
                <a:latin typeface="Arial" panose="020B0604020202020204" pitchFamily="34" charset="0"/>
                <a:cs typeface="Arial" panose="020B0604020202020204" pitchFamily="34" charset="0"/>
              </a:rPr>
              <a:t>Total data =</a:t>
            </a:r>
            <a:r>
              <a:rPr lang="en-US" sz="2000" b="1" dirty="0">
                <a:solidFill>
                  <a:schemeClr val="accent1">
                    <a:lumMod val="60000"/>
                    <a:lumOff val="40000"/>
                  </a:schemeClr>
                </a:solidFill>
                <a:latin typeface="Arial" panose="020B0604020202020204" pitchFamily="34" charset="0"/>
                <a:cs typeface="Arial" panose="020B0604020202020204" pitchFamily="34" charset="0"/>
              </a:rPr>
              <a:t> </a:t>
            </a:r>
            <a:r>
              <a:rPr lang="en-US" sz="2000" b="1" dirty="0">
                <a:solidFill>
                  <a:schemeClr val="tx1">
                    <a:lumMod val="75000"/>
                    <a:lumOff val="25000"/>
                  </a:schemeClr>
                </a:solidFill>
                <a:latin typeface="Arial" panose="020B0604020202020204" pitchFamily="34" charset="0"/>
                <a:cs typeface="Arial" panose="020B0604020202020204" pitchFamily="34" charset="0"/>
              </a:rPr>
              <a:t> 2 markets * 8760 hours * 108 load zones * 9 parameters = </a:t>
            </a:r>
            <a:r>
              <a:rPr lang="en-US" sz="2800" b="1" dirty="0">
                <a:solidFill>
                  <a:schemeClr val="tx1">
                    <a:lumMod val="75000"/>
                    <a:lumOff val="25000"/>
                  </a:schemeClr>
                </a:solidFill>
                <a:latin typeface="Arial" panose="020B0604020202020204" pitchFamily="34" charset="0"/>
                <a:cs typeface="Arial" panose="020B0604020202020204" pitchFamily="34" charset="0"/>
              </a:rPr>
              <a:t>17,029,440</a:t>
            </a:r>
            <a:endParaRPr lang="en-US" sz="200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2329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2">
            <a:extLst>
              <a:ext uri="{FF2B5EF4-FFF2-40B4-BE49-F238E27FC236}">
                <a16:creationId xmlns:a16="http://schemas.microsoft.com/office/drawing/2014/main" id="{B558F58E-93BA-44A3-BCDA-585AFF2E4F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uadroTexto 7">
            <a:extLst>
              <a:ext uri="{FF2B5EF4-FFF2-40B4-BE49-F238E27FC236}">
                <a16:creationId xmlns:a16="http://schemas.microsoft.com/office/drawing/2014/main" id="{B3736203-9A60-4ACF-B72F-9E0DC0DA9851}"/>
              </a:ext>
            </a:extLst>
          </p:cNvPr>
          <p:cNvSpPr txBox="1"/>
          <p:nvPr/>
        </p:nvSpPr>
        <p:spPr>
          <a:xfrm>
            <a:off x="655320" y="2671011"/>
            <a:ext cx="5257803" cy="1409669"/>
          </a:xfrm>
          <a:prstGeom prst="rect">
            <a:avLst/>
          </a:prstGeom>
        </p:spPr>
        <p:txBody>
          <a:bodyPr vert="horz" lIns="91440" tIns="45720" rIns="91440" bIns="45720" rtlCol="0" anchor="t">
            <a:normAutofit fontScale="92500"/>
          </a:bodyPr>
          <a:lstStyle/>
          <a:p>
            <a:pPr>
              <a:lnSpc>
                <a:spcPct val="90000"/>
              </a:lnSpc>
              <a:spcBef>
                <a:spcPct val="0"/>
              </a:spcBef>
              <a:spcAft>
                <a:spcPts val="600"/>
              </a:spcAft>
            </a:pPr>
            <a:r>
              <a:rPr lang="en-US" sz="8800" b="1" dirty="0">
                <a:solidFill>
                  <a:schemeClr val="tx1">
                    <a:lumMod val="75000"/>
                    <a:lumOff val="25000"/>
                  </a:schemeClr>
                </a:solidFill>
                <a:latin typeface="Arial" panose="020B0604020202020204" pitchFamily="34" charset="0"/>
                <a:ea typeface="+mj-ea"/>
                <a:cs typeface="Arial" panose="020B0604020202020204" pitchFamily="34" charset="0"/>
              </a:rPr>
              <a:t>RESULTS</a:t>
            </a:r>
          </a:p>
        </p:txBody>
      </p:sp>
      <p:cxnSp>
        <p:nvCxnSpPr>
          <p:cNvPr id="18" name="Straight Arrow Connector 14">
            <a:extLst>
              <a:ext uri="{FF2B5EF4-FFF2-40B4-BE49-F238E27FC236}">
                <a16:creationId xmlns:a16="http://schemas.microsoft.com/office/drawing/2014/main" id="{BCD0BBC1-A7D4-445D-98AC-95A6A45D8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1148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4" name="Picture 4" descr="Image result for teacher dog">
            <a:extLst>
              <a:ext uri="{FF2B5EF4-FFF2-40B4-BE49-F238E27FC236}">
                <a16:creationId xmlns:a16="http://schemas.microsoft.com/office/drawing/2014/main" id="{418032D1-671B-4DE8-B4B0-8511E7619AC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890" r="26610"/>
          <a:stretch/>
        </p:blipFill>
        <p:spPr bwMode="auto">
          <a:xfrm>
            <a:off x="5913124" y="10"/>
            <a:ext cx="6278877" cy="685799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5961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adroTexto 77">
            <a:extLst>
              <a:ext uri="{FF2B5EF4-FFF2-40B4-BE49-F238E27FC236}">
                <a16:creationId xmlns:a16="http://schemas.microsoft.com/office/drawing/2014/main" id="{5B02A72B-84A9-44D0-962D-35997B1F6AB3}"/>
              </a:ext>
            </a:extLst>
          </p:cNvPr>
          <p:cNvSpPr txBox="1"/>
          <p:nvPr/>
        </p:nvSpPr>
        <p:spPr>
          <a:xfrm>
            <a:off x="552629" y="124873"/>
            <a:ext cx="2287806" cy="646331"/>
          </a:xfrm>
          <a:prstGeom prst="rect">
            <a:avLst/>
          </a:prstGeom>
          <a:noFill/>
        </p:spPr>
        <p:txBody>
          <a:bodyPr wrap="none" rtlCol="0">
            <a:spAutoFit/>
          </a:bodyPr>
          <a:lstStyle/>
          <a:p>
            <a:r>
              <a:rPr lang="en-US" sz="3600" b="1" dirty="0">
                <a:solidFill>
                  <a:schemeClr val="tx1">
                    <a:lumMod val="75000"/>
                    <a:lumOff val="25000"/>
                  </a:schemeClr>
                </a:solidFill>
                <a:latin typeface="Arial" panose="020B0604020202020204" pitchFamily="34" charset="0"/>
                <a:cs typeface="Arial" panose="020B0604020202020204" pitchFamily="34" charset="0"/>
              </a:rPr>
              <a:t>Summary</a:t>
            </a:r>
          </a:p>
        </p:txBody>
      </p:sp>
      <p:sp>
        <p:nvSpPr>
          <p:cNvPr id="77" name="CuadroTexto 76">
            <a:extLst>
              <a:ext uri="{FF2B5EF4-FFF2-40B4-BE49-F238E27FC236}">
                <a16:creationId xmlns:a16="http://schemas.microsoft.com/office/drawing/2014/main" id="{8163E8BD-86FE-43B9-8A65-36DC6FE6415A}"/>
              </a:ext>
            </a:extLst>
          </p:cNvPr>
          <p:cNvSpPr txBox="1"/>
          <p:nvPr/>
        </p:nvSpPr>
        <p:spPr>
          <a:xfrm>
            <a:off x="552629" y="981311"/>
            <a:ext cx="11375513" cy="5632311"/>
          </a:xfrm>
          <a:prstGeom prst="rect">
            <a:avLst/>
          </a:prstGeom>
          <a:noFill/>
        </p:spPr>
        <p:txBody>
          <a:bodyPr wrap="square" rtlCol="0">
            <a:spAutoFit/>
          </a:bodyPr>
          <a:lstStyle/>
          <a:p>
            <a:pPr algn="just"/>
            <a:r>
              <a:rPr lang="en-US" sz="2400" b="1" dirty="0">
                <a:solidFill>
                  <a:schemeClr val="tx1">
                    <a:lumMod val="75000"/>
                    <a:lumOff val="25000"/>
                  </a:schemeClr>
                </a:solidFill>
                <a:latin typeface="Arial" panose="020B0604020202020204" pitchFamily="34" charset="0"/>
                <a:cs typeface="Arial" panose="020B0604020202020204" pitchFamily="34" charset="0"/>
              </a:rPr>
              <a:t>How did LMPs perform during 2018 in the three independent systems?</a:t>
            </a:r>
          </a:p>
          <a:p>
            <a:pPr algn="just"/>
            <a:endParaRPr lang="en-US" sz="2400" dirty="0">
              <a:solidFill>
                <a:schemeClr val="tx1">
                  <a:lumMod val="75000"/>
                  <a:lumOff val="25000"/>
                </a:schemeClr>
              </a:solidFill>
              <a:latin typeface="Arial" panose="020B0604020202020204" pitchFamily="34" charset="0"/>
              <a:cs typeface="Arial" panose="020B0604020202020204" pitchFamily="34" charset="0"/>
            </a:endParaRPr>
          </a:p>
          <a:p>
            <a:pPr marL="514350" indent="-514350" algn="just">
              <a:buAutoNum type="arabicPeriod"/>
            </a:pPr>
            <a:r>
              <a:rPr lang="en-US" sz="2400" dirty="0">
                <a:solidFill>
                  <a:schemeClr val="tx1">
                    <a:lumMod val="75000"/>
                    <a:lumOff val="25000"/>
                  </a:schemeClr>
                </a:solidFill>
                <a:latin typeface="Arial" panose="020B0604020202020204" pitchFamily="34" charset="0"/>
                <a:cs typeface="Arial" panose="020B0604020202020204" pitchFamily="34" charset="0"/>
              </a:rPr>
              <a:t>BCS load zones have the most expensive LMPs on average; energy prices are mostly responsible of this outcome as they are significantly higher than BCA and SIN [Q1].</a:t>
            </a:r>
          </a:p>
          <a:p>
            <a:pPr marL="514350" indent="-514350" algn="just">
              <a:buAutoNum type="arabicPeriod"/>
            </a:pPr>
            <a:endParaRPr lang="en-US" sz="2400" dirty="0">
              <a:solidFill>
                <a:schemeClr val="tx1">
                  <a:lumMod val="75000"/>
                  <a:lumOff val="25000"/>
                </a:schemeClr>
              </a:solidFill>
              <a:latin typeface="Arial" panose="020B0604020202020204" pitchFamily="34" charset="0"/>
              <a:cs typeface="Arial" panose="020B0604020202020204" pitchFamily="34" charset="0"/>
            </a:endParaRPr>
          </a:p>
          <a:p>
            <a:pPr marL="514350" indent="-514350" algn="just">
              <a:buAutoNum type="arabicPeriod"/>
            </a:pPr>
            <a:r>
              <a:rPr lang="en-US" sz="2400" dirty="0">
                <a:solidFill>
                  <a:schemeClr val="tx1">
                    <a:lumMod val="75000"/>
                    <a:lumOff val="25000"/>
                  </a:schemeClr>
                </a:solidFill>
                <a:latin typeface="Arial" panose="020B0604020202020204" pitchFamily="34" charset="0"/>
                <a:cs typeface="Arial" panose="020B0604020202020204" pitchFamily="34" charset="0"/>
              </a:rPr>
              <a:t>BCA have the cheapest marginal LMPs, except in July and August when energy, congestion and loss components rise significantly.</a:t>
            </a:r>
          </a:p>
          <a:p>
            <a:pPr marL="514350" indent="-514350" algn="just">
              <a:buAutoNum type="arabicPeriod"/>
            </a:pPr>
            <a:endParaRPr lang="en-US" sz="2400" dirty="0">
              <a:solidFill>
                <a:schemeClr val="tx1">
                  <a:lumMod val="75000"/>
                  <a:lumOff val="25000"/>
                </a:schemeClr>
              </a:solidFill>
              <a:latin typeface="Arial" panose="020B0604020202020204" pitchFamily="34" charset="0"/>
              <a:cs typeface="Arial" panose="020B0604020202020204" pitchFamily="34" charset="0"/>
            </a:endParaRPr>
          </a:p>
          <a:p>
            <a:pPr algn="just"/>
            <a:r>
              <a:rPr lang="en-US" sz="2400" b="1" dirty="0">
                <a:solidFill>
                  <a:schemeClr val="tx1">
                    <a:lumMod val="75000"/>
                    <a:lumOff val="25000"/>
                  </a:schemeClr>
                </a:solidFill>
                <a:latin typeface="Arial" panose="020B0604020202020204" pitchFamily="34" charset="0"/>
                <a:cs typeface="Arial" panose="020B0604020202020204" pitchFamily="34" charset="0"/>
              </a:rPr>
              <a:t>How did zonal LMPs fluctuate during the day? Were there any seasonal trends?</a:t>
            </a:r>
          </a:p>
          <a:p>
            <a:pPr algn="just"/>
            <a:endParaRPr lang="en-US" sz="2400" b="1" dirty="0">
              <a:solidFill>
                <a:schemeClr val="tx1">
                  <a:lumMod val="75000"/>
                  <a:lumOff val="25000"/>
                </a:schemeClr>
              </a:solidFill>
              <a:latin typeface="Arial" panose="020B0604020202020204" pitchFamily="34" charset="0"/>
              <a:cs typeface="Arial" panose="020B0604020202020204" pitchFamily="34" charset="0"/>
            </a:endParaRPr>
          </a:p>
          <a:p>
            <a:pPr marL="457200" indent="-457200" algn="just">
              <a:buFont typeface="+mj-lt"/>
              <a:buAutoNum type="arabicPeriod" startAt="3"/>
            </a:pPr>
            <a:r>
              <a:rPr lang="en-US" sz="2400" dirty="0">
                <a:solidFill>
                  <a:schemeClr val="tx1">
                    <a:lumMod val="75000"/>
                    <a:lumOff val="25000"/>
                  </a:schemeClr>
                </a:solidFill>
                <a:latin typeface="Arial" panose="020B0604020202020204" pitchFamily="34" charset="0"/>
                <a:cs typeface="Arial" panose="020B0604020202020204" pitchFamily="34" charset="0"/>
              </a:rPr>
              <a:t>LMPs tend to rise from 08:00 – 22:00 hours; this is mostly driven by energy costs behavior and is more evident in BCS load zones.</a:t>
            </a:r>
          </a:p>
          <a:p>
            <a:pPr marL="514350" indent="-514350" algn="just">
              <a:buAutoNum type="arabicPeriod"/>
            </a:pPr>
            <a:endParaRPr lang="en-US" sz="240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25359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1978</Words>
  <Application>Microsoft Office PowerPoint</Application>
  <PresentationFormat>Panorámica</PresentationFormat>
  <Paragraphs>261</Paragraphs>
  <Slides>31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31</vt:i4>
      </vt:variant>
    </vt:vector>
  </HeadingPairs>
  <TitlesOfParts>
    <vt:vector size="36" baseType="lpstr">
      <vt:lpstr>Aparajita</vt: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Mariana JMtz</dc:creator>
  <cp:lastModifiedBy>Mariana JMtz</cp:lastModifiedBy>
  <cp:revision>9</cp:revision>
  <dcterms:created xsi:type="dcterms:W3CDTF">2019-01-19T01:30:21Z</dcterms:created>
  <dcterms:modified xsi:type="dcterms:W3CDTF">2019-01-19T02:23:11Z</dcterms:modified>
</cp:coreProperties>
</file>