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58" r:id="rId5"/>
    <p:sldId id="262" r:id="rId6"/>
    <p:sldId id="27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0798" autoAdjust="0"/>
  </p:normalViewPr>
  <p:slideViewPr>
    <p:cSldViewPr snapToGrid="0">
      <p:cViewPr varScale="1">
        <p:scale>
          <a:sx n="76" d="100"/>
          <a:sy n="76" d="100"/>
        </p:scale>
        <p:origin x="18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eynolds" userId="2b966ac3f3df3485" providerId="LiveId" clId="{37A2DBA9-FB1D-406D-A41F-2AE897710857}"/>
    <pc:docChg chg="undo custSel addSld delSld modSld sldOrd">
      <pc:chgData name="Michael Reynolds" userId="2b966ac3f3df3485" providerId="LiveId" clId="{37A2DBA9-FB1D-406D-A41F-2AE897710857}" dt="2018-02-03T20:42:49.203" v="5604" actId="20577"/>
      <pc:docMkLst>
        <pc:docMk/>
      </pc:docMkLst>
      <pc:sldChg chg="modSp">
        <pc:chgData name="Michael Reynolds" userId="2b966ac3f3df3485" providerId="LiveId" clId="{37A2DBA9-FB1D-406D-A41F-2AE897710857}" dt="2018-01-14T21:04:36.328" v="14" actId="20577"/>
        <pc:sldMkLst>
          <pc:docMk/>
          <pc:sldMk cId="3514703765" sldId="256"/>
        </pc:sldMkLst>
        <pc:spChg chg="mod">
          <ac:chgData name="Michael Reynolds" userId="2b966ac3f3df3485" providerId="LiveId" clId="{37A2DBA9-FB1D-406D-A41F-2AE897710857}" dt="2018-01-14T21:04:36.328" v="14" actId="20577"/>
          <ac:spMkLst>
            <pc:docMk/>
            <pc:sldMk cId="3514703765" sldId="256"/>
            <ac:spMk id="3" creationId="{6B6EB2D2-D70E-48F1-A54D-9B0633768223}"/>
          </ac:spMkLst>
        </pc:spChg>
      </pc:sldChg>
      <pc:sldChg chg="modSp">
        <pc:chgData name="Michael Reynolds" userId="2b966ac3f3df3485" providerId="LiveId" clId="{37A2DBA9-FB1D-406D-A41F-2AE897710857}" dt="2018-01-28T22:00:41.151" v="26" actId="20577"/>
        <pc:sldMkLst>
          <pc:docMk/>
          <pc:sldMk cId="2814589905" sldId="257"/>
        </pc:sldMkLst>
        <pc:spChg chg="mod">
          <ac:chgData name="Michael Reynolds" userId="2b966ac3f3df3485" providerId="LiveId" clId="{37A2DBA9-FB1D-406D-A41F-2AE897710857}" dt="2018-01-28T22:00:41.151" v="26" actId="20577"/>
          <ac:spMkLst>
            <pc:docMk/>
            <pc:sldMk cId="2814589905" sldId="257"/>
            <ac:spMk id="3" creationId="{9943DF75-A4B2-4218-A8F9-AF051B321344}"/>
          </ac:spMkLst>
        </pc:spChg>
      </pc:sldChg>
      <pc:sldChg chg="modSp add modAnim modNotesTx">
        <pc:chgData name="Michael Reynolds" userId="2b966ac3f3df3485" providerId="LiveId" clId="{37A2DBA9-FB1D-406D-A41F-2AE897710857}" dt="2018-02-03T20:41:43.919" v="5563" actId="20577"/>
        <pc:sldMkLst>
          <pc:docMk/>
          <pc:sldMk cId="1404527730" sldId="258"/>
        </pc:sldMkLst>
        <pc:spChg chg="mod">
          <ac:chgData name="Michael Reynolds" userId="2b966ac3f3df3485" providerId="LiveId" clId="{37A2DBA9-FB1D-406D-A41F-2AE897710857}" dt="2018-01-28T22:12:47.969" v="106" actId="20577"/>
          <ac:spMkLst>
            <pc:docMk/>
            <pc:sldMk cId="1404527730" sldId="258"/>
            <ac:spMk id="2" creationId="{89002486-8CA3-474A-A13A-926E303C3EE6}"/>
          </ac:spMkLst>
        </pc:spChg>
        <pc:spChg chg="mod">
          <ac:chgData name="Michael Reynolds" userId="2b966ac3f3df3485" providerId="LiveId" clId="{37A2DBA9-FB1D-406D-A41F-2AE897710857}" dt="2018-01-29T16:17:46.696" v="2374" actId="27636"/>
          <ac:spMkLst>
            <pc:docMk/>
            <pc:sldMk cId="1404527730" sldId="258"/>
            <ac:spMk id="3" creationId="{291FBA73-95F7-4BE5-BB22-52F0BDA7C283}"/>
          </ac:spMkLst>
        </pc:spChg>
      </pc:sldChg>
      <pc:sldChg chg="modSp add modAnim">
        <pc:chgData name="Michael Reynolds" userId="2b966ac3f3df3485" providerId="LiveId" clId="{37A2DBA9-FB1D-406D-A41F-2AE897710857}" dt="2018-01-30T03:28:45.155" v="4249" actId="27636"/>
        <pc:sldMkLst>
          <pc:docMk/>
          <pc:sldMk cId="3019893889" sldId="260"/>
        </pc:sldMkLst>
        <pc:spChg chg="mod">
          <ac:chgData name="Michael Reynolds" userId="2b966ac3f3df3485" providerId="LiveId" clId="{37A2DBA9-FB1D-406D-A41F-2AE897710857}" dt="2018-01-29T03:00:58.918" v="902" actId="20577"/>
          <ac:spMkLst>
            <pc:docMk/>
            <pc:sldMk cId="3019893889" sldId="260"/>
            <ac:spMk id="2" creationId="{89002486-8CA3-474A-A13A-926E303C3EE6}"/>
          </ac:spMkLst>
        </pc:spChg>
        <pc:spChg chg="mod">
          <ac:chgData name="Michael Reynolds" userId="2b966ac3f3df3485" providerId="LiveId" clId="{37A2DBA9-FB1D-406D-A41F-2AE897710857}" dt="2018-01-30T03:28:45.155" v="4249" actId="27636"/>
          <ac:spMkLst>
            <pc:docMk/>
            <pc:sldMk cId="3019893889" sldId="260"/>
            <ac:spMk id="3" creationId="{291FBA73-95F7-4BE5-BB22-52F0BDA7C283}"/>
          </ac:spMkLst>
        </pc:spChg>
      </pc:sldChg>
      <pc:sldChg chg="modSp add modNotesTx">
        <pc:chgData name="Michael Reynolds" userId="2b966ac3f3df3485" providerId="LiveId" clId="{37A2DBA9-FB1D-406D-A41F-2AE897710857}" dt="2018-01-29T20:19:44.996" v="3267" actId="20577"/>
        <pc:sldMkLst>
          <pc:docMk/>
          <pc:sldMk cId="3407597451" sldId="262"/>
        </pc:sldMkLst>
        <pc:spChg chg="mod">
          <ac:chgData name="Michael Reynolds" userId="2b966ac3f3df3485" providerId="LiveId" clId="{37A2DBA9-FB1D-406D-A41F-2AE897710857}" dt="2018-01-29T03:14:53.118" v="1681" actId="20577"/>
          <ac:spMkLst>
            <pc:docMk/>
            <pc:sldMk cId="3407597451" sldId="262"/>
            <ac:spMk id="2" creationId="{8170A16A-2D74-4C84-8088-43C239A056F9}"/>
          </ac:spMkLst>
        </pc:spChg>
        <pc:spChg chg="mod">
          <ac:chgData name="Michael Reynolds" userId="2b966ac3f3df3485" providerId="LiveId" clId="{37A2DBA9-FB1D-406D-A41F-2AE897710857}" dt="2018-01-29T03:42:48.767" v="1983" actId="20577"/>
          <ac:spMkLst>
            <pc:docMk/>
            <pc:sldMk cId="3407597451" sldId="262"/>
            <ac:spMk id="3" creationId="{2FE133D4-3A73-4D11-B84C-6BB0A51253F0}"/>
          </ac:spMkLst>
        </pc:spChg>
      </pc:sldChg>
      <pc:sldChg chg="modSp add ord modAnim modNotesTx">
        <pc:chgData name="Michael Reynolds" userId="2b966ac3f3df3485" providerId="LiveId" clId="{37A2DBA9-FB1D-406D-A41F-2AE897710857}" dt="2018-01-30T05:26:57.939" v="4333" actId="27636"/>
        <pc:sldMkLst>
          <pc:docMk/>
          <pc:sldMk cId="3165164692" sldId="263"/>
        </pc:sldMkLst>
        <pc:spChg chg="mod">
          <ac:chgData name="Michael Reynolds" userId="2b966ac3f3df3485" providerId="LiveId" clId="{37A2DBA9-FB1D-406D-A41F-2AE897710857}" dt="2018-01-29T16:15:26.790" v="2254" actId="6549"/>
          <ac:spMkLst>
            <pc:docMk/>
            <pc:sldMk cId="3165164692" sldId="263"/>
            <ac:spMk id="2" creationId="{89002486-8CA3-474A-A13A-926E303C3EE6}"/>
          </ac:spMkLst>
        </pc:spChg>
        <pc:spChg chg="mod">
          <ac:chgData name="Michael Reynolds" userId="2b966ac3f3df3485" providerId="LiveId" clId="{37A2DBA9-FB1D-406D-A41F-2AE897710857}" dt="2018-01-30T05:26:57.939" v="4333" actId="27636"/>
          <ac:spMkLst>
            <pc:docMk/>
            <pc:sldMk cId="3165164692" sldId="263"/>
            <ac:spMk id="3" creationId="{291FBA73-95F7-4BE5-BB22-52F0BDA7C283}"/>
          </ac:spMkLst>
        </pc:spChg>
      </pc:sldChg>
      <pc:sldChg chg="modSp add modNotesTx">
        <pc:chgData name="Michael Reynolds" userId="2b966ac3f3df3485" providerId="LiveId" clId="{37A2DBA9-FB1D-406D-A41F-2AE897710857}" dt="2018-02-03T20:42:32.786" v="5603" actId="20577"/>
        <pc:sldMkLst>
          <pc:docMk/>
          <pc:sldMk cId="3082163947" sldId="264"/>
        </pc:sldMkLst>
        <pc:spChg chg="mod">
          <ac:chgData name="Michael Reynolds" userId="2b966ac3f3df3485" providerId="LiveId" clId="{37A2DBA9-FB1D-406D-A41F-2AE897710857}" dt="2018-01-29T16:14:55.747" v="2228" actId="20577"/>
          <ac:spMkLst>
            <pc:docMk/>
            <pc:sldMk cId="3082163947" sldId="264"/>
            <ac:spMk id="3" creationId="{2FE133D4-3A73-4D11-B84C-6BB0A51253F0}"/>
          </ac:spMkLst>
        </pc:spChg>
      </pc:sldChg>
      <pc:sldChg chg="modSp add modAnim modNotesTx">
        <pc:chgData name="Michael Reynolds" userId="2b966ac3f3df3485" providerId="LiveId" clId="{37A2DBA9-FB1D-406D-A41F-2AE897710857}" dt="2018-01-30T20:04:15.353" v="5545" actId="20577"/>
        <pc:sldMkLst>
          <pc:docMk/>
          <pc:sldMk cId="285794333" sldId="265"/>
        </pc:sldMkLst>
        <pc:spChg chg="mod">
          <ac:chgData name="Michael Reynolds" userId="2b966ac3f3df3485" providerId="LiveId" clId="{37A2DBA9-FB1D-406D-A41F-2AE897710857}" dt="2018-01-29T16:15:38.147" v="2268" actId="20577"/>
          <ac:spMkLst>
            <pc:docMk/>
            <pc:sldMk cId="285794333" sldId="265"/>
            <ac:spMk id="2" creationId="{89002486-8CA3-474A-A13A-926E303C3EE6}"/>
          </ac:spMkLst>
        </pc:spChg>
        <pc:spChg chg="mod">
          <ac:chgData name="Michael Reynolds" userId="2b966ac3f3df3485" providerId="LiveId" clId="{37A2DBA9-FB1D-406D-A41F-2AE897710857}" dt="2018-01-30T20:04:15.353" v="5545" actId="20577"/>
          <ac:spMkLst>
            <pc:docMk/>
            <pc:sldMk cId="285794333" sldId="265"/>
            <ac:spMk id="3" creationId="{291FBA73-95F7-4BE5-BB22-52F0BDA7C283}"/>
          </ac:spMkLst>
        </pc:spChg>
      </pc:sldChg>
      <pc:sldChg chg="modSp add modNotesTx">
        <pc:chgData name="Michael Reynolds" userId="2b966ac3f3df3485" providerId="LiveId" clId="{37A2DBA9-FB1D-406D-A41F-2AE897710857}" dt="2018-02-03T20:42:49.203" v="5604" actId="20577"/>
        <pc:sldMkLst>
          <pc:docMk/>
          <pc:sldMk cId="1834301167" sldId="266"/>
        </pc:sldMkLst>
        <pc:spChg chg="mod">
          <ac:chgData name="Michael Reynolds" userId="2b966ac3f3df3485" providerId="LiveId" clId="{37A2DBA9-FB1D-406D-A41F-2AE897710857}" dt="2018-01-30T02:57:51.888" v="4015" actId="20577"/>
          <ac:spMkLst>
            <pc:docMk/>
            <pc:sldMk cId="1834301167" sldId="266"/>
            <ac:spMk id="3" creationId="{2FE133D4-3A73-4D11-B84C-6BB0A51253F0}"/>
          </ac:spMkLst>
        </pc:spChg>
      </pc:sldChg>
      <pc:sldChg chg="modSp add modAnim modNotesTx">
        <pc:chgData name="Michael Reynolds" userId="2b966ac3f3df3485" providerId="LiveId" clId="{37A2DBA9-FB1D-406D-A41F-2AE897710857}" dt="2018-01-30T06:49:39.575" v="4594" actId="27636"/>
        <pc:sldMkLst>
          <pc:docMk/>
          <pc:sldMk cId="3053930507" sldId="267"/>
        </pc:sldMkLst>
        <pc:spChg chg="mod">
          <ac:chgData name="Michael Reynolds" userId="2b966ac3f3df3485" providerId="LiveId" clId="{37A2DBA9-FB1D-406D-A41F-2AE897710857}" dt="2018-01-30T05:56:13.949" v="4507" actId="20577"/>
          <ac:spMkLst>
            <pc:docMk/>
            <pc:sldMk cId="3053930507" sldId="267"/>
            <ac:spMk id="2" creationId="{89002486-8CA3-474A-A13A-926E303C3EE6}"/>
          </ac:spMkLst>
        </pc:spChg>
        <pc:spChg chg="mod">
          <ac:chgData name="Michael Reynolds" userId="2b966ac3f3df3485" providerId="LiveId" clId="{37A2DBA9-FB1D-406D-A41F-2AE897710857}" dt="2018-01-30T06:49:22.690" v="4593" actId="20577"/>
          <ac:spMkLst>
            <pc:docMk/>
            <pc:sldMk cId="3053930507" sldId="267"/>
            <ac:spMk id="3" creationId="{291FBA73-95F7-4BE5-BB22-52F0BDA7C283}"/>
          </ac:spMkLst>
        </pc:spChg>
      </pc:sldChg>
      <pc:sldChg chg="modSp add modNotesTx">
        <pc:chgData name="Michael Reynolds" userId="2b966ac3f3df3485" providerId="LiveId" clId="{37A2DBA9-FB1D-406D-A41F-2AE897710857}" dt="2018-01-30T20:50:20.905" v="5546" actId="20577"/>
        <pc:sldMkLst>
          <pc:docMk/>
          <pc:sldMk cId="142372203" sldId="268"/>
        </pc:sldMkLst>
        <pc:spChg chg="mod">
          <ac:chgData name="Michael Reynolds" userId="2b966ac3f3df3485" providerId="LiveId" clId="{37A2DBA9-FB1D-406D-A41F-2AE897710857}" dt="2018-01-30T05:56:35.597" v="4561" actId="20577"/>
          <ac:spMkLst>
            <pc:docMk/>
            <pc:sldMk cId="142372203" sldId="268"/>
            <ac:spMk id="3" creationId="{2FE133D4-3A73-4D11-B84C-6BB0A51253F0}"/>
          </ac:spMkLst>
        </pc:spChg>
      </pc:sldChg>
      <pc:sldChg chg="modSp add modAnim modNotesTx">
        <pc:chgData name="Michael Reynolds" userId="2b966ac3f3df3485" providerId="LiveId" clId="{37A2DBA9-FB1D-406D-A41F-2AE897710857}" dt="2018-01-30T21:00:28.961" v="5562" actId="20577"/>
        <pc:sldMkLst>
          <pc:docMk/>
          <pc:sldMk cId="1528043577" sldId="269"/>
        </pc:sldMkLst>
        <pc:spChg chg="mod">
          <ac:chgData name="Michael Reynolds" userId="2b966ac3f3df3485" providerId="LiveId" clId="{37A2DBA9-FB1D-406D-A41F-2AE897710857}" dt="2018-01-30T06:50:16.675" v="4693" actId="20577"/>
          <ac:spMkLst>
            <pc:docMk/>
            <pc:sldMk cId="1528043577" sldId="269"/>
            <ac:spMk id="2" creationId="{89002486-8CA3-474A-A13A-926E303C3EE6}"/>
          </ac:spMkLst>
        </pc:spChg>
        <pc:spChg chg="mod">
          <ac:chgData name="Michael Reynolds" userId="2b966ac3f3df3485" providerId="LiveId" clId="{37A2DBA9-FB1D-406D-A41F-2AE897710857}" dt="2018-01-30T21:00:28.961" v="5562" actId="20577"/>
          <ac:spMkLst>
            <pc:docMk/>
            <pc:sldMk cId="1528043577" sldId="269"/>
            <ac:spMk id="3" creationId="{291FBA73-95F7-4BE5-BB22-52F0BDA7C283}"/>
          </ac:spMkLst>
        </pc:spChg>
      </pc:sldChg>
      <pc:sldChg chg="modSp add ord modAnim">
        <pc:chgData name="Michael Reynolds" userId="2b966ac3f3df3485" providerId="LiveId" clId="{37A2DBA9-FB1D-406D-A41F-2AE897710857}" dt="2018-01-30T15:35:58.930" v="5541" actId="27636"/>
        <pc:sldMkLst>
          <pc:docMk/>
          <pc:sldMk cId="584945211" sldId="270"/>
        </pc:sldMkLst>
        <pc:spChg chg="mod">
          <ac:chgData name="Michael Reynolds" userId="2b966ac3f3df3485" providerId="LiveId" clId="{37A2DBA9-FB1D-406D-A41F-2AE897710857}" dt="2018-01-29T18:48:05.579" v="2996" actId="20577"/>
          <ac:spMkLst>
            <pc:docMk/>
            <pc:sldMk cId="584945211" sldId="270"/>
            <ac:spMk id="2" creationId="{89002486-8CA3-474A-A13A-926E303C3EE6}"/>
          </ac:spMkLst>
        </pc:spChg>
        <pc:spChg chg="mod">
          <ac:chgData name="Michael Reynolds" userId="2b966ac3f3df3485" providerId="LiveId" clId="{37A2DBA9-FB1D-406D-A41F-2AE897710857}" dt="2018-01-30T15:35:58.930" v="5541" actId="27636"/>
          <ac:spMkLst>
            <pc:docMk/>
            <pc:sldMk cId="584945211" sldId="270"/>
            <ac:spMk id="3" creationId="{291FBA73-95F7-4BE5-BB22-52F0BDA7C283}"/>
          </ac:spMkLst>
        </pc:spChg>
      </pc:sldChg>
      <pc:sldChg chg="modSp add ord">
        <pc:chgData name="Michael Reynolds" userId="2b966ac3f3df3485" providerId="LiveId" clId="{37A2DBA9-FB1D-406D-A41F-2AE897710857}" dt="2018-01-30T15:10:11.571" v="5399" actId="20577"/>
        <pc:sldMkLst>
          <pc:docMk/>
          <pc:sldMk cId="1289627629" sldId="271"/>
        </pc:sldMkLst>
        <pc:spChg chg="mod">
          <ac:chgData name="Michael Reynolds" userId="2b966ac3f3df3485" providerId="LiveId" clId="{37A2DBA9-FB1D-406D-A41F-2AE897710857}" dt="2018-01-30T15:08:20.609" v="5255" actId="20577"/>
          <ac:spMkLst>
            <pc:docMk/>
            <pc:sldMk cId="1289627629" sldId="271"/>
            <ac:spMk id="2" creationId="{8D3856B9-66D5-480E-9253-C44C971510EA}"/>
          </ac:spMkLst>
        </pc:spChg>
        <pc:spChg chg="mod">
          <ac:chgData name="Michael Reynolds" userId="2b966ac3f3df3485" providerId="LiveId" clId="{37A2DBA9-FB1D-406D-A41F-2AE897710857}" dt="2018-01-30T15:10:11.571" v="5399" actId="20577"/>
          <ac:spMkLst>
            <pc:docMk/>
            <pc:sldMk cId="1289627629" sldId="271"/>
            <ac:spMk id="3" creationId="{529CCC76-563E-4F22-8EF7-D4DF29BC46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44F85-FF12-486B-BFC9-BDF304EF5CA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4450B-84FB-4A2F-BB79-F838B0CC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1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only purchase what you need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Insights (business intelligence)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4450B-84FB-4A2F-BB79-F838B0CCA0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35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4450B-84FB-4A2F-BB79-F838B0CCA0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6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Navigation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Apps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Go thru top options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Multi entity search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recents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/>
              <a:t>Add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Advanced Find</a:t>
            </a:r>
          </a:p>
          <a:p>
            <a:pPr marL="171450" indent="-171450">
              <a:buFontTx/>
              <a:buChar char="-"/>
            </a:pPr>
            <a:r>
              <a:rPr lang="en-US" dirty="0"/>
              <a:t>Dashboards / Charts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Forms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4450B-84FB-4A2F-BB79-F838B0CCA0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4450B-84FB-4A2F-BB79-F838B0CCA0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4450B-84FB-4A2F-BB79-F838B0CCA0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5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Create solution package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 meetup and rsvp  entities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Business rule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Workflow to email attendees when they rsvp</a:t>
            </a:r>
          </a:p>
          <a:p>
            <a:pPr marL="171450" indent="-171450">
              <a:buFontTx/>
              <a:buChar char="-"/>
            </a:pPr>
            <a:r>
              <a:rPr lang="en-US" dirty="0"/>
              <a:t>Dashboard and app for Meetup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4450B-84FB-4A2F-BB79-F838B0CCA0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4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4450B-84FB-4A2F-BB79-F838B0CCA0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72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Client – weather forecast for event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Plugin – enforce max attendance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4450B-84FB-4A2F-BB79-F838B0CCA0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4450B-84FB-4A2F-BB79-F838B0CCA0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Power App</a:t>
            </a:r>
          </a:p>
          <a:p>
            <a:pPr marL="171450" indent="-171450">
              <a:buFontTx/>
              <a:buChar char="-"/>
            </a:pPr>
            <a:r>
              <a:rPr lang="en-US" dirty="0"/>
              <a:t>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4450B-84FB-4A2F-BB79-F838B0CCA0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9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oadmap.dynamics.com/" TargetMode="External"/><Relationship Id="rId2" Type="http://schemas.openxmlformats.org/officeDocument/2006/relationships/hyperlink" Target="https://docs.microsoft.com/en-us/dynamics365/customer-engagement/developer/developer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elegateas/XrmDefinitelyTyped/wiki" TargetMode="External"/><Relationship Id="rId5" Type="http://schemas.openxmlformats.org/officeDocument/2006/relationships/hyperlink" Target="https://github.com/DefinitelyTyped/DefinitelyTyped/tree/master/types/xrm" TargetMode="External"/><Relationship Id="rId4" Type="http://schemas.openxmlformats.org/officeDocument/2006/relationships/hyperlink" Target="https://appsource.microsof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reynolds1@gmail.com" TargetMode="External"/><Relationship Id="rId2" Type="http://schemas.openxmlformats.org/officeDocument/2006/relationships/hyperlink" Target="https://www.ellucia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_MikeReynol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A81D-2F7B-4D12-8DEF-8D0E8D3F0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with Dynamics 365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EB2D2-D70E-48F1-A54D-9B0633768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Reynolds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0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A16A-2D74-4C84-8088-43C239A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33D4-3A73-4D11-B84C-6BB0A512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183430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2486-8CA3-474A-A13A-926E303C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BA73-95F7-4BE5-BB22-52F0BDA7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0251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PowerApps</a:t>
            </a:r>
          </a:p>
          <a:p>
            <a:r>
              <a:rPr lang="en-US" dirty="0"/>
              <a:t>Flow</a:t>
            </a:r>
          </a:p>
          <a:p>
            <a:r>
              <a:rPr lang="en-US" dirty="0"/>
              <a:t>Virtual Entity</a:t>
            </a:r>
          </a:p>
          <a:p>
            <a:r>
              <a:rPr lang="en-US" dirty="0"/>
              <a:t>Common Data Service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3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A16A-2D74-4C84-8088-43C239A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33D4-3A73-4D11-B84C-6BB0A512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14237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2486-8CA3-474A-A13A-926E303C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BA73-95F7-4BE5-BB22-52F0BDA7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0251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Work within CRM constraints and let CRM do what it does best</a:t>
            </a:r>
          </a:p>
          <a:p>
            <a:pPr lvl="1"/>
            <a:r>
              <a:rPr lang="en-US" dirty="0"/>
              <a:t>Integrate with CRM from custom applications if CRM cannot be readily extended to meet requirements</a:t>
            </a:r>
          </a:p>
          <a:p>
            <a:r>
              <a:rPr lang="en-US" dirty="0"/>
              <a:t>Be mindful of impact of user customizations</a:t>
            </a:r>
          </a:p>
          <a:p>
            <a:r>
              <a:rPr lang="en-US" dirty="0"/>
              <a:t>Optimize the backing SQL database</a:t>
            </a:r>
          </a:p>
          <a:p>
            <a:pPr lvl="1"/>
            <a:r>
              <a:rPr lang="en-US"/>
              <a:t>View creation</a:t>
            </a:r>
            <a:endParaRPr lang="en-US" dirty="0"/>
          </a:p>
          <a:p>
            <a:pPr lvl="1"/>
            <a:r>
              <a:rPr lang="en-US" dirty="0"/>
              <a:t>Settings -&gt; Administration -&gt; Data Performance</a:t>
            </a:r>
          </a:p>
          <a:p>
            <a:r>
              <a:rPr lang="en-US" dirty="0"/>
              <a:t>Automate developer process where possible</a:t>
            </a:r>
          </a:p>
          <a:p>
            <a:r>
              <a:rPr lang="en-US" dirty="0"/>
              <a:t>Develop against CRM on-premise if you can</a:t>
            </a:r>
          </a:p>
          <a:p>
            <a:pPr lvl="1"/>
            <a:r>
              <a:rPr lang="en-US" dirty="0"/>
              <a:t>But align with online constraints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4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2486-8CA3-474A-A13A-926E303C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BA73-95F7-4BE5-BB22-52F0BDA7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0251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Developer guide</a:t>
            </a:r>
          </a:p>
          <a:p>
            <a:pPr lvl="1"/>
            <a:r>
              <a:rPr lang="en-US" dirty="0">
                <a:hlinkClick r:id="rId2"/>
              </a:rPr>
              <a:t>https://docs.microsoft.com/en-us/dynamics365/customer-engagement/developer/developer-guide</a:t>
            </a:r>
            <a:r>
              <a:rPr lang="en-US" dirty="0"/>
              <a:t> </a:t>
            </a:r>
          </a:p>
          <a:p>
            <a:r>
              <a:rPr lang="en-US" dirty="0"/>
              <a:t>Roadmap</a:t>
            </a:r>
          </a:p>
          <a:p>
            <a:pPr lvl="1"/>
            <a:r>
              <a:rPr lang="en-US" dirty="0">
                <a:hlinkClick r:id="rId3"/>
              </a:rPr>
              <a:t>https://roadmap.dynamics.com/</a:t>
            </a:r>
            <a:r>
              <a:rPr lang="en-US" dirty="0"/>
              <a:t> </a:t>
            </a:r>
          </a:p>
          <a:p>
            <a:r>
              <a:rPr lang="en-US" dirty="0" err="1"/>
              <a:t>AppSource</a:t>
            </a:r>
            <a:r>
              <a:rPr lang="en-US" dirty="0"/>
              <a:t> (marketplace for CRM add-ons and applications)</a:t>
            </a:r>
          </a:p>
          <a:p>
            <a:pPr lvl="1"/>
            <a:r>
              <a:rPr lang="en-US" dirty="0">
                <a:hlinkClick r:id="rId4"/>
              </a:rPr>
              <a:t>https://appsource.microsoft.com/</a:t>
            </a:r>
            <a:r>
              <a:rPr lang="en-US" dirty="0"/>
              <a:t> </a:t>
            </a:r>
          </a:p>
          <a:p>
            <a:r>
              <a:rPr lang="en-US" dirty="0"/>
              <a:t>Typescript and Dynamics 365</a:t>
            </a:r>
          </a:p>
          <a:p>
            <a:pPr lvl="1"/>
            <a:r>
              <a:rPr lang="en-US" dirty="0">
                <a:hlinkClick r:id="rId5"/>
              </a:rPr>
              <a:t>https://github.com/DefinitelyTyped/DefinitelyTyped/tree/master/types/xrm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https://github.com/delegateas/XrmDefinitelyTyped/wiki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9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4ACD-1839-4C55-86F3-BDD5CC52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DF75-A4B2-4218-A8F9-AF051B32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at </a:t>
            </a:r>
            <a:r>
              <a:rPr lang="en-US" dirty="0">
                <a:hlinkClick r:id="rId2"/>
              </a:rPr>
              <a:t>Ellucian</a:t>
            </a:r>
            <a:r>
              <a:rPr lang="en-US" dirty="0"/>
              <a:t> with nearly 20 years experience developing on Microsoft technologies</a:t>
            </a:r>
          </a:p>
          <a:p>
            <a:r>
              <a:rPr lang="en-US" dirty="0"/>
              <a:t>Working with Microsoft Dynamics for 8 years</a:t>
            </a:r>
          </a:p>
          <a:p>
            <a:r>
              <a:rPr lang="en-US" dirty="0">
                <a:hlinkClick r:id="rId3"/>
              </a:rPr>
              <a:t>mreynolds1@gmail.com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@_</a:t>
            </a:r>
            <a:r>
              <a:rPr lang="en-US" dirty="0" err="1">
                <a:hlinkClick r:id="rId4"/>
              </a:rPr>
              <a:t>MikeReynolds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8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56B9-66D5-480E-9253-C44C9715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CCC76-563E-4F22-8EF7-D4DF29BC4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can be tried for free</a:t>
            </a:r>
          </a:p>
          <a:p>
            <a:r>
              <a:rPr lang="en-US" dirty="0"/>
              <a:t>Dynamics 365 30-day trial</a:t>
            </a:r>
          </a:p>
          <a:p>
            <a:r>
              <a:rPr lang="en-US" dirty="0"/>
              <a:t>Microsoft Flow</a:t>
            </a:r>
          </a:p>
          <a:p>
            <a:r>
              <a:rPr lang="en-US" dirty="0"/>
              <a:t>Power Apps</a:t>
            </a:r>
          </a:p>
          <a:p>
            <a:r>
              <a:rPr lang="en-US" dirty="0"/>
              <a:t>Twilio trial</a:t>
            </a:r>
          </a:p>
          <a:p>
            <a:r>
              <a:rPr lang="en-US" dirty="0"/>
              <a:t>Visual Studio Community 2017 </a:t>
            </a:r>
          </a:p>
        </p:txBody>
      </p:sp>
    </p:spTree>
    <p:extLst>
      <p:ext uri="{BB962C8B-B14F-4D97-AF65-F5344CB8AC3E}">
        <p14:creationId xmlns:p14="http://schemas.microsoft.com/office/powerpoint/2010/main" val="128962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2486-8CA3-474A-A13A-926E303C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Dynamics 365?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BA73-95F7-4BE5-BB22-52F0BDA7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0251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Unification of Dynamics products (CRM, AX, NAV) under one umbrella</a:t>
            </a:r>
          </a:p>
          <a:p>
            <a:r>
              <a:rPr lang="en-US" dirty="0"/>
              <a:t>Modern unified interface</a:t>
            </a:r>
          </a:p>
          <a:p>
            <a:pPr lvl="1"/>
            <a:r>
              <a:rPr lang="en-US" dirty="0"/>
              <a:t>Web, Mobile, Outlook</a:t>
            </a:r>
          </a:p>
          <a:p>
            <a:r>
              <a:rPr lang="en-US" dirty="0"/>
              <a:t>Enterprise scalable </a:t>
            </a:r>
          </a:p>
          <a:p>
            <a:pPr lvl="1"/>
            <a:r>
              <a:rPr lang="en-US" dirty="0"/>
              <a:t>On-premise and Cloud (Azure)</a:t>
            </a:r>
          </a:p>
          <a:p>
            <a:r>
              <a:rPr lang="en-US" dirty="0"/>
              <a:t>Dynamics 365 Customer Engagement vs. Dynamics 365 for Unified Operations vs Dynamics 365 for Financials</a:t>
            </a:r>
          </a:p>
          <a:p>
            <a:pPr lvl="1"/>
            <a:r>
              <a:rPr lang="en-US" dirty="0"/>
              <a:t>Customer Engagement – CRM applications (Sales, Customer Service, Marketing, Field Service, Project Resource Automation)</a:t>
            </a:r>
          </a:p>
          <a:p>
            <a:pPr lvl="1"/>
            <a:r>
              <a:rPr lang="en-US" dirty="0"/>
              <a:t>Unified Operations – AX applications (Finance and Operations, Retail, Talent)</a:t>
            </a:r>
          </a:p>
          <a:p>
            <a:pPr lvl="1"/>
            <a:r>
              <a:rPr lang="en-US" dirty="0"/>
              <a:t>Financials – NAV applications (Small business)</a:t>
            </a:r>
          </a:p>
          <a:p>
            <a:r>
              <a:rPr lang="en-US" dirty="0"/>
              <a:t>This session is focused on Dynamics 365 Customer Engagement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A16A-2D74-4C84-8088-43C239A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33D4-3A73-4D11-B84C-6BB0A512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Dynamics 365 Customer Engagement</a:t>
            </a:r>
          </a:p>
        </p:txBody>
      </p:sp>
    </p:spTree>
    <p:extLst>
      <p:ext uri="{BB962C8B-B14F-4D97-AF65-F5344CB8AC3E}">
        <p14:creationId xmlns:p14="http://schemas.microsoft.com/office/powerpoint/2010/main" val="340759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2486-8CA3-474A-A13A-926E303C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as a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BA73-95F7-4BE5-BB22-52F0BDA7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0251"/>
            <a:ext cx="9905999" cy="354171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Provides robust infrastructure out of the box</a:t>
            </a:r>
          </a:p>
          <a:p>
            <a:pPr lvl="1"/>
            <a:r>
              <a:rPr lang="en-US" dirty="0"/>
              <a:t>Data access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Import / export</a:t>
            </a:r>
          </a:p>
          <a:p>
            <a:pPr lvl="1"/>
            <a:r>
              <a:rPr lang="en-US" dirty="0"/>
              <a:t>Duplicate Detection</a:t>
            </a:r>
          </a:p>
          <a:p>
            <a:pPr lvl="1"/>
            <a:r>
              <a:rPr lang="en-US" dirty="0"/>
              <a:t>Reporting</a:t>
            </a:r>
          </a:p>
          <a:p>
            <a:pPr lvl="1"/>
            <a:r>
              <a:rPr lang="en-US" dirty="0"/>
              <a:t>Workflow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Fully customizable</a:t>
            </a:r>
          </a:p>
          <a:p>
            <a:r>
              <a:rPr lang="en-US" dirty="0"/>
              <a:t>Existing targeted modules</a:t>
            </a:r>
          </a:p>
          <a:p>
            <a:r>
              <a:rPr lang="en-US" dirty="0"/>
              <a:t>Extensible via code and integration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“Free” functionality and infrastructure at cost of flexibility</a:t>
            </a:r>
          </a:p>
          <a:p>
            <a:pPr lvl="1"/>
            <a:r>
              <a:rPr lang="en-US" dirty="0"/>
              <a:t>Licensing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4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2486-8CA3-474A-A13A-926E303C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BA73-95F7-4BE5-BB22-52F0BDA7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0251"/>
            <a:ext cx="9905999" cy="354171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Nearly all aspects of the system can be customized</a:t>
            </a:r>
          </a:p>
          <a:p>
            <a:pPr lvl="1"/>
            <a:r>
              <a:rPr lang="en-US" dirty="0"/>
              <a:t>Branding</a:t>
            </a:r>
          </a:p>
          <a:p>
            <a:pPr lvl="1"/>
            <a:r>
              <a:rPr lang="en-US" dirty="0"/>
              <a:t>Data Model</a:t>
            </a:r>
          </a:p>
          <a:p>
            <a:pPr lvl="1"/>
            <a:r>
              <a:rPr lang="en-US" dirty="0"/>
              <a:t>Security Roles</a:t>
            </a:r>
          </a:p>
          <a:p>
            <a:pPr lvl="1"/>
            <a:r>
              <a:rPr lang="en-US" dirty="0"/>
              <a:t>Forms</a:t>
            </a:r>
          </a:p>
          <a:p>
            <a:pPr lvl="1"/>
            <a:r>
              <a:rPr lang="en-US" dirty="0"/>
              <a:t>Views</a:t>
            </a:r>
          </a:p>
          <a:p>
            <a:pPr lvl="1"/>
            <a:r>
              <a:rPr lang="en-US" dirty="0"/>
              <a:t>Business Logic</a:t>
            </a:r>
          </a:p>
          <a:p>
            <a:pPr lvl="1"/>
            <a:r>
              <a:rPr lang="en-US" dirty="0"/>
              <a:t>Help System</a:t>
            </a:r>
          </a:p>
          <a:p>
            <a:pPr lvl="1"/>
            <a:r>
              <a:rPr lang="en-US" dirty="0"/>
              <a:t>Reporting</a:t>
            </a:r>
          </a:p>
          <a:p>
            <a:pPr lvl="1"/>
            <a:r>
              <a:rPr lang="en-US" dirty="0"/>
              <a:t>Processes</a:t>
            </a:r>
          </a:p>
          <a:p>
            <a:r>
              <a:rPr lang="en-US" dirty="0"/>
              <a:t>Just as important to understand customization process as programming model</a:t>
            </a:r>
          </a:p>
          <a:p>
            <a:r>
              <a:rPr lang="en-US" dirty="0"/>
              <a:t>Customizations can be packaged into solutions and deployed via an “App”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6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A16A-2D74-4C84-8088-43C239A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33D4-3A73-4D11-B84C-6BB0A512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Customization</a:t>
            </a:r>
          </a:p>
        </p:txBody>
      </p:sp>
    </p:spTree>
    <p:extLst>
      <p:ext uri="{BB962C8B-B14F-4D97-AF65-F5344CB8AC3E}">
        <p14:creationId xmlns:p14="http://schemas.microsoft.com/office/powerpoint/2010/main" val="308216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2486-8CA3-474A-A13A-926E303C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BA73-95F7-4BE5-BB22-52F0BDA7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0251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Add custom elements to the user interface via Web Resources</a:t>
            </a:r>
          </a:p>
          <a:p>
            <a:r>
              <a:rPr lang="en-US" dirty="0"/>
              <a:t>Add custom server side code to run at specific events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r>
              <a:rPr lang="en-US" dirty="0"/>
              <a:t>Workflow Activities</a:t>
            </a:r>
          </a:p>
          <a:p>
            <a:pPr lvl="1"/>
            <a:r>
              <a:rPr lang="en-US" dirty="0"/>
              <a:t>Actions</a:t>
            </a:r>
          </a:p>
          <a:p>
            <a:r>
              <a:rPr lang="en-US" dirty="0"/>
              <a:t>Access CRM from external applications via web service endpoints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2655</TotalTime>
  <Words>528</Words>
  <Application>Microsoft Office PowerPoint</Application>
  <PresentationFormat>Widescreen</PresentationFormat>
  <Paragraphs>126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Developing with Dynamics 365</vt:lpstr>
      <vt:lpstr>About Me</vt:lpstr>
      <vt:lpstr>What We’ll Use</vt:lpstr>
      <vt:lpstr>What is Dynamics 365?</vt:lpstr>
      <vt:lpstr>Demo</vt:lpstr>
      <vt:lpstr>Dynamics as a platform</vt:lpstr>
      <vt:lpstr>Customization</vt:lpstr>
      <vt:lpstr>Demo</vt:lpstr>
      <vt:lpstr>Extensibility</vt:lpstr>
      <vt:lpstr>Demo</vt:lpstr>
      <vt:lpstr>INTEGRATION</vt:lpstr>
      <vt:lpstr>Demo</vt:lpstr>
      <vt:lpstr>Development Guidance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Dynamics 365</dc:title>
  <dc:creator>Michael Reynolds</dc:creator>
  <cp:lastModifiedBy>Michael Reynolds</cp:lastModifiedBy>
  <cp:revision>3</cp:revision>
  <dcterms:created xsi:type="dcterms:W3CDTF">2018-01-14T20:33:53Z</dcterms:created>
  <dcterms:modified xsi:type="dcterms:W3CDTF">2018-02-03T20:42:57Z</dcterms:modified>
</cp:coreProperties>
</file>