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D8C-079E-3448-B85A-1FD0BE30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C240-7643-2049-804E-1FD5CA7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E597-B5C2-BB4D-A814-BA7D340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BEFD-4C2B-DD45-BA0B-B649BAE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186-5E5D-9541-A604-11B88F4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583B-70C4-294F-A765-6404CE2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84637-9395-B446-9B27-C6DDEE31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800D-D24D-5C40-884A-DCC8A1F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A4AE-C4C0-0F4F-87A4-340BCFDD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E668-D550-D948-B7E5-484C6AF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3FB6-F2A8-504A-A649-67380E55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9405-71B2-524A-BB7D-A78F80CD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3C3-FC27-5540-BD41-4561369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3FE4-F587-2A4C-A09E-B95AB1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A8B9-0773-E549-ADB1-4646A97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D5B-A48E-E34C-88DF-3689E38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B11-3D9D-FA46-82E1-3442AAB5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4703-CF4A-A443-A742-D06D106A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ECD1-A3C7-F445-AB42-CBA4AE5B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6E3-5353-7A4B-82BF-E9F2B2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40B6-3982-4241-9961-9E563A3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54FA-1135-3145-A345-0DB49D0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E9D1-649E-0847-B4C0-939C93B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CE22-4921-6046-9261-472A734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D9D-B203-2D44-BFEB-A232700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D132-1BF0-6543-A4BD-160D170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AE36-647C-8049-A754-B73DEB541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7651D-E341-8945-B5E1-42EAE26B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54CE-8694-6142-A18A-C831255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CAE8-BDD0-FE49-8EFD-EB4B750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D175-D134-6948-BFB4-458517A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BC2-9D6A-BC4E-83D6-855A44A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8DAA-35CE-1248-9DE0-A9BFEB91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3191-B655-CA4B-BF58-920DB52D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C9374-5D3F-F04B-A2BB-3771F3E8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3677-7F29-E34B-AE0B-02889B96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C8C1-FD62-BE41-8821-B1E1F77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5D5A-2A60-3F4B-969D-1051376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1E3C-F8D1-5E49-8603-BED1A83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C28-2E3F-0048-9623-1549CCA2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25138-CE00-2342-AEAD-5FFBCCB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A509-E7E6-7A4F-81B9-5D6B4A9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7A400-47B4-344F-8F03-46A9CE2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DB3F7-7709-194B-BE3F-D5420A5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DC18-8A01-FA4E-9A4E-BDB4CAA4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7A0B-0A05-E544-BB07-BD22F00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8FD6-6F63-0446-A639-88AA49C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3483-929D-8144-A28A-1B37786A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98591-7753-0D41-B8E3-474EA942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CFCF-28A6-954B-91EC-A7E706B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0983-D2F5-784A-954A-D0041F50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40B-9A5F-D44C-BA10-495CE72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60E5-58B7-0149-858D-1E38024C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8F60-ACF9-0441-A584-E7C71822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81D5-D6A1-F941-9622-F870BEF9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1E1C-7511-4943-AD3C-B7EDC27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5252-8CF2-1B49-A4FF-C1EBA2C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0F48-AD8F-C24C-A828-15C93F3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C6C1-0734-A04C-83D5-96FBD0D9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57C5-C0DE-BD42-9653-6F5FC0D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D270-3A84-DF47-AC77-35F9BFE6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5742-485F-AF4F-A10E-2A244E8B665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9473-7C58-2349-92BA-EF73435CD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E002-B8A0-2B4E-BEFF-BB1D50FF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tokenized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tsne-output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Feng,+M" TargetMode="External"/><Relationship Id="rId2" Type="http://schemas.openxmlformats.org/officeDocument/2006/relationships/hyperlink" Target="https://github.com/codekansas/keras-language-mode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search/cs?searchtype=author&amp;query=Feng,+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correct_answers_per_question_his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question_number_of_words_hist.png" TargetMode="External"/><Relationship Id="rId4" Type="http://schemas.openxmlformats.org/officeDocument/2006/relationships/hyperlink" Target="https://github.com/mrezende/StackOverflow-Question-Code-Dataset/blob/master/data/reports/question_length_his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5AB-2CBE-E949-8226-5E0CD1C8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033-8F05-424A-B0FD-8660413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answer selection on </a:t>
            </a:r>
            <a:r>
              <a:rPr lang="en-US" dirty="0" err="1"/>
              <a:t>StackOverFlow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4141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1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 tokenized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https://github.com/mrezende/StackOverflow-Question-Code-Dataset/blob/master/data/reports/code_snippet_tokenized_number_of_words_hist.png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28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D7A-260D-2548-A7EB-3874150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68683B78-04E0-D84D-9107-36A6104FA977}"/>
              </a:ext>
            </a:extLst>
          </p:cNvPr>
          <p:cNvSpPr/>
          <p:nvPr/>
        </p:nvSpPr>
        <p:spPr>
          <a:xfrm>
            <a:off x="1147763" y="2143125"/>
            <a:ext cx="1243013" cy="1228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4884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786D8-32A7-CC44-9C7C-D20992D64B54}"/>
              </a:ext>
            </a:extLst>
          </p:cNvPr>
          <p:cNvCxnSpPr/>
          <p:nvPr/>
        </p:nvCxnSpPr>
        <p:spPr>
          <a:xfrm>
            <a:off x="2390776" y="2757487"/>
            <a:ext cx="914400" cy="9144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gnetic Disk 8">
            <a:extLst>
              <a:ext uri="{FF2B5EF4-FFF2-40B4-BE49-F238E27FC236}">
                <a16:creationId xmlns:a16="http://schemas.microsoft.com/office/drawing/2014/main" id="{136B89C5-41C8-D545-BB80-F90E088E67AC}"/>
              </a:ext>
            </a:extLst>
          </p:cNvPr>
          <p:cNvSpPr/>
          <p:nvPr/>
        </p:nvSpPr>
        <p:spPr>
          <a:xfrm>
            <a:off x="3305176" y="3349624"/>
            <a:ext cx="1057275" cy="9143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33FF1-495B-9C4B-BBA4-4A7F8E0E1C9E}"/>
              </a:ext>
            </a:extLst>
          </p:cNvPr>
          <p:cNvCxnSpPr>
            <a:cxnSpLocks/>
          </p:cNvCxnSpPr>
          <p:nvPr/>
        </p:nvCxnSpPr>
        <p:spPr>
          <a:xfrm>
            <a:off x="4362451" y="3804177"/>
            <a:ext cx="1479549" cy="26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cess 13">
            <a:extLst>
              <a:ext uri="{FF2B5EF4-FFF2-40B4-BE49-F238E27FC236}">
                <a16:creationId xmlns:a16="http://schemas.microsoft.com/office/drawing/2014/main" id="{0419CA72-D5ED-8849-8A76-18BD5B51F279}"/>
              </a:ext>
            </a:extLst>
          </p:cNvPr>
          <p:cNvSpPr/>
          <p:nvPr/>
        </p:nvSpPr>
        <p:spPr>
          <a:xfrm>
            <a:off x="5842000" y="3330883"/>
            <a:ext cx="1524000" cy="1030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tokenizados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822B0-3C06-8443-8FD6-1E1DE6377EE6}"/>
              </a:ext>
            </a:extLst>
          </p:cNvPr>
          <p:cNvSpPr txBox="1"/>
          <p:nvPr/>
        </p:nvSpPr>
        <p:spPr>
          <a:xfrm>
            <a:off x="4362451" y="3846292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Tokenização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370EA-145D-9041-9FAA-D8A6E2489636}"/>
              </a:ext>
            </a:extLst>
          </p:cNvPr>
          <p:cNvCxnSpPr>
            <a:cxnSpLocks/>
          </p:cNvCxnSpPr>
          <p:nvPr/>
        </p:nvCxnSpPr>
        <p:spPr>
          <a:xfrm>
            <a:off x="7366000" y="3846291"/>
            <a:ext cx="118533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C95A81-3066-8048-9B0D-8D97B5B8AA4C}"/>
              </a:ext>
            </a:extLst>
          </p:cNvPr>
          <p:cNvSpPr txBox="1"/>
          <p:nvPr/>
        </p:nvSpPr>
        <p:spPr>
          <a:xfrm>
            <a:off x="7366000" y="3894691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Word2Vec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6E5A95-62BC-1A4F-BC0C-B69F1E2AA834}"/>
              </a:ext>
            </a:extLst>
          </p:cNvPr>
          <p:cNvSpPr/>
          <p:nvPr/>
        </p:nvSpPr>
        <p:spPr>
          <a:xfrm>
            <a:off x="8551333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33B520-FAE9-584B-8B65-9113B3D3F8F9}"/>
              </a:ext>
            </a:extLst>
          </p:cNvPr>
          <p:cNvCxnSpPr>
            <a:cxnSpLocks/>
          </p:cNvCxnSpPr>
          <p:nvPr/>
        </p:nvCxnSpPr>
        <p:spPr>
          <a:xfrm>
            <a:off x="9025467" y="3214687"/>
            <a:ext cx="474133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04BEAF-1081-D54D-91CD-827AED947D78}"/>
              </a:ext>
            </a:extLst>
          </p:cNvPr>
          <p:cNvCxnSpPr>
            <a:cxnSpLocks/>
          </p:cNvCxnSpPr>
          <p:nvPr/>
        </p:nvCxnSpPr>
        <p:spPr>
          <a:xfrm flipH="1">
            <a:off x="9025467" y="4277035"/>
            <a:ext cx="474133" cy="36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F500E-EAA3-E048-A01D-7BCE42D4BD19}"/>
              </a:ext>
            </a:extLst>
          </p:cNvPr>
          <p:cNvSpPr/>
          <p:nvPr/>
        </p:nvSpPr>
        <p:spPr>
          <a:xfrm>
            <a:off x="10369549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A0F146-4F89-C14B-84A6-4C64C6E7CD0B}"/>
              </a:ext>
            </a:extLst>
          </p:cNvPr>
          <p:cNvCxnSpPr>
            <a:cxnSpLocks/>
          </p:cNvCxnSpPr>
          <p:nvPr/>
        </p:nvCxnSpPr>
        <p:spPr>
          <a:xfrm flipH="1">
            <a:off x="9902823" y="3214687"/>
            <a:ext cx="466728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50B9C-B327-A647-A75B-DAB69B18E42D}"/>
              </a:ext>
            </a:extLst>
          </p:cNvPr>
          <p:cNvCxnSpPr>
            <a:cxnSpLocks/>
          </p:cNvCxnSpPr>
          <p:nvPr/>
        </p:nvCxnSpPr>
        <p:spPr>
          <a:xfrm flipH="1" flipV="1">
            <a:off x="9902823" y="4277035"/>
            <a:ext cx="466728" cy="36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ocess 41">
            <a:extLst>
              <a:ext uri="{FF2B5EF4-FFF2-40B4-BE49-F238E27FC236}">
                <a16:creationId xmlns:a16="http://schemas.microsoft.com/office/drawing/2014/main" id="{2907B3A7-27E0-2145-A85F-9F4D9DAA7026}"/>
              </a:ext>
            </a:extLst>
          </p:cNvPr>
          <p:cNvSpPr/>
          <p:nvPr/>
        </p:nvSpPr>
        <p:spPr>
          <a:xfrm>
            <a:off x="9499601" y="3587222"/>
            <a:ext cx="403222" cy="689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2FB1F1-2904-3649-954C-C5CB390E5154}"/>
              </a:ext>
            </a:extLst>
          </p:cNvPr>
          <p:cNvSpPr txBox="1"/>
          <p:nvPr/>
        </p:nvSpPr>
        <p:spPr>
          <a:xfrm>
            <a:off x="8285692" y="4759361"/>
            <a:ext cx="18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 100</a:t>
            </a:r>
          </a:p>
        </p:txBody>
      </p:sp>
    </p:spTree>
    <p:extLst>
      <p:ext uri="{BB962C8B-B14F-4D97-AF65-F5344CB8AC3E}">
        <p14:creationId xmlns:p14="http://schemas.microsoft.com/office/powerpoint/2010/main" val="2387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D972-418E-C040-BBA7-4625A0D0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(TSNE)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C6DEE-808C-4D40-AF91-B6D5ECE7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311275"/>
            <a:ext cx="8978902" cy="4489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9C2A3-D079-584F-ADBA-585237634552}"/>
              </a:ext>
            </a:extLst>
          </p:cNvPr>
          <p:cNvSpPr txBox="1"/>
          <p:nvPr/>
        </p:nvSpPr>
        <p:spPr>
          <a:xfrm>
            <a:off x="3707609" y="5457825"/>
            <a:ext cx="41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https://github.com/mrezende/StackOverflow-Question-Code-Dataset/blob/master/data/reports/tsne-output.png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62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068-48F2-0C42-A31C-F77CCF9A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do word2vec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93D3E-79B9-6145-921B-0BA980EB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3" y="1527384"/>
            <a:ext cx="8712200" cy="850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DFF2-D939-BC4F-B7FC-3EC001FB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3" y="2572820"/>
            <a:ext cx="8686800" cy="876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5F429A-5C91-8B4A-9558-99BCB8C9E146}"/>
              </a:ext>
            </a:extLst>
          </p:cNvPr>
          <p:cNvCxnSpPr>
            <a:cxnSpLocks/>
          </p:cNvCxnSpPr>
          <p:nvPr/>
        </p:nvCxnSpPr>
        <p:spPr>
          <a:xfrm flipH="1" flipV="1">
            <a:off x="1493045" y="3161255"/>
            <a:ext cx="1100137" cy="8493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C8755-E743-4E44-9407-D2EE9A9D263B}"/>
              </a:ext>
            </a:extLst>
          </p:cNvPr>
          <p:cNvCxnSpPr/>
          <p:nvPr/>
        </p:nvCxnSpPr>
        <p:spPr>
          <a:xfrm flipH="1" flipV="1">
            <a:off x="1600200" y="1994300"/>
            <a:ext cx="1657350" cy="196016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C541D4-45D2-5346-B9FE-551ECF23EBA8}"/>
              </a:ext>
            </a:extLst>
          </p:cNvPr>
          <p:cNvSpPr txBox="1"/>
          <p:nvPr/>
        </p:nvSpPr>
        <p:spPr>
          <a:xfrm>
            <a:off x="2595563" y="3883971"/>
            <a:ext cx="35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“for” e “def” </a:t>
            </a:r>
            <a:r>
              <a:rPr lang="en-US" dirty="0" err="1"/>
              <a:t>estão</a:t>
            </a:r>
            <a:r>
              <a:rPr lang="en-US" dirty="0"/>
              <a:t> “ok”.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A26805-B984-4F48-9979-5B572C544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4542899"/>
            <a:ext cx="8674100" cy="812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57FC9E-71BF-5940-B2E8-F00F798623F7}"/>
              </a:ext>
            </a:extLst>
          </p:cNvPr>
          <p:cNvSpPr txBox="1"/>
          <p:nvPr/>
        </p:nvSpPr>
        <p:spPr>
          <a:xfrm>
            <a:off x="982663" y="5599167"/>
            <a:ext cx="1011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Porém</a:t>
            </a:r>
            <a:r>
              <a:rPr lang="en-US" dirty="0"/>
              <a:t> no </a:t>
            </a:r>
            <a:r>
              <a:rPr lang="en-US" dirty="0" err="1"/>
              <a:t>caso</a:t>
            </a:r>
            <a:r>
              <a:rPr lang="en-US" dirty="0"/>
              <a:t> do break,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associou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commando “</a:t>
            </a:r>
            <a:r>
              <a:rPr lang="en-US" dirty="0" err="1"/>
              <a:t>getch</a:t>
            </a:r>
            <a:r>
              <a:rPr lang="en-US" dirty="0"/>
              <a:t>” que </a:t>
            </a:r>
            <a:r>
              <a:rPr lang="en-US" dirty="0" err="1"/>
              <a:t>obtém</a:t>
            </a:r>
            <a:r>
              <a:rPr lang="en-US" dirty="0"/>
              <a:t> um </a:t>
            </a:r>
            <a:r>
              <a:rPr lang="en-US" dirty="0" err="1"/>
              <a:t>caractere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teclado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haveria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associar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 e </a:t>
            </a:r>
            <a:r>
              <a:rPr lang="en-US" dirty="0" err="1"/>
              <a:t>lógica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de </a:t>
            </a:r>
            <a:r>
              <a:rPr lang="en-US" dirty="0" err="1"/>
              <a:t>programação</a:t>
            </a:r>
            <a:r>
              <a:rPr lang="en-US" dirty="0"/>
              <a:t>. </a:t>
            </a:r>
            <a:r>
              <a:rPr lang="en-US" dirty="0" err="1"/>
              <a:t>Porém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intuitivas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98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F7151-B856-B04F-9195-12894C0C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24" y="1690687"/>
            <a:ext cx="7467176" cy="39440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9068-48F2-0C42-A31C-F77CCF9A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deep learning </a:t>
            </a:r>
            <a:r>
              <a:rPr lang="en-US" dirty="0" err="1"/>
              <a:t>utilizado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F4F57B-CE8A-234D-BF40-708EEED1C2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729663" y="3138964"/>
            <a:ext cx="785812" cy="383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24FB46-4E77-7A40-AF64-8BED4BDC9928}"/>
              </a:ext>
            </a:extLst>
          </p:cNvPr>
          <p:cNvSpPr txBox="1"/>
          <p:nvPr/>
        </p:nvSpPr>
        <p:spPr>
          <a:xfrm>
            <a:off x="9515475" y="24003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copiada</a:t>
            </a:r>
            <a:r>
              <a:rPr lang="en-US" dirty="0"/>
              <a:t>. Vou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para </a:t>
            </a:r>
            <a:r>
              <a:rPr lang="en-US" dirty="0" err="1"/>
              <a:t>mim</a:t>
            </a:r>
            <a:r>
              <a:rPr lang="en-US" dirty="0"/>
              <a:t>. </a:t>
            </a:r>
            <a:r>
              <a:rPr lang="en-US" dirty="0" err="1"/>
              <a:t>Só</a:t>
            </a:r>
            <a:r>
              <a:rPr lang="en-US" dirty="0"/>
              <a:t> para </a:t>
            </a:r>
            <a:r>
              <a:rPr lang="en-US" dirty="0" err="1"/>
              <a:t>exemplificar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61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E42-E089-E847-AD82-762E82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perto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BE554-1570-3C42-B93C-EEB71DE2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969" y="1379014"/>
            <a:ext cx="3626744" cy="33168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D8737-C50B-CE47-99A1-A3C50BAE9C8E}"/>
              </a:ext>
            </a:extLst>
          </p:cNvPr>
          <p:cNvSpPr/>
          <p:nvPr/>
        </p:nvSpPr>
        <p:spPr>
          <a:xfrm>
            <a:off x="4343400" y="5295377"/>
            <a:ext cx="2500313" cy="4143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385C9-C2E5-F349-A993-2E7C5C51E00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91350" y="5386550"/>
            <a:ext cx="590549" cy="128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19F041-37F1-6548-83D3-EC13D0CEB67D}"/>
              </a:ext>
            </a:extLst>
          </p:cNvPr>
          <p:cNvSpPr txBox="1"/>
          <p:nvPr/>
        </p:nvSpPr>
        <p:spPr>
          <a:xfrm>
            <a:off x="7581899" y="5063384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– Pre-trained weights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0D882-FA92-C240-A260-C408F59CF18A}"/>
              </a:ext>
            </a:extLst>
          </p:cNvPr>
          <p:cNvCxnSpPr/>
          <p:nvPr/>
        </p:nvCxnSpPr>
        <p:spPr>
          <a:xfrm flipV="1">
            <a:off x="4638675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A3BE5-E270-BE48-BFD4-578795B80F60}"/>
              </a:ext>
            </a:extLst>
          </p:cNvPr>
          <p:cNvCxnSpPr/>
          <p:nvPr/>
        </p:nvCxnSpPr>
        <p:spPr>
          <a:xfrm flipV="1">
            <a:off x="4638675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0A067C-B940-424D-A831-38946CB6335D}"/>
              </a:ext>
            </a:extLst>
          </p:cNvPr>
          <p:cNvCxnSpPr/>
          <p:nvPr/>
        </p:nvCxnSpPr>
        <p:spPr>
          <a:xfrm flipV="1">
            <a:off x="5063678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C4A3EB-14F6-7C49-BC1F-03E7E0304D7B}"/>
              </a:ext>
            </a:extLst>
          </p:cNvPr>
          <p:cNvCxnSpPr/>
          <p:nvPr/>
        </p:nvCxnSpPr>
        <p:spPr>
          <a:xfrm flipV="1">
            <a:off x="5507831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1AFA7-B45C-7A47-B6FB-CD109EBAF937}"/>
              </a:ext>
            </a:extLst>
          </p:cNvPr>
          <p:cNvCxnSpPr/>
          <p:nvPr/>
        </p:nvCxnSpPr>
        <p:spPr>
          <a:xfrm flipV="1">
            <a:off x="5953125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ACCB-7ACE-634B-AB99-17ECEA0B97DF}"/>
              </a:ext>
            </a:extLst>
          </p:cNvPr>
          <p:cNvCxnSpPr/>
          <p:nvPr/>
        </p:nvCxnSpPr>
        <p:spPr>
          <a:xfrm flipV="1">
            <a:off x="6338887" y="4698207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5D3AD2-12F6-E945-866D-68FFC9283A54}"/>
              </a:ext>
            </a:extLst>
          </p:cNvPr>
          <p:cNvCxnSpPr/>
          <p:nvPr/>
        </p:nvCxnSpPr>
        <p:spPr>
          <a:xfrm flipV="1">
            <a:off x="6691312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ED0379-89C8-244F-A574-51926D22BC09}"/>
              </a:ext>
            </a:extLst>
          </p:cNvPr>
          <p:cNvCxnSpPr/>
          <p:nvPr/>
        </p:nvCxnSpPr>
        <p:spPr>
          <a:xfrm flipV="1">
            <a:off x="5063678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DB970-F425-8C42-AE7B-43F82A825A7E}"/>
              </a:ext>
            </a:extLst>
          </p:cNvPr>
          <p:cNvCxnSpPr/>
          <p:nvPr/>
        </p:nvCxnSpPr>
        <p:spPr>
          <a:xfrm flipV="1">
            <a:off x="6691312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3D539-1D7C-6C44-8A57-CD72E6BAFFFF}"/>
              </a:ext>
            </a:extLst>
          </p:cNvPr>
          <p:cNvCxnSpPr/>
          <p:nvPr/>
        </p:nvCxnSpPr>
        <p:spPr>
          <a:xfrm flipV="1">
            <a:off x="5494684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7D55E5-371F-CA46-A11B-F26D2437139C}"/>
              </a:ext>
            </a:extLst>
          </p:cNvPr>
          <p:cNvCxnSpPr/>
          <p:nvPr/>
        </p:nvCxnSpPr>
        <p:spPr>
          <a:xfrm flipV="1">
            <a:off x="5953125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3BCB2F-2E4C-654B-B3D3-55746BC7815B}"/>
              </a:ext>
            </a:extLst>
          </p:cNvPr>
          <p:cNvCxnSpPr/>
          <p:nvPr/>
        </p:nvCxnSpPr>
        <p:spPr>
          <a:xfrm flipV="1">
            <a:off x="6338887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231FB-61B0-E04E-A464-5202D40BA3B7}"/>
              </a:ext>
            </a:extLst>
          </p:cNvPr>
          <p:cNvSpPr txBox="1"/>
          <p:nvPr/>
        </p:nvSpPr>
        <p:spPr>
          <a:xfrm>
            <a:off x="4343400" y="64060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vectors tokenized</a:t>
            </a:r>
          </a:p>
        </p:txBody>
      </p:sp>
    </p:spTree>
    <p:extLst>
      <p:ext uri="{BB962C8B-B14F-4D97-AF65-F5344CB8AC3E}">
        <p14:creationId xmlns:p14="http://schemas.microsoft.com/office/powerpoint/2010/main" val="36711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E42-E089-E847-AD82-762E82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 de </a:t>
            </a:r>
            <a:r>
              <a:rPr lang="en-US" dirty="0" err="1"/>
              <a:t>precisão</a:t>
            </a:r>
            <a:r>
              <a:rPr lang="en-US" dirty="0"/>
              <a:t> e overfitting </a:t>
            </a:r>
            <a:r>
              <a:rPr lang="en-US" dirty="0" err="1"/>
              <a:t>em</a:t>
            </a:r>
            <a:r>
              <a:rPr lang="en-US" dirty="0"/>
              <a:t> small dataset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F60F2B3-A87A-494C-8C0A-867181A5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80382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F3311-C552-D240-9876-44E593257C59}"/>
              </a:ext>
            </a:extLst>
          </p:cNvPr>
          <p:cNvCxnSpPr>
            <a:cxnSpLocks/>
          </p:cNvCxnSpPr>
          <p:nvPr/>
        </p:nvCxnSpPr>
        <p:spPr>
          <a:xfrm flipH="1" flipV="1">
            <a:off x="8715375" y="3385186"/>
            <a:ext cx="1300163" cy="11439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BDB15-A13A-3642-A64F-2E6C26B17EF9}"/>
              </a:ext>
            </a:extLst>
          </p:cNvPr>
          <p:cNvSpPr txBox="1"/>
          <p:nvPr/>
        </p:nvSpPr>
        <p:spPr>
          <a:xfrm>
            <a:off x="9429750" y="4529138"/>
            <a:ext cx="2571750" cy="2031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Técnica</a:t>
            </a:r>
            <a:r>
              <a:rPr lang="en-US" dirty="0"/>
              <a:t> que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querendo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dataset de Insurance. </a:t>
            </a:r>
            <a:r>
              <a:rPr lang="en-US" dirty="0" err="1"/>
              <a:t>Portei</a:t>
            </a:r>
            <a:r>
              <a:rPr lang="en-US" dirty="0"/>
              <a:t> o dataset do </a:t>
            </a:r>
            <a:r>
              <a:rPr lang="en-US" dirty="0" err="1"/>
              <a:t>stackoverflow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nela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3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dirty="0" err="1"/>
              <a:t>apenas</a:t>
            </a:r>
            <a:r>
              <a:rPr lang="en-US" dirty="0"/>
              <a:t> 4%. Eu </a:t>
            </a:r>
            <a:r>
              <a:rPr lang="en-US" dirty="0" err="1"/>
              <a:t>acredito</a:t>
            </a:r>
            <a:r>
              <a:rPr lang="en-US" dirty="0"/>
              <a:t> que um dos </a:t>
            </a:r>
            <a:r>
              <a:rPr lang="en-US" dirty="0" err="1"/>
              <a:t>motivos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fiz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de Cosine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utilizava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meu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calcular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979348-B288-6E40-BE1E-1241D43D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4611"/>
            <a:ext cx="97028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565FD-B9C4-F04A-BC86-ECE79B6D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333366"/>
            <a:ext cx="7912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5F75-406E-4B45-A233-7E75B9F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27CF-F127-F249-BE09-C85F3674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a question q and an answer candidate pool {a1, a2, ..., as} for that question (s is the pool size), the goal is to find the best answer candidate </a:t>
            </a:r>
            <a:r>
              <a:rPr lang="en-US" dirty="0" err="1"/>
              <a:t>ak</a:t>
            </a:r>
            <a:r>
              <a:rPr lang="en-US" dirty="0"/>
              <a:t>, 1 ≤ k ≤ s .</a:t>
            </a:r>
          </a:p>
          <a:p>
            <a:r>
              <a:rPr lang="en-US" dirty="0" err="1"/>
              <a:t>Vários</a:t>
            </a:r>
            <a:r>
              <a:rPr lang="en-US" dirty="0"/>
              <a:t> papers </a:t>
            </a:r>
            <a:r>
              <a:rPr lang="en-US" dirty="0" err="1"/>
              <a:t>aplicaram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r>
              <a:rPr lang="en-US" dirty="0"/>
              <a:t>Segundo Yao et al.,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papers </a:t>
            </a:r>
            <a:r>
              <a:rPr lang="en-US" dirty="0" err="1"/>
              <a:t>significativos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no dataset do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  <a:p>
            <a:r>
              <a:rPr lang="en-US" dirty="0"/>
              <a:t>No paper “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Overflow”,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neural </a:t>
            </a:r>
            <a:r>
              <a:rPr lang="en-US" dirty="0" err="1"/>
              <a:t>recorrente</a:t>
            </a:r>
            <a:r>
              <a:rPr lang="en-US" dirty="0"/>
              <a:t> LSTM para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.</a:t>
            </a:r>
          </a:p>
          <a:p>
            <a:r>
              <a:rPr lang="en-US" dirty="0"/>
              <a:t>No final, o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sugere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CNN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.</a:t>
            </a:r>
          </a:p>
          <a:p>
            <a:r>
              <a:rPr lang="en-US" dirty="0"/>
              <a:t>O dataset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“How-to” de Python e SQL. São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normalmente</a:t>
            </a:r>
            <a:r>
              <a:rPr lang="en-US" dirty="0"/>
              <a:t>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code snippet.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pergunta</a:t>
            </a:r>
            <a:r>
              <a:rPr lang="en-US" dirty="0"/>
              <a:t>.</a:t>
            </a:r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extrair</a:t>
            </a:r>
            <a:r>
              <a:rPr lang="en-US" dirty="0"/>
              <a:t> do stack over flow as </a:t>
            </a:r>
            <a:r>
              <a:rPr lang="en-US" dirty="0" err="1"/>
              <a:t>perguntas</a:t>
            </a:r>
            <a:r>
              <a:rPr lang="en-US" dirty="0"/>
              <a:t> “How-to” de Python,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3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gradução</a:t>
            </a:r>
            <a:r>
              <a:rPr lang="en-US" dirty="0"/>
              <a:t> da </a:t>
            </a:r>
            <a:r>
              <a:rPr lang="en-US" dirty="0" err="1"/>
              <a:t>universidade</a:t>
            </a:r>
            <a:r>
              <a:rPr lang="en-US" dirty="0"/>
              <a:t> </a:t>
            </a:r>
            <a:r>
              <a:rPr lang="en-US" dirty="0" err="1"/>
              <a:t>marcaram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.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um total de 4845 </a:t>
            </a:r>
            <a:r>
              <a:rPr lang="en-US" dirty="0" err="1"/>
              <a:t>respostas</a:t>
            </a:r>
            <a:r>
              <a:rPr lang="en-US" dirty="0"/>
              <a:t> para Python.</a:t>
            </a:r>
          </a:p>
        </p:txBody>
      </p:sp>
    </p:spTree>
    <p:extLst>
      <p:ext uri="{BB962C8B-B14F-4D97-AF65-F5344CB8AC3E}">
        <p14:creationId xmlns:p14="http://schemas.microsoft.com/office/powerpoint/2010/main" val="7417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intuito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a utilizer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melhora</a:t>
            </a:r>
            <a:r>
              <a:rPr lang="en-US" dirty="0"/>
              <a:t>. A </a:t>
            </a:r>
            <a:r>
              <a:rPr lang="en-US" dirty="0" err="1"/>
              <a:t>explicação</a:t>
            </a:r>
            <a:r>
              <a:rPr lang="en-US" dirty="0"/>
              <a:t> do </a:t>
            </a:r>
            <a:r>
              <a:rPr lang="en-US" dirty="0" err="1"/>
              <a:t>motivo</a:t>
            </a:r>
            <a:r>
              <a:rPr lang="en-US" dirty="0"/>
              <a:t> de utilizer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blog https://</a:t>
            </a:r>
            <a:r>
              <a:rPr lang="en-US" dirty="0" err="1"/>
              <a:t>codekansas.github.io</a:t>
            </a:r>
            <a:r>
              <a:rPr lang="en-US" dirty="0"/>
              <a:t>/</a:t>
            </a:r>
            <a:r>
              <a:rPr lang="en-US" dirty="0" err="1"/>
              <a:t>language.html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AF3-1C28-4242-8F1E-32BA1545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F20-34C5-E843-955B-C9219F8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dataset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Ziyu</a:t>
            </a:r>
            <a:r>
              <a:rPr lang="en-US" dirty="0"/>
              <a:t> Yao et al. (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Overflow),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deep learning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consagradas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papers </a:t>
            </a:r>
            <a:r>
              <a:rPr lang="en-US" dirty="0" err="1"/>
              <a:t>como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https://github.com/codekansas/keras-language-modeling</a:t>
            </a:r>
            <a:r>
              <a:rPr lang="en-US" dirty="0"/>
              <a:t>), </a:t>
            </a:r>
            <a:r>
              <a:rPr lang="en-US" u="sng" dirty="0">
                <a:hlinkClick r:id="rId3"/>
              </a:rPr>
              <a:t>Minwei Feng</a:t>
            </a:r>
            <a:r>
              <a:rPr lang="en-US" u="sng" dirty="0"/>
              <a:t> et all. </a:t>
            </a:r>
            <a:r>
              <a:rPr lang="en-US" dirty="0"/>
              <a:t>“Applying Deep Learning to Answer Selection: A Study and An Open Task”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6018-B67F-264F-87DE-9B3CC0D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39637-C2DA-0840-8597-23C5AEFF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36761"/>
              </p:ext>
            </p:extLst>
          </p:nvPr>
        </p:nvGraphicFramePr>
        <p:xfrm>
          <a:off x="838200" y="1690688"/>
          <a:ext cx="10515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437414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6938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111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Rodar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deep learning. Por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 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 </a:t>
                      </a:r>
                      <a:r>
                        <a:rPr lang="en-US" dirty="0" err="1"/>
                        <a:t>tive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pra</a:t>
                      </a:r>
                      <a:r>
                        <a:rPr lang="en-US" dirty="0"/>
                        <a:t> um outro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um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</a:t>
                      </a:r>
                      <a:r>
                        <a:rPr lang="en-US" dirty="0"/>
                        <a:t> neural que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LSTM + CNN. 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foi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diminuído</a:t>
                      </a:r>
                      <a:r>
                        <a:rPr lang="en-US" dirty="0"/>
                        <a:t>. Neste </a:t>
                      </a:r>
                      <a:r>
                        <a:rPr lang="en-US" dirty="0" err="1"/>
                        <a:t>caso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continua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responder a </a:t>
                      </a:r>
                      <a:r>
                        <a:rPr lang="en-US" dirty="0" err="1"/>
                        <a:t>essa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relevantes</a:t>
                      </a:r>
                      <a:r>
                        <a:rPr lang="en-US" dirty="0"/>
                        <a:t> de deep learning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“Question answer selection” </a:t>
                      </a:r>
                      <a:r>
                        <a:rPr lang="en-US" dirty="0" err="1"/>
                        <a:t>existe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literature?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respondi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Além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LSTM do </a:t>
                      </a:r>
                      <a:r>
                        <a:rPr lang="en-US" dirty="0" err="1"/>
                        <a:t>autor</a:t>
                      </a:r>
                      <a:r>
                        <a:rPr lang="en-US" dirty="0"/>
                        <a:t> do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(Yao et all), </a:t>
                      </a:r>
                      <a:r>
                        <a:rPr lang="en-US" dirty="0" err="1"/>
                        <a:t>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utilizei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do </a:t>
                      </a:r>
                      <a:r>
                        <a:rPr lang="en-US" u="sng" dirty="0">
                          <a:hlinkClick r:id="rId2"/>
                        </a:rPr>
                        <a:t>Minwei Feng</a:t>
                      </a:r>
                      <a:r>
                        <a:rPr lang="en-US" u="sng" dirty="0"/>
                        <a:t> et all</a:t>
                      </a:r>
                      <a:r>
                        <a:rPr lang="en-US" dirty="0"/>
                        <a:t> . E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última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precisa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melhorar</a:t>
                      </a:r>
                      <a:r>
                        <a:rPr lang="en-US" dirty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Tratar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resposta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Substituir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variável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VAR, \n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NEWLINE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todas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respostas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Algumas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tiveram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seu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tratado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2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8DC-6752-F543-A8AF-B20CDAF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7B934-9D6B-254F-9EC3-E11B05F1C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19302"/>
              </p:ext>
            </p:extLst>
          </p:nvPr>
        </p:nvGraphicFramePr>
        <p:xfrm>
          <a:off x="838200" y="1330949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6879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13494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824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Usar</a:t>
                      </a:r>
                      <a:r>
                        <a:rPr lang="en-US" dirty="0"/>
                        <a:t> o word2vec para o dataset do </a:t>
                      </a:r>
                      <a:r>
                        <a:rPr lang="en-US" dirty="0" err="1"/>
                        <a:t>stackoverflow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Usei</a:t>
                      </a:r>
                      <a:r>
                        <a:rPr lang="en-US" dirty="0"/>
                        <a:t> o word2vec da </a:t>
                      </a:r>
                      <a:r>
                        <a:rPr lang="en-US" dirty="0" err="1"/>
                        <a:t>biblioteca</a:t>
                      </a:r>
                      <a:r>
                        <a:rPr lang="en-US" dirty="0"/>
                        <a:t> genism. </a:t>
                      </a:r>
                      <a:r>
                        <a:rPr lang="en-US" dirty="0" err="1"/>
                        <a:t>Aparentemente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passados</a:t>
                      </a:r>
                      <a:r>
                        <a:rPr lang="en-US" dirty="0"/>
                        <a:t> 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do word embedding </a:t>
                      </a:r>
                      <a:r>
                        <a:rPr lang="en-US" dirty="0" err="1"/>
                        <a:t>está</a:t>
                      </a:r>
                      <a:r>
                        <a:rPr lang="en-US" dirty="0"/>
                        <a:t> ok. 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procurer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referências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mostrar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word2vec </a:t>
                      </a:r>
                      <a:r>
                        <a:rPr lang="en-US" dirty="0" err="1"/>
                        <a:t>estão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corretos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deep learning para </a:t>
                      </a:r>
                      <a:r>
                        <a:rPr lang="en-US" dirty="0" err="1"/>
                        <a:t>textos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vs CNN.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layers, </a:t>
                      </a: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caminhando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diversas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neurais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bastante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coisa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inicialização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ativação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cosine_similarity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Layers -&gt; Merge, Input,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maior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desafio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conseguir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o motive de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performance </a:t>
                      </a:r>
                      <a:r>
                        <a:rPr lang="en-US" dirty="0" err="1"/>
                        <a:t>melhor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. E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capaz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será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possível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propor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propria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questão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Isto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um requisite </a:t>
                      </a:r>
                      <a:r>
                        <a:rPr lang="en-US" dirty="0" err="1"/>
                        <a:t>importante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conquistado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escrita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dissertação</a:t>
                      </a:r>
                      <a:r>
                        <a:rPr lang="en-US" dirty="0"/>
                        <a:t>. Saber </a:t>
                      </a:r>
                      <a:r>
                        <a:rPr lang="en-US" dirty="0" err="1"/>
                        <a:t>explicar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B0D-D070-D247-B54A-F0C377B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C5192-D82B-6F43-954C-0A286F88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48526"/>
              </p:ext>
            </p:extLst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20114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0290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508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Dado 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, com um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2000 e 4000 </a:t>
                      </a:r>
                      <a:r>
                        <a:rPr lang="en-US" dirty="0" err="1"/>
                        <a:t>registros</a:t>
                      </a:r>
                      <a:r>
                        <a:rPr lang="en-US" dirty="0"/>
                        <a:t>. Como saber se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outros </a:t>
                      </a:r>
                      <a:r>
                        <a:rPr lang="en-US" dirty="0" err="1"/>
                        <a:t>problemas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7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9FA-41C7-8349-A563-4DF233B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para o </a:t>
            </a:r>
            <a:r>
              <a:rPr lang="en-US" dirty="0" err="1"/>
              <a:t>modelo</a:t>
            </a:r>
            <a:r>
              <a:rPr lang="en-US" dirty="0"/>
              <a:t> LSTM-CNN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984F6D-7D69-4249-88CD-15EADA156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7728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187783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4325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# of question code pair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0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Amostras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efetivamente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utilizadas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9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treinamento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3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validação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79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D30B06-004F-C342-86A9-8901C5F7ED98}"/>
              </a:ext>
            </a:extLst>
          </p:cNvPr>
          <p:cNvSpPr txBox="1"/>
          <p:nvPr/>
        </p:nvSpPr>
        <p:spPr>
          <a:xfrm>
            <a:off x="838200" y="4529138"/>
            <a:ext cx="103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Utilizei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tinham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1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0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corretas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1413668"/>
            <a:ext cx="8716962" cy="4358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D3044-E782-114B-AA52-0617CBFF4B78}"/>
              </a:ext>
            </a:extLst>
          </p:cNvPr>
          <p:cNvSpPr txBox="1"/>
          <p:nvPr/>
        </p:nvSpPr>
        <p:spPr>
          <a:xfrm>
            <a:off x="1546225" y="5633649"/>
            <a:ext cx="92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https://github.com/mrezende/StackOverflow-Question-Code-Dataset/blob/master/data/reports/correct_answers_per_question_hist.png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02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r>
              <a:rPr lang="en-US" dirty="0"/>
              <a:t>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https://github.com/mrezende/StackOverflow-Question-Code-Dataset/blob/master/data/reports/question_length_hist.png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https://github.com/mrezende/StackOverflow-Question-Code-Dataset/blob/master/data/reports/question_number_of_words_hist.png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88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1390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Question Answer Selection</vt:lpstr>
      <vt:lpstr>Problema:</vt:lpstr>
      <vt:lpstr>Objetivo</vt:lpstr>
      <vt:lpstr>Desafios iniciais</vt:lpstr>
      <vt:lpstr>Desafios iniciais</vt:lpstr>
      <vt:lpstr>Desafios iniciais</vt:lpstr>
      <vt:lpstr>Dataset para o modelo LSTM-CNN</vt:lpstr>
      <vt:lpstr>Número de respostas corretas por questão</vt:lpstr>
      <vt:lpstr>Tamanho da questão e número de palavras</vt:lpstr>
      <vt:lpstr>Tamanho do code snippet e número de palavras</vt:lpstr>
      <vt:lpstr>Tamanho do code snippet tokenized e número de palavras</vt:lpstr>
      <vt:lpstr>Preparação dos dados</vt:lpstr>
      <vt:lpstr>Visualização das palavras similares (TSNE)</vt:lpstr>
      <vt:lpstr>Alguns exemplos do word2vec</vt:lpstr>
      <vt:lpstr>Modelo deep learning utilizado</vt:lpstr>
      <vt:lpstr>Visualizando o modelo mais de perto</vt:lpstr>
      <vt:lpstr>Taxa de precisão e overfitting em small dataset</vt:lpstr>
      <vt:lpstr>Resultados iniciais</vt:lpstr>
      <vt:lpstr>Comentários sobre os resultados iniciais</vt:lpstr>
      <vt:lpstr>Comentários sobre os resultados iniciais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 Selection</dc:title>
  <dc:creator>Microsoft Office User</dc:creator>
  <cp:lastModifiedBy>Microsoft Office User</cp:lastModifiedBy>
  <cp:revision>29</cp:revision>
  <dcterms:created xsi:type="dcterms:W3CDTF">2019-02-24T21:26:16Z</dcterms:created>
  <dcterms:modified xsi:type="dcterms:W3CDTF">2019-03-10T00:35:21Z</dcterms:modified>
</cp:coreProperties>
</file>