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2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DD8C-079E-3448-B85A-1FD0BE309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1C240-7643-2049-804E-1FD5CA7BE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5E597-B5C2-BB4D-A814-BA7D3404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1BEFD-4C2B-DD45-BA0B-B649BAEE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31186-5E5D-9541-A604-11B88F4B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4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583B-70C4-294F-A765-6404CE2A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84637-9395-B446-9B27-C6DDEE31E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800D-D24D-5C40-884A-DCC8A1F7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DA4AE-C4C0-0F4F-87A4-340BCFDD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E668-D550-D948-B7E5-484C6AFB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73FB6-F2A8-504A-A649-67380E556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D9405-71B2-524A-BB7D-A78F80CDA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603C3-FC27-5540-BD41-45613692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43FE4-F587-2A4C-A09E-B95AB1F8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8A8B9-0773-E549-ADB1-4646A978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7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DD5B-A48E-E34C-88DF-3689E384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2DB11-3D9D-FA46-82E1-3442AAB5F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E4703-CF4A-A443-A742-D06D106A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DECD1-A3C7-F445-AB42-CBA4AE5B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A86E3-5353-7A4B-82BF-E9F2B2B5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9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40B6-3982-4241-9961-9E563A36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54FA-1135-3145-A345-0DB49D0C8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EE9D1-649E-0847-B4C0-939C93B7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ACE22-4921-6046-9261-472A7348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F0D9D-B203-2D44-BFEB-A2327009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7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D132-1BF0-6543-A4BD-160D170A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EAE36-647C-8049-A754-B73DEB541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7651D-E341-8945-B5E1-42EAE26B3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254CE-8694-6142-A18A-C8312552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9CAE8-BDD0-FE49-8EFD-EB4B7500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DD175-D134-6948-BFB4-458517A4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4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0CBC2-9D6A-BC4E-83D6-855A44A9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E8DAA-35CE-1248-9DE0-A9BFEB91C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33191-B655-CA4B-BF58-920DB52DF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C9374-5D3F-F04B-A2BB-3771F3E80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83677-7F29-E34B-AE0B-02889B965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7BC8C1-FD62-BE41-8821-B1E1F778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0F5D5A-2A60-3F4B-969D-10513768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11E3C-F8D1-5E49-8603-BED1A839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8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5C28-2E3F-0048-9623-1549CCA2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25138-CE00-2342-AEAD-5FFBCCBA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5A509-E7E6-7A4F-81B9-5D6B4A93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7A400-47B4-344F-8F03-46A9CE24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0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0DB3F7-7709-194B-BE3F-D5420A5C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9DC18-8A01-FA4E-9A4E-BDB4CAA4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67A0B-0A05-E544-BB07-BD22F00C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3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8FD6-6F63-0446-A639-88AA49C6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3483-929D-8144-A28A-1B37786A6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98591-7753-0D41-B8E3-474EA9420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FCFCF-28A6-954B-91EC-A7E706B5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80983-D2F5-784A-954A-D0041F50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2140B-9A5F-D44C-BA10-495CE726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0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60E5-58B7-0149-858D-1E38024CA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F8F60-ACF9-0441-A584-E7C71822E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E81D5-D6A1-F941-9622-F870BEF92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51E1C-7511-4943-AD3C-B7EDC271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A5252-8CF2-1B49-A4FF-C1EBA2C8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90F48-AD8F-C24C-A828-15C93F3F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7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AC6C1-0734-A04C-83D5-96FBD0D9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C57C5-C0DE-BD42-9653-6F5FC0DCF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0D270-3A84-DF47-AC77-35F9BFE6D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65742-485F-AF4F-A10E-2A244E8B665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F9473-7C58-2349-92BA-EF73435CD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BE002-B8A0-2B4E-BEFF-BB1D50FFC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7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rezende/StackOverflow-Question-Code-Dataset/blob/master/data/reports/code_snippet_number_of_words_hist.png" TargetMode="External"/><Relationship Id="rId4" Type="http://schemas.openxmlformats.org/officeDocument/2006/relationships/hyperlink" Target="https://github.com/mrezende/StackOverflow-Question-Code-Dataset/blob/master/data/reports/code_snippet_tokenized_length_hist.p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rezende/StackOverflow-Question-Code-Dataset/blob/master/data/reports/code_snippet_tokenized_number_of_words_hist.png" TargetMode="External"/><Relationship Id="rId4" Type="http://schemas.openxmlformats.org/officeDocument/2006/relationships/hyperlink" Target="https://github.com/mrezende/StackOverflow-Question-Code-Dataset/blob/master/data/reports/code_snippet_tokenized_length_hist.p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ezende/StackOverflow-Question-Code-Dataset/blob/master/data/reports/tsne-output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Feng,+M" TargetMode="External"/><Relationship Id="rId2" Type="http://schemas.openxmlformats.org/officeDocument/2006/relationships/hyperlink" Target="https://github.com/codekansas/keras-language-model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search/cs?searchtype=author&amp;query=Feng,+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ezende/StackOverflow-Question-Code-Dataset/blob/master/data/reports/correct_answers_per_question_hist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rezende/StackOverflow-Question-Code-Dataset/blob/master/data/reports/question_number_of_words_hist.png" TargetMode="External"/><Relationship Id="rId4" Type="http://schemas.openxmlformats.org/officeDocument/2006/relationships/hyperlink" Target="https://github.com/mrezende/StackOverflow-Question-Code-Dataset/blob/master/data/reports/question_length_hist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45AB-2CBE-E949-8226-5E0CD1C88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Answer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A033-8F05-424A-B0FD-8660413B9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 answer selection on </a:t>
            </a:r>
            <a:r>
              <a:rPr lang="en-US" dirty="0" err="1"/>
              <a:t>StackOverFlow</a:t>
            </a:r>
            <a:r>
              <a:rPr lang="en-US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164141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72F3-089E-394F-805A-33E3D2AD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Tamanho</a:t>
            </a:r>
            <a:r>
              <a:rPr lang="en-US" dirty="0"/>
              <a:t> do code snippet e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palavras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A2BE8-C8FD-7E46-B2C0-44E3C877D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05571"/>
            <a:ext cx="6362700" cy="318135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F98138-81E3-DE4C-9DD9-03B174CC5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832" y="1720454"/>
            <a:ext cx="6303168" cy="3151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7BA6D5-0320-6048-BE03-17770045E6ED}"/>
              </a:ext>
            </a:extLst>
          </p:cNvPr>
          <p:cNvSpPr txBox="1"/>
          <p:nvPr/>
        </p:nvSpPr>
        <p:spPr>
          <a:xfrm>
            <a:off x="838200" y="4743451"/>
            <a:ext cx="470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Tamanho</a:t>
            </a:r>
            <a:r>
              <a:rPr lang="en-US" dirty="0"/>
              <a:t> do code snippet</a:t>
            </a:r>
          </a:p>
          <a:p>
            <a:pPr algn="ctr"/>
            <a:r>
              <a:rPr lang="en-US" sz="1200" dirty="0">
                <a:hlinkClick r:id="rId4"/>
              </a:rPr>
              <a:t>https://github.com/mrezende/StackOverflow-Question-Code-Dataset/blob/master/data/reports/code_snippet_tokenized_length_hist.png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A795A4-5A5B-B646-8ECC-BA0AEF32F5B8}"/>
              </a:ext>
            </a:extLst>
          </p:cNvPr>
          <p:cNvSpPr txBox="1"/>
          <p:nvPr/>
        </p:nvSpPr>
        <p:spPr>
          <a:xfrm>
            <a:off x="6381750" y="4743748"/>
            <a:ext cx="470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palavras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code snippet</a:t>
            </a:r>
          </a:p>
          <a:p>
            <a:pPr algn="ctr"/>
            <a:r>
              <a:rPr lang="en-US" sz="1200" dirty="0">
                <a:hlinkClick r:id="rId5"/>
              </a:rPr>
              <a:t>https://github.com/mrezende/StackOverflow-Question-Code-Dataset/blob/master/data/reports/code_snippet_number_of_words_hist.png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418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72F3-089E-394F-805A-33E3D2AD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Tamanho</a:t>
            </a:r>
            <a:r>
              <a:rPr lang="en-US" dirty="0"/>
              <a:t> do code snippet tokenized e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palavras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A2BE8-C8FD-7E46-B2C0-44E3C877D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05571"/>
            <a:ext cx="6362700" cy="318135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F98138-81E3-DE4C-9DD9-03B174CC5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832" y="1720454"/>
            <a:ext cx="6303168" cy="3151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7BA6D5-0320-6048-BE03-17770045E6ED}"/>
              </a:ext>
            </a:extLst>
          </p:cNvPr>
          <p:cNvSpPr txBox="1"/>
          <p:nvPr/>
        </p:nvSpPr>
        <p:spPr>
          <a:xfrm>
            <a:off x="838200" y="4743451"/>
            <a:ext cx="470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Tamanho</a:t>
            </a:r>
            <a:r>
              <a:rPr lang="en-US" dirty="0"/>
              <a:t> do code snippet tokenized</a:t>
            </a:r>
          </a:p>
          <a:p>
            <a:pPr algn="ctr"/>
            <a:r>
              <a:rPr lang="en-US" sz="1200" dirty="0">
                <a:hlinkClick r:id="rId4"/>
              </a:rPr>
              <a:t>https://github.com/mrezende/StackOverflow-Question-Code-Dataset/blob/master/data/reports/code_snippet_tokenized_length_hist.png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A795A4-5A5B-B646-8ECC-BA0AEF32F5B8}"/>
              </a:ext>
            </a:extLst>
          </p:cNvPr>
          <p:cNvSpPr txBox="1"/>
          <p:nvPr/>
        </p:nvSpPr>
        <p:spPr>
          <a:xfrm>
            <a:off x="6381750" y="4743748"/>
            <a:ext cx="470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palavras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code snippet tokenized</a:t>
            </a:r>
          </a:p>
          <a:p>
            <a:pPr algn="ctr"/>
            <a:r>
              <a:rPr lang="en-US" sz="1200" dirty="0">
                <a:hlinkClick r:id="rId5"/>
              </a:rPr>
              <a:t>https://github.com/mrezende/StackOverflow-Question-Code-Dataset/blob/master/data/reports/code_snippet_tokenized_number_of_words_hist.png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3281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ED7A-260D-2548-A7EB-3874150F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Preparação</a:t>
            </a:r>
            <a:r>
              <a:rPr lang="en-US" dirty="0"/>
              <a:t> dos dados</a:t>
            </a:r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68683B78-04E0-D84D-9107-36A6104FA977}"/>
              </a:ext>
            </a:extLst>
          </p:cNvPr>
          <p:cNvSpPr/>
          <p:nvPr/>
        </p:nvSpPr>
        <p:spPr>
          <a:xfrm>
            <a:off x="1147763" y="2143125"/>
            <a:ext cx="1243013" cy="12287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4884 </a:t>
            </a:r>
            <a:r>
              <a:rPr lang="en-US" dirty="0" err="1"/>
              <a:t>amostras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D786D8-32A7-CC44-9C7C-D20992D64B54}"/>
              </a:ext>
            </a:extLst>
          </p:cNvPr>
          <p:cNvCxnSpPr/>
          <p:nvPr/>
        </p:nvCxnSpPr>
        <p:spPr>
          <a:xfrm>
            <a:off x="2390776" y="2757487"/>
            <a:ext cx="914400" cy="91440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gnetic Disk 8">
            <a:extLst>
              <a:ext uri="{FF2B5EF4-FFF2-40B4-BE49-F238E27FC236}">
                <a16:creationId xmlns:a16="http://schemas.microsoft.com/office/drawing/2014/main" id="{136B89C5-41C8-D545-BB80-F90E088E67AC}"/>
              </a:ext>
            </a:extLst>
          </p:cNvPr>
          <p:cNvSpPr/>
          <p:nvPr/>
        </p:nvSpPr>
        <p:spPr>
          <a:xfrm>
            <a:off x="3305176" y="3349624"/>
            <a:ext cx="1057275" cy="9143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2169 </a:t>
            </a:r>
            <a:r>
              <a:rPr lang="en-US" dirty="0" err="1"/>
              <a:t>amostras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E33FF1-495B-9C4B-BBA4-4A7F8E0E1C9E}"/>
              </a:ext>
            </a:extLst>
          </p:cNvPr>
          <p:cNvCxnSpPr>
            <a:cxnSpLocks/>
          </p:cNvCxnSpPr>
          <p:nvPr/>
        </p:nvCxnSpPr>
        <p:spPr>
          <a:xfrm>
            <a:off x="4362451" y="3804177"/>
            <a:ext cx="1479549" cy="26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cess 13">
            <a:extLst>
              <a:ext uri="{FF2B5EF4-FFF2-40B4-BE49-F238E27FC236}">
                <a16:creationId xmlns:a16="http://schemas.microsoft.com/office/drawing/2014/main" id="{0419CA72-D5ED-8849-8A76-18BD5B51F279}"/>
              </a:ext>
            </a:extLst>
          </p:cNvPr>
          <p:cNvSpPr/>
          <p:nvPr/>
        </p:nvSpPr>
        <p:spPr>
          <a:xfrm>
            <a:off x="5842000" y="3330883"/>
            <a:ext cx="1524000" cy="10308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2169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tokenizados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6822B0-3C06-8443-8FD6-1E1DE6377EE6}"/>
              </a:ext>
            </a:extLst>
          </p:cNvPr>
          <p:cNvSpPr txBox="1"/>
          <p:nvPr/>
        </p:nvSpPr>
        <p:spPr>
          <a:xfrm>
            <a:off x="4362451" y="3846292"/>
            <a:ext cx="14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Tokenização</a:t>
            </a:r>
            <a:endParaRPr lang="en-US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A370EA-145D-9041-9FAA-D8A6E2489636}"/>
              </a:ext>
            </a:extLst>
          </p:cNvPr>
          <p:cNvCxnSpPr>
            <a:cxnSpLocks/>
          </p:cNvCxnSpPr>
          <p:nvPr/>
        </p:nvCxnSpPr>
        <p:spPr>
          <a:xfrm>
            <a:off x="7366000" y="3846291"/>
            <a:ext cx="1185333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C95A81-3066-8048-9B0D-8D97B5B8AA4C}"/>
              </a:ext>
            </a:extLst>
          </p:cNvPr>
          <p:cNvSpPr txBox="1"/>
          <p:nvPr/>
        </p:nvSpPr>
        <p:spPr>
          <a:xfrm>
            <a:off x="7366000" y="3894691"/>
            <a:ext cx="14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Word2Vec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6E5A95-62BC-1A4F-BC0C-B69F1E2AA834}"/>
              </a:ext>
            </a:extLst>
          </p:cNvPr>
          <p:cNvSpPr/>
          <p:nvPr/>
        </p:nvSpPr>
        <p:spPr>
          <a:xfrm>
            <a:off x="8551333" y="3214687"/>
            <a:ext cx="474134" cy="1425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33B520-FAE9-584B-8B65-9113B3D3F8F9}"/>
              </a:ext>
            </a:extLst>
          </p:cNvPr>
          <p:cNvCxnSpPr>
            <a:cxnSpLocks/>
          </p:cNvCxnSpPr>
          <p:nvPr/>
        </p:nvCxnSpPr>
        <p:spPr>
          <a:xfrm>
            <a:off x="9025467" y="3214687"/>
            <a:ext cx="474133" cy="372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04BEAF-1081-D54D-91CD-827AED947D78}"/>
              </a:ext>
            </a:extLst>
          </p:cNvPr>
          <p:cNvCxnSpPr>
            <a:cxnSpLocks/>
          </p:cNvCxnSpPr>
          <p:nvPr/>
        </p:nvCxnSpPr>
        <p:spPr>
          <a:xfrm flipH="1">
            <a:off x="9025467" y="4277035"/>
            <a:ext cx="474133" cy="36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76F500E-EAA3-E048-A01D-7BCE42D4BD19}"/>
              </a:ext>
            </a:extLst>
          </p:cNvPr>
          <p:cNvSpPr/>
          <p:nvPr/>
        </p:nvSpPr>
        <p:spPr>
          <a:xfrm>
            <a:off x="10369549" y="3214687"/>
            <a:ext cx="474134" cy="1425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6A0F146-4F89-C14B-84A6-4C64C6E7CD0B}"/>
              </a:ext>
            </a:extLst>
          </p:cNvPr>
          <p:cNvCxnSpPr>
            <a:cxnSpLocks/>
          </p:cNvCxnSpPr>
          <p:nvPr/>
        </p:nvCxnSpPr>
        <p:spPr>
          <a:xfrm flipH="1">
            <a:off x="9902823" y="3214687"/>
            <a:ext cx="466728" cy="372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50B9C-B327-A647-A75B-DAB69B18E42D}"/>
              </a:ext>
            </a:extLst>
          </p:cNvPr>
          <p:cNvCxnSpPr>
            <a:cxnSpLocks/>
          </p:cNvCxnSpPr>
          <p:nvPr/>
        </p:nvCxnSpPr>
        <p:spPr>
          <a:xfrm flipH="1" flipV="1">
            <a:off x="9902823" y="4277035"/>
            <a:ext cx="466728" cy="362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rocess 41">
            <a:extLst>
              <a:ext uri="{FF2B5EF4-FFF2-40B4-BE49-F238E27FC236}">
                <a16:creationId xmlns:a16="http://schemas.microsoft.com/office/drawing/2014/main" id="{2907B3A7-27E0-2145-A85F-9F4D9DAA7026}"/>
              </a:ext>
            </a:extLst>
          </p:cNvPr>
          <p:cNvSpPr/>
          <p:nvPr/>
        </p:nvSpPr>
        <p:spPr>
          <a:xfrm>
            <a:off x="9499601" y="3587222"/>
            <a:ext cx="403222" cy="689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2FB1F1-2904-3649-954C-C5CB390E5154}"/>
              </a:ext>
            </a:extLst>
          </p:cNvPr>
          <p:cNvSpPr txBox="1"/>
          <p:nvPr/>
        </p:nvSpPr>
        <p:spPr>
          <a:xfrm>
            <a:off x="8285692" y="4759361"/>
            <a:ext cx="185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Dimension 100</a:t>
            </a:r>
          </a:p>
        </p:txBody>
      </p:sp>
    </p:spTree>
    <p:extLst>
      <p:ext uri="{BB962C8B-B14F-4D97-AF65-F5344CB8AC3E}">
        <p14:creationId xmlns:p14="http://schemas.microsoft.com/office/powerpoint/2010/main" val="238725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D972-418E-C040-BBA7-4625A0D0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r>
              <a:rPr lang="en-US" dirty="0"/>
              <a:t> das </a:t>
            </a:r>
            <a:r>
              <a:rPr lang="en-US" dirty="0" err="1"/>
              <a:t>palavras</a:t>
            </a:r>
            <a:r>
              <a:rPr lang="en-US" dirty="0"/>
              <a:t> </a:t>
            </a:r>
            <a:r>
              <a:rPr lang="en-US" dirty="0" err="1"/>
              <a:t>similares</a:t>
            </a:r>
            <a:r>
              <a:rPr lang="en-US" dirty="0"/>
              <a:t> (TSNE)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BC6DEE-808C-4D40-AF91-B6D5ECE7D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837" y="1311275"/>
            <a:ext cx="8978902" cy="44894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39C2A3-D079-584F-ADBA-585237634552}"/>
              </a:ext>
            </a:extLst>
          </p:cNvPr>
          <p:cNvSpPr txBox="1"/>
          <p:nvPr/>
        </p:nvSpPr>
        <p:spPr>
          <a:xfrm>
            <a:off x="3707609" y="5457825"/>
            <a:ext cx="417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https://github.com/mrezende/StackOverflow-Question-Code-Dataset/blob/master/data/reports/tsne-output.png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6262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9068-48F2-0C42-A31C-F77CCF9A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exemplos</a:t>
            </a:r>
            <a:r>
              <a:rPr lang="en-US" dirty="0"/>
              <a:t> do word2vec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893D3E-79B9-6145-921B-0BA980EB4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663" y="1527384"/>
            <a:ext cx="8712200" cy="8509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BEDFF2-D939-BC4F-B7FC-3EC001FB8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63" y="2572820"/>
            <a:ext cx="8686800" cy="8763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5F429A-5C91-8B4A-9558-99BCB8C9E146}"/>
              </a:ext>
            </a:extLst>
          </p:cNvPr>
          <p:cNvCxnSpPr>
            <a:cxnSpLocks/>
          </p:cNvCxnSpPr>
          <p:nvPr/>
        </p:nvCxnSpPr>
        <p:spPr>
          <a:xfrm flipH="1" flipV="1">
            <a:off x="1493045" y="3161255"/>
            <a:ext cx="1100137" cy="84931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AC8755-E743-4E44-9407-D2EE9A9D263B}"/>
              </a:ext>
            </a:extLst>
          </p:cNvPr>
          <p:cNvCxnSpPr/>
          <p:nvPr/>
        </p:nvCxnSpPr>
        <p:spPr>
          <a:xfrm flipH="1" flipV="1">
            <a:off x="1600200" y="1994300"/>
            <a:ext cx="1657350" cy="196016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C541D4-45D2-5346-B9FE-551ECF23EBA8}"/>
              </a:ext>
            </a:extLst>
          </p:cNvPr>
          <p:cNvSpPr txBox="1"/>
          <p:nvPr/>
        </p:nvSpPr>
        <p:spPr>
          <a:xfrm>
            <a:off x="2595563" y="3883971"/>
            <a:ext cx="350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Palavras</a:t>
            </a:r>
            <a:r>
              <a:rPr lang="en-US" dirty="0"/>
              <a:t> </a:t>
            </a:r>
            <a:r>
              <a:rPr lang="en-US" dirty="0" err="1"/>
              <a:t>similares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“for” e “def” </a:t>
            </a:r>
            <a:r>
              <a:rPr lang="en-US" dirty="0" err="1"/>
              <a:t>estão</a:t>
            </a:r>
            <a:r>
              <a:rPr lang="en-US" dirty="0"/>
              <a:t> “ok”.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A26805-B984-4F48-9979-5B572C544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63" y="4542899"/>
            <a:ext cx="8674100" cy="812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57FC9E-71BF-5940-B2E8-F00F798623F7}"/>
              </a:ext>
            </a:extLst>
          </p:cNvPr>
          <p:cNvSpPr txBox="1"/>
          <p:nvPr/>
        </p:nvSpPr>
        <p:spPr>
          <a:xfrm>
            <a:off x="982663" y="5599167"/>
            <a:ext cx="10115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Porém</a:t>
            </a:r>
            <a:r>
              <a:rPr lang="en-US" dirty="0"/>
              <a:t> no </a:t>
            </a:r>
            <a:r>
              <a:rPr lang="en-US" dirty="0" err="1"/>
              <a:t>caso</a:t>
            </a:r>
            <a:r>
              <a:rPr lang="en-US" dirty="0"/>
              <a:t> do break,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associou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commando “</a:t>
            </a:r>
            <a:r>
              <a:rPr lang="en-US" dirty="0" err="1"/>
              <a:t>getch</a:t>
            </a:r>
            <a:r>
              <a:rPr lang="en-US" dirty="0"/>
              <a:t>” que </a:t>
            </a:r>
            <a:r>
              <a:rPr lang="en-US" dirty="0" err="1"/>
              <a:t>obtém</a:t>
            </a:r>
            <a:r>
              <a:rPr lang="en-US" dirty="0"/>
              <a:t> um </a:t>
            </a:r>
            <a:r>
              <a:rPr lang="en-US" dirty="0" err="1"/>
              <a:t>caractere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do </a:t>
            </a:r>
            <a:r>
              <a:rPr lang="en-US" dirty="0" err="1"/>
              <a:t>teclado</a:t>
            </a:r>
            <a:r>
              <a:rPr lang="en-US" dirty="0"/>
              <a:t>.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haveria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associar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a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intuitiva</a:t>
            </a:r>
            <a:r>
              <a:rPr lang="en-US" dirty="0"/>
              <a:t> e </a:t>
            </a:r>
            <a:r>
              <a:rPr lang="en-US" dirty="0" err="1"/>
              <a:t>lógica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do </a:t>
            </a:r>
            <a:r>
              <a:rPr lang="en-US" dirty="0" err="1"/>
              <a:t>ponto</a:t>
            </a:r>
            <a:r>
              <a:rPr lang="en-US" dirty="0"/>
              <a:t> de vista de </a:t>
            </a:r>
            <a:r>
              <a:rPr lang="en-US" dirty="0" err="1"/>
              <a:t>programação</a:t>
            </a:r>
            <a:r>
              <a:rPr lang="en-US" dirty="0"/>
              <a:t>. </a:t>
            </a:r>
            <a:r>
              <a:rPr lang="en-US" dirty="0" err="1"/>
              <a:t>Porém</a:t>
            </a:r>
            <a:r>
              <a:rPr lang="en-US" dirty="0"/>
              <a:t> as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palavras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intuitivas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99827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8F7151-B856-B04F-9195-12894C0C8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524" y="1690687"/>
            <a:ext cx="7467176" cy="394405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859068-48F2-0C42-A31C-F77CCF9A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deep learning </a:t>
            </a:r>
            <a:r>
              <a:rPr lang="en-US" dirty="0" err="1"/>
              <a:t>utilizado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F4F57B-CE8A-234D-BF40-708EEED1C2D4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8729663" y="3138964"/>
            <a:ext cx="785812" cy="3830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24FB46-4E77-7A40-AF64-8BED4BDC9928}"/>
              </a:ext>
            </a:extLst>
          </p:cNvPr>
          <p:cNvSpPr txBox="1"/>
          <p:nvPr/>
        </p:nvSpPr>
        <p:spPr>
          <a:xfrm>
            <a:off x="9515475" y="2400300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copiada</a:t>
            </a:r>
            <a:r>
              <a:rPr lang="en-US" dirty="0"/>
              <a:t>. Vou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para </a:t>
            </a:r>
            <a:r>
              <a:rPr lang="en-US" dirty="0" err="1"/>
              <a:t>mim</a:t>
            </a:r>
            <a:r>
              <a:rPr lang="en-US" dirty="0"/>
              <a:t>. </a:t>
            </a:r>
            <a:r>
              <a:rPr lang="en-US" dirty="0" err="1"/>
              <a:t>Só</a:t>
            </a:r>
            <a:r>
              <a:rPr lang="en-US" dirty="0"/>
              <a:t> para </a:t>
            </a:r>
            <a:r>
              <a:rPr lang="en-US" dirty="0" err="1"/>
              <a:t>exemplificar</a:t>
            </a:r>
            <a:r>
              <a:rPr lang="en-US" dirty="0"/>
              <a:t> no </a:t>
            </a:r>
            <a:r>
              <a:rPr lang="en-US" dirty="0" err="1"/>
              <a:t>momento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9619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FE42-E089-E847-AD82-762E82E9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Visualizando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de </a:t>
            </a:r>
            <a:r>
              <a:rPr lang="en-US" dirty="0" err="1"/>
              <a:t>perto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4BE554-1570-3C42-B93C-EEB71DE25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6969" y="1379014"/>
            <a:ext cx="3626744" cy="331681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3D8737-C50B-CE47-99A1-A3C50BAE9C8E}"/>
              </a:ext>
            </a:extLst>
          </p:cNvPr>
          <p:cNvSpPr/>
          <p:nvPr/>
        </p:nvSpPr>
        <p:spPr>
          <a:xfrm>
            <a:off x="4343400" y="5295377"/>
            <a:ext cx="2500313" cy="41433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 Layer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E385C9-C2E5-F349-A993-2E7C5C51E001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991350" y="5386550"/>
            <a:ext cx="590549" cy="12842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19F041-37F1-6548-83D3-EC13D0CEB67D}"/>
              </a:ext>
            </a:extLst>
          </p:cNvPr>
          <p:cNvSpPr txBox="1"/>
          <p:nvPr/>
        </p:nvSpPr>
        <p:spPr>
          <a:xfrm>
            <a:off x="7581899" y="5063384"/>
            <a:ext cx="2228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Word2Vec – Pre-trained weights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90D882-FA92-C240-A260-C408F59CF18A}"/>
              </a:ext>
            </a:extLst>
          </p:cNvPr>
          <p:cNvCxnSpPr/>
          <p:nvPr/>
        </p:nvCxnSpPr>
        <p:spPr>
          <a:xfrm flipV="1">
            <a:off x="4638675" y="5815013"/>
            <a:ext cx="0" cy="500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7A3BE5-E270-BE48-BFD4-578795B80F60}"/>
              </a:ext>
            </a:extLst>
          </p:cNvPr>
          <p:cNvCxnSpPr/>
          <p:nvPr/>
        </p:nvCxnSpPr>
        <p:spPr>
          <a:xfrm flipV="1">
            <a:off x="4638675" y="4695826"/>
            <a:ext cx="0" cy="500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0A067C-B940-424D-A831-38946CB6335D}"/>
              </a:ext>
            </a:extLst>
          </p:cNvPr>
          <p:cNvCxnSpPr/>
          <p:nvPr/>
        </p:nvCxnSpPr>
        <p:spPr>
          <a:xfrm flipV="1">
            <a:off x="5063678" y="4695826"/>
            <a:ext cx="0" cy="500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C4A3EB-14F6-7C49-BC1F-03E7E0304D7B}"/>
              </a:ext>
            </a:extLst>
          </p:cNvPr>
          <p:cNvCxnSpPr/>
          <p:nvPr/>
        </p:nvCxnSpPr>
        <p:spPr>
          <a:xfrm flipV="1">
            <a:off x="5507831" y="4695826"/>
            <a:ext cx="0" cy="500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A1AFA7-B45C-7A47-B6FB-CD109EBAF937}"/>
              </a:ext>
            </a:extLst>
          </p:cNvPr>
          <p:cNvCxnSpPr/>
          <p:nvPr/>
        </p:nvCxnSpPr>
        <p:spPr>
          <a:xfrm flipV="1">
            <a:off x="5953125" y="4695826"/>
            <a:ext cx="0" cy="500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19ACCB-7ACE-634B-AB99-17ECEA0B97DF}"/>
              </a:ext>
            </a:extLst>
          </p:cNvPr>
          <p:cNvCxnSpPr/>
          <p:nvPr/>
        </p:nvCxnSpPr>
        <p:spPr>
          <a:xfrm flipV="1">
            <a:off x="6338887" y="4698207"/>
            <a:ext cx="0" cy="500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5D3AD2-12F6-E945-866D-68FFC9283A54}"/>
              </a:ext>
            </a:extLst>
          </p:cNvPr>
          <p:cNvCxnSpPr/>
          <p:nvPr/>
        </p:nvCxnSpPr>
        <p:spPr>
          <a:xfrm flipV="1">
            <a:off x="6691312" y="4695826"/>
            <a:ext cx="0" cy="500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ED0379-89C8-244F-A574-51926D22BC09}"/>
              </a:ext>
            </a:extLst>
          </p:cNvPr>
          <p:cNvCxnSpPr/>
          <p:nvPr/>
        </p:nvCxnSpPr>
        <p:spPr>
          <a:xfrm flipV="1">
            <a:off x="5063678" y="5815013"/>
            <a:ext cx="0" cy="500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DB970-F425-8C42-AE7B-43F82A825A7E}"/>
              </a:ext>
            </a:extLst>
          </p:cNvPr>
          <p:cNvCxnSpPr/>
          <p:nvPr/>
        </p:nvCxnSpPr>
        <p:spPr>
          <a:xfrm flipV="1">
            <a:off x="6691312" y="5815013"/>
            <a:ext cx="0" cy="500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23D539-1D7C-6C44-8A57-CD72E6BAFFFF}"/>
              </a:ext>
            </a:extLst>
          </p:cNvPr>
          <p:cNvCxnSpPr/>
          <p:nvPr/>
        </p:nvCxnSpPr>
        <p:spPr>
          <a:xfrm flipV="1">
            <a:off x="5494684" y="5815013"/>
            <a:ext cx="0" cy="500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7D55E5-371F-CA46-A11B-F26D2437139C}"/>
              </a:ext>
            </a:extLst>
          </p:cNvPr>
          <p:cNvCxnSpPr/>
          <p:nvPr/>
        </p:nvCxnSpPr>
        <p:spPr>
          <a:xfrm flipV="1">
            <a:off x="5953125" y="5815013"/>
            <a:ext cx="0" cy="500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3BCB2F-2E4C-654B-B3D3-55746BC7815B}"/>
              </a:ext>
            </a:extLst>
          </p:cNvPr>
          <p:cNvCxnSpPr/>
          <p:nvPr/>
        </p:nvCxnSpPr>
        <p:spPr>
          <a:xfrm flipV="1">
            <a:off x="6338887" y="5815013"/>
            <a:ext cx="0" cy="500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7231FB-61B0-E04E-A464-5202D40BA3B7}"/>
              </a:ext>
            </a:extLst>
          </p:cNvPr>
          <p:cNvSpPr txBox="1"/>
          <p:nvPr/>
        </p:nvSpPr>
        <p:spPr>
          <a:xfrm>
            <a:off x="4343400" y="640608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vectors tokenized</a:t>
            </a:r>
          </a:p>
        </p:txBody>
      </p:sp>
    </p:spTree>
    <p:extLst>
      <p:ext uri="{BB962C8B-B14F-4D97-AF65-F5344CB8AC3E}">
        <p14:creationId xmlns:p14="http://schemas.microsoft.com/office/powerpoint/2010/main" val="3671147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FE42-E089-E847-AD82-762E82E9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observações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no </a:t>
            </a:r>
            <a:r>
              <a:rPr lang="en-US" dirty="0" err="1"/>
              <a:t>modelo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experimentos</a:t>
            </a:r>
            <a:r>
              <a:rPr lang="en-US" dirty="0"/>
              <a:t> no dataset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F60F2B3-A87A-494C-8C0A-867181A53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Epochs</a:t>
            </a:r>
            <a:r>
              <a:rPr lang="en-US" dirty="0"/>
              <a:t>: 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épocas</a:t>
            </a:r>
            <a:r>
              <a:rPr lang="en-US" dirty="0"/>
              <a:t> de </a:t>
            </a:r>
            <a:r>
              <a:rPr lang="en-US" dirty="0" err="1"/>
              <a:t>treinamento</a:t>
            </a:r>
            <a:r>
              <a:rPr lang="en-US" dirty="0"/>
              <a:t> no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pequeno</a:t>
            </a:r>
            <a:r>
              <a:rPr lang="en-US" dirty="0"/>
              <a:t>. O </a:t>
            </a:r>
            <a:r>
              <a:rPr lang="en-US" dirty="0" err="1"/>
              <a:t>intervalo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mim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[1, 4].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coloco</a:t>
            </a:r>
            <a:r>
              <a:rPr lang="en-US" dirty="0"/>
              <a:t> 10 </a:t>
            </a:r>
            <a:r>
              <a:rPr lang="en-US" dirty="0" err="1"/>
              <a:t>ou</a:t>
            </a:r>
            <a:r>
              <a:rPr lang="en-US" dirty="0"/>
              <a:t> 100, </a:t>
            </a:r>
            <a:r>
              <a:rPr lang="en-US" dirty="0" err="1"/>
              <a:t>ocorre</a:t>
            </a:r>
            <a:r>
              <a:rPr lang="en-US" dirty="0"/>
              <a:t> overfitting.</a:t>
            </a:r>
          </a:p>
          <a:p>
            <a:r>
              <a:rPr lang="en-US" b="1" dirty="0"/>
              <a:t>Batch size</a:t>
            </a:r>
            <a:r>
              <a:rPr lang="en-US" dirty="0"/>
              <a:t>: </a:t>
            </a:r>
            <a:r>
              <a:rPr lang="en-US" dirty="0" err="1"/>
              <a:t>Inicialmente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tentei</a:t>
            </a:r>
            <a:r>
              <a:rPr lang="en-US" dirty="0"/>
              <a:t> 32, 64. </a:t>
            </a:r>
            <a:r>
              <a:rPr lang="en-US" dirty="0" err="1"/>
              <a:t>Porém</a:t>
            </a:r>
            <a:r>
              <a:rPr lang="en-US" dirty="0"/>
              <a:t>, 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obteve</a:t>
            </a:r>
            <a:r>
              <a:rPr lang="en-US" dirty="0"/>
              <a:t> </a:t>
            </a:r>
            <a:r>
              <a:rPr lang="en-US" dirty="0" err="1"/>
              <a:t>melhoras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128 e 256. </a:t>
            </a:r>
            <a:r>
              <a:rPr lang="en-US" dirty="0" err="1"/>
              <a:t>Chegando</a:t>
            </a:r>
            <a:r>
              <a:rPr lang="en-US" dirty="0"/>
              <a:t> a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precisão</a:t>
            </a:r>
            <a:r>
              <a:rPr lang="en-US" dirty="0"/>
              <a:t> final de 100% de </a:t>
            </a:r>
            <a:r>
              <a:rPr lang="en-US" dirty="0" err="1"/>
              <a:t>acerto</a:t>
            </a:r>
            <a:r>
              <a:rPr lang="en-US" dirty="0"/>
              <a:t>. </a:t>
            </a:r>
          </a:p>
          <a:p>
            <a:r>
              <a:rPr lang="en-US" b="1" dirty="0"/>
              <a:t>Hidden dims LSTM</a:t>
            </a:r>
            <a:r>
              <a:rPr lang="en-US" dirty="0"/>
              <a:t>: </a:t>
            </a:r>
            <a:r>
              <a:rPr lang="en-US" dirty="0" err="1"/>
              <a:t>Atualmente</a:t>
            </a:r>
            <a:r>
              <a:rPr lang="en-US" dirty="0"/>
              <a:t> </a:t>
            </a:r>
            <a:r>
              <a:rPr lang="en-US" dirty="0" err="1"/>
              <a:t>estou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50 e 500.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notei</a:t>
            </a:r>
            <a:r>
              <a:rPr lang="en-US" dirty="0"/>
              <a:t> </a:t>
            </a:r>
            <a:r>
              <a:rPr lang="en-US" dirty="0" err="1"/>
              <a:t>diferença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. </a:t>
            </a:r>
            <a:r>
              <a:rPr lang="en-US" dirty="0" err="1"/>
              <a:t>Preciso</a:t>
            </a:r>
            <a:r>
              <a:rPr lang="en-US" dirty="0"/>
              <a:t> </a:t>
            </a:r>
            <a:r>
              <a:rPr lang="en-US" dirty="0" err="1"/>
              <a:t>verificar</a:t>
            </a:r>
            <a:r>
              <a:rPr lang="en-US" dirty="0"/>
              <a:t> se </a:t>
            </a:r>
            <a:r>
              <a:rPr lang="en-US" dirty="0" err="1"/>
              <a:t>há</a:t>
            </a:r>
            <a:r>
              <a:rPr lang="en-US" dirty="0"/>
              <a:t> outros </a:t>
            </a:r>
            <a:r>
              <a:rPr lang="en-US" dirty="0" err="1"/>
              <a:t>fatores</a:t>
            </a:r>
            <a:r>
              <a:rPr lang="en-US" dirty="0"/>
              <a:t> que </a:t>
            </a:r>
            <a:r>
              <a:rPr lang="en-US" dirty="0" err="1"/>
              <a:t>estejam</a:t>
            </a:r>
            <a:r>
              <a:rPr lang="en-US" dirty="0"/>
              <a:t> </a:t>
            </a:r>
            <a:r>
              <a:rPr lang="en-US" dirty="0" err="1"/>
              <a:t>influenciando</a:t>
            </a:r>
            <a:r>
              <a:rPr lang="en-US" dirty="0"/>
              <a:t> o </a:t>
            </a:r>
            <a:r>
              <a:rPr lang="en-US" dirty="0" err="1"/>
              <a:t>aprendizado</a:t>
            </a:r>
            <a:r>
              <a:rPr lang="en-US" dirty="0"/>
              <a:t>. E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olhar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parâmetro</a:t>
            </a:r>
            <a:r>
              <a:rPr lang="en-US" dirty="0"/>
              <a:t>.</a:t>
            </a:r>
          </a:p>
          <a:p>
            <a:r>
              <a:rPr lang="en-US" b="1" dirty="0" err="1"/>
              <a:t>Tamanho</a:t>
            </a:r>
            <a:r>
              <a:rPr lang="en-US" b="1" dirty="0"/>
              <a:t> do </a:t>
            </a:r>
            <a:r>
              <a:rPr lang="en-US" b="1" dirty="0" err="1"/>
              <a:t>vocabulário</a:t>
            </a:r>
            <a:r>
              <a:rPr lang="en-US" dirty="0"/>
              <a:t>: Para </a:t>
            </a:r>
            <a:r>
              <a:rPr lang="en-US" dirty="0" err="1"/>
              <a:t>transformar</a:t>
            </a:r>
            <a:r>
              <a:rPr lang="en-US" dirty="0"/>
              <a:t> 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vetor</a:t>
            </a:r>
            <a:r>
              <a:rPr lang="en-US" dirty="0"/>
              <a:t> de </a:t>
            </a:r>
            <a:r>
              <a:rPr lang="en-US" dirty="0" err="1"/>
              <a:t>números</a:t>
            </a:r>
            <a:r>
              <a:rPr lang="en-US" dirty="0"/>
              <a:t>,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a </a:t>
            </a:r>
            <a:r>
              <a:rPr lang="en-US" dirty="0" err="1"/>
              <a:t>função</a:t>
            </a:r>
            <a:r>
              <a:rPr lang="en-US" dirty="0"/>
              <a:t> Tokenizer do </a:t>
            </a:r>
            <a:r>
              <a:rPr lang="en-US" dirty="0" err="1"/>
              <a:t>Keras</a:t>
            </a:r>
            <a:r>
              <a:rPr lang="en-US" dirty="0"/>
              <a:t>. Ela remove </a:t>
            </a:r>
            <a:r>
              <a:rPr lang="en-US" dirty="0" err="1"/>
              <a:t>pontuação</a:t>
            </a:r>
            <a:r>
              <a:rPr lang="en-US" dirty="0"/>
              <a:t>, </a:t>
            </a:r>
            <a:r>
              <a:rPr lang="en-US" dirty="0" err="1"/>
              <a:t>acentuação</a:t>
            </a:r>
            <a:r>
              <a:rPr lang="en-US" dirty="0"/>
              <a:t> e </a:t>
            </a:r>
            <a:r>
              <a:rPr lang="en-US" dirty="0" err="1"/>
              <a:t>caracteres</a:t>
            </a:r>
            <a:r>
              <a:rPr lang="en-US" dirty="0"/>
              <a:t> </a:t>
            </a:r>
            <a:r>
              <a:rPr lang="en-US" dirty="0" err="1"/>
              <a:t>especiais</a:t>
            </a:r>
            <a:r>
              <a:rPr lang="en-US" dirty="0"/>
              <a:t>. Mas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tratamento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Stemming e lemmatization das </a:t>
            </a:r>
            <a:r>
              <a:rPr lang="en-US" dirty="0" err="1"/>
              <a:t>questões</a:t>
            </a:r>
            <a:r>
              <a:rPr lang="en-US" dirty="0"/>
              <a:t>.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pensado</a:t>
            </a:r>
            <a:r>
              <a:rPr lang="en-US" dirty="0"/>
              <a:t>. </a:t>
            </a:r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mantido</a:t>
            </a:r>
            <a:r>
              <a:rPr lang="en-US" dirty="0"/>
              <a:t> o </a:t>
            </a:r>
            <a:r>
              <a:rPr lang="en-US" dirty="0" err="1"/>
              <a:t>vocabulário</a:t>
            </a:r>
            <a:r>
              <a:rPr lang="en-US" dirty="0"/>
              <a:t> </a:t>
            </a:r>
            <a:r>
              <a:rPr lang="en-US" dirty="0" err="1"/>
              <a:t>inteiro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limitou</a:t>
            </a:r>
            <a:r>
              <a:rPr lang="en-US" dirty="0"/>
              <a:t> a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somente</a:t>
            </a:r>
            <a:r>
              <a:rPr lang="en-US" dirty="0"/>
              <a:t> </a:t>
            </a:r>
            <a:r>
              <a:rPr lang="en-US" dirty="0" err="1"/>
              <a:t>palavras</a:t>
            </a:r>
            <a:r>
              <a:rPr lang="en-US" dirty="0"/>
              <a:t> que </a:t>
            </a:r>
            <a:r>
              <a:rPr lang="en-US" dirty="0" err="1"/>
              <a:t>aparecem</a:t>
            </a:r>
            <a:r>
              <a:rPr lang="en-US" dirty="0"/>
              <a:t> 5 </a:t>
            </a:r>
            <a:r>
              <a:rPr lang="en-US" dirty="0" err="1"/>
              <a:t>vezes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.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um </a:t>
            </a:r>
            <a:r>
              <a:rPr lang="en-US" dirty="0" err="1"/>
              <a:t>tratamento</a:t>
            </a:r>
            <a:r>
              <a:rPr lang="en-US" dirty="0"/>
              <a:t> no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, </a:t>
            </a:r>
            <a:r>
              <a:rPr lang="en-US" dirty="0" err="1"/>
              <a:t>através</a:t>
            </a:r>
            <a:r>
              <a:rPr lang="en-US" dirty="0"/>
              <a:t> do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disponibilizado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Yao et al (2018) que </a:t>
            </a:r>
            <a:r>
              <a:rPr lang="en-US" dirty="0" err="1"/>
              <a:t>substitui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e strings </a:t>
            </a:r>
            <a:r>
              <a:rPr lang="en-US" dirty="0" err="1"/>
              <a:t>pelas</a:t>
            </a:r>
            <a:r>
              <a:rPr lang="en-US" dirty="0"/>
              <a:t> </a:t>
            </a:r>
            <a:r>
              <a:rPr lang="en-US" dirty="0" err="1"/>
              <a:t>palavras</a:t>
            </a:r>
            <a:r>
              <a:rPr lang="en-US" dirty="0"/>
              <a:t> NUMBER e STRING </a:t>
            </a:r>
            <a:r>
              <a:rPr lang="en-US" dirty="0" err="1"/>
              <a:t>respectivamente</a:t>
            </a:r>
            <a:r>
              <a:rPr lang="en-US" dirty="0"/>
              <a:t>. E o </a:t>
            </a:r>
            <a:r>
              <a:rPr lang="en-US" dirty="0" err="1"/>
              <a:t>nome</a:t>
            </a:r>
            <a:r>
              <a:rPr lang="en-US" dirty="0"/>
              <a:t> das </a:t>
            </a:r>
            <a:r>
              <a:rPr lang="en-US" dirty="0" err="1"/>
              <a:t>variáveis</a:t>
            </a:r>
            <a:r>
              <a:rPr lang="en-US" dirty="0"/>
              <a:t> pela </a:t>
            </a:r>
            <a:r>
              <a:rPr lang="en-US" dirty="0" err="1"/>
              <a:t>palavra</a:t>
            </a:r>
            <a:r>
              <a:rPr lang="en-US" dirty="0"/>
              <a:t> VAR.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94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FE42-E089-E847-AD82-762E82E9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Outros </a:t>
            </a:r>
            <a:r>
              <a:rPr lang="en-US" dirty="0" err="1"/>
              <a:t>parâmetros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F60F2B3-A87A-494C-8C0A-867181A53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Tamanho</a:t>
            </a:r>
            <a:r>
              <a:rPr lang="en-US" b="1" dirty="0"/>
              <a:t> do input</a:t>
            </a:r>
            <a:r>
              <a:rPr lang="en-US" dirty="0"/>
              <a:t>: </a:t>
            </a:r>
            <a:r>
              <a:rPr lang="en-US" dirty="0" err="1"/>
              <a:t>Tamanho</a:t>
            </a:r>
            <a:r>
              <a:rPr lang="en-US" dirty="0"/>
              <a:t> do </a:t>
            </a:r>
            <a:r>
              <a:rPr lang="en-US" dirty="0" err="1"/>
              <a:t>vetor</a:t>
            </a:r>
            <a:r>
              <a:rPr lang="en-US" dirty="0"/>
              <a:t> de entrada. </a:t>
            </a:r>
            <a:r>
              <a:rPr lang="en-US" dirty="0" err="1"/>
              <a:t>Estou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o </a:t>
            </a:r>
            <a:r>
              <a:rPr lang="en-US" dirty="0" err="1"/>
              <a:t>tamanho</a:t>
            </a:r>
            <a:r>
              <a:rPr lang="en-US" dirty="0"/>
              <a:t> 30. As </a:t>
            </a:r>
            <a:r>
              <a:rPr lang="en-US" dirty="0" err="1"/>
              <a:t>questões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o </a:t>
            </a:r>
            <a:r>
              <a:rPr lang="en-US" dirty="0" err="1"/>
              <a:t>histograma</a:t>
            </a:r>
            <a:r>
              <a:rPr lang="en-US" dirty="0"/>
              <a:t>,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passam</a:t>
            </a:r>
            <a:r>
              <a:rPr lang="en-US" dirty="0"/>
              <a:t> de 30 </a:t>
            </a:r>
            <a:r>
              <a:rPr lang="en-US" dirty="0" err="1"/>
              <a:t>palavras</a:t>
            </a:r>
            <a:r>
              <a:rPr lang="en-US" dirty="0"/>
              <a:t>. </a:t>
            </a:r>
            <a:r>
              <a:rPr lang="en-US" dirty="0" err="1"/>
              <a:t>Talvez</a:t>
            </a:r>
            <a:r>
              <a:rPr lang="en-US" dirty="0"/>
              <a:t> o </a:t>
            </a:r>
            <a:r>
              <a:rPr lang="en-US" dirty="0" err="1"/>
              <a:t>tamanho</a:t>
            </a:r>
            <a:r>
              <a:rPr lang="en-US" dirty="0"/>
              <a:t> do </a:t>
            </a:r>
            <a:r>
              <a:rPr lang="en-US" dirty="0" err="1"/>
              <a:t>vetor</a:t>
            </a:r>
            <a:r>
              <a:rPr lang="en-US" dirty="0"/>
              <a:t> de </a:t>
            </a:r>
            <a:r>
              <a:rPr lang="en-US" dirty="0" err="1"/>
              <a:t>respostas</a:t>
            </a:r>
            <a:r>
              <a:rPr lang="en-US" dirty="0"/>
              <a:t> </a:t>
            </a:r>
            <a:r>
              <a:rPr lang="en-US" dirty="0" err="1"/>
              <a:t>poderia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alterado</a:t>
            </a:r>
            <a:r>
              <a:rPr lang="en-US" dirty="0"/>
              <a:t>.</a:t>
            </a:r>
          </a:p>
          <a:p>
            <a:r>
              <a:rPr lang="en-US" b="1" dirty="0"/>
              <a:t>Filters CNN</a:t>
            </a:r>
            <a:r>
              <a:rPr lang="en-US" dirty="0"/>
              <a:t>: Dimensionality of output space.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entendi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parâmetro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. </a:t>
            </a:r>
            <a:r>
              <a:rPr lang="en-US" dirty="0" err="1"/>
              <a:t>Estou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o valor 500, </a:t>
            </a:r>
            <a:r>
              <a:rPr lang="en-US" dirty="0" err="1"/>
              <a:t>padrão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Feng et al. (2015)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47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2492-6C94-804D-A74D-9CDC207A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imprecisos</a:t>
            </a:r>
            <a:r>
              <a:rPr lang="en-US" dirty="0"/>
              <a:t> </a:t>
            </a:r>
            <a:r>
              <a:rPr lang="en-US" dirty="0" err="1"/>
              <a:t>ainda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39FED6B-E1C4-A240-81EF-C31142E81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869092"/>
              </p:ext>
            </p:extLst>
          </p:nvPr>
        </p:nvGraphicFramePr>
        <p:xfrm>
          <a:off x="838200" y="1825625"/>
          <a:ext cx="10515600" cy="193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3834463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1349545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08455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Arquitetura</a:t>
                      </a:r>
                      <a:r>
                        <a:rPr lang="en-US" dirty="0"/>
                        <a:t> LSTM (Paper: </a:t>
                      </a:r>
                      <a:r>
                        <a:rPr lang="en-US" dirty="0" err="1"/>
                        <a:t>StaQC</a:t>
                      </a:r>
                      <a:r>
                        <a:rPr lang="en-US" dirty="0"/>
                        <a:t>: A Systematically Mined Question-Code Dataset from Stack Overflow)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Arquitetura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LSTM+CNN (Paper: Applying Deep Learning to Answer Selection: A Study and An Open Task)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79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Precisão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12% a 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5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Amostras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60313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DF3311-C552-D240-9876-44E593257C59}"/>
              </a:ext>
            </a:extLst>
          </p:cNvPr>
          <p:cNvCxnSpPr>
            <a:cxnSpLocks/>
          </p:cNvCxnSpPr>
          <p:nvPr/>
        </p:nvCxnSpPr>
        <p:spPr>
          <a:xfrm flipH="1" flipV="1">
            <a:off x="8715375" y="3385186"/>
            <a:ext cx="1300163" cy="114395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8BDB15-A13A-3642-A64F-2E6C26B17EF9}"/>
              </a:ext>
            </a:extLst>
          </p:cNvPr>
          <p:cNvSpPr txBox="1"/>
          <p:nvPr/>
        </p:nvSpPr>
        <p:spPr>
          <a:xfrm>
            <a:off x="9429750" y="4529138"/>
            <a:ext cx="2571750" cy="203132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Técnica</a:t>
            </a:r>
            <a:r>
              <a:rPr lang="en-US" dirty="0"/>
              <a:t> que </a:t>
            </a:r>
            <a:r>
              <a:rPr lang="en-US" dirty="0" err="1"/>
              <a:t>estou</a:t>
            </a:r>
            <a:r>
              <a:rPr lang="en-US" dirty="0"/>
              <a:t> </a:t>
            </a:r>
            <a:r>
              <a:rPr lang="en-US" dirty="0" err="1"/>
              <a:t>querendo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.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técnica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aplicada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dataset de Insurance. </a:t>
            </a:r>
            <a:r>
              <a:rPr lang="en-US" dirty="0" err="1"/>
              <a:t>Portei</a:t>
            </a:r>
            <a:r>
              <a:rPr lang="en-US" dirty="0"/>
              <a:t> o dataset do </a:t>
            </a:r>
            <a:r>
              <a:rPr lang="en-US" dirty="0" err="1"/>
              <a:t>stackoverflow</a:t>
            </a:r>
            <a:r>
              <a:rPr lang="en-US" dirty="0"/>
              <a:t> para </a:t>
            </a:r>
            <a:r>
              <a:rPr lang="en-US" dirty="0" err="1"/>
              <a:t>rodar</a:t>
            </a:r>
            <a:r>
              <a:rPr lang="en-US" dirty="0"/>
              <a:t> </a:t>
            </a:r>
            <a:r>
              <a:rPr lang="en-US" dirty="0" err="1"/>
              <a:t>nela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663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5F75-406E-4B45-A233-7E75B9F3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C27CF-F127-F249-BE09-C85F3674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Given a question q and an answer candidate pool {a1, a2, ..., as} for that question (s is the pool size), the goal is to find the best answer candidate </a:t>
            </a:r>
            <a:r>
              <a:rPr lang="en-US" dirty="0" err="1"/>
              <a:t>ak</a:t>
            </a:r>
            <a:r>
              <a:rPr lang="en-US" dirty="0"/>
              <a:t>, 1 ≤ k ≤ s .</a:t>
            </a:r>
          </a:p>
          <a:p>
            <a:r>
              <a:rPr lang="en-US" dirty="0" err="1"/>
              <a:t>Vários</a:t>
            </a:r>
            <a:r>
              <a:rPr lang="en-US" dirty="0"/>
              <a:t> papers </a:t>
            </a:r>
            <a:r>
              <a:rPr lang="en-US" dirty="0" err="1"/>
              <a:t>aplicaram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neste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.</a:t>
            </a:r>
          </a:p>
          <a:p>
            <a:r>
              <a:rPr lang="en-US" dirty="0"/>
              <a:t>Segundo Yao et al.,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encontrados</a:t>
            </a:r>
            <a:r>
              <a:rPr lang="en-US" dirty="0"/>
              <a:t> papers </a:t>
            </a:r>
            <a:r>
              <a:rPr lang="en-US" dirty="0" err="1"/>
              <a:t>significativos</a:t>
            </a:r>
            <a:r>
              <a:rPr lang="en-US" dirty="0"/>
              <a:t> </a:t>
            </a:r>
            <a:r>
              <a:rPr lang="en-US" dirty="0" err="1"/>
              <a:t>aplicando</a:t>
            </a:r>
            <a:r>
              <a:rPr lang="en-US" dirty="0"/>
              <a:t>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no dataset do </a:t>
            </a:r>
            <a:r>
              <a:rPr lang="en-US" dirty="0" err="1"/>
              <a:t>StackOverFlow</a:t>
            </a:r>
            <a:r>
              <a:rPr lang="en-US" dirty="0"/>
              <a:t>.</a:t>
            </a:r>
          </a:p>
          <a:p>
            <a:r>
              <a:rPr lang="en-US" dirty="0"/>
              <a:t>No paper “</a:t>
            </a:r>
            <a:r>
              <a:rPr lang="en-US" dirty="0" err="1"/>
              <a:t>StaQC</a:t>
            </a:r>
            <a:r>
              <a:rPr lang="en-US" dirty="0"/>
              <a:t>: A Systematically Mined Question-Code Dataset from Stack Overflow”,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rede</a:t>
            </a:r>
            <a:r>
              <a:rPr lang="en-US" dirty="0"/>
              <a:t> neural </a:t>
            </a:r>
            <a:r>
              <a:rPr lang="en-US" dirty="0" err="1"/>
              <a:t>recorrente</a:t>
            </a:r>
            <a:r>
              <a:rPr lang="en-US" dirty="0"/>
              <a:t> LSTM para </a:t>
            </a:r>
            <a:r>
              <a:rPr lang="en-US" dirty="0" err="1"/>
              <a:t>aprender</a:t>
            </a:r>
            <a:r>
              <a:rPr lang="en-US" dirty="0"/>
              <a:t> a </a:t>
            </a:r>
            <a:r>
              <a:rPr lang="en-US" dirty="0" err="1"/>
              <a:t>selecionar</a:t>
            </a:r>
            <a:r>
              <a:rPr lang="en-US" dirty="0"/>
              <a:t> a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resposta</a:t>
            </a:r>
            <a:r>
              <a:rPr lang="en-US" dirty="0"/>
              <a:t>.</a:t>
            </a:r>
          </a:p>
          <a:p>
            <a:r>
              <a:rPr lang="en-US" dirty="0"/>
              <a:t>No final, o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sugere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futuro</a:t>
            </a:r>
            <a:r>
              <a:rPr lang="en-US" dirty="0"/>
              <a:t> </a:t>
            </a:r>
            <a:r>
              <a:rPr lang="en-US" dirty="0" err="1"/>
              <a:t>verificar</a:t>
            </a:r>
            <a:r>
              <a:rPr lang="en-US" dirty="0"/>
              <a:t> o </a:t>
            </a:r>
            <a:r>
              <a:rPr lang="en-US" dirty="0" err="1"/>
              <a:t>comportamento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CNN e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.</a:t>
            </a:r>
          </a:p>
          <a:p>
            <a:r>
              <a:rPr lang="en-US" dirty="0"/>
              <a:t>O dataset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formado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questões</a:t>
            </a:r>
            <a:r>
              <a:rPr lang="en-US" dirty="0"/>
              <a:t> “How-to” de Python e SQL. São </a:t>
            </a:r>
            <a:r>
              <a:rPr lang="en-US" dirty="0" err="1"/>
              <a:t>questões</a:t>
            </a:r>
            <a:r>
              <a:rPr lang="en-US" dirty="0"/>
              <a:t> que </a:t>
            </a:r>
            <a:r>
              <a:rPr lang="en-US" dirty="0" err="1"/>
              <a:t>normalmente</a:t>
            </a:r>
            <a:r>
              <a:rPr lang="en-US" dirty="0"/>
              <a:t> a </a:t>
            </a:r>
            <a:r>
              <a:rPr lang="en-US" dirty="0" err="1"/>
              <a:t>resposta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um code snippet. </a:t>
            </a:r>
            <a:r>
              <a:rPr lang="en-US" dirty="0" err="1"/>
              <a:t>Mais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resposta</a:t>
            </a:r>
            <a:r>
              <a:rPr lang="en-US" dirty="0"/>
              <a:t> </a:t>
            </a:r>
            <a:r>
              <a:rPr lang="en-US" dirty="0" err="1"/>
              <a:t>correta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para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pergunta</a:t>
            </a:r>
            <a:r>
              <a:rPr lang="en-US" dirty="0"/>
              <a:t>.</a:t>
            </a:r>
          </a:p>
          <a:p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extrair</a:t>
            </a:r>
            <a:r>
              <a:rPr lang="en-US" dirty="0"/>
              <a:t> do stack over flow as </a:t>
            </a:r>
            <a:r>
              <a:rPr lang="en-US" dirty="0" err="1"/>
              <a:t>perguntas</a:t>
            </a:r>
            <a:r>
              <a:rPr lang="en-US" dirty="0"/>
              <a:t> “How-to” de Python,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, 3 </a:t>
            </a:r>
            <a:r>
              <a:rPr lang="en-US" dirty="0" err="1"/>
              <a:t>alunos</a:t>
            </a:r>
            <a:r>
              <a:rPr lang="en-US" dirty="0"/>
              <a:t> de </a:t>
            </a:r>
            <a:r>
              <a:rPr lang="en-US" dirty="0" err="1"/>
              <a:t>gradução</a:t>
            </a:r>
            <a:r>
              <a:rPr lang="en-US" dirty="0"/>
              <a:t> da </a:t>
            </a:r>
            <a:r>
              <a:rPr lang="en-US" dirty="0" err="1"/>
              <a:t>universidade</a:t>
            </a:r>
            <a:r>
              <a:rPr lang="en-US" dirty="0"/>
              <a:t> </a:t>
            </a:r>
            <a:r>
              <a:rPr lang="en-US" dirty="0" err="1"/>
              <a:t>marcaram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respostas</a:t>
            </a:r>
            <a:r>
              <a:rPr lang="en-US" dirty="0"/>
              <a:t> </a:t>
            </a:r>
            <a:r>
              <a:rPr lang="en-US" dirty="0" err="1"/>
              <a:t>estavam</a:t>
            </a:r>
            <a:r>
              <a:rPr lang="en-US" dirty="0"/>
              <a:t> </a:t>
            </a:r>
            <a:r>
              <a:rPr lang="en-US" dirty="0" err="1"/>
              <a:t>certas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erradas</a:t>
            </a:r>
            <a:r>
              <a:rPr lang="en-US" dirty="0"/>
              <a:t>.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marcadas</a:t>
            </a:r>
            <a:r>
              <a:rPr lang="en-US" dirty="0"/>
              <a:t> um total de 4845 </a:t>
            </a:r>
            <a:r>
              <a:rPr lang="en-US" dirty="0" err="1"/>
              <a:t>respostas</a:t>
            </a:r>
            <a:r>
              <a:rPr lang="en-US" dirty="0"/>
              <a:t> para Python.</a:t>
            </a:r>
          </a:p>
        </p:txBody>
      </p:sp>
    </p:spTree>
    <p:extLst>
      <p:ext uri="{BB962C8B-B14F-4D97-AF65-F5344CB8AC3E}">
        <p14:creationId xmlns:p14="http://schemas.microsoft.com/office/powerpoint/2010/main" val="741761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2492-6C94-804D-A74D-9CDC207A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Comentários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iniciais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39FED6B-E1C4-A240-81EF-C31142E81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695702"/>
              </p:ext>
            </p:extLst>
          </p:nvPr>
        </p:nvGraphicFramePr>
        <p:xfrm>
          <a:off x="838200" y="1825625"/>
          <a:ext cx="10515600" cy="193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3834463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1349545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08455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Arquitetura</a:t>
                      </a:r>
                      <a:r>
                        <a:rPr lang="en-US" dirty="0"/>
                        <a:t> LSTM (Paper: </a:t>
                      </a:r>
                      <a:r>
                        <a:rPr lang="en-US" dirty="0" err="1"/>
                        <a:t>StaQC</a:t>
                      </a:r>
                      <a:r>
                        <a:rPr lang="en-US" dirty="0"/>
                        <a:t>: A Systematically Mined Question-Code Dataset from Stack Overflow)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Arquitetura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LSTM+CNN (Paper: Applying Deep Learning to Answer Selection: A Study and An Open Task)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79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Precisão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12% a 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5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Amostras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6031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269A1BF-BF3F-E142-8022-788026B00D87}"/>
              </a:ext>
            </a:extLst>
          </p:cNvPr>
          <p:cNvSpPr txBox="1"/>
          <p:nvPr/>
        </p:nvSpPr>
        <p:spPr>
          <a:xfrm>
            <a:off x="838200" y="3962400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 dataset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pequeno</a:t>
            </a:r>
            <a:r>
              <a:rPr lang="en-US" dirty="0"/>
              <a:t>, </a:t>
            </a:r>
            <a:r>
              <a:rPr lang="en-US" dirty="0" err="1"/>
              <a:t>ocorre</a:t>
            </a:r>
            <a:r>
              <a:rPr lang="en-US" dirty="0"/>
              <a:t> overfitting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rápido</a:t>
            </a:r>
            <a:r>
              <a:rPr lang="en-US" dirty="0"/>
              <a:t>. </a:t>
            </a:r>
            <a:r>
              <a:rPr lang="en-US" dirty="0" err="1"/>
              <a:t>Infelizmente</a:t>
            </a:r>
            <a:r>
              <a:rPr lang="en-US" dirty="0"/>
              <a:t>, </a:t>
            </a:r>
            <a:r>
              <a:rPr lang="en-US" dirty="0" err="1"/>
              <a:t>fui</a:t>
            </a:r>
            <a:r>
              <a:rPr lang="en-US" dirty="0"/>
              <a:t> </a:t>
            </a:r>
            <a:r>
              <a:rPr lang="en-US" dirty="0" err="1"/>
              <a:t>testando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e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fui</a:t>
            </a:r>
            <a:r>
              <a:rPr lang="en-US" dirty="0"/>
              <a:t> </a:t>
            </a:r>
            <a:r>
              <a:rPr lang="en-US" dirty="0" err="1"/>
              <a:t>catalogando</a:t>
            </a:r>
            <a:r>
              <a:rPr lang="en-US" dirty="0"/>
              <a:t> o </a:t>
            </a:r>
            <a:r>
              <a:rPr lang="en-US" dirty="0" err="1"/>
              <a:t>histórico</a:t>
            </a:r>
            <a:r>
              <a:rPr lang="en-US" dirty="0"/>
              <a:t>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1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6AF3-1C28-4242-8F1E-32BA1545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1F20-34C5-E843-955B-C9219F841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partir</a:t>
            </a:r>
            <a:r>
              <a:rPr lang="en-US" dirty="0"/>
              <a:t> do dataset </a:t>
            </a:r>
            <a:r>
              <a:rPr lang="en-US" dirty="0" err="1"/>
              <a:t>disponibilizado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Ziyu</a:t>
            </a:r>
            <a:r>
              <a:rPr lang="en-US" dirty="0"/>
              <a:t> Yao et al. (</a:t>
            </a:r>
            <a:r>
              <a:rPr lang="en-US" dirty="0" err="1"/>
              <a:t>StaQC</a:t>
            </a:r>
            <a:r>
              <a:rPr lang="en-US" dirty="0"/>
              <a:t>: A Systematically Mined Question-Code Dataset from Stack Overflow),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de deep learning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autor</a:t>
            </a:r>
            <a:r>
              <a:rPr lang="en-US" dirty="0"/>
              <a:t>.</a:t>
            </a:r>
          </a:p>
          <a:p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especificamente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consagradas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outros papers </a:t>
            </a:r>
            <a:r>
              <a:rPr lang="en-US" dirty="0" err="1"/>
              <a:t>como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https://github.com/codekansas/keras-language-modeling</a:t>
            </a:r>
            <a:r>
              <a:rPr lang="en-US" dirty="0"/>
              <a:t>), </a:t>
            </a:r>
            <a:r>
              <a:rPr lang="en-US" u="sng" dirty="0">
                <a:hlinkClick r:id="rId3"/>
              </a:rPr>
              <a:t>Minwei Feng</a:t>
            </a:r>
            <a:r>
              <a:rPr lang="en-US" u="sng" dirty="0"/>
              <a:t> et all. </a:t>
            </a:r>
            <a:r>
              <a:rPr lang="en-US" dirty="0"/>
              <a:t>“Applying Deep Learning to Answer Selection: A Study and An Open Task”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1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6018-B67F-264F-87DE-9B3CC0DF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Desafios</a:t>
            </a:r>
            <a:r>
              <a:rPr lang="en-US" dirty="0"/>
              <a:t> </a:t>
            </a:r>
            <a:r>
              <a:rPr lang="en-US" dirty="0" err="1"/>
              <a:t>iniciais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6C39637-C2DA-0840-8597-23C5AEFF91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082284"/>
              </p:ext>
            </p:extLst>
          </p:nvPr>
        </p:nvGraphicFramePr>
        <p:xfrm>
          <a:off x="838200" y="1690688"/>
          <a:ext cx="1051560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437414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869382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51112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Desafio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Eventuais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problemas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5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Rodar</a:t>
                      </a:r>
                      <a:r>
                        <a:rPr lang="en-US" dirty="0"/>
                        <a:t> o dataset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outra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técnica</a:t>
                      </a:r>
                      <a:r>
                        <a:rPr lang="en-US" dirty="0"/>
                        <a:t> deep learning. Por </a:t>
                      </a:r>
                      <a:r>
                        <a:rPr lang="en-US" dirty="0" err="1"/>
                        <a:t>exemplo</a:t>
                      </a:r>
                      <a:r>
                        <a:rPr lang="en-US" dirty="0"/>
                        <a:t>: LSTM+CNN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 </a:t>
                      </a:r>
                      <a:r>
                        <a:rPr lang="en-US" dirty="0" err="1"/>
                        <a:t>tive</a:t>
                      </a:r>
                      <a:r>
                        <a:rPr lang="en-US" dirty="0"/>
                        <a:t> que </a:t>
                      </a:r>
                      <a:r>
                        <a:rPr lang="en-US" dirty="0" err="1"/>
                        <a:t>portar</a:t>
                      </a:r>
                      <a:r>
                        <a:rPr lang="en-US" dirty="0"/>
                        <a:t> o dataset </a:t>
                      </a:r>
                      <a:r>
                        <a:rPr lang="en-US" dirty="0" err="1"/>
                        <a:t>pra</a:t>
                      </a:r>
                      <a:r>
                        <a:rPr lang="en-US" dirty="0"/>
                        <a:t> um outro </a:t>
                      </a:r>
                      <a:r>
                        <a:rPr lang="en-US" dirty="0" err="1"/>
                        <a:t>código</a:t>
                      </a:r>
                      <a:r>
                        <a:rPr lang="en-US" dirty="0"/>
                        <a:t> que </a:t>
                      </a:r>
                      <a:r>
                        <a:rPr lang="en-US" dirty="0" err="1"/>
                        <a:t>contém</a:t>
                      </a:r>
                      <a:r>
                        <a:rPr lang="en-US" dirty="0"/>
                        <a:t> um </a:t>
                      </a:r>
                      <a:r>
                        <a:rPr lang="en-US" dirty="0" err="1"/>
                        <a:t>modelo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rede</a:t>
                      </a:r>
                      <a:r>
                        <a:rPr lang="en-US" dirty="0"/>
                        <a:t> neural que </a:t>
                      </a:r>
                      <a:r>
                        <a:rPr lang="en-US" dirty="0" err="1"/>
                        <a:t>é</a:t>
                      </a:r>
                      <a:r>
                        <a:rPr lang="en-US" dirty="0"/>
                        <a:t> LSTM + CNN.  </a:t>
                      </a:r>
                      <a:r>
                        <a:rPr lang="en-US" dirty="0" err="1"/>
                        <a:t>Ao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portar</a:t>
                      </a:r>
                      <a:r>
                        <a:rPr lang="en-US" dirty="0"/>
                        <a:t> o dataset </a:t>
                      </a:r>
                      <a:r>
                        <a:rPr lang="en-US" dirty="0" err="1"/>
                        <a:t>foi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diminuído</a:t>
                      </a:r>
                      <a:r>
                        <a:rPr lang="en-US" dirty="0"/>
                        <a:t>. Neste </a:t>
                      </a:r>
                      <a:r>
                        <a:rPr lang="en-US" dirty="0" err="1"/>
                        <a:t>caso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sei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ele</a:t>
                      </a:r>
                      <a:r>
                        <a:rPr lang="en-US" dirty="0"/>
                        <a:t> continua </a:t>
                      </a:r>
                      <a:r>
                        <a:rPr lang="en-US" dirty="0" err="1"/>
                        <a:t>válido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preciso</a:t>
                      </a:r>
                      <a:r>
                        <a:rPr lang="en-US" dirty="0"/>
                        <a:t> responder a </a:t>
                      </a:r>
                      <a:r>
                        <a:rPr lang="en-US" dirty="0" err="1"/>
                        <a:t>essa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pergunta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54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Quais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técnicas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relevantes</a:t>
                      </a:r>
                      <a:r>
                        <a:rPr lang="en-US" dirty="0"/>
                        <a:t> de deep learning para o </a:t>
                      </a:r>
                      <a:r>
                        <a:rPr lang="en-US" dirty="0" err="1"/>
                        <a:t>problema</a:t>
                      </a:r>
                      <a:r>
                        <a:rPr lang="en-US" dirty="0"/>
                        <a:t> “Question answer selection” </a:t>
                      </a:r>
                      <a:r>
                        <a:rPr lang="en-US" dirty="0" err="1"/>
                        <a:t>existe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atualmente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</a:t>
                      </a:r>
                      <a:r>
                        <a:rPr lang="en-US" dirty="0"/>
                        <a:t> literature?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respondi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esta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pergunta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Além</a:t>
                      </a:r>
                      <a:r>
                        <a:rPr lang="en-US" dirty="0"/>
                        <a:t> da </a:t>
                      </a:r>
                      <a:r>
                        <a:rPr lang="en-US" dirty="0" err="1"/>
                        <a:t>técnica</a:t>
                      </a:r>
                      <a:r>
                        <a:rPr lang="en-US" dirty="0"/>
                        <a:t> LSTM do </a:t>
                      </a:r>
                      <a:r>
                        <a:rPr lang="en-US" dirty="0" err="1"/>
                        <a:t>autor</a:t>
                      </a:r>
                      <a:r>
                        <a:rPr lang="en-US" dirty="0"/>
                        <a:t> do dataset do </a:t>
                      </a:r>
                      <a:r>
                        <a:rPr lang="en-US" dirty="0" err="1"/>
                        <a:t>stackoverflow</a:t>
                      </a:r>
                      <a:r>
                        <a:rPr lang="en-US" dirty="0"/>
                        <a:t> (Yao et all), </a:t>
                      </a:r>
                      <a:r>
                        <a:rPr lang="en-US" dirty="0" err="1"/>
                        <a:t>eu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utilizei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técnica</a:t>
                      </a:r>
                      <a:r>
                        <a:rPr lang="en-US" dirty="0"/>
                        <a:t> do </a:t>
                      </a:r>
                      <a:r>
                        <a:rPr lang="en-US" u="sng" dirty="0">
                          <a:hlinkClick r:id="rId2"/>
                        </a:rPr>
                        <a:t>Minwei Feng</a:t>
                      </a:r>
                      <a:r>
                        <a:rPr lang="en-US" u="sng" dirty="0"/>
                        <a:t> et al</a:t>
                      </a:r>
                      <a:r>
                        <a:rPr lang="en-US" dirty="0"/>
                        <a:t> . E </a:t>
                      </a:r>
                      <a:r>
                        <a:rPr lang="en-US" dirty="0" err="1"/>
                        <a:t>esta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última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precisa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melhorar</a:t>
                      </a:r>
                      <a:r>
                        <a:rPr lang="en-US" dirty="0"/>
                        <a:t>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46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Tratar</a:t>
                      </a:r>
                      <a:r>
                        <a:rPr lang="en-US" dirty="0"/>
                        <a:t> o </a:t>
                      </a:r>
                      <a:r>
                        <a:rPr lang="en-US" dirty="0" err="1"/>
                        <a:t>código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resposta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Substituir</a:t>
                      </a:r>
                      <a:r>
                        <a:rPr lang="en-US" dirty="0"/>
                        <a:t> o </a:t>
                      </a:r>
                      <a:r>
                        <a:rPr lang="en-US" dirty="0" err="1"/>
                        <a:t>nome</a:t>
                      </a:r>
                      <a:r>
                        <a:rPr lang="en-US" dirty="0"/>
                        <a:t> da </a:t>
                      </a:r>
                      <a:r>
                        <a:rPr lang="en-US" dirty="0" err="1"/>
                        <a:t>variável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por</a:t>
                      </a:r>
                      <a:r>
                        <a:rPr lang="en-US" dirty="0"/>
                        <a:t> VAR, \n </a:t>
                      </a:r>
                      <a:r>
                        <a:rPr lang="en-US" dirty="0" err="1"/>
                        <a:t>por</a:t>
                      </a:r>
                      <a:r>
                        <a:rPr lang="en-US" dirty="0"/>
                        <a:t> NEWLINE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todas</a:t>
                      </a:r>
                      <a:r>
                        <a:rPr lang="en-US" dirty="0"/>
                        <a:t> as </a:t>
                      </a:r>
                      <a:r>
                        <a:rPr lang="en-US" dirty="0" err="1"/>
                        <a:t>respostas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foram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possíveis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aplicar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técnica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Algumas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amostras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tiveram</a:t>
                      </a:r>
                      <a:r>
                        <a:rPr lang="en-US" dirty="0"/>
                        <a:t> o </a:t>
                      </a:r>
                      <a:r>
                        <a:rPr lang="en-US" dirty="0" err="1"/>
                        <a:t>seu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código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tratado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228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96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28DC-6752-F543-A8AF-B20CDAFC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Desafios</a:t>
            </a:r>
            <a:r>
              <a:rPr lang="en-US" dirty="0"/>
              <a:t> </a:t>
            </a:r>
            <a:r>
              <a:rPr lang="en-US" dirty="0" err="1"/>
              <a:t>iniciais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67B934-9D6B-254F-9EC3-E11B05F1C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319302"/>
              </p:ext>
            </p:extLst>
          </p:nvPr>
        </p:nvGraphicFramePr>
        <p:xfrm>
          <a:off x="838200" y="1330949"/>
          <a:ext cx="1051560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48687966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2134942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38248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Desafio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Eventuais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problemas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Usar</a:t>
                      </a:r>
                      <a:r>
                        <a:rPr lang="en-US" dirty="0"/>
                        <a:t> o word2vec para o dataset do </a:t>
                      </a:r>
                      <a:r>
                        <a:rPr lang="en-US" dirty="0" err="1"/>
                        <a:t>stackoverflow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Usei</a:t>
                      </a:r>
                      <a:r>
                        <a:rPr lang="en-US" dirty="0"/>
                        <a:t> o word2vec da </a:t>
                      </a:r>
                      <a:r>
                        <a:rPr lang="en-US" dirty="0" err="1"/>
                        <a:t>biblioteca</a:t>
                      </a:r>
                      <a:r>
                        <a:rPr lang="en-US" dirty="0"/>
                        <a:t> genism. </a:t>
                      </a:r>
                      <a:r>
                        <a:rPr lang="en-US" dirty="0" err="1"/>
                        <a:t>Aparentemente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parâmetros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passados</a:t>
                      </a:r>
                      <a:r>
                        <a:rPr lang="en-US" dirty="0"/>
                        <a:t> e o </a:t>
                      </a:r>
                      <a:r>
                        <a:rPr lang="en-US" dirty="0" err="1"/>
                        <a:t>resultado</a:t>
                      </a:r>
                      <a:r>
                        <a:rPr lang="en-US" dirty="0"/>
                        <a:t> do word embedding </a:t>
                      </a:r>
                      <a:r>
                        <a:rPr lang="en-US" dirty="0" err="1"/>
                        <a:t>está</a:t>
                      </a:r>
                      <a:r>
                        <a:rPr lang="en-US" dirty="0"/>
                        <a:t> ok. </a:t>
                      </a:r>
                      <a:r>
                        <a:rPr lang="en-US" dirty="0" err="1"/>
                        <a:t>Preciso</a:t>
                      </a:r>
                      <a:r>
                        <a:rPr lang="en-US" dirty="0"/>
                        <a:t> procurer </a:t>
                      </a:r>
                      <a:r>
                        <a:rPr lang="en-US" dirty="0" err="1"/>
                        <a:t>mais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referências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mostrar</a:t>
                      </a:r>
                      <a:r>
                        <a:rPr lang="en-US" dirty="0"/>
                        <a:t> que </a:t>
                      </a:r>
                      <a:r>
                        <a:rPr lang="en-US" dirty="0" err="1"/>
                        <a:t>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parâmetros</a:t>
                      </a:r>
                      <a:r>
                        <a:rPr lang="en-US" dirty="0"/>
                        <a:t> do </a:t>
                      </a:r>
                      <a:r>
                        <a:rPr lang="en-US" dirty="0" err="1"/>
                        <a:t>método</a:t>
                      </a:r>
                      <a:r>
                        <a:rPr lang="en-US" dirty="0"/>
                        <a:t> word2vec </a:t>
                      </a:r>
                      <a:r>
                        <a:rPr lang="en-US" dirty="0" err="1"/>
                        <a:t>estão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corretos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9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Entender</a:t>
                      </a:r>
                      <a:r>
                        <a:rPr lang="en-US" dirty="0"/>
                        <a:t> deep learning para </a:t>
                      </a:r>
                      <a:r>
                        <a:rPr lang="en-US" dirty="0" err="1"/>
                        <a:t>textos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Arquitetura</a:t>
                      </a:r>
                      <a:r>
                        <a:rPr lang="en-US" dirty="0"/>
                        <a:t> LSTM vs CNN. </a:t>
                      </a:r>
                      <a:r>
                        <a:rPr lang="en-US" dirty="0" err="1"/>
                        <a:t>Quais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parâmetros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usar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quais</a:t>
                      </a:r>
                      <a:r>
                        <a:rPr lang="en-US" dirty="0"/>
                        <a:t> layers, </a:t>
                      </a:r>
                      <a:r>
                        <a:rPr lang="en-US" dirty="0" err="1"/>
                        <a:t>funções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similaridade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Estou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caminhando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entender</a:t>
                      </a:r>
                      <a:r>
                        <a:rPr lang="en-US" dirty="0"/>
                        <a:t> as </a:t>
                      </a:r>
                      <a:r>
                        <a:rPr lang="en-US" dirty="0" err="1"/>
                        <a:t>diversas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arquiteturas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redes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neurais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Tem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bastante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coisa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entender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exemplo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Parâmetros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inicialização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Funções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ativação</a:t>
                      </a:r>
                      <a:r>
                        <a:rPr lang="en-US" dirty="0"/>
                        <a:t> e </a:t>
                      </a:r>
                      <a:r>
                        <a:rPr lang="en-US" dirty="0" err="1"/>
                        <a:t>similaridade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softmax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cosine_similarity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relu</a:t>
                      </a:r>
                      <a:r>
                        <a:rPr lang="en-US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Layers -&gt; Merge, Input, Output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 </a:t>
                      </a:r>
                      <a:r>
                        <a:rPr lang="en-US" dirty="0" err="1"/>
                        <a:t>maior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desafio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conseguir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entender</a:t>
                      </a:r>
                      <a:r>
                        <a:rPr lang="en-US" dirty="0"/>
                        <a:t> o motive de </a:t>
                      </a:r>
                      <a:r>
                        <a:rPr lang="en-US" dirty="0" err="1"/>
                        <a:t>uma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arquitetura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uma</a:t>
                      </a:r>
                      <a:r>
                        <a:rPr lang="en-US" dirty="0"/>
                        <a:t> performance </a:t>
                      </a:r>
                      <a:r>
                        <a:rPr lang="en-US" dirty="0" err="1"/>
                        <a:t>melhor</a:t>
                      </a:r>
                      <a:r>
                        <a:rPr lang="en-US" dirty="0"/>
                        <a:t> que </a:t>
                      </a:r>
                      <a:r>
                        <a:rPr lang="en-US" dirty="0" err="1"/>
                        <a:t>outra</a:t>
                      </a:r>
                      <a:r>
                        <a:rPr lang="en-US" dirty="0"/>
                        <a:t>. E </a:t>
                      </a:r>
                      <a:r>
                        <a:rPr lang="en-US" dirty="0" err="1"/>
                        <a:t>ser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capaz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não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sei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será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possível</a:t>
                      </a:r>
                      <a:r>
                        <a:rPr lang="en-US" dirty="0"/>
                        <a:t>) </a:t>
                      </a:r>
                      <a:r>
                        <a:rPr lang="en-US" dirty="0" err="1"/>
                        <a:t>propor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arquitetura</a:t>
                      </a:r>
                      <a:r>
                        <a:rPr lang="en-US" dirty="0"/>
                        <a:t> propria para o </a:t>
                      </a:r>
                      <a:r>
                        <a:rPr lang="en-US" dirty="0" err="1"/>
                        <a:t>problema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questão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Isto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é</a:t>
                      </a:r>
                      <a:r>
                        <a:rPr lang="en-US" dirty="0"/>
                        <a:t> um requisite </a:t>
                      </a:r>
                      <a:r>
                        <a:rPr lang="en-US" dirty="0" err="1"/>
                        <a:t>importante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ser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conquistado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durante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escrita</a:t>
                      </a:r>
                      <a:r>
                        <a:rPr lang="en-US" dirty="0"/>
                        <a:t> da </a:t>
                      </a:r>
                      <a:r>
                        <a:rPr lang="en-US" dirty="0" err="1"/>
                        <a:t>dissertação</a:t>
                      </a:r>
                      <a:r>
                        <a:rPr lang="en-US" dirty="0"/>
                        <a:t>. Saber </a:t>
                      </a:r>
                      <a:r>
                        <a:rPr lang="en-US" dirty="0" err="1"/>
                        <a:t>explicar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675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23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9B0D-D070-D247-B54A-F0C377B9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Desafios</a:t>
            </a:r>
            <a:r>
              <a:rPr lang="en-US" dirty="0"/>
              <a:t> </a:t>
            </a:r>
            <a:r>
              <a:rPr lang="en-US" dirty="0" err="1"/>
              <a:t>iniciais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DC5192-D82B-6F43-954C-0A286F88FC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948526"/>
              </p:ext>
            </p:extLst>
          </p:nvPr>
        </p:nvGraphicFramePr>
        <p:xfrm>
          <a:off x="838200" y="1825625"/>
          <a:ext cx="105156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420114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102904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05089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Desafios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Eventuais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problemas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22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resultados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válidos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sei</a:t>
                      </a:r>
                      <a:r>
                        <a:rPr lang="en-US" dirty="0"/>
                        <a:t> responder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Dado o dataset do </a:t>
                      </a:r>
                      <a:r>
                        <a:rPr lang="en-US" dirty="0" err="1"/>
                        <a:t>stackoverflow</a:t>
                      </a:r>
                      <a:r>
                        <a:rPr lang="en-US" dirty="0"/>
                        <a:t>, com um </a:t>
                      </a:r>
                      <a:r>
                        <a:rPr lang="en-US" dirty="0" err="1"/>
                        <a:t>tamanho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torno</a:t>
                      </a:r>
                      <a:r>
                        <a:rPr lang="en-US" dirty="0"/>
                        <a:t> de 2000 e 4000 </a:t>
                      </a:r>
                      <a:r>
                        <a:rPr lang="en-US" dirty="0" err="1"/>
                        <a:t>registros</a:t>
                      </a:r>
                      <a:r>
                        <a:rPr lang="en-US" dirty="0"/>
                        <a:t>. Como saber se o </a:t>
                      </a:r>
                      <a:r>
                        <a:rPr lang="en-US" dirty="0" err="1"/>
                        <a:t>resultado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válido</a:t>
                      </a:r>
                      <a:r>
                        <a:rPr lang="en-US" dirty="0"/>
                        <a:t>? </a:t>
                      </a:r>
                      <a:r>
                        <a:rPr lang="en-US" dirty="0" err="1"/>
                        <a:t>Ele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aplicável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outros </a:t>
                      </a:r>
                      <a:r>
                        <a:rPr lang="en-US" dirty="0" err="1"/>
                        <a:t>problemas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777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8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F9FA-41C7-8349-A563-4DF233BA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para o </a:t>
            </a:r>
            <a:r>
              <a:rPr lang="en-US" dirty="0" err="1"/>
              <a:t>modelo</a:t>
            </a:r>
            <a:r>
              <a:rPr lang="en-US" dirty="0"/>
              <a:t> LSTM-CNN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984F6D-7D69-4249-88CD-15EADA156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877288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1877835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443259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# of question code pair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508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Amostras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248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de </a:t>
                      </a:r>
                      <a:r>
                        <a:rPr lang="en-US" dirty="0" err="1"/>
                        <a:t>amostras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9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de </a:t>
                      </a:r>
                      <a:r>
                        <a:rPr lang="en-US" dirty="0" err="1"/>
                        <a:t>amostras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efetivamente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utilizadas</a:t>
                      </a:r>
                      <a:r>
                        <a:rPr lang="en-US" dirty="0"/>
                        <a:t> no </a:t>
                      </a:r>
                      <a:r>
                        <a:rPr lang="en-US" dirty="0" err="1"/>
                        <a:t>modelo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9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Amostras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treinamento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53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Amostras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validação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796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D30B06-004F-C342-86A9-8901C5F7ED98}"/>
              </a:ext>
            </a:extLst>
          </p:cNvPr>
          <p:cNvSpPr txBox="1"/>
          <p:nvPr/>
        </p:nvSpPr>
        <p:spPr>
          <a:xfrm>
            <a:off x="838200" y="4529138"/>
            <a:ext cx="103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dirty="0" err="1"/>
              <a:t>Utilizei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questões</a:t>
            </a:r>
            <a:r>
              <a:rPr lang="en-US" dirty="0"/>
              <a:t> que </a:t>
            </a:r>
            <a:r>
              <a:rPr lang="en-US" dirty="0" err="1"/>
              <a:t>tinham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1 </a:t>
            </a:r>
            <a:r>
              <a:rPr lang="en-US" dirty="0" err="1"/>
              <a:t>resposta</a:t>
            </a:r>
            <a:r>
              <a:rPr lang="en-US" dirty="0"/>
              <a:t> </a:t>
            </a:r>
            <a:r>
              <a:rPr lang="en-US" dirty="0" err="1"/>
              <a:t>correta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4670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72F3-089E-394F-805A-33E3D2AD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respostas</a:t>
            </a:r>
            <a:r>
              <a:rPr lang="en-US" dirty="0"/>
              <a:t> </a:t>
            </a:r>
            <a:r>
              <a:rPr lang="en-US" dirty="0" err="1"/>
              <a:t>corretas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questão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A2BE8-C8FD-7E46-B2C0-44E3C877D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987" y="1413668"/>
            <a:ext cx="8716962" cy="43584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0D3044-E782-114B-AA52-0617CBFF4B78}"/>
              </a:ext>
            </a:extLst>
          </p:cNvPr>
          <p:cNvSpPr txBox="1"/>
          <p:nvPr/>
        </p:nvSpPr>
        <p:spPr>
          <a:xfrm>
            <a:off x="1546225" y="5633649"/>
            <a:ext cx="9201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https://github.com/mrezende/StackOverflow-Question-Code-Dataset/blob/master/data/reports/correct_answers_per_question_hist.png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5025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72F3-089E-394F-805A-33E3D2AD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Tamanho</a:t>
            </a:r>
            <a:r>
              <a:rPr lang="en-US" dirty="0"/>
              <a:t> da </a:t>
            </a:r>
            <a:r>
              <a:rPr lang="en-US" dirty="0" err="1"/>
              <a:t>questão</a:t>
            </a:r>
            <a:r>
              <a:rPr lang="en-US" dirty="0"/>
              <a:t> e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palavras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A2BE8-C8FD-7E46-B2C0-44E3C877D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05571"/>
            <a:ext cx="6362700" cy="318135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F98138-81E3-DE4C-9DD9-03B174CC5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832" y="1720454"/>
            <a:ext cx="6303168" cy="3151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7BA6D5-0320-6048-BE03-17770045E6ED}"/>
              </a:ext>
            </a:extLst>
          </p:cNvPr>
          <p:cNvSpPr txBox="1"/>
          <p:nvPr/>
        </p:nvSpPr>
        <p:spPr>
          <a:xfrm>
            <a:off x="838200" y="4743451"/>
            <a:ext cx="4705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Tamanho</a:t>
            </a:r>
            <a:r>
              <a:rPr lang="en-US" dirty="0"/>
              <a:t> da </a:t>
            </a:r>
            <a:r>
              <a:rPr lang="en-US" dirty="0" err="1"/>
              <a:t>questão</a:t>
            </a:r>
            <a:endParaRPr lang="en-US" dirty="0"/>
          </a:p>
          <a:p>
            <a:pPr algn="ctr"/>
            <a:r>
              <a:rPr lang="en-US" sz="1200" dirty="0">
                <a:hlinkClick r:id="rId4"/>
              </a:rPr>
              <a:t>https://github.com/mrezende/StackOverflow-Question-Code-Dataset/blob/master/data/reports/question_length_hist.png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A795A4-5A5B-B646-8ECC-BA0AEF32F5B8}"/>
              </a:ext>
            </a:extLst>
          </p:cNvPr>
          <p:cNvSpPr txBox="1"/>
          <p:nvPr/>
        </p:nvSpPr>
        <p:spPr>
          <a:xfrm>
            <a:off x="6381750" y="4743748"/>
            <a:ext cx="470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palavras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questão</a:t>
            </a:r>
            <a:endParaRPr lang="en-US" dirty="0"/>
          </a:p>
          <a:p>
            <a:pPr algn="ctr"/>
            <a:r>
              <a:rPr lang="en-US" sz="1200" dirty="0">
                <a:hlinkClick r:id="rId5"/>
              </a:rPr>
              <a:t>https://github.com/mrezende/StackOverflow-Question-Code-Dataset/blob/master/data/reports/question_number_of_words_hist.png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881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1580</Words>
  <Application>Microsoft Macintosh PowerPoint</Application>
  <PresentationFormat>Widescreen</PresentationFormat>
  <Paragraphs>125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Question Answer Selection</vt:lpstr>
      <vt:lpstr>Problema:</vt:lpstr>
      <vt:lpstr>Objetivo</vt:lpstr>
      <vt:lpstr>Desafios iniciais</vt:lpstr>
      <vt:lpstr>Desafios iniciais</vt:lpstr>
      <vt:lpstr>Desafios iniciais</vt:lpstr>
      <vt:lpstr>Dataset para o modelo LSTM-CNN</vt:lpstr>
      <vt:lpstr>Número de respostas corretas por questão</vt:lpstr>
      <vt:lpstr>Tamanho da questão e número de palavras</vt:lpstr>
      <vt:lpstr>Tamanho do code snippet e número de palavras</vt:lpstr>
      <vt:lpstr>Tamanho do code snippet tokenized e número de palavras</vt:lpstr>
      <vt:lpstr>Preparação dos dados</vt:lpstr>
      <vt:lpstr>Visualização das palavras similares (TSNE)</vt:lpstr>
      <vt:lpstr>Alguns exemplos do word2vec</vt:lpstr>
      <vt:lpstr>Modelo deep learning utilizado</vt:lpstr>
      <vt:lpstr>Visualizando o modelo mais de perto</vt:lpstr>
      <vt:lpstr>Algumas observações sobre os parâmetros utilizados no modelo a partir de experimentos no dataset</vt:lpstr>
      <vt:lpstr>Outros parâmetros</vt:lpstr>
      <vt:lpstr>Resultados imprecisos ainda</vt:lpstr>
      <vt:lpstr>Comentários sobre os resultados iniciais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Answer Selection</dc:title>
  <dc:creator>Microsoft Office User</dc:creator>
  <cp:lastModifiedBy>Microsoft Office User</cp:lastModifiedBy>
  <cp:revision>36</cp:revision>
  <dcterms:created xsi:type="dcterms:W3CDTF">2019-02-24T21:26:16Z</dcterms:created>
  <dcterms:modified xsi:type="dcterms:W3CDTF">2019-03-10T22:58:39Z</dcterms:modified>
</cp:coreProperties>
</file>