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3" r:id="rId6"/>
    <p:sldId id="262" r:id="rId7"/>
    <p:sldId id="267" r:id="rId8"/>
    <p:sldId id="264" r:id="rId9"/>
    <p:sldId id="266" r:id="rId10"/>
    <p:sldId id="265" r:id="rId11"/>
    <p:sldId id="278"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a:srgbClr val="F96085"/>
    <a:srgbClr val="0A3260"/>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5179"/>
  </p:normalViewPr>
  <p:slideViewPr>
    <p:cSldViewPr snapToGrid="0">
      <p:cViewPr varScale="1">
        <p:scale>
          <a:sx n="91" d="100"/>
          <a:sy n="91"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pic>
        <p:nvPicPr>
          <p:cNvPr id="1026" name="Picture 2" descr="Resultado de imagem para ipt"/>
          <p:cNvPicPr>
            <a:picLocks noChangeAspect="1" noChangeArrowheads="1"/>
          </p:cNvPicPr>
          <p:nvPr userDrawn="1"/>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1634796" y="6347080"/>
            <a:ext cx="534722" cy="534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6DFF08F-DC6B-4601-B491-B0F83F6DD2DA}" type="datetimeFigureOut">
              <a:rPr lang="en-US" dirty="0"/>
              <a:t>11/12/18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5"/>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2867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11/12/18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11/12/18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6DFF08F-DC6B-4601-B491-B0F83F6DD2DA}" type="datetimeFigureOut">
              <a:rPr lang="en-US" dirty="0"/>
              <a:t>11/12/18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11/12/18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userDrawn="1"/>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0"/>
            <a:ext cx="12192000" cy="1495425"/>
          </a:xfrm>
          <a:prstGeom prst="rect">
            <a:avLst/>
          </a:prstGeom>
          <a:solidFill>
            <a:srgbClr val="268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p:cNvSpPr/>
          <p:nvPr/>
        </p:nvSpPr>
        <p:spPr>
          <a:xfrm>
            <a:off x="3548668" y="3914775"/>
            <a:ext cx="5094664" cy="1569660"/>
          </a:xfrm>
          <a:prstGeom prst="rect">
            <a:avLst/>
          </a:prstGeom>
        </p:spPr>
        <p:txBody>
          <a:bodyPr wrap="none">
            <a:spAutoFit/>
          </a:bodyPr>
          <a:lstStyle/>
          <a:p>
            <a:pPr algn="ctr"/>
            <a:r>
              <a:rPr lang="pt-BR" sz="3200" b="1" dirty="0">
                <a:solidFill>
                  <a:srgbClr val="F96085"/>
                </a:solidFill>
              </a:rPr>
              <a:t>John Alves de Medeiros Silva</a:t>
            </a:r>
          </a:p>
          <a:p>
            <a:pPr algn="ctr"/>
            <a:r>
              <a:rPr lang="pt-BR" sz="3200" b="1" dirty="0">
                <a:solidFill>
                  <a:srgbClr val="F96085"/>
                </a:solidFill>
              </a:rPr>
              <a:t>Marcelo de Rezende Martins</a:t>
            </a:r>
          </a:p>
          <a:p>
            <a:pPr algn="ctr"/>
            <a:r>
              <a:rPr lang="pt-BR" sz="3200" b="1" dirty="0" err="1">
                <a:solidFill>
                  <a:srgbClr val="F96085"/>
                </a:solidFill>
              </a:rPr>
              <a:t>Maur</a:t>
            </a:r>
            <a:r>
              <a:rPr lang="en-US" sz="3200" b="1" dirty="0" err="1">
                <a:solidFill>
                  <a:srgbClr val="F96085"/>
                </a:solidFill>
              </a:rPr>
              <a:t>ício</a:t>
            </a:r>
            <a:r>
              <a:rPr lang="en-US" sz="3200" b="1" dirty="0">
                <a:solidFill>
                  <a:srgbClr val="F96085"/>
                </a:solidFill>
              </a:rPr>
              <a:t> Ribeiro</a:t>
            </a:r>
            <a:endParaRPr lang="pt-BR" sz="3200" b="1" dirty="0">
              <a:solidFill>
                <a:srgbClr val="F96085"/>
              </a:solidFill>
            </a:endParaRPr>
          </a:p>
        </p:txBody>
      </p:sp>
      <p:pic>
        <p:nvPicPr>
          <p:cNvPr id="5" name="Picture 2" descr="Imagem relacionada"/>
          <p:cNvPicPr>
            <a:picLocks noChangeAspect="1" noChangeArrowheads="1"/>
          </p:cNvPicPr>
          <p:nvPr/>
        </p:nvPicPr>
        <p:blipFill rotWithShape="1">
          <a:blip r:embed="rId2" cstate="print">
            <a:clrChange>
              <a:clrFrom>
                <a:srgbClr val="FEFFFC"/>
              </a:clrFrom>
              <a:clrTo>
                <a:srgbClr val="FEFFFC">
                  <a:alpha val="0"/>
                </a:srgbClr>
              </a:clrTo>
            </a:clrChange>
            <a:extLst>
              <a:ext uri="{28A0092B-C50C-407E-A947-70E740481C1C}">
                <a14:useLocalDpi xmlns:a14="http://schemas.microsoft.com/office/drawing/2010/main" val="0"/>
              </a:ext>
            </a:extLst>
          </a:blip>
          <a:srcRect l="7674" t="16076" r="4885" b="23720"/>
          <a:stretch/>
        </p:blipFill>
        <p:spPr bwMode="auto">
          <a:xfrm>
            <a:off x="304800" y="3379292"/>
            <a:ext cx="2200275" cy="107096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115012" y="209103"/>
            <a:ext cx="6096000" cy="1077218"/>
          </a:xfrm>
          <a:prstGeom prst="rect">
            <a:avLst/>
          </a:prstGeom>
        </p:spPr>
        <p:txBody>
          <a:bodyPr>
            <a:spAutoFit/>
          </a:bodyPr>
          <a:lstStyle/>
          <a:p>
            <a:r>
              <a:rPr lang="pt-BR" sz="2400" dirty="0">
                <a:solidFill>
                  <a:schemeClr val="bg1"/>
                </a:solidFill>
              </a:rPr>
              <a:t>Arquitetura de Software</a:t>
            </a:r>
          </a:p>
          <a:p>
            <a:r>
              <a:rPr lang="pt-BR" sz="2400" dirty="0">
                <a:solidFill>
                  <a:schemeClr val="bg1"/>
                </a:solidFill>
              </a:rPr>
              <a:t>Professor Doutor </a:t>
            </a:r>
            <a:r>
              <a:rPr lang="pt-BR" sz="2400" dirty="0" err="1">
                <a:solidFill>
                  <a:schemeClr val="bg1"/>
                </a:solidFill>
              </a:rPr>
              <a:t>F</a:t>
            </a:r>
            <a:r>
              <a:rPr lang="en-US" sz="2400" dirty="0" err="1">
                <a:solidFill>
                  <a:schemeClr val="bg1"/>
                </a:solidFill>
              </a:rPr>
              <a:t>ábio</a:t>
            </a:r>
            <a:r>
              <a:rPr lang="en-US" sz="2400" dirty="0">
                <a:solidFill>
                  <a:schemeClr val="bg1"/>
                </a:solidFill>
              </a:rPr>
              <a:t> Silva Lopes</a:t>
            </a:r>
            <a:endParaRPr lang="pt-BR" sz="2400" dirty="0">
              <a:solidFill>
                <a:schemeClr val="bg1"/>
              </a:solidFill>
            </a:endParaRPr>
          </a:p>
          <a:p>
            <a:r>
              <a:rPr lang="pt-BR" sz="1600" i="1" dirty="0">
                <a:solidFill>
                  <a:schemeClr val="bg1"/>
                </a:solidFill>
              </a:rPr>
              <a:t>Novembro de 2018</a:t>
            </a:r>
            <a:endParaRPr lang="pt-BR" sz="2400" i="1" dirty="0">
              <a:solidFill>
                <a:schemeClr val="bg1"/>
              </a:solidFill>
            </a:endParaRPr>
          </a:p>
        </p:txBody>
      </p:sp>
      <p:sp>
        <p:nvSpPr>
          <p:cNvPr id="8" name="TextBox 7"/>
          <p:cNvSpPr txBox="1"/>
          <p:nvPr/>
        </p:nvSpPr>
        <p:spPr>
          <a:xfrm>
            <a:off x="2505075" y="2178963"/>
            <a:ext cx="8488882" cy="1200329"/>
          </a:xfrm>
          <a:prstGeom prst="rect">
            <a:avLst/>
          </a:prstGeom>
          <a:noFill/>
        </p:spPr>
        <p:txBody>
          <a:bodyPr wrap="square" rtlCol="0">
            <a:spAutoFit/>
          </a:bodyPr>
          <a:lstStyle/>
          <a:p>
            <a:pPr algn="ctr"/>
            <a:r>
              <a:rPr lang="en-US" sz="3600" dirty="0" err="1"/>
              <a:t>Estratégias</a:t>
            </a:r>
            <a:r>
              <a:rPr lang="en-US" sz="3600" dirty="0"/>
              <a:t> de </a:t>
            </a:r>
            <a:r>
              <a:rPr lang="en-US" sz="3600" dirty="0" err="1"/>
              <a:t>coreografia</a:t>
            </a:r>
            <a:r>
              <a:rPr lang="en-US" sz="3600" dirty="0"/>
              <a:t> </a:t>
            </a:r>
            <a:r>
              <a:rPr lang="en-US" sz="3600" dirty="0" err="1"/>
              <a:t>na</a:t>
            </a:r>
            <a:r>
              <a:rPr lang="en-US" sz="3600" dirty="0"/>
              <a:t> </a:t>
            </a:r>
            <a:r>
              <a:rPr lang="en-US" sz="3600" dirty="0" err="1"/>
              <a:t>arquitetura</a:t>
            </a:r>
            <a:r>
              <a:rPr lang="en-US" sz="3600" dirty="0"/>
              <a:t> de </a:t>
            </a:r>
            <a:r>
              <a:rPr lang="en-US" sz="3600" dirty="0" err="1"/>
              <a:t>microserviços</a:t>
            </a:r>
            <a:r>
              <a:rPr lang="en-US" sz="3600" dirty="0"/>
              <a:t>: Uma </a:t>
            </a:r>
            <a:r>
              <a:rPr lang="en-US" sz="3600" dirty="0" err="1"/>
              <a:t>pesquisa</a:t>
            </a:r>
            <a:r>
              <a:rPr lang="en-US" sz="3600" dirty="0"/>
              <a:t> </a:t>
            </a:r>
            <a:r>
              <a:rPr lang="en-US" sz="3600" dirty="0" err="1"/>
              <a:t>exploratória</a:t>
            </a:r>
            <a:endParaRPr lang="en-US" sz="3600" dirty="0"/>
          </a:p>
        </p:txBody>
      </p:sp>
    </p:spTree>
    <p:extLst>
      <p:ext uri="{BB962C8B-B14F-4D97-AF65-F5344CB8AC3E}">
        <p14:creationId xmlns:p14="http://schemas.microsoft.com/office/powerpoint/2010/main" val="181945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Ameaças à validade</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Grey</a:t>
            </a: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literature</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34C0654B-A473-5741-BB36-8FDE4DC3660D}"/>
              </a:ext>
            </a:extLst>
          </p:cNvPr>
          <p:cNvSpPr txBox="1"/>
          <p:nvPr/>
        </p:nvSpPr>
        <p:spPr>
          <a:xfrm>
            <a:off x="604911" y="1308295"/>
            <a:ext cx="679469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Não</a:t>
            </a:r>
            <a:r>
              <a:rPr lang="en-US" sz="2400" dirty="0"/>
              <a:t> </a:t>
            </a:r>
            <a:r>
              <a:rPr lang="en-US" sz="2400" dirty="0" err="1"/>
              <a:t>foi</a:t>
            </a:r>
            <a:r>
              <a:rPr lang="en-US" sz="2400" dirty="0"/>
              <a:t> </a:t>
            </a:r>
            <a:r>
              <a:rPr lang="en-US" sz="2400" dirty="0" err="1"/>
              <a:t>feita</a:t>
            </a:r>
            <a:r>
              <a:rPr lang="en-US" sz="2400" dirty="0"/>
              <a:t> </a:t>
            </a:r>
            <a:r>
              <a:rPr lang="en-US" sz="2400" dirty="0" err="1"/>
              <a:t>uma</a:t>
            </a:r>
            <a:r>
              <a:rPr lang="en-US" sz="2400" dirty="0"/>
              <a:t> </a:t>
            </a:r>
            <a:r>
              <a:rPr lang="en-US" sz="2400" dirty="0" err="1"/>
              <a:t>revisão</a:t>
            </a:r>
            <a:r>
              <a:rPr lang="en-US" sz="2400" dirty="0"/>
              <a:t> </a:t>
            </a:r>
            <a:r>
              <a:rPr lang="en-US" sz="2400" dirty="0" err="1"/>
              <a:t>sistemática</a:t>
            </a:r>
            <a:endParaRPr lang="en-US" sz="2400" dirty="0"/>
          </a:p>
          <a:p>
            <a:pPr marL="285750" indent="-285750">
              <a:buFont typeface="Arial" panose="020B0604020202020204" pitchFamily="34" charset="0"/>
              <a:buChar char="•"/>
            </a:pPr>
            <a:r>
              <a:rPr lang="en-US" sz="2400" dirty="0" err="1"/>
              <a:t>Nem</a:t>
            </a:r>
            <a:r>
              <a:rPr lang="en-US" sz="2400" dirty="0"/>
              <a:t> </a:t>
            </a:r>
            <a:r>
              <a:rPr lang="en-US" sz="2400" dirty="0" err="1"/>
              <a:t>uma</a:t>
            </a:r>
            <a:r>
              <a:rPr lang="en-US" sz="2400" dirty="0"/>
              <a:t> </a:t>
            </a:r>
            <a:r>
              <a:rPr lang="en-US" sz="2400" dirty="0" err="1"/>
              <a:t>revisão</a:t>
            </a:r>
            <a:r>
              <a:rPr lang="en-US" sz="2400" dirty="0"/>
              <a:t> da </a:t>
            </a:r>
            <a:r>
              <a:rPr lang="en-US" sz="2400" dirty="0" err="1"/>
              <a:t>literatura</a:t>
            </a:r>
            <a:r>
              <a:rPr lang="en-US" sz="2400" dirty="0"/>
              <a:t> multivocal</a:t>
            </a:r>
          </a:p>
          <a:p>
            <a:pPr marL="285750" indent="-285750">
              <a:buFont typeface="Arial" panose="020B0604020202020204" pitchFamily="34" charset="0"/>
              <a:buChar char="•"/>
            </a:pPr>
            <a:r>
              <a:rPr lang="en-US" sz="2400" dirty="0" err="1"/>
              <a:t>Uso</a:t>
            </a:r>
            <a:r>
              <a:rPr lang="en-US" sz="2400" dirty="0"/>
              <a:t> de </a:t>
            </a:r>
            <a:r>
              <a:rPr lang="en-US" sz="2400" dirty="0" err="1"/>
              <a:t>literatura</a:t>
            </a:r>
            <a:r>
              <a:rPr lang="en-US" sz="2400" dirty="0"/>
              <a:t> </a:t>
            </a:r>
            <a:r>
              <a:rPr lang="en-US" sz="2400" dirty="0" err="1"/>
              <a:t>cinzenta</a:t>
            </a:r>
            <a:endParaRPr lang="en-US" sz="2400" dirty="0"/>
          </a:p>
        </p:txBody>
      </p:sp>
      <p:sp>
        <p:nvSpPr>
          <p:cNvPr id="7" name="TextBox 6">
            <a:extLst>
              <a:ext uri="{FF2B5EF4-FFF2-40B4-BE49-F238E27FC236}">
                <a16:creationId xmlns:a16="http://schemas.microsoft.com/office/drawing/2014/main" id="{6461F454-6452-FF45-8F3C-C3CED68321A3}"/>
              </a:ext>
            </a:extLst>
          </p:cNvPr>
          <p:cNvSpPr txBox="1"/>
          <p:nvPr/>
        </p:nvSpPr>
        <p:spPr>
          <a:xfrm>
            <a:off x="604911" y="3446585"/>
            <a:ext cx="9101797" cy="1015663"/>
          </a:xfrm>
          <a:prstGeom prst="rect">
            <a:avLst/>
          </a:prstGeom>
          <a:noFill/>
        </p:spPr>
        <p:txBody>
          <a:bodyPr wrap="square" rtlCol="0">
            <a:spAutoFit/>
          </a:bodyPr>
          <a:lstStyle/>
          <a:p>
            <a:pPr algn="just"/>
            <a:r>
              <a:rPr lang="en-US" i="1" dirty="0"/>
              <a:t>“&lt;grey literature&gt; is produced on all levels of government, academics, business and industry in print and electronic formats, but which is not controlled by commercial publishers, i.e., where publishing is not the primary activity of the producing body” </a:t>
            </a:r>
            <a:r>
              <a:rPr lang="en-US" sz="2400" b="1" i="1" dirty="0"/>
              <a:t>*</a:t>
            </a:r>
          </a:p>
        </p:txBody>
      </p:sp>
      <p:sp>
        <p:nvSpPr>
          <p:cNvPr id="8" name="TextBox 7">
            <a:extLst>
              <a:ext uri="{FF2B5EF4-FFF2-40B4-BE49-F238E27FC236}">
                <a16:creationId xmlns:a16="http://schemas.microsoft.com/office/drawing/2014/main" id="{123FA146-11E6-5343-A1E8-5EBB561A7D54}"/>
              </a:ext>
            </a:extLst>
          </p:cNvPr>
          <p:cNvSpPr txBox="1"/>
          <p:nvPr/>
        </p:nvSpPr>
        <p:spPr>
          <a:xfrm>
            <a:off x="717451" y="5556738"/>
            <a:ext cx="6991643" cy="461665"/>
          </a:xfrm>
          <a:prstGeom prst="rect">
            <a:avLst/>
          </a:prstGeom>
          <a:noFill/>
        </p:spPr>
        <p:txBody>
          <a:bodyPr wrap="square" rtlCol="0">
            <a:spAutoFit/>
          </a:bodyPr>
          <a:lstStyle/>
          <a:p>
            <a:r>
              <a:rPr lang="en-US" sz="2400" b="1" dirty="0"/>
              <a:t>*</a:t>
            </a:r>
            <a:r>
              <a:rPr lang="en-US" dirty="0"/>
              <a:t> Fonte: V. </a:t>
            </a:r>
            <a:r>
              <a:rPr lang="en-US" dirty="0" err="1"/>
              <a:t>Garousi</a:t>
            </a:r>
            <a:r>
              <a:rPr lang="en-US" dirty="0"/>
              <a:t> et al., Information and Software Technology (2018)</a:t>
            </a:r>
          </a:p>
        </p:txBody>
      </p:sp>
    </p:spTree>
    <p:extLst>
      <p:ext uri="{BB962C8B-B14F-4D97-AF65-F5344CB8AC3E}">
        <p14:creationId xmlns:p14="http://schemas.microsoft.com/office/powerpoint/2010/main" val="18480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2AAD1-4F74-374D-93BA-E00C0ABB7B8E}"/>
              </a:ext>
            </a:extLst>
          </p:cNvPr>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Conclusão</a:t>
            </a:r>
          </a:p>
        </p:txBody>
      </p:sp>
      <p:sp>
        <p:nvSpPr>
          <p:cNvPr id="3" name="Espaço Reservado para Texto 6">
            <a:extLst>
              <a:ext uri="{FF2B5EF4-FFF2-40B4-BE49-F238E27FC236}">
                <a16:creationId xmlns:a16="http://schemas.microsoft.com/office/drawing/2014/main" id="{6D60E2AD-8FBB-8641-8860-B97D288631E8}"/>
              </a:ext>
            </a:extLst>
          </p:cNvPr>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lvl="0">
              <a:defRPr/>
            </a:pPr>
            <a:r>
              <a:rPr lang="pt-BR" dirty="0" err="1">
                <a:solidFill>
                  <a:schemeClr val="accent2">
                    <a:lumMod val="75000"/>
                  </a:schemeClr>
                </a:solidFill>
                <a:latin typeface="Itau Display"/>
              </a:rPr>
              <a:t>Asynchronous</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event</a:t>
            </a:r>
            <a:r>
              <a:rPr lang="pt-BR" dirty="0">
                <a:solidFill>
                  <a:schemeClr val="accent2">
                    <a:lumMod val="75000"/>
                  </a:schemeClr>
                </a:solidFill>
                <a:latin typeface="Itau Display"/>
              </a:rPr>
              <a:t> </a:t>
            </a:r>
            <a:r>
              <a:rPr lang="pt-BR" dirty="0" err="1">
                <a:solidFill>
                  <a:schemeClr val="accent2">
                    <a:lumMod val="75000"/>
                  </a:schemeClr>
                </a:solidFill>
                <a:latin typeface="Itau Display"/>
              </a:rPr>
              <a:t>collaboration</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4" name="TextBox 3">
            <a:extLst>
              <a:ext uri="{FF2B5EF4-FFF2-40B4-BE49-F238E27FC236}">
                <a16:creationId xmlns:a16="http://schemas.microsoft.com/office/drawing/2014/main" id="{924DC145-48C2-E940-9B6E-8E280FC3E2F9}"/>
              </a:ext>
            </a:extLst>
          </p:cNvPr>
          <p:cNvSpPr txBox="1"/>
          <p:nvPr/>
        </p:nvSpPr>
        <p:spPr>
          <a:xfrm>
            <a:off x="506437" y="1336431"/>
            <a:ext cx="8820443"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Smart endpoints and dumb pipes</a:t>
            </a:r>
          </a:p>
          <a:p>
            <a:pPr marL="285750" indent="-285750">
              <a:buFont typeface="Arial" panose="020B0604020202020204" pitchFamily="34" charset="0"/>
              <a:buChar char="•"/>
            </a:pPr>
            <a:r>
              <a:rPr lang="en-US" sz="2400" dirty="0" err="1"/>
              <a:t>Asynchonous</a:t>
            </a:r>
            <a:r>
              <a:rPr lang="en-US" sz="2400" dirty="0"/>
              <a:t> event collaboration</a:t>
            </a:r>
          </a:p>
          <a:p>
            <a:pPr marL="285750" indent="-285750">
              <a:buFont typeface="Arial" panose="020B0604020202020204" pitchFamily="34" charset="0"/>
              <a:buChar char="•"/>
            </a:pPr>
            <a:r>
              <a:rPr lang="en-US" sz="2400" dirty="0"/>
              <a:t>MOM</a:t>
            </a:r>
          </a:p>
          <a:p>
            <a:pPr marL="285750" indent="-285750">
              <a:buFont typeface="Arial" panose="020B0604020202020204" pitchFamily="34" charset="0"/>
              <a:buChar char="•"/>
            </a:pPr>
            <a:r>
              <a:rPr lang="en-US" sz="2400" dirty="0"/>
              <a:t>Pub/Sub e Point-to-point</a:t>
            </a:r>
          </a:p>
          <a:p>
            <a:pPr marL="285750" indent="-285750">
              <a:buFont typeface="Arial" panose="020B0604020202020204" pitchFamily="34" charset="0"/>
              <a:buChar char="•"/>
            </a:pPr>
            <a:r>
              <a:rPr lang="en-US" sz="2400" dirty="0"/>
              <a:t>Reactive systems</a:t>
            </a:r>
          </a:p>
        </p:txBody>
      </p:sp>
    </p:spTree>
    <p:extLst>
      <p:ext uri="{BB962C8B-B14F-4D97-AF65-F5344CB8AC3E}">
        <p14:creationId xmlns:p14="http://schemas.microsoft.com/office/powerpoint/2010/main" val="107678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Referências</a:t>
            </a:r>
          </a:p>
        </p:txBody>
      </p:sp>
      <p:sp>
        <p:nvSpPr>
          <p:cNvPr id="3" name="Espaço Reservado para Conteúdo 2"/>
          <p:cNvSpPr>
            <a:spLocks noGrp="1"/>
          </p:cNvSpPr>
          <p:nvPr>
            <p:ph idx="1"/>
          </p:nvPr>
        </p:nvSpPr>
        <p:spPr/>
        <p:txBody>
          <a:bodyPr>
            <a:normAutofit fontScale="85000" lnSpcReduction="10000"/>
          </a:bodyPr>
          <a:lstStyle/>
          <a:p>
            <a:pPr marL="266700" indent="-266700">
              <a:buFont typeface="Courier New" panose="02070309020205020404" pitchFamily="49" charset="0"/>
              <a:buChar char="o"/>
            </a:pPr>
            <a:r>
              <a:rPr lang="pt-BR" dirty="0" err="1"/>
              <a:t>Dragoni</a:t>
            </a:r>
            <a:r>
              <a:rPr lang="pt-BR" dirty="0"/>
              <a:t>, N., </a:t>
            </a:r>
            <a:r>
              <a:rPr lang="pt-BR" dirty="0" err="1"/>
              <a:t>Giallorenzo</a:t>
            </a:r>
            <a:r>
              <a:rPr lang="pt-BR" dirty="0"/>
              <a:t>, S., </a:t>
            </a:r>
            <a:r>
              <a:rPr lang="pt-BR" dirty="0" err="1"/>
              <a:t>Lafuente</a:t>
            </a:r>
            <a:r>
              <a:rPr lang="pt-BR" dirty="0"/>
              <a:t>, A. L., </a:t>
            </a:r>
            <a:r>
              <a:rPr lang="pt-BR" dirty="0" err="1"/>
              <a:t>Mazzara</a:t>
            </a:r>
            <a:r>
              <a:rPr lang="pt-BR" dirty="0"/>
              <a:t>, M., </a:t>
            </a:r>
            <a:r>
              <a:rPr lang="pt-BR" dirty="0" err="1"/>
              <a:t>Montesi</a:t>
            </a:r>
            <a:r>
              <a:rPr lang="pt-BR" dirty="0"/>
              <a:t>, F., </a:t>
            </a:r>
            <a:r>
              <a:rPr lang="pt-BR" dirty="0" err="1"/>
              <a:t>Mustafin</a:t>
            </a:r>
            <a:r>
              <a:rPr lang="pt-BR" dirty="0"/>
              <a:t>, </a:t>
            </a:r>
            <a:r>
              <a:rPr lang="pt-BR" dirty="0" err="1"/>
              <a:t>R</a:t>
            </a:r>
            <a:r>
              <a:rPr lang="pt-BR" dirty="0"/>
              <a:t>.,</a:t>
            </a:r>
            <a:r>
              <a:rPr lang="pt-BR" dirty="0" err="1"/>
              <a:t>and</a:t>
            </a:r>
            <a:r>
              <a:rPr lang="pt-BR" dirty="0"/>
              <a:t> </a:t>
            </a:r>
            <a:r>
              <a:rPr lang="pt-BR" dirty="0" err="1"/>
              <a:t>Safina</a:t>
            </a:r>
            <a:r>
              <a:rPr lang="pt-BR" dirty="0"/>
              <a:t>, L. (2017).</a:t>
            </a:r>
            <a:r>
              <a:rPr lang="pt-BR" dirty="0" err="1"/>
              <a:t>Microservices</a:t>
            </a:r>
            <a:r>
              <a:rPr lang="pt-BR" dirty="0"/>
              <a:t>:  </a:t>
            </a:r>
            <a:r>
              <a:rPr lang="pt-BR" dirty="0" err="1"/>
              <a:t>Yesterday</a:t>
            </a:r>
            <a:r>
              <a:rPr lang="pt-BR" dirty="0"/>
              <a:t>, </a:t>
            </a:r>
            <a:r>
              <a:rPr lang="pt-BR" dirty="0" err="1"/>
              <a:t>Today</a:t>
            </a:r>
            <a:r>
              <a:rPr lang="pt-BR" dirty="0"/>
              <a:t>, </a:t>
            </a:r>
            <a:r>
              <a:rPr lang="pt-BR" dirty="0" err="1"/>
              <a:t>and</a:t>
            </a:r>
            <a:r>
              <a:rPr lang="pt-BR" dirty="0"/>
              <a:t> </a:t>
            </a:r>
            <a:r>
              <a:rPr lang="pt-BR" dirty="0" err="1"/>
              <a:t>Tomorrow</a:t>
            </a:r>
            <a:r>
              <a:rPr lang="pt-BR" dirty="0"/>
              <a:t>, </a:t>
            </a:r>
            <a:r>
              <a:rPr lang="pt-BR" dirty="0" err="1"/>
              <a:t>pages</a:t>
            </a:r>
            <a:r>
              <a:rPr lang="pt-BR" dirty="0"/>
              <a:t> 195–216. Springer </a:t>
            </a:r>
            <a:r>
              <a:rPr lang="pt-BR" dirty="0" err="1"/>
              <a:t>International</a:t>
            </a:r>
            <a:r>
              <a:rPr lang="pt-BR" dirty="0"/>
              <a:t> </a:t>
            </a:r>
            <a:r>
              <a:rPr lang="pt-BR" dirty="0" err="1"/>
              <a:t>Publishing</a:t>
            </a:r>
            <a:r>
              <a:rPr lang="pt-BR" dirty="0"/>
              <a:t>, </a:t>
            </a:r>
            <a:r>
              <a:rPr lang="pt-BR" dirty="0" err="1"/>
              <a:t>Cham</a:t>
            </a:r>
            <a:r>
              <a:rPr lang="pt-BR" dirty="0"/>
              <a:t>.</a:t>
            </a:r>
          </a:p>
          <a:p>
            <a:pPr marL="266700" indent="-266700">
              <a:buFont typeface="Courier New" panose="02070309020205020404" pitchFamily="49" charset="0"/>
              <a:buChar char="o"/>
            </a:pPr>
            <a:r>
              <a:rPr lang="pt-BR" dirty="0"/>
              <a:t>Fowler,  M. </a:t>
            </a:r>
            <a:r>
              <a:rPr lang="pt-BR" dirty="0" err="1"/>
              <a:t>and</a:t>
            </a:r>
            <a:r>
              <a:rPr lang="pt-BR" dirty="0"/>
              <a:t> Lewis,  J. (2014).   </a:t>
            </a:r>
            <a:r>
              <a:rPr lang="pt-BR" dirty="0" err="1"/>
              <a:t>Microservices.http</a:t>
            </a:r>
            <a:r>
              <a:rPr lang="pt-BR" dirty="0"/>
              <a:t>://</a:t>
            </a:r>
            <a:r>
              <a:rPr lang="pt-BR" dirty="0" err="1"/>
              <a:t>martinfowler.com</a:t>
            </a:r>
            <a:r>
              <a:rPr lang="pt-BR" dirty="0"/>
              <a:t>/</a:t>
            </a:r>
            <a:r>
              <a:rPr lang="pt-BR" dirty="0" err="1"/>
              <a:t>articles</a:t>
            </a:r>
            <a:r>
              <a:rPr lang="pt-BR" dirty="0"/>
              <a:t>/</a:t>
            </a:r>
            <a:r>
              <a:rPr lang="pt-BR" dirty="0" err="1"/>
              <a:t>microservices.html</a:t>
            </a:r>
            <a:r>
              <a:rPr lang="pt-BR" dirty="0"/>
              <a:t>. Acessado em: 10/11/2018.</a:t>
            </a:r>
          </a:p>
          <a:p>
            <a:pPr marL="266700" indent="-266700">
              <a:buFont typeface="Courier New" panose="02070309020205020404" pitchFamily="49" charset="0"/>
              <a:buChar char="o"/>
            </a:pPr>
            <a:r>
              <a:rPr lang="pt-BR" dirty="0"/>
              <a:t>Newman, S. (2015).</a:t>
            </a:r>
            <a:r>
              <a:rPr lang="pt-BR" dirty="0" err="1"/>
              <a:t>Building</a:t>
            </a:r>
            <a:r>
              <a:rPr lang="pt-BR" dirty="0"/>
              <a:t> </a:t>
            </a:r>
            <a:r>
              <a:rPr lang="pt-BR" dirty="0" err="1"/>
              <a:t>Microservices</a:t>
            </a:r>
            <a:r>
              <a:rPr lang="pt-BR" dirty="0"/>
              <a:t>: </a:t>
            </a:r>
            <a:r>
              <a:rPr lang="pt-BR" dirty="0" err="1"/>
              <a:t>Designing</a:t>
            </a:r>
            <a:r>
              <a:rPr lang="pt-BR" dirty="0"/>
              <a:t> Fine-</a:t>
            </a:r>
            <a:r>
              <a:rPr lang="pt-BR" dirty="0" err="1"/>
              <a:t>Grained</a:t>
            </a:r>
            <a:r>
              <a:rPr lang="pt-BR" dirty="0"/>
              <a:t> Systems. </a:t>
            </a:r>
            <a:r>
              <a:rPr lang="pt-BR" dirty="0" err="1"/>
              <a:t>O’ReillyMedia</a:t>
            </a:r>
            <a:r>
              <a:rPr lang="pt-BR" dirty="0"/>
              <a:t>, 1st </a:t>
            </a:r>
            <a:r>
              <a:rPr lang="pt-BR" dirty="0" err="1"/>
              <a:t>edition</a:t>
            </a:r>
            <a:r>
              <a:rPr lang="pt-BR" dirty="0"/>
              <a:t>.</a:t>
            </a:r>
          </a:p>
          <a:p>
            <a:pPr marL="266700" indent="-266700">
              <a:buFont typeface="Courier New" panose="02070309020205020404" pitchFamily="49" charset="0"/>
              <a:buChar char="o"/>
            </a:pPr>
            <a:r>
              <a:rPr lang="pt-BR" dirty="0" err="1"/>
              <a:t>Alshuqayran</a:t>
            </a:r>
            <a:r>
              <a:rPr lang="pt-BR" dirty="0"/>
              <a:t>, N., Ali, N., </a:t>
            </a:r>
            <a:r>
              <a:rPr lang="pt-BR" dirty="0" err="1"/>
              <a:t>and</a:t>
            </a:r>
            <a:r>
              <a:rPr lang="pt-BR" dirty="0"/>
              <a:t> Evans, R. (2016).  A </a:t>
            </a:r>
            <a:r>
              <a:rPr lang="pt-BR" dirty="0" err="1"/>
              <a:t>systematic</a:t>
            </a:r>
            <a:r>
              <a:rPr lang="pt-BR" dirty="0"/>
              <a:t> </a:t>
            </a:r>
            <a:r>
              <a:rPr lang="pt-BR" dirty="0" err="1"/>
              <a:t>mapping</a:t>
            </a:r>
            <a:r>
              <a:rPr lang="pt-BR" dirty="0"/>
              <a:t> </a:t>
            </a:r>
            <a:r>
              <a:rPr lang="pt-BR" dirty="0" err="1"/>
              <a:t>study</a:t>
            </a:r>
            <a:r>
              <a:rPr lang="pt-BR" dirty="0"/>
              <a:t> in </a:t>
            </a:r>
            <a:r>
              <a:rPr lang="pt-BR" dirty="0" err="1"/>
              <a:t>micro-service</a:t>
            </a:r>
            <a:r>
              <a:rPr lang="pt-BR" dirty="0"/>
              <a:t> </a:t>
            </a:r>
            <a:r>
              <a:rPr lang="pt-BR" dirty="0" err="1"/>
              <a:t>architecture</a:t>
            </a:r>
            <a:r>
              <a:rPr lang="pt-BR" dirty="0"/>
              <a:t>.  In2016 IEEE 9th </a:t>
            </a:r>
            <a:r>
              <a:rPr lang="pt-BR" dirty="0" err="1"/>
              <a:t>International</a:t>
            </a:r>
            <a:r>
              <a:rPr lang="pt-BR" dirty="0"/>
              <a:t> </a:t>
            </a:r>
            <a:r>
              <a:rPr lang="pt-BR" dirty="0" err="1"/>
              <a:t>Conference</a:t>
            </a:r>
            <a:r>
              <a:rPr lang="pt-BR" dirty="0"/>
              <a:t> </a:t>
            </a:r>
            <a:r>
              <a:rPr lang="pt-BR" dirty="0" err="1"/>
              <a:t>on</a:t>
            </a:r>
            <a:r>
              <a:rPr lang="pt-BR" dirty="0"/>
              <a:t> Service-</a:t>
            </a:r>
            <a:r>
              <a:rPr lang="pt-BR" dirty="0" err="1"/>
              <a:t>OrientedComputing</a:t>
            </a:r>
            <a:r>
              <a:rPr lang="pt-BR" dirty="0"/>
              <a:t> </a:t>
            </a:r>
            <a:r>
              <a:rPr lang="pt-BR" dirty="0" err="1"/>
              <a:t>and</a:t>
            </a:r>
            <a:r>
              <a:rPr lang="pt-BR" dirty="0"/>
              <a:t> </a:t>
            </a:r>
            <a:r>
              <a:rPr lang="pt-BR" dirty="0" err="1"/>
              <a:t>Applications</a:t>
            </a:r>
            <a:r>
              <a:rPr lang="pt-BR" dirty="0"/>
              <a:t> (SOCA), </a:t>
            </a:r>
            <a:r>
              <a:rPr lang="pt-BR" dirty="0" err="1"/>
              <a:t>pages</a:t>
            </a:r>
            <a:r>
              <a:rPr lang="pt-BR" dirty="0"/>
              <a:t> 44–51.</a:t>
            </a:r>
          </a:p>
          <a:p>
            <a:pPr marL="266700" indent="-266700">
              <a:buFont typeface="Courier New" panose="02070309020205020404" pitchFamily="49" charset="0"/>
              <a:buChar char="o"/>
            </a:pPr>
            <a:r>
              <a:rPr lang="pt-BR" dirty="0"/>
              <a:t>Gil, A. C. (2017).Como Elaborar Projetos de Pesquisa. Atlas, 6 </a:t>
            </a:r>
            <a:r>
              <a:rPr lang="pt-BR" dirty="0" err="1"/>
              <a:t>edition</a:t>
            </a:r>
            <a:r>
              <a:rPr lang="pt-BR" dirty="0"/>
              <a:t>.</a:t>
            </a:r>
          </a:p>
          <a:p>
            <a:pPr marL="266700" indent="-266700">
              <a:buFont typeface="Courier New" panose="02070309020205020404" pitchFamily="49" charset="0"/>
              <a:buChar char="o"/>
            </a:pPr>
            <a:r>
              <a:rPr lang="pt-BR" dirty="0" err="1"/>
              <a:t>Bonér</a:t>
            </a:r>
            <a:r>
              <a:rPr lang="pt-BR" dirty="0"/>
              <a:t>, J. e Klang, V. (2016). </a:t>
            </a:r>
            <a:r>
              <a:rPr lang="pt-BR" dirty="0" err="1"/>
              <a:t>Reactive</a:t>
            </a:r>
            <a:r>
              <a:rPr lang="pt-BR" dirty="0"/>
              <a:t> </a:t>
            </a:r>
            <a:r>
              <a:rPr lang="pt-BR" dirty="0" err="1"/>
              <a:t>programming</a:t>
            </a:r>
            <a:r>
              <a:rPr lang="pt-BR" dirty="0"/>
              <a:t> vs. </a:t>
            </a:r>
            <a:r>
              <a:rPr lang="pt-BR" dirty="0" err="1"/>
              <a:t>reactive</a:t>
            </a:r>
            <a:r>
              <a:rPr lang="pt-BR" dirty="0"/>
              <a:t> systems. </a:t>
            </a:r>
            <a:r>
              <a:rPr lang="pt-BR" dirty="0" err="1"/>
              <a:t>https</a:t>
            </a:r>
            <a:r>
              <a:rPr lang="pt-BR" dirty="0"/>
              <a:t>://</a:t>
            </a:r>
            <a:r>
              <a:rPr lang="pt-BR" dirty="0" err="1"/>
              <a:t>www.oreilly.com</a:t>
            </a:r>
            <a:r>
              <a:rPr lang="pt-BR" dirty="0"/>
              <a:t>/</a:t>
            </a:r>
            <a:r>
              <a:rPr lang="pt-BR" dirty="0" err="1"/>
              <a:t>ideas</a:t>
            </a:r>
            <a:r>
              <a:rPr lang="pt-BR" dirty="0"/>
              <a:t>/</a:t>
            </a:r>
            <a:r>
              <a:rPr lang="pt-BR" dirty="0" err="1"/>
              <a:t>reactive</a:t>
            </a:r>
            <a:r>
              <a:rPr lang="pt-BR" dirty="0"/>
              <a:t>-</a:t>
            </a:r>
            <a:r>
              <a:rPr lang="pt-BR" dirty="0" err="1"/>
              <a:t>programming</a:t>
            </a:r>
            <a:r>
              <a:rPr lang="pt-BR" dirty="0"/>
              <a:t>-</a:t>
            </a:r>
            <a:r>
              <a:rPr lang="pt-BR" dirty="0" err="1"/>
              <a:t>vs</a:t>
            </a:r>
            <a:r>
              <a:rPr lang="pt-BR" dirty="0"/>
              <a:t>-</a:t>
            </a:r>
            <a:r>
              <a:rPr lang="pt-BR" dirty="0" err="1"/>
              <a:t>reactive</a:t>
            </a:r>
            <a:r>
              <a:rPr lang="pt-BR" dirty="0"/>
              <a:t>-systems. Acessado em :03/11/2018.</a:t>
            </a:r>
          </a:p>
          <a:p>
            <a:pPr marL="266700" indent="-266700">
              <a:buFont typeface="Courier New" panose="02070309020205020404" pitchFamily="49" charset="0"/>
              <a:buChar char="o"/>
            </a:pPr>
            <a:r>
              <a:rPr lang="pt-BR" dirty="0" err="1"/>
              <a:t>Vahid</a:t>
            </a:r>
            <a:r>
              <a:rPr lang="pt-BR" dirty="0"/>
              <a:t> </a:t>
            </a:r>
            <a:r>
              <a:rPr lang="pt-BR" dirty="0" err="1"/>
              <a:t>Garousi</a:t>
            </a:r>
            <a:r>
              <a:rPr lang="pt-BR" dirty="0"/>
              <a:t>, Michael </a:t>
            </a:r>
            <a:r>
              <a:rPr lang="pt-BR" dirty="0" err="1"/>
              <a:t>Felderer</a:t>
            </a:r>
            <a:r>
              <a:rPr lang="pt-BR" dirty="0"/>
              <a:t>, Mika V. </a:t>
            </a:r>
            <a:r>
              <a:rPr lang="pt-BR" dirty="0" err="1"/>
              <a:t>Mäntylä</a:t>
            </a:r>
            <a:r>
              <a:rPr lang="pt-BR" dirty="0"/>
              <a:t>. </a:t>
            </a:r>
            <a:r>
              <a:rPr lang="pt-BR" dirty="0" err="1"/>
              <a:t>Guidelines</a:t>
            </a:r>
            <a:r>
              <a:rPr lang="pt-BR" dirty="0"/>
              <a:t> for </a:t>
            </a:r>
            <a:r>
              <a:rPr lang="pt-BR" dirty="0" err="1"/>
              <a:t>including</a:t>
            </a:r>
            <a:r>
              <a:rPr lang="pt-BR" dirty="0"/>
              <a:t> </a:t>
            </a:r>
            <a:r>
              <a:rPr lang="pt-BR" dirty="0" err="1"/>
              <a:t>grey</a:t>
            </a:r>
            <a:r>
              <a:rPr lang="pt-BR" dirty="0"/>
              <a:t> </a:t>
            </a:r>
            <a:r>
              <a:rPr lang="pt-BR" dirty="0" err="1"/>
              <a:t>literature</a:t>
            </a:r>
            <a:r>
              <a:rPr lang="pt-BR" dirty="0"/>
              <a:t> </a:t>
            </a:r>
            <a:r>
              <a:rPr lang="pt-BR" dirty="0" err="1"/>
              <a:t>and</a:t>
            </a:r>
            <a:r>
              <a:rPr lang="pt-BR" dirty="0"/>
              <a:t> </a:t>
            </a:r>
            <a:r>
              <a:rPr lang="pt-BR" dirty="0" err="1"/>
              <a:t>conducting</a:t>
            </a:r>
            <a:r>
              <a:rPr lang="pt-BR" dirty="0"/>
              <a:t> multivocal </a:t>
            </a:r>
            <a:r>
              <a:rPr lang="pt-BR" dirty="0" err="1"/>
              <a:t>literature</a:t>
            </a:r>
            <a:r>
              <a:rPr lang="pt-BR" dirty="0"/>
              <a:t> </a:t>
            </a:r>
            <a:r>
              <a:rPr lang="pt-BR" dirty="0" err="1"/>
              <a:t>reviews</a:t>
            </a:r>
            <a:r>
              <a:rPr lang="pt-BR" dirty="0"/>
              <a:t> in software </a:t>
            </a:r>
            <a:r>
              <a:rPr lang="pt-BR" dirty="0" err="1"/>
              <a:t>engineering</a:t>
            </a:r>
            <a:r>
              <a:rPr lang="pt-BR" dirty="0"/>
              <a:t>. </a:t>
            </a:r>
            <a:r>
              <a:rPr lang="pt-BR" dirty="0" err="1"/>
              <a:t>Information</a:t>
            </a:r>
            <a:r>
              <a:rPr lang="pt-BR" dirty="0"/>
              <a:t> </a:t>
            </a:r>
            <a:r>
              <a:rPr lang="pt-BR" dirty="0" err="1"/>
              <a:t>and</a:t>
            </a:r>
            <a:r>
              <a:rPr lang="pt-BR" dirty="0"/>
              <a:t> Software Technology. 2018</a:t>
            </a:r>
          </a:p>
          <a:p>
            <a:pPr marL="266700" indent="-266700">
              <a:buFont typeface="Courier New" panose="02070309020205020404" pitchFamily="49" charset="0"/>
              <a:buChar char="o"/>
            </a:pPr>
            <a:endParaRPr lang="pt-BR" dirty="0"/>
          </a:p>
        </p:txBody>
      </p:sp>
      <p:pic>
        <p:nvPicPr>
          <p:cNvPr id="16392" name="Picture 8"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428999"/>
            <a:ext cx="34194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4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Agenda</a:t>
            </a:r>
          </a:p>
        </p:txBody>
      </p:sp>
      <p:sp>
        <p:nvSpPr>
          <p:cNvPr id="3" name="Espaço Reservado para Conteúdo 2"/>
          <p:cNvSpPr>
            <a:spLocks noGrp="1"/>
          </p:cNvSpPr>
          <p:nvPr>
            <p:ph idx="1"/>
          </p:nvPr>
        </p:nvSpPr>
        <p:spPr>
          <a:xfrm>
            <a:off x="1097280" y="1845733"/>
            <a:ext cx="10058400" cy="4489875"/>
          </a:xfrm>
        </p:spPr>
        <p:txBody>
          <a:bodyPr>
            <a:normAutofit/>
          </a:bodyPr>
          <a:lstStyle/>
          <a:p>
            <a:pPr marL="265113" indent="-265113">
              <a:buFont typeface="Arial" panose="020B0604020202020204" pitchFamily="34" charset="0"/>
              <a:buChar char="•"/>
            </a:pPr>
            <a:r>
              <a:rPr lang="pt-BR" dirty="0" err="1"/>
              <a:t>Introdu</a:t>
            </a:r>
            <a:r>
              <a:rPr lang="en-US" dirty="0" err="1"/>
              <a:t>ção</a:t>
            </a:r>
            <a:endParaRPr lang="en-US" dirty="0"/>
          </a:p>
          <a:p>
            <a:pPr marL="557721" lvl="1" indent="-265113">
              <a:buFont typeface="Arial" panose="020B0604020202020204" pitchFamily="34" charset="0"/>
              <a:buChar char="•"/>
            </a:pPr>
            <a:r>
              <a:rPr lang="en-US" dirty="0" err="1"/>
              <a:t>Avanços</a:t>
            </a:r>
            <a:r>
              <a:rPr lang="en-US" dirty="0"/>
              <a:t> para o </a:t>
            </a:r>
            <a:r>
              <a:rPr lang="en-US" dirty="0" err="1"/>
              <a:t>advento</a:t>
            </a:r>
            <a:r>
              <a:rPr lang="en-US" dirty="0"/>
              <a:t> dos </a:t>
            </a:r>
            <a:r>
              <a:rPr lang="en-US" dirty="0" err="1"/>
              <a:t>microserviços</a:t>
            </a:r>
            <a:endParaRPr lang="en-US" dirty="0"/>
          </a:p>
          <a:p>
            <a:pPr marL="557721" lvl="1" indent="-265113">
              <a:buFont typeface="Arial" panose="020B0604020202020204" pitchFamily="34" charset="0"/>
              <a:buChar char="•"/>
            </a:pPr>
            <a:r>
              <a:rPr lang="en-US" dirty="0"/>
              <a:t>O </a:t>
            </a:r>
            <a:r>
              <a:rPr lang="en-US" dirty="0" err="1"/>
              <a:t>que</a:t>
            </a:r>
            <a:r>
              <a:rPr lang="en-US" dirty="0"/>
              <a:t> </a:t>
            </a:r>
            <a:r>
              <a:rPr lang="en-US" dirty="0" err="1"/>
              <a:t>é</a:t>
            </a:r>
            <a:r>
              <a:rPr lang="en-US" dirty="0"/>
              <a:t> </a:t>
            </a:r>
            <a:r>
              <a:rPr lang="en-US" dirty="0" err="1"/>
              <a:t>Microserviços</a:t>
            </a:r>
            <a:r>
              <a:rPr lang="en-US" dirty="0"/>
              <a:t>? E </a:t>
            </a:r>
            <a:r>
              <a:rPr lang="en-US" dirty="0" err="1"/>
              <a:t>arquitetura</a:t>
            </a:r>
            <a:r>
              <a:rPr lang="en-US" dirty="0"/>
              <a:t> de </a:t>
            </a:r>
            <a:r>
              <a:rPr lang="en-US" dirty="0" err="1"/>
              <a:t>microserviços</a:t>
            </a:r>
            <a:r>
              <a:rPr lang="en-US" dirty="0"/>
              <a:t>?</a:t>
            </a:r>
          </a:p>
          <a:p>
            <a:pPr marL="557721" lvl="1" indent="-265113">
              <a:buFont typeface="Arial" panose="020B0604020202020204" pitchFamily="34" charset="0"/>
              <a:buChar char="•"/>
            </a:pPr>
            <a:r>
              <a:rPr lang="en-US" dirty="0" err="1"/>
              <a:t>Benefícios</a:t>
            </a:r>
            <a:r>
              <a:rPr lang="en-US" dirty="0"/>
              <a:t> e </a:t>
            </a:r>
            <a:r>
              <a:rPr lang="en-US" dirty="0" err="1"/>
              <a:t>desafios</a:t>
            </a:r>
            <a:endParaRPr lang="en-US" dirty="0"/>
          </a:p>
          <a:p>
            <a:pPr marL="557721" lvl="1" indent="-265113">
              <a:buFont typeface="Arial" panose="020B0604020202020204" pitchFamily="34" charset="0"/>
              <a:buChar char="•"/>
            </a:pPr>
            <a:r>
              <a:rPr lang="en-US" dirty="0" err="1"/>
              <a:t>Estilos</a:t>
            </a:r>
            <a:r>
              <a:rPr lang="en-US" dirty="0"/>
              <a:t> </a:t>
            </a:r>
            <a:r>
              <a:rPr lang="en-US" dirty="0" err="1"/>
              <a:t>arquiteturais</a:t>
            </a:r>
            <a:r>
              <a:rPr lang="en-US" dirty="0"/>
              <a:t>: </a:t>
            </a:r>
            <a:r>
              <a:rPr lang="en-US" dirty="0" err="1"/>
              <a:t>Orquestração</a:t>
            </a:r>
            <a:r>
              <a:rPr lang="en-US" dirty="0"/>
              <a:t> e </a:t>
            </a:r>
            <a:r>
              <a:rPr lang="en-US" dirty="0" err="1"/>
              <a:t>coreografia</a:t>
            </a:r>
            <a:endParaRPr lang="pt-BR" dirty="0"/>
          </a:p>
          <a:p>
            <a:pPr marL="265113" indent="-265113">
              <a:buFont typeface="Arial" panose="020B0604020202020204" pitchFamily="34" charset="0"/>
              <a:buChar char="•"/>
            </a:pPr>
            <a:r>
              <a:rPr lang="pt-BR" dirty="0"/>
              <a:t>Objetivo</a:t>
            </a:r>
          </a:p>
          <a:p>
            <a:pPr marL="265113" indent="-265113">
              <a:buFont typeface="Arial" panose="020B0604020202020204" pitchFamily="34" charset="0"/>
              <a:buChar char="•"/>
            </a:pPr>
            <a:r>
              <a:rPr lang="pt-BR" dirty="0"/>
              <a:t>Trabalhos Relacionados </a:t>
            </a:r>
          </a:p>
          <a:p>
            <a:pPr marL="265113" indent="-265113">
              <a:buFont typeface="Arial" panose="020B0604020202020204" pitchFamily="34" charset="0"/>
              <a:buChar char="•"/>
            </a:pPr>
            <a:r>
              <a:rPr lang="pt-BR" dirty="0"/>
              <a:t>Resultados </a:t>
            </a:r>
          </a:p>
          <a:p>
            <a:pPr marL="265113" indent="-265113">
              <a:buFont typeface="Arial" panose="020B0604020202020204" pitchFamily="34" charset="0"/>
              <a:buChar char="•"/>
            </a:pPr>
            <a:r>
              <a:rPr lang="pt-BR" dirty="0" err="1"/>
              <a:t>Amea</a:t>
            </a:r>
            <a:r>
              <a:rPr lang="en-US" dirty="0" err="1"/>
              <a:t>ças</a:t>
            </a:r>
            <a:r>
              <a:rPr lang="en-US" dirty="0"/>
              <a:t> </a:t>
            </a:r>
            <a:r>
              <a:rPr lang="en-US" dirty="0" err="1"/>
              <a:t>à</a:t>
            </a:r>
            <a:r>
              <a:rPr lang="en-US" dirty="0"/>
              <a:t> </a:t>
            </a:r>
            <a:r>
              <a:rPr lang="en-US" dirty="0" err="1"/>
              <a:t>validade</a:t>
            </a:r>
            <a:endParaRPr lang="pt-BR" dirty="0"/>
          </a:p>
          <a:p>
            <a:pPr marL="265113" indent="-265113">
              <a:buFont typeface="Arial" panose="020B0604020202020204" pitchFamily="34" charset="0"/>
              <a:buChar char="•"/>
            </a:pPr>
            <a:r>
              <a:rPr lang="pt-BR" dirty="0" err="1"/>
              <a:t>Conclus</a:t>
            </a:r>
            <a:r>
              <a:rPr lang="en-US" dirty="0" err="1"/>
              <a:t>ão</a:t>
            </a:r>
            <a:endParaRPr lang="pt-BR" dirty="0"/>
          </a:p>
        </p:txBody>
      </p:sp>
    </p:spTree>
    <p:extLst>
      <p:ext uri="{BB962C8B-B14F-4D97-AF65-F5344CB8AC3E}">
        <p14:creationId xmlns:p14="http://schemas.microsoft.com/office/powerpoint/2010/main" val="227236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err="1">
                <a:ln>
                  <a:noFill/>
                </a:ln>
                <a:solidFill>
                  <a:srgbClr val="5F6062"/>
                </a:solidFill>
                <a:effectLst/>
                <a:uLnTx/>
                <a:uFillTx/>
                <a:latin typeface="Itau Display"/>
                <a:ea typeface="+mj-ea"/>
                <a:cs typeface="+mj-cs"/>
              </a:rPr>
              <a:t>Microservi</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ços</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Avanços para o advento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grpSp>
        <p:nvGrpSpPr>
          <p:cNvPr id="3" name="Group 2">
            <a:extLst>
              <a:ext uri="{FF2B5EF4-FFF2-40B4-BE49-F238E27FC236}">
                <a16:creationId xmlns:a16="http://schemas.microsoft.com/office/drawing/2014/main" id="{F4A34CB0-4D87-6B45-A09D-99307832952F}"/>
              </a:ext>
            </a:extLst>
          </p:cNvPr>
          <p:cNvGrpSpPr/>
          <p:nvPr/>
        </p:nvGrpSpPr>
        <p:grpSpPr>
          <a:xfrm>
            <a:off x="1529698" y="2418507"/>
            <a:ext cx="1419492" cy="1419492"/>
            <a:chOff x="872017" y="1418672"/>
            <a:chExt cx="1419492" cy="1419492"/>
          </a:xfrm>
        </p:grpSpPr>
        <p:sp>
          <p:nvSpPr>
            <p:cNvPr id="14" name="Elipse 13"/>
            <p:cNvSpPr/>
            <p:nvPr/>
          </p:nvSpPr>
          <p:spPr>
            <a:xfrm>
              <a:off x="872017"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2" name="TextBox 1">
              <a:extLst>
                <a:ext uri="{FF2B5EF4-FFF2-40B4-BE49-F238E27FC236}">
                  <a16:creationId xmlns:a16="http://schemas.microsoft.com/office/drawing/2014/main" id="{489AB305-2BD1-A144-8BF3-F3A1D2368420}"/>
                </a:ext>
              </a:extLst>
            </p:cNvPr>
            <p:cNvSpPr txBox="1"/>
            <p:nvPr/>
          </p:nvSpPr>
          <p:spPr>
            <a:xfrm>
              <a:off x="1103462" y="1897585"/>
              <a:ext cx="956603" cy="461665"/>
            </a:xfrm>
            <a:prstGeom prst="rect">
              <a:avLst/>
            </a:prstGeom>
            <a:noFill/>
          </p:spPr>
          <p:txBody>
            <a:bodyPr wrap="square" rtlCol="0">
              <a:spAutoFit/>
            </a:bodyPr>
            <a:lstStyle/>
            <a:p>
              <a:pPr algn="ctr"/>
              <a:r>
                <a:rPr lang="en-US" sz="2400" b="1" dirty="0"/>
                <a:t>DDD</a:t>
              </a:r>
            </a:p>
          </p:txBody>
        </p:sp>
      </p:grpSp>
      <p:grpSp>
        <p:nvGrpSpPr>
          <p:cNvPr id="4" name="Group 3">
            <a:extLst>
              <a:ext uri="{FF2B5EF4-FFF2-40B4-BE49-F238E27FC236}">
                <a16:creationId xmlns:a16="http://schemas.microsoft.com/office/drawing/2014/main" id="{DB74C218-22BD-454C-9EE2-9AF48786C9ED}"/>
              </a:ext>
            </a:extLst>
          </p:cNvPr>
          <p:cNvGrpSpPr/>
          <p:nvPr/>
        </p:nvGrpSpPr>
        <p:grpSpPr>
          <a:xfrm>
            <a:off x="3869037" y="831330"/>
            <a:ext cx="1419492" cy="1419492"/>
            <a:chOff x="4014129" y="1418672"/>
            <a:chExt cx="1419492" cy="1419492"/>
          </a:xfrm>
        </p:grpSpPr>
        <p:sp>
          <p:nvSpPr>
            <p:cNvPr id="11" name="Elipse 10"/>
            <p:cNvSpPr/>
            <p:nvPr/>
          </p:nvSpPr>
          <p:spPr>
            <a:xfrm>
              <a:off x="4014129" y="141867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3" name="TextBox 32">
              <a:extLst>
                <a:ext uri="{FF2B5EF4-FFF2-40B4-BE49-F238E27FC236}">
                  <a16:creationId xmlns:a16="http://schemas.microsoft.com/office/drawing/2014/main" id="{090DBE17-2A9B-564E-B351-70F9AFFDC797}"/>
                </a:ext>
              </a:extLst>
            </p:cNvPr>
            <p:cNvSpPr txBox="1"/>
            <p:nvPr/>
          </p:nvSpPr>
          <p:spPr>
            <a:xfrm>
              <a:off x="4107315" y="1805251"/>
              <a:ext cx="1233120" cy="646331"/>
            </a:xfrm>
            <a:prstGeom prst="rect">
              <a:avLst/>
            </a:prstGeom>
            <a:noFill/>
          </p:spPr>
          <p:txBody>
            <a:bodyPr wrap="square" rtlCol="0">
              <a:spAutoFit/>
            </a:bodyPr>
            <a:lstStyle/>
            <a:p>
              <a:pPr algn="ctr"/>
              <a:r>
                <a:rPr lang="en-US" b="1" dirty="0" err="1"/>
                <a:t>Entrega</a:t>
              </a:r>
              <a:r>
                <a:rPr lang="en-US" b="1" dirty="0"/>
                <a:t> </a:t>
              </a:r>
              <a:r>
                <a:rPr lang="en-US" b="1" dirty="0" err="1"/>
                <a:t>Contínua</a:t>
              </a:r>
              <a:endParaRPr lang="en-US" b="1" dirty="0"/>
            </a:p>
          </p:txBody>
        </p:sp>
      </p:grpSp>
      <p:grpSp>
        <p:nvGrpSpPr>
          <p:cNvPr id="5" name="Group 4">
            <a:extLst>
              <a:ext uri="{FF2B5EF4-FFF2-40B4-BE49-F238E27FC236}">
                <a16:creationId xmlns:a16="http://schemas.microsoft.com/office/drawing/2014/main" id="{A1CF9B69-CD8D-884B-B412-2AFBBC0A5C38}"/>
              </a:ext>
            </a:extLst>
          </p:cNvPr>
          <p:cNvGrpSpPr/>
          <p:nvPr/>
        </p:nvGrpSpPr>
        <p:grpSpPr>
          <a:xfrm>
            <a:off x="6908083" y="1140287"/>
            <a:ext cx="1607931" cy="1419492"/>
            <a:chOff x="7062021" y="1418670"/>
            <a:chExt cx="1607931" cy="1419492"/>
          </a:xfrm>
        </p:grpSpPr>
        <p:sp>
          <p:nvSpPr>
            <p:cNvPr id="12" name="Elipse 11"/>
            <p:cNvSpPr/>
            <p:nvPr/>
          </p:nvSpPr>
          <p:spPr>
            <a:xfrm>
              <a:off x="7156241" y="1418670"/>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4" name="TextBox 33">
              <a:extLst>
                <a:ext uri="{FF2B5EF4-FFF2-40B4-BE49-F238E27FC236}">
                  <a16:creationId xmlns:a16="http://schemas.microsoft.com/office/drawing/2014/main" id="{1595A365-EEC3-CE45-B45C-B2AC298A29A3}"/>
                </a:ext>
              </a:extLst>
            </p:cNvPr>
            <p:cNvSpPr txBox="1"/>
            <p:nvPr/>
          </p:nvSpPr>
          <p:spPr>
            <a:xfrm>
              <a:off x="7062021" y="1805251"/>
              <a:ext cx="1607931" cy="646331"/>
            </a:xfrm>
            <a:prstGeom prst="rect">
              <a:avLst/>
            </a:prstGeom>
            <a:noFill/>
          </p:spPr>
          <p:txBody>
            <a:bodyPr wrap="square" rtlCol="0">
              <a:spAutoFit/>
            </a:bodyPr>
            <a:lstStyle/>
            <a:p>
              <a:pPr algn="ctr"/>
              <a:r>
                <a:rPr lang="en-US" b="1" dirty="0"/>
                <a:t>On-demand Virtualization</a:t>
              </a:r>
            </a:p>
          </p:txBody>
        </p:sp>
      </p:grpSp>
      <p:grpSp>
        <p:nvGrpSpPr>
          <p:cNvPr id="16" name="Group 15">
            <a:extLst>
              <a:ext uri="{FF2B5EF4-FFF2-40B4-BE49-F238E27FC236}">
                <a16:creationId xmlns:a16="http://schemas.microsoft.com/office/drawing/2014/main" id="{4B7294FF-D26D-1D4B-AABC-FB55FD7DEE6A}"/>
              </a:ext>
            </a:extLst>
          </p:cNvPr>
          <p:cNvGrpSpPr/>
          <p:nvPr/>
        </p:nvGrpSpPr>
        <p:grpSpPr>
          <a:xfrm>
            <a:off x="2450780" y="4790299"/>
            <a:ext cx="1607931" cy="1419492"/>
            <a:chOff x="2499384" y="4281699"/>
            <a:chExt cx="1607931" cy="1419492"/>
          </a:xfrm>
        </p:grpSpPr>
        <p:sp>
          <p:nvSpPr>
            <p:cNvPr id="13" name="Elipse 12"/>
            <p:cNvSpPr/>
            <p:nvPr/>
          </p:nvSpPr>
          <p:spPr>
            <a:xfrm>
              <a:off x="2594636" y="4281699"/>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5" name="TextBox 34">
              <a:extLst>
                <a:ext uri="{FF2B5EF4-FFF2-40B4-BE49-F238E27FC236}">
                  <a16:creationId xmlns:a16="http://schemas.microsoft.com/office/drawing/2014/main" id="{553E56CC-1690-B440-A51B-8F6E6FB1020F}"/>
                </a:ext>
              </a:extLst>
            </p:cNvPr>
            <p:cNvSpPr txBox="1"/>
            <p:nvPr/>
          </p:nvSpPr>
          <p:spPr>
            <a:xfrm>
              <a:off x="2499384" y="4699057"/>
              <a:ext cx="1607931" cy="584775"/>
            </a:xfrm>
            <a:prstGeom prst="rect">
              <a:avLst/>
            </a:prstGeom>
            <a:noFill/>
          </p:spPr>
          <p:txBody>
            <a:bodyPr wrap="square" rtlCol="0">
              <a:spAutoFit/>
            </a:bodyPr>
            <a:lstStyle/>
            <a:p>
              <a:pPr algn="ctr"/>
              <a:r>
                <a:rPr lang="en-US" sz="1600" b="1" dirty="0" err="1"/>
                <a:t>Automação</a:t>
              </a:r>
              <a:r>
                <a:rPr lang="en-US" sz="1600" b="1" dirty="0"/>
                <a:t> da infra-</a:t>
              </a:r>
              <a:r>
                <a:rPr lang="en-US" sz="1600" b="1" dirty="0" err="1"/>
                <a:t>estrutura</a:t>
              </a:r>
              <a:endParaRPr lang="en-US" sz="1600" b="1" dirty="0"/>
            </a:p>
          </p:txBody>
        </p:sp>
      </p:grpSp>
      <p:grpSp>
        <p:nvGrpSpPr>
          <p:cNvPr id="9" name="Group 8">
            <a:extLst>
              <a:ext uri="{FF2B5EF4-FFF2-40B4-BE49-F238E27FC236}">
                <a16:creationId xmlns:a16="http://schemas.microsoft.com/office/drawing/2014/main" id="{EA8515ED-4F4D-2B44-80C8-058956FC5317}"/>
              </a:ext>
            </a:extLst>
          </p:cNvPr>
          <p:cNvGrpSpPr/>
          <p:nvPr/>
        </p:nvGrpSpPr>
        <p:grpSpPr>
          <a:xfrm>
            <a:off x="7002303" y="4834367"/>
            <a:ext cx="1607931" cy="1419492"/>
            <a:chOff x="6001780" y="3602732"/>
            <a:chExt cx="1607931" cy="1419492"/>
          </a:xfrm>
        </p:grpSpPr>
        <p:sp>
          <p:nvSpPr>
            <p:cNvPr id="28" name="Elipse 10"/>
            <p:cNvSpPr/>
            <p:nvPr/>
          </p:nvSpPr>
          <p:spPr>
            <a:xfrm>
              <a:off x="6096000"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6" name="TextBox 35">
              <a:extLst>
                <a:ext uri="{FF2B5EF4-FFF2-40B4-BE49-F238E27FC236}">
                  <a16:creationId xmlns:a16="http://schemas.microsoft.com/office/drawing/2014/main" id="{E45F026D-6C88-2146-AEFA-75CFEDA68430}"/>
                </a:ext>
              </a:extLst>
            </p:cNvPr>
            <p:cNvSpPr txBox="1"/>
            <p:nvPr/>
          </p:nvSpPr>
          <p:spPr>
            <a:xfrm>
              <a:off x="6001780" y="4043869"/>
              <a:ext cx="1607931" cy="584775"/>
            </a:xfrm>
            <a:prstGeom prst="rect">
              <a:avLst/>
            </a:prstGeom>
            <a:noFill/>
          </p:spPr>
          <p:txBody>
            <a:bodyPr wrap="square" rtlCol="0">
              <a:spAutoFit/>
            </a:bodyPr>
            <a:lstStyle/>
            <a:p>
              <a:pPr algn="ctr"/>
              <a:r>
                <a:rPr lang="en-US" sz="1600" b="1" dirty="0"/>
                <a:t>Times </a:t>
              </a:r>
              <a:r>
                <a:rPr lang="en-US" sz="1600" b="1" dirty="0" err="1"/>
                <a:t>pequenos</a:t>
              </a:r>
              <a:r>
                <a:rPr lang="en-US" sz="1600" b="1" dirty="0"/>
                <a:t> </a:t>
              </a:r>
              <a:r>
                <a:rPr lang="en-US" sz="1600" b="1" dirty="0" err="1"/>
                <a:t>autônomos</a:t>
              </a:r>
              <a:endParaRPr lang="en-US" sz="1600" b="1" dirty="0"/>
            </a:p>
          </p:txBody>
        </p:sp>
      </p:grpSp>
      <p:grpSp>
        <p:nvGrpSpPr>
          <p:cNvPr id="7" name="Group 6">
            <a:extLst>
              <a:ext uri="{FF2B5EF4-FFF2-40B4-BE49-F238E27FC236}">
                <a16:creationId xmlns:a16="http://schemas.microsoft.com/office/drawing/2014/main" id="{D3115EA6-CBBD-494B-A87E-693860780673}"/>
              </a:ext>
            </a:extLst>
          </p:cNvPr>
          <p:cNvGrpSpPr/>
          <p:nvPr/>
        </p:nvGrpSpPr>
        <p:grpSpPr>
          <a:xfrm>
            <a:off x="8243277" y="2994429"/>
            <a:ext cx="1419492" cy="1419492"/>
            <a:chOff x="9597363" y="3602732"/>
            <a:chExt cx="1419492" cy="1419492"/>
          </a:xfrm>
        </p:grpSpPr>
        <p:sp>
          <p:nvSpPr>
            <p:cNvPr id="32" name="Elipse 10">
              <a:extLst>
                <a:ext uri="{FF2B5EF4-FFF2-40B4-BE49-F238E27FC236}">
                  <a16:creationId xmlns:a16="http://schemas.microsoft.com/office/drawing/2014/main" id="{89780A09-B653-194D-8A8C-86D7C93BFFE0}"/>
                </a:ext>
              </a:extLst>
            </p:cNvPr>
            <p:cNvSpPr/>
            <p:nvPr/>
          </p:nvSpPr>
          <p:spPr>
            <a:xfrm>
              <a:off x="9597363" y="3602732"/>
              <a:ext cx="1419492" cy="1419492"/>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37" name="TextBox 36">
              <a:extLst>
                <a:ext uri="{FF2B5EF4-FFF2-40B4-BE49-F238E27FC236}">
                  <a16:creationId xmlns:a16="http://schemas.microsoft.com/office/drawing/2014/main" id="{FA52431A-1D46-2146-BE38-407D7E340941}"/>
                </a:ext>
              </a:extLst>
            </p:cNvPr>
            <p:cNvSpPr txBox="1"/>
            <p:nvPr/>
          </p:nvSpPr>
          <p:spPr>
            <a:xfrm>
              <a:off x="9676480" y="3982313"/>
              <a:ext cx="1233120" cy="646331"/>
            </a:xfrm>
            <a:prstGeom prst="rect">
              <a:avLst/>
            </a:prstGeom>
            <a:noFill/>
          </p:spPr>
          <p:txBody>
            <a:bodyPr wrap="square" rtlCol="0">
              <a:spAutoFit/>
            </a:bodyPr>
            <a:lstStyle/>
            <a:p>
              <a:pPr algn="ctr"/>
              <a:r>
                <a:rPr lang="en-US" b="1" dirty="0" err="1"/>
                <a:t>Sistemas</a:t>
              </a:r>
              <a:r>
                <a:rPr lang="en-US" b="1" dirty="0"/>
                <a:t> </a:t>
              </a:r>
              <a:r>
                <a:rPr lang="en-US" b="1" dirty="0" err="1"/>
                <a:t>escaláveis</a:t>
              </a:r>
              <a:endParaRPr lang="en-US" b="1" dirty="0"/>
            </a:p>
          </p:txBody>
        </p:sp>
      </p:grpSp>
      <p:cxnSp>
        <p:nvCxnSpPr>
          <p:cNvPr id="53" name="Straight Arrow Connector 52">
            <a:extLst>
              <a:ext uri="{FF2B5EF4-FFF2-40B4-BE49-F238E27FC236}">
                <a16:creationId xmlns:a16="http://schemas.microsoft.com/office/drawing/2014/main" id="{B5E60F8C-4643-484F-8DCD-0F13B2995673}"/>
              </a:ext>
            </a:extLst>
          </p:cNvPr>
          <p:cNvCxnSpPr>
            <a:cxnSpLocks/>
            <a:stCxn id="12" idx="3"/>
            <a:endCxn id="38" idx="7"/>
          </p:cNvCxnSpPr>
          <p:nvPr/>
        </p:nvCxnSpPr>
        <p:spPr>
          <a:xfrm flipH="1">
            <a:off x="6274542" y="2351899"/>
            <a:ext cx="935641" cy="64663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5C57D0A1-99C9-284A-8CDF-0B7C9B6E0194}"/>
              </a:ext>
            </a:extLst>
          </p:cNvPr>
          <p:cNvCxnSpPr>
            <a:cxnSpLocks/>
            <a:stCxn id="32" idx="2"/>
            <a:endCxn id="38" idx="6"/>
          </p:cNvCxnSpPr>
          <p:nvPr/>
        </p:nvCxnSpPr>
        <p:spPr>
          <a:xfrm flipH="1">
            <a:off x="6615546" y="3704175"/>
            <a:ext cx="1627731" cy="108385"/>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B0AF9F6-6EE9-C342-93B8-A9AC03733F4C}"/>
              </a:ext>
            </a:extLst>
          </p:cNvPr>
          <p:cNvCxnSpPr>
            <a:cxnSpLocks/>
          </p:cNvCxnSpPr>
          <p:nvPr/>
        </p:nvCxnSpPr>
        <p:spPr>
          <a:xfrm>
            <a:off x="4825218" y="2197445"/>
            <a:ext cx="335146" cy="47777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DDF15DD8-F026-F54B-A6A6-AE13E3F6B743}"/>
              </a:ext>
            </a:extLst>
          </p:cNvPr>
          <p:cNvCxnSpPr>
            <a:cxnSpLocks/>
            <a:endCxn id="38" idx="5"/>
          </p:cNvCxnSpPr>
          <p:nvPr/>
        </p:nvCxnSpPr>
        <p:spPr>
          <a:xfrm flipH="1" flipV="1">
            <a:off x="6274542" y="4626586"/>
            <a:ext cx="890824" cy="61978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ED9EE4D7-1035-B648-8953-445B0AF45316}"/>
              </a:ext>
            </a:extLst>
          </p:cNvPr>
          <p:cNvCxnSpPr>
            <a:cxnSpLocks/>
          </p:cNvCxnSpPr>
          <p:nvPr/>
        </p:nvCxnSpPr>
        <p:spPr>
          <a:xfrm flipV="1">
            <a:off x="3869037" y="4687881"/>
            <a:ext cx="854559" cy="45326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0DE39285-22E2-9148-BE0D-A9EC3A8145F9}"/>
              </a:ext>
            </a:extLst>
          </p:cNvPr>
          <p:cNvCxnSpPr>
            <a:cxnSpLocks/>
          </p:cNvCxnSpPr>
          <p:nvPr/>
        </p:nvCxnSpPr>
        <p:spPr>
          <a:xfrm>
            <a:off x="2949190" y="3375181"/>
            <a:ext cx="1337837" cy="294842"/>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Elipse 13">
            <a:extLst>
              <a:ext uri="{FF2B5EF4-FFF2-40B4-BE49-F238E27FC236}">
                <a16:creationId xmlns:a16="http://schemas.microsoft.com/office/drawing/2014/main" id="{91909D28-F324-2848-914F-8BDF8F837C65}"/>
              </a:ext>
            </a:extLst>
          </p:cNvPr>
          <p:cNvSpPr/>
          <p:nvPr/>
        </p:nvSpPr>
        <p:spPr>
          <a:xfrm>
            <a:off x="4287028" y="2661352"/>
            <a:ext cx="2328518" cy="2302415"/>
          </a:xfrm>
          <a:prstGeom prst="ellipse">
            <a:avLst/>
          </a:prstGeom>
          <a:solidFill>
            <a:schemeClr val="bg1"/>
          </a:solidFill>
          <a:ln w="19050" cap="flat" cmpd="sng" algn="ctr">
            <a:solidFill>
              <a:schemeClr val="bg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Itau Display" panose="020B0503020204020204" pitchFamily="34" charset="0"/>
            </a:endParaRPr>
          </a:p>
        </p:txBody>
      </p:sp>
      <p:sp>
        <p:nvSpPr>
          <p:cNvPr id="69" name="TextBox 68">
            <a:extLst>
              <a:ext uri="{FF2B5EF4-FFF2-40B4-BE49-F238E27FC236}">
                <a16:creationId xmlns:a16="http://schemas.microsoft.com/office/drawing/2014/main" id="{E66755A0-BE4C-BA45-9D13-6B98D885C1CF}"/>
              </a:ext>
            </a:extLst>
          </p:cNvPr>
          <p:cNvSpPr txBox="1"/>
          <p:nvPr/>
        </p:nvSpPr>
        <p:spPr>
          <a:xfrm>
            <a:off x="4445777" y="3581726"/>
            <a:ext cx="2011019" cy="461665"/>
          </a:xfrm>
          <a:prstGeom prst="rect">
            <a:avLst/>
          </a:prstGeom>
          <a:noFill/>
        </p:spPr>
        <p:txBody>
          <a:bodyPr wrap="square" rtlCol="0">
            <a:spAutoFit/>
          </a:bodyPr>
          <a:lstStyle/>
          <a:p>
            <a:r>
              <a:rPr lang="en-US" sz="2400" b="1" dirty="0" err="1"/>
              <a:t>Microserviços</a:t>
            </a:r>
            <a:endParaRPr lang="en-US" sz="2400" b="1" dirty="0"/>
          </a:p>
        </p:txBody>
      </p:sp>
    </p:spTree>
    <p:extLst>
      <p:ext uri="{BB962C8B-B14F-4D97-AF65-F5344CB8AC3E}">
        <p14:creationId xmlns:p14="http://schemas.microsoft.com/office/powerpoint/2010/main" val="290460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 que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é</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arquitetura</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 de </a:t>
            </a:r>
            <a:r>
              <a:rPr kumimoji="0" lang="en-US" sz="1400" b="0" i="0" u="none" strike="noStrike" kern="1200" cap="none" spc="0" normalizeH="0" baseline="0" noProof="0" dirty="0" err="1">
                <a:ln>
                  <a:noFill/>
                </a:ln>
                <a:solidFill>
                  <a:srgbClr val="5F6062"/>
                </a:solidFill>
                <a:effectLst/>
                <a:uLnTx/>
                <a:uFillTx/>
                <a:latin typeface="Itau Display"/>
                <a:ea typeface="+mj-ea"/>
                <a:cs typeface="+mj-cs"/>
              </a:rPr>
              <a:t>microserviços</a:t>
            </a:r>
            <a:r>
              <a:rPr kumimoji="0" lang="en-US" sz="1400" b="0" i="0" u="none" strike="noStrike" kern="1200" cap="none" spc="0" normalizeH="0" baseline="0" noProof="0" dirty="0">
                <a:ln>
                  <a:noFill/>
                </a:ln>
                <a:solidFill>
                  <a:srgbClr val="5F6062"/>
                </a:solidFill>
                <a:effectLst/>
                <a:uLnTx/>
                <a:uFillTx/>
                <a:latin typeface="Itau Display"/>
                <a:ea typeface="+mj-ea"/>
                <a:cs typeface="+mj-cs"/>
              </a:rPr>
              <a:t>?</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8"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Explicando o que é</a:t>
            </a:r>
          </a:p>
        </p:txBody>
      </p:sp>
      <p:sp>
        <p:nvSpPr>
          <p:cNvPr id="21" name="CaixaDeTexto 20"/>
          <p:cNvSpPr txBox="1"/>
          <p:nvPr/>
        </p:nvSpPr>
        <p:spPr>
          <a:xfrm>
            <a:off x="468794" y="1226249"/>
            <a:ext cx="4827983" cy="19082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en-US" sz="1600" kern="0" dirty="0" err="1">
                <a:solidFill>
                  <a:srgbClr val="606163"/>
                </a:solidFill>
              </a:rPr>
              <a:t>É</a:t>
            </a:r>
            <a:r>
              <a:rPr lang="en-US" sz="1600" kern="0" dirty="0">
                <a:solidFill>
                  <a:srgbClr val="606163"/>
                </a:solidFill>
              </a:rPr>
              <a:t> um </a:t>
            </a:r>
            <a:r>
              <a:rPr lang="en-US" sz="1600" kern="0" dirty="0" err="1">
                <a:solidFill>
                  <a:srgbClr val="606163"/>
                </a:solidFill>
              </a:rPr>
              <a:t>serviço</a:t>
            </a:r>
            <a:r>
              <a:rPr lang="en-US" sz="1600" kern="0" dirty="0">
                <a:solidFill>
                  <a:srgbClr val="606163"/>
                </a:solidFill>
              </a:rPr>
              <a:t> </a:t>
            </a:r>
            <a:r>
              <a:rPr lang="en-US" sz="1600" kern="0" dirty="0" err="1">
                <a:solidFill>
                  <a:srgbClr val="606163"/>
                </a:solidFill>
              </a:rPr>
              <a:t>autônomo</a:t>
            </a:r>
            <a:r>
              <a:rPr lang="en-US" sz="1600" kern="0" dirty="0">
                <a:solidFill>
                  <a:srgbClr val="606163"/>
                </a:solidFill>
              </a:rPr>
              <a:t> e </a:t>
            </a:r>
            <a:r>
              <a:rPr lang="en-US" sz="1600" kern="0" dirty="0" err="1">
                <a:solidFill>
                  <a:srgbClr val="606163"/>
                </a:solidFill>
              </a:rPr>
              <a:t>pequeno</a:t>
            </a:r>
            <a:r>
              <a:rPr lang="en-US" sz="1600" kern="0" dirty="0">
                <a:solidFill>
                  <a:srgbClr val="606163"/>
                </a:solidFill>
              </a:rPr>
              <a:t>. </a:t>
            </a:r>
            <a:r>
              <a:rPr lang="en-US" sz="1600" kern="0" dirty="0" err="1">
                <a:solidFill>
                  <a:srgbClr val="606163"/>
                </a:solidFill>
              </a:rPr>
              <a:t>Ele</a:t>
            </a:r>
            <a:r>
              <a:rPr lang="en-US" sz="1600" kern="0" dirty="0">
                <a:solidFill>
                  <a:srgbClr val="606163"/>
                </a:solidFill>
              </a:rPr>
              <a:t> </a:t>
            </a:r>
            <a:r>
              <a:rPr lang="en-US" sz="1600" kern="0" dirty="0" err="1">
                <a:solidFill>
                  <a:srgbClr val="606163"/>
                </a:solidFill>
              </a:rPr>
              <a:t>roda</a:t>
            </a:r>
            <a:r>
              <a:rPr lang="en-US" sz="1600" kern="0" dirty="0">
                <a:solidFill>
                  <a:srgbClr val="606163"/>
                </a:solidFill>
              </a:rPr>
              <a:t> no </a:t>
            </a:r>
            <a:r>
              <a:rPr lang="en-US" sz="1600" kern="0" dirty="0" err="1">
                <a:solidFill>
                  <a:srgbClr val="606163"/>
                </a:solidFill>
              </a:rPr>
              <a:t>seu</a:t>
            </a:r>
            <a:r>
              <a:rPr lang="en-US" sz="1600" kern="0" dirty="0">
                <a:solidFill>
                  <a:srgbClr val="606163"/>
                </a:solidFill>
              </a:rPr>
              <a:t> </a:t>
            </a:r>
            <a:r>
              <a:rPr lang="en-US" sz="1600" kern="0" dirty="0" err="1">
                <a:solidFill>
                  <a:srgbClr val="606163"/>
                </a:solidFill>
              </a:rPr>
              <a:t>próprio</a:t>
            </a:r>
            <a:r>
              <a:rPr lang="en-US" sz="1600" kern="0" dirty="0">
                <a:solidFill>
                  <a:srgbClr val="606163"/>
                </a:solidFill>
              </a:rPr>
              <a:t> </a:t>
            </a:r>
            <a:r>
              <a:rPr lang="en-US" sz="1600" kern="0" dirty="0" err="1">
                <a:solidFill>
                  <a:srgbClr val="606163"/>
                </a:solidFill>
              </a:rPr>
              <a:t>processo</a:t>
            </a:r>
            <a:r>
              <a:rPr lang="en-US" sz="1600" kern="0" dirty="0">
                <a:solidFill>
                  <a:srgbClr val="606163"/>
                </a:solidFill>
              </a:rPr>
              <a:t> e </a:t>
            </a:r>
            <a:r>
              <a:rPr lang="en-US" sz="1600" kern="0" dirty="0" err="1">
                <a:solidFill>
                  <a:srgbClr val="606163"/>
                </a:solidFill>
              </a:rPr>
              <a:t>utiliza</a:t>
            </a:r>
            <a:r>
              <a:rPr lang="en-US" sz="1600" kern="0" dirty="0">
                <a:solidFill>
                  <a:srgbClr val="606163"/>
                </a:solidFill>
              </a:rPr>
              <a:t> </a:t>
            </a:r>
            <a:r>
              <a:rPr lang="en-US" sz="1600" kern="0" dirty="0" err="1">
                <a:solidFill>
                  <a:srgbClr val="606163"/>
                </a:solidFill>
              </a:rPr>
              <a:t>mecanismos</a:t>
            </a:r>
            <a:r>
              <a:rPr lang="en-US" sz="1600" kern="0" dirty="0">
                <a:solidFill>
                  <a:srgbClr val="606163"/>
                </a:solidFill>
              </a:rPr>
              <a:t> </a:t>
            </a:r>
            <a:r>
              <a:rPr lang="en-US" sz="1600" kern="0" dirty="0" err="1">
                <a:solidFill>
                  <a:srgbClr val="606163"/>
                </a:solidFill>
              </a:rPr>
              <a:t>leves</a:t>
            </a:r>
            <a:r>
              <a:rPr lang="en-US" sz="1600" kern="0" dirty="0">
                <a:solidFill>
                  <a:srgbClr val="606163"/>
                </a:solidFill>
              </a:rPr>
              <a:t> de </a:t>
            </a:r>
            <a:r>
              <a:rPr lang="en-US" sz="1600" kern="0" dirty="0" err="1">
                <a:solidFill>
                  <a:srgbClr val="606163"/>
                </a:solidFill>
              </a:rPr>
              <a:t>comunicação</a:t>
            </a:r>
            <a:r>
              <a:rPr lang="en-US" sz="1600" kern="0" dirty="0">
                <a:solidFill>
                  <a:srgbClr val="606163"/>
                </a:solidFill>
              </a:rPr>
              <a:t>. </a:t>
            </a:r>
            <a:r>
              <a:rPr lang="en-US" sz="1600" kern="0" dirty="0" err="1">
                <a:solidFill>
                  <a:srgbClr val="606163"/>
                </a:solidFill>
              </a:rPr>
              <a:t>Normalmente</a:t>
            </a:r>
            <a:r>
              <a:rPr lang="en-US" sz="1600" kern="0" dirty="0">
                <a:solidFill>
                  <a:srgbClr val="606163"/>
                </a:solidFill>
              </a:rPr>
              <a:t> API com </a:t>
            </a:r>
            <a:r>
              <a:rPr lang="en-US" sz="1600" kern="0" dirty="0" err="1">
                <a:solidFill>
                  <a:srgbClr val="606163"/>
                </a:solidFill>
              </a:rPr>
              <a:t>protocolo</a:t>
            </a:r>
            <a:r>
              <a:rPr lang="en-US" sz="1600" kern="0">
                <a:solidFill>
                  <a:srgbClr val="606163"/>
                </a:solidFill>
              </a:rPr>
              <a:t> HTTP</a:t>
            </a:r>
            <a:r>
              <a:rPr lang="pt-BR" sz="1600" kern="0">
                <a:solidFill>
                  <a:srgbClr val="606163"/>
                </a:solidFill>
              </a:rPr>
              <a:t> </a:t>
            </a:r>
            <a:endParaRPr lang="pt-BR" sz="1600" kern="0" dirty="0">
              <a:solidFill>
                <a:srgbClr val="606163"/>
              </a:solidFill>
            </a:endParaRPr>
          </a:p>
          <a:p>
            <a:pPr lvl="0" defTabSz="914400">
              <a:spcAft>
                <a:spcPts val="300"/>
              </a:spcAft>
              <a:buClr>
                <a:srgbClr val="606163"/>
              </a:buClr>
              <a:defRPr/>
            </a:pPr>
            <a:endParaRPr lang="pt-BR" sz="1600" kern="0" dirty="0">
              <a:solidFill>
                <a:srgbClr val="606163"/>
              </a:solidFill>
            </a:endParaRPr>
          </a:p>
          <a:p>
            <a:pPr lvl="0" defTabSz="914400">
              <a:spcAft>
                <a:spcPts val="300"/>
              </a:spcAft>
              <a:buClr>
                <a:srgbClr val="606163"/>
              </a:buClr>
              <a:defRPr/>
            </a:pPr>
            <a:endParaRPr kumimoji="0" lang="pt-BR" sz="1600" b="0" i="0" u="none" strike="noStrike" kern="0" cap="none" spc="0" normalizeH="0" baseline="0" noProof="0" dirty="0">
              <a:ln>
                <a:noFill/>
              </a:ln>
              <a:solidFill>
                <a:srgbClr val="606163"/>
              </a:solidFill>
              <a:effectLst/>
              <a:uLnTx/>
              <a:uFillTx/>
            </a:endParaRPr>
          </a:p>
        </p:txBody>
      </p:sp>
      <p:sp>
        <p:nvSpPr>
          <p:cNvPr id="32" name="CaixaDeTexto 31"/>
          <p:cNvSpPr txBox="1"/>
          <p:nvPr/>
        </p:nvSpPr>
        <p:spPr>
          <a:xfrm>
            <a:off x="336000" y="3417151"/>
            <a:ext cx="5905500" cy="8463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pt-BR" sz="2800" b="1" i="0" u="none" strike="noStrike" kern="0" cap="none" spc="0" normalizeH="0" baseline="0" noProof="0" dirty="0">
                <a:ln>
                  <a:noFill/>
                </a:ln>
                <a:solidFill>
                  <a:srgbClr val="606163"/>
                </a:solidFill>
                <a:effectLst/>
                <a:uLnTx/>
                <a:uFillTx/>
              </a:rPr>
              <a:t>Arquitetura de </a:t>
            </a:r>
            <a:r>
              <a:rPr kumimoji="0" lang="pt-BR" sz="2800" b="1" i="0" u="none" strike="noStrike" kern="0" cap="none" spc="0" normalizeH="0" baseline="0" noProof="0" dirty="0" err="1">
                <a:ln>
                  <a:noFill/>
                </a:ln>
                <a:solidFill>
                  <a:srgbClr val="606163"/>
                </a:solidFill>
                <a:effectLst/>
                <a:uLnTx/>
                <a:uFillTx/>
              </a:rPr>
              <a:t>microservi</a:t>
            </a:r>
            <a:r>
              <a:rPr kumimoji="0" lang="en-US" sz="2800" b="1" i="0" u="none" strike="noStrike" kern="0" cap="none" spc="0" normalizeH="0" baseline="0" noProof="0" dirty="0" err="1">
                <a:ln>
                  <a:noFill/>
                </a:ln>
                <a:solidFill>
                  <a:srgbClr val="606163"/>
                </a:solidFill>
                <a:effectLst/>
                <a:uLnTx/>
                <a:uFillTx/>
              </a:rPr>
              <a:t>ços</a:t>
            </a:r>
            <a:endParaRPr kumimoji="0" lang="pt-BR" sz="2800" b="1" i="0" u="none" strike="noStrike" kern="0" cap="none" spc="0" normalizeH="0" baseline="0" noProof="0" dirty="0">
              <a:ln>
                <a:noFill/>
              </a:ln>
              <a:solidFill>
                <a:srgbClr val="606163"/>
              </a:solidFill>
              <a:effectLst/>
              <a:uLnTx/>
              <a:uFillTx/>
            </a:endParaRPr>
          </a:p>
          <a:p>
            <a:pPr lvl="0" defTabSz="914400">
              <a:spcAft>
                <a:spcPts val="300"/>
              </a:spcAft>
              <a:buClr>
                <a:srgbClr val="606163"/>
              </a:buClr>
              <a:defRPr/>
            </a:pPr>
            <a:r>
              <a:rPr lang="pt-BR" sz="1600" kern="0" dirty="0">
                <a:solidFill>
                  <a:srgbClr val="606163"/>
                </a:solidFill>
              </a:rPr>
              <a:t>Aplica</a:t>
            </a:r>
            <a:r>
              <a:rPr lang="en-US" sz="1600" kern="0" dirty="0" err="1">
                <a:solidFill>
                  <a:srgbClr val="606163"/>
                </a:solidFill>
              </a:rPr>
              <a:t>ção</a:t>
            </a:r>
            <a:r>
              <a:rPr lang="en-US" sz="1600" kern="0" dirty="0">
                <a:solidFill>
                  <a:srgbClr val="606163"/>
                </a:solidFill>
              </a:rPr>
              <a:t> </a:t>
            </a:r>
            <a:r>
              <a:rPr lang="en-US" sz="1600" kern="0" dirty="0" err="1">
                <a:solidFill>
                  <a:srgbClr val="606163"/>
                </a:solidFill>
              </a:rPr>
              <a:t>distribuída</a:t>
            </a:r>
            <a:r>
              <a:rPr lang="en-US" sz="1600" kern="0" dirty="0">
                <a:solidFill>
                  <a:srgbClr val="606163"/>
                </a:solidFill>
              </a:rPr>
              <a:t> </a:t>
            </a:r>
            <a:r>
              <a:rPr lang="en-US" sz="1600" kern="0" dirty="0" err="1">
                <a:solidFill>
                  <a:srgbClr val="606163"/>
                </a:solidFill>
              </a:rPr>
              <a:t>onde</a:t>
            </a:r>
            <a:r>
              <a:rPr lang="en-US" sz="1600" kern="0" dirty="0">
                <a:solidFill>
                  <a:srgbClr val="606163"/>
                </a:solidFill>
              </a:rPr>
              <a:t> </a:t>
            </a:r>
            <a:r>
              <a:rPr lang="en-US" sz="1600" kern="0" dirty="0" err="1">
                <a:solidFill>
                  <a:srgbClr val="606163"/>
                </a:solidFill>
              </a:rPr>
              <a:t>todos</a:t>
            </a:r>
            <a:r>
              <a:rPr lang="en-US" sz="1600" kern="0" dirty="0">
                <a:solidFill>
                  <a:srgbClr val="606163"/>
                </a:solidFill>
              </a:rPr>
              <a:t> </a:t>
            </a:r>
            <a:r>
              <a:rPr lang="en-US" sz="1600" kern="0" dirty="0" err="1">
                <a:solidFill>
                  <a:srgbClr val="606163"/>
                </a:solidFill>
              </a:rPr>
              <a:t>os</a:t>
            </a:r>
            <a:r>
              <a:rPr lang="en-US" sz="1600" kern="0" dirty="0">
                <a:solidFill>
                  <a:srgbClr val="606163"/>
                </a:solidFill>
              </a:rPr>
              <a:t> </a:t>
            </a:r>
            <a:r>
              <a:rPr lang="en-US" sz="1600" kern="0" dirty="0" err="1">
                <a:solidFill>
                  <a:srgbClr val="606163"/>
                </a:solidFill>
              </a:rPr>
              <a:t>módulos</a:t>
            </a:r>
            <a:r>
              <a:rPr lang="en-US" sz="1600" kern="0" dirty="0">
                <a:solidFill>
                  <a:srgbClr val="606163"/>
                </a:solidFill>
              </a:rPr>
              <a:t> </a:t>
            </a:r>
            <a:r>
              <a:rPr lang="en-US" sz="1600" kern="0" dirty="0" err="1">
                <a:solidFill>
                  <a:srgbClr val="606163"/>
                </a:solidFill>
              </a:rPr>
              <a:t>são</a:t>
            </a:r>
            <a:r>
              <a:rPr lang="en-US" sz="1600" kern="0" dirty="0">
                <a:solidFill>
                  <a:srgbClr val="606163"/>
                </a:solidFill>
              </a:rPr>
              <a:t> </a:t>
            </a:r>
            <a:r>
              <a:rPr lang="en-US" sz="1600" kern="0" dirty="0" err="1">
                <a:solidFill>
                  <a:srgbClr val="606163"/>
                </a:solidFill>
              </a:rPr>
              <a:t>microserviços</a:t>
            </a:r>
            <a:endParaRPr kumimoji="0" lang="pt-BR" sz="1600" b="0" i="0" u="none" strike="noStrike" kern="0" cap="none" spc="0" normalizeH="0" baseline="0" noProof="0" dirty="0">
              <a:ln>
                <a:noFill/>
              </a:ln>
              <a:solidFill>
                <a:srgbClr val="606163"/>
              </a:solidFill>
              <a:effectLst/>
              <a:uLnTx/>
              <a:uFillTx/>
            </a:endParaRPr>
          </a:p>
        </p:txBody>
      </p:sp>
    </p:spTree>
    <p:extLst>
      <p:ext uri="{BB962C8B-B14F-4D97-AF65-F5344CB8AC3E}">
        <p14:creationId xmlns:p14="http://schemas.microsoft.com/office/powerpoint/2010/main" val="2389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lang="pt-BR" dirty="0" err="1">
                <a:solidFill>
                  <a:srgbClr val="5F6062"/>
                </a:solidFill>
                <a:latin typeface="Itau Display"/>
              </a:rPr>
              <a:t>Introdu</a:t>
            </a:r>
            <a:r>
              <a:rPr lang="en-US" dirty="0" err="1">
                <a:solidFill>
                  <a:srgbClr val="5F6062"/>
                </a:solidFill>
                <a:latin typeface="Itau Display"/>
              </a:rPr>
              <a:t>ção</a:t>
            </a:r>
            <a:endParaRPr kumimoji="0" lang="pt-BR" sz="1400" b="0" i="0" u="none" strike="noStrike" kern="1200" cap="none" spc="0" normalizeH="0" baseline="0" noProof="0" dirty="0">
              <a:ln>
                <a:noFill/>
              </a:ln>
              <a:solidFill>
                <a:srgbClr val="5F6062"/>
              </a:solidFill>
              <a:effectLst/>
              <a:uLnTx/>
              <a:uFillTx/>
              <a:latin typeface="Itau Display"/>
              <a:ea typeface="+mj-ea"/>
              <a:cs typeface="+mj-cs"/>
            </a:endParaRP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Benefícios e desafios</a:t>
            </a:r>
          </a:p>
        </p:txBody>
      </p:sp>
      <p:sp>
        <p:nvSpPr>
          <p:cNvPr id="4" name="Rectangle 3">
            <a:extLst>
              <a:ext uri="{FF2B5EF4-FFF2-40B4-BE49-F238E27FC236}">
                <a16:creationId xmlns:a16="http://schemas.microsoft.com/office/drawing/2014/main" id="{CD28A388-6363-1547-A9AE-0F3EBDB96168}"/>
              </a:ext>
            </a:extLst>
          </p:cNvPr>
          <p:cNvSpPr/>
          <p:nvPr/>
        </p:nvSpPr>
        <p:spPr>
          <a:xfrm>
            <a:off x="464234"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C9AAF6B-BB1D-1E4D-87D1-3A47B6D5A609}"/>
              </a:ext>
            </a:extLst>
          </p:cNvPr>
          <p:cNvSpPr/>
          <p:nvPr/>
        </p:nvSpPr>
        <p:spPr>
          <a:xfrm>
            <a:off x="6328117" y="1237957"/>
            <a:ext cx="5022166" cy="3840480"/>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86CFC8-E02F-7046-A084-B3488F72DF11}"/>
              </a:ext>
            </a:extLst>
          </p:cNvPr>
          <p:cNvSpPr txBox="1"/>
          <p:nvPr/>
        </p:nvSpPr>
        <p:spPr>
          <a:xfrm>
            <a:off x="801858" y="1941341"/>
            <a:ext cx="4346917" cy="2677656"/>
          </a:xfrm>
          <a:prstGeom prst="rect">
            <a:avLst/>
          </a:prstGeom>
          <a:noFill/>
        </p:spPr>
        <p:txBody>
          <a:bodyPr wrap="square" rtlCol="0">
            <a:spAutoFit/>
          </a:bodyPr>
          <a:lstStyle/>
          <a:p>
            <a:r>
              <a:rPr lang="en-US" sz="2400" b="1" dirty="0" err="1"/>
              <a:t>Aumento</a:t>
            </a:r>
            <a:r>
              <a:rPr lang="en-US" sz="2400" b="1" dirty="0"/>
              <a:t> </a:t>
            </a:r>
            <a:r>
              <a:rPr lang="en-US" sz="2400" b="1" dirty="0" err="1"/>
              <a:t>em</a:t>
            </a:r>
            <a:r>
              <a:rPr lang="en-US" sz="2400" b="1" dirty="0"/>
              <a:t>:</a:t>
            </a:r>
          </a:p>
          <a:p>
            <a:endParaRPr lang="en-US" dirty="0"/>
          </a:p>
          <a:p>
            <a:pPr marL="285750" indent="-285750">
              <a:buFont typeface="Arial" panose="020B0604020202020204" pitchFamily="34" charset="0"/>
              <a:buChar char="•"/>
            </a:pPr>
            <a:r>
              <a:rPr lang="en-US" dirty="0" err="1"/>
              <a:t>Agilidade</a:t>
            </a:r>
            <a:endParaRPr lang="en-US" dirty="0"/>
          </a:p>
          <a:p>
            <a:pPr marL="285750" indent="-285750">
              <a:buFont typeface="Arial" panose="020B0604020202020204" pitchFamily="34" charset="0"/>
              <a:buChar char="•"/>
            </a:pPr>
            <a:r>
              <a:rPr lang="en-US" dirty="0" err="1"/>
              <a:t>Produtividade</a:t>
            </a:r>
            <a:r>
              <a:rPr lang="en-US" dirty="0"/>
              <a:t> do </a:t>
            </a:r>
            <a:r>
              <a:rPr lang="en-US" dirty="0" err="1"/>
              <a:t>desenvolvedor</a:t>
            </a:r>
            <a:endParaRPr lang="en-US" dirty="0"/>
          </a:p>
          <a:p>
            <a:pPr marL="285750" indent="-285750">
              <a:buFont typeface="Arial" panose="020B0604020202020204" pitchFamily="34" charset="0"/>
              <a:buChar char="•"/>
            </a:pPr>
            <a:r>
              <a:rPr lang="en-US" dirty="0" err="1"/>
              <a:t>Resiliência</a:t>
            </a:r>
            <a:endParaRPr lang="en-US" dirty="0"/>
          </a:p>
          <a:p>
            <a:pPr marL="285750" indent="-285750">
              <a:buFont typeface="Arial" panose="020B0604020202020204" pitchFamily="34" charset="0"/>
              <a:buChar char="•"/>
            </a:pPr>
            <a:r>
              <a:rPr lang="en-US" dirty="0" err="1"/>
              <a:t>Escalabilidade</a:t>
            </a:r>
            <a:endParaRPr lang="en-US" dirty="0"/>
          </a:p>
          <a:p>
            <a:pPr marL="285750" indent="-285750">
              <a:buFont typeface="Arial" panose="020B0604020202020204" pitchFamily="34" charset="0"/>
              <a:buChar char="•"/>
            </a:pPr>
            <a:r>
              <a:rPr lang="en-US" dirty="0" err="1"/>
              <a:t>Confiabilidade</a:t>
            </a:r>
            <a:endParaRPr lang="en-US" dirty="0"/>
          </a:p>
          <a:p>
            <a:pPr marL="285750" indent="-285750">
              <a:buFont typeface="Arial" panose="020B0604020202020204" pitchFamily="34" charset="0"/>
              <a:buChar char="•"/>
            </a:pPr>
            <a:r>
              <a:rPr lang="en-US" dirty="0" err="1"/>
              <a:t>Mantenabilidade</a:t>
            </a:r>
            <a:endParaRPr lang="en-US" dirty="0"/>
          </a:p>
          <a:p>
            <a:pPr marL="285750" indent="-285750">
              <a:buFont typeface="Arial" panose="020B0604020202020204" pitchFamily="34" charset="0"/>
              <a:buChar char="•"/>
            </a:pPr>
            <a:r>
              <a:rPr lang="en-US" dirty="0" err="1"/>
              <a:t>Fácil</a:t>
            </a:r>
            <a:r>
              <a:rPr lang="en-US" dirty="0"/>
              <a:t> </a:t>
            </a:r>
            <a:r>
              <a:rPr lang="en-US" dirty="0" err="1"/>
              <a:t>implantação</a:t>
            </a:r>
            <a:endParaRPr lang="en-US" dirty="0"/>
          </a:p>
        </p:txBody>
      </p:sp>
      <p:sp>
        <p:nvSpPr>
          <p:cNvPr id="7" name="TextBox 6">
            <a:extLst>
              <a:ext uri="{FF2B5EF4-FFF2-40B4-BE49-F238E27FC236}">
                <a16:creationId xmlns:a16="http://schemas.microsoft.com/office/drawing/2014/main" id="{D95DDCBD-A160-C741-95DD-3C4651CCB48C}"/>
              </a:ext>
            </a:extLst>
          </p:cNvPr>
          <p:cNvSpPr txBox="1"/>
          <p:nvPr/>
        </p:nvSpPr>
        <p:spPr>
          <a:xfrm>
            <a:off x="6665741" y="2033674"/>
            <a:ext cx="4346917"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t>Integração</a:t>
            </a:r>
            <a:r>
              <a:rPr lang="en-US" dirty="0"/>
              <a:t>/</a:t>
            </a:r>
            <a:r>
              <a:rPr lang="en-US" dirty="0" err="1"/>
              <a:t>Comunicação</a:t>
            </a:r>
            <a:endParaRPr lang="en-US" dirty="0"/>
          </a:p>
          <a:p>
            <a:pPr marL="285750" indent="-285750">
              <a:buFont typeface="Arial" panose="020B0604020202020204" pitchFamily="34" charset="0"/>
              <a:buChar char="•"/>
            </a:pPr>
            <a:r>
              <a:rPr lang="en-US" dirty="0"/>
              <a:t>Service Discovery</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err="1"/>
              <a:t>Tolerância</a:t>
            </a:r>
            <a:r>
              <a:rPr lang="en-US" dirty="0"/>
              <a:t> a </a:t>
            </a:r>
            <a:r>
              <a:rPr lang="en-US" dirty="0" err="1"/>
              <a:t>falhas</a:t>
            </a:r>
            <a:endParaRPr lang="en-US" dirty="0"/>
          </a:p>
          <a:p>
            <a:pPr marL="285750" indent="-285750">
              <a:buFont typeface="Arial" panose="020B0604020202020204" pitchFamily="34" charset="0"/>
              <a:buChar char="•"/>
            </a:pPr>
            <a:r>
              <a:rPr lang="en-US" dirty="0" err="1"/>
              <a:t>Segurança</a:t>
            </a:r>
            <a:endParaRPr lang="en-US" dirty="0"/>
          </a:p>
          <a:p>
            <a:pPr marL="285750" indent="-285750">
              <a:buFont typeface="Arial" panose="020B0604020202020204" pitchFamily="34" charset="0"/>
              <a:buChar char="•"/>
            </a:pPr>
            <a:r>
              <a:rPr lang="en-US" dirty="0"/>
              <a:t>Tracing e Logging</a:t>
            </a:r>
          </a:p>
          <a:p>
            <a:pPr marL="285750" indent="-285750">
              <a:buFont typeface="Arial" panose="020B0604020202020204" pitchFamily="34" charset="0"/>
              <a:buChar char="•"/>
            </a:pPr>
            <a:r>
              <a:rPr lang="en-US" dirty="0" err="1"/>
              <a:t>Monitoramento</a:t>
            </a:r>
            <a:r>
              <a:rPr lang="en-US" dirty="0"/>
              <a:t> do </a:t>
            </a:r>
            <a:r>
              <a:rPr lang="en-US" dirty="0" err="1"/>
              <a:t>desempenho</a:t>
            </a:r>
            <a:r>
              <a:rPr lang="en-US" dirty="0"/>
              <a:t> da </a:t>
            </a:r>
            <a:r>
              <a:rPr lang="en-US" dirty="0" err="1"/>
              <a:t>aplicação</a:t>
            </a:r>
            <a:endParaRPr lang="en-US" dirty="0"/>
          </a:p>
          <a:p>
            <a:pPr marL="285750" indent="-285750">
              <a:buFont typeface="Arial" panose="020B0604020202020204" pitchFamily="34" charset="0"/>
              <a:buChar char="•"/>
            </a:pPr>
            <a:r>
              <a:rPr lang="en-US" dirty="0" err="1"/>
              <a:t>Operação</a:t>
            </a:r>
            <a:r>
              <a:rPr lang="en-US" dirty="0"/>
              <a:t> de </a:t>
            </a:r>
            <a:r>
              <a:rPr lang="en-US" dirty="0" err="1"/>
              <a:t>implantação</a:t>
            </a:r>
            <a:endParaRPr lang="en-US" dirty="0"/>
          </a:p>
        </p:txBody>
      </p:sp>
      <p:sp>
        <p:nvSpPr>
          <p:cNvPr id="8" name="TextBox 7">
            <a:extLst>
              <a:ext uri="{FF2B5EF4-FFF2-40B4-BE49-F238E27FC236}">
                <a16:creationId xmlns:a16="http://schemas.microsoft.com/office/drawing/2014/main" id="{5545B752-D108-2E40-89DE-1B010D06236A}"/>
              </a:ext>
            </a:extLst>
          </p:cNvPr>
          <p:cNvSpPr txBox="1"/>
          <p:nvPr/>
        </p:nvSpPr>
        <p:spPr>
          <a:xfrm>
            <a:off x="942534"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Benefícios</a:t>
            </a:r>
            <a:endParaRPr lang="en-US" sz="3000" b="1" dirty="0">
              <a:solidFill>
                <a:schemeClr val="accent2">
                  <a:lumMod val="75000"/>
                </a:schemeClr>
              </a:solidFill>
              <a:latin typeface="Itau Display"/>
            </a:endParaRPr>
          </a:p>
        </p:txBody>
      </p:sp>
      <p:sp>
        <p:nvSpPr>
          <p:cNvPr id="9" name="TextBox 8">
            <a:extLst>
              <a:ext uri="{FF2B5EF4-FFF2-40B4-BE49-F238E27FC236}">
                <a16:creationId xmlns:a16="http://schemas.microsoft.com/office/drawing/2014/main" id="{736039A8-B84C-F14A-A1AA-BA69D44D9574}"/>
              </a:ext>
            </a:extLst>
          </p:cNvPr>
          <p:cNvSpPr txBox="1"/>
          <p:nvPr/>
        </p:nvSpPr>
        <p:spPr>
          <a:xfrm>
            <a:off x="6806417" y="1395180"/>
            <a:ext cx="4065564" cy="553998"/>
          </a:xfrm>
          <a:prstGeom prst="rect">
            <a:avLst/>
          </a:prstGeom>
          <a:noFill/>
        </p:spPr>
        <p:txBody>
          <a:bodyPr wrap="square" rtlCol="0">
            <a:spAutoFit/>
          </a:bodyPr>
          <a:lstStyle/>
          <a:p>
            <a:pPr algn="ctr"/>
            <a:r>
              <a:rPr lang="en-US" sz="3000" b="1" dirty="0" err="1">
                <a:solidFill>
                  <a:schemeClr val="accent2">
                    <a:lumMod val="75000"/>
                  </a:schemeClr>
                </a:solidFill>
                <a:latin typeface="Itau Display"/>
              </a:rPr>
              <a:t>Desafios</a:t>
            </a:r>
            <a:endParaRPr lang="en-US" sz="3000" b="1" dirty="0">
              <a:solidFill>
                <a:schemeClr val="accent2">
                  <a:lumMod val="75000"/>
                </a:schemeClr>
              </a:solidFill>
              <a:latin typeface="Itau Display"/>
            </a:endParaRPr>
          </a:p>
        </p:txBody>
      </p:sp>
    </p:spTree>
    <p:extLst>
      <p:ext uri="{BB962C8B-B14F-4D97-AF65-F5344CB8AC3E}">
        <p14:creationId xmlns:p14="http://schemas.microsoft.com/office/powerpoint/2010/main" val="2258628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Estilos arquiteturais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lang="pt-BR" dirty="0">
                <a:solidFill>
                  <a:schemeClr val="accent2">
                    <a:lumMod val="75000"/>
                  </a:schemeClr>
                </a:solidFill>
                <a:latin typeface="Itau Display"/>
              </a:rPr>
              <a:t>Estilos arquiteturais: Orquestração e Coreografia</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pic>
        <p:nvPicPr>
          <p:cNvPr id="9" name="Picture 8">
            <a:extLst>
              <a:ext uri="{FF2B5EF4-FFF2-40B4-BE49-F238E27FC236}">
                <a16:creationId xmlns:a16="http://schemas.microsoft.com/office/drawing/2014/main" id="{600A20C8-12F5-B048-AE3D-E67BE6239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36" y="1923604"/>
            <a:ext cx="3949700" cy="2108200"/>
          </a:xfrm>
          <a:prstGeom prst="rect">
            <a:avLst/>
          </a:prstGeom>
        </p:spPr>
      </p:pic>
      <p:pic>
        <p:nvPicPr>
          <p:cNvPr id="11" name="Picture 10">
            <a:extLst>
              <a:ext uri="{FF2B5EF4-FFF2-40B4-BE49-F238E27FC236}">
                <a16:creationId xmlns:a16="http://schemas.microsoft.com/office/drawing/2014/main" id="{55FD3DEB-EBB4-404E-85E8-37D2427FE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037" y="1860104"/>
            <a:ext cx="5245100" cy="2171700"/>
          </a:xfrm>
          <a:prstGeom prst="rect">
            <a:avLst/>
          </a:prstGeom>
        </p:spPr>
      </p:pic>
      <p:sp>
        <p:nvSpPr>
          <p:cNvPr id="13" name="Rectangle 12">
            <a:extLst>
              <a:ext uri="{FF2B5EF4-FFF2-40B4-BE49-F238E27FC236}">
                <a16:creationId xmlns:a16="http://schemas.microsoft.com/office/drawing/2014/main" id="{92A474C5-507F-E04D-929F-5850F29489FC}"/>
              </a:ext>
            </a:extLst>
          </p:cNvPr>
          <p:cNvSpPr/>
          <p:nvPr/>
        </p:nvSpPr>
        <p:spPr>
          <a:xfrm>
            <a:off x="534572" y="1266092"/>
            <a:ext cx="4656406"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70B3253-9B20-3F4D-BFE4-6CC988153CC1}"/>
              </a:ext>
            </a:extLst>
          </p:cNvPr>
          <p:cNvSpPr/>
          <p:nvPr/>
        </p:nvSpPr>
        <p:spPr>
          <a:xfrm>
            <a:off x="5387242" y="1266092"/>
            <a:ext cx="5866911" cy="430471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D8941B-F7CD-3747-A947-A4BB19D340B2}"/>
              </a:ext>
            </a:extLst>
          </p:cNvPr>
          <p:cNvSpPr txBox="1"/>
          <p:nvPr/>
        </p:nvSpPr>
        <p:spPr>
          <a:xfrm>
            <a:off x="984738" y="1448972"/>
            <a:ext cx="3695798" cy="369332"/>
          </a:xfrm>
          <a:prstGeom prst="rect">
            <a:avLst/>
          </a:prstGeom>
          <a:noFill/>
        </p:spPr>
        <p:txBody>
          <a:bodyPr wrap="square" rtlCol="0">
            <a:spAutoFit/>
          </a:bodyPr>
          <a:lstStyle/>
          <a:p>
            <a:pPr algn="ctr"/>
            <a:r>
              <a:rPr lang="en-US" b="1" dirty="0" err="1"/>
              <a:t>Orquestração</a:t>
            </a:r>
            <a:endParaRPr lang="en-US" b="1" dirty="0"/>
          </a:p>
        </p:txBody>
      </p:sp>
      <p:sp>
        <p:nvSpPr>
          <p:cNvPr id="20" name="TextBox 19">
            <a:extLst>
              <a:ext uri="{FF2B5EF4-FFF2-40B4-BE49-F238E27FC236}">
                <a16:creationId xmlns:a16="http://schemas.microsoft.com/office/drawing/2014/main" id="{321EA947-8D1E-5543-B23D-37DC8766BB7B}"/>
              </a:ext>
            </a:extLst>
          </p:cNvPr>
          <p:cNvSpPr txBox="1"/>
          <p:nvPr/>
        </p:nvSpPr>
        <p:spPr>
          <a:xfrm>
            <a:off x="6462688" y="1448972"/>
            <a:ext cx="3695798" cy="369332"/>
          </a:xfrm>
          <a:prstGeom prst="rect">
            <a:avLst/>
          </a:prstGeom>
          <a:noFill/>
        </p:spPr>
        <p:txBody>
          <a:bodyPr wrap="square" rtlCol="0">
            <a:spAutoFit/>
          </a:bodyPr>
          <a:lstStyle/>
          <a:p>
            <a:pPr algn="ctr"/>
            <a:r>
              <a:rPr lang="en-US" b="1" dirty="0" err="1"/>
              <a:t>Coreografia</a:t>
            </a:r>
            <a:endParaRPr lang="en-US" b="1" dirty="0"/>
          </a:p>
        </p:txBody>
      </p:sp>
      <p:sp>
        <p:nvSpPr>
          <p:cNvPr id="15" name="TextBox 14">
            <a:extLst>
              <a:ext uri="{FF2B5EF4-FFF2-40B4-BE49-F238E27FC236}">
                <a16:creationId xmlns:a16="http://schemas.microsoft.com/office/drawing/2014/main" id="{7F305B58-C2C3-304B-B593-E718277CE566}"/>
              </a:ext>
            </a:extLst>
          </p:cNvPr>
          <p:cNvSpPr txBox="1"/>
          <p:nvPr/>
        </p:nvSpPr>
        <p:spPr>
          <a:xfrm>
            <a:off x="6096000" y="4417255"/>
            <a:ext cx="4356295" cy="369332"/>
          </a:xfrm>
          <a:prstGeom prst="rect">
            <a:avLst/>
          </a:prstGeom>
          <a:noFill/>
        </p:spPr>
        <p:txBody>
          <a:bodyPr wrap="square" rtlCol="0">
            <a:spAutoFit/>
          </a:bodyPr>
          <a:lstStyle/>
          <a:p>
            <a:r>
              <a:rPr lang="en-US" dirty="0"/>
              <a:t>Smart endpoints and dumb pipes</a:t>
            </a:r>
          </a:p>
        </p:txBody>
      </p:sp>
      <p:sp>
        <p:nvSpPr>
          <p:cNvPr id="16" name="TextBox 15">
            <a:extLst>
              <a:ext uri="{FF2B5EF4-FFF2-40B4-BE49-F238E27FC236}">
                <a16:creationId xmlns:a16="http://schemas.microsoft.com/office/drawing/2014/main" id="{F9553B97-0340-9B40-84F9-32A0237A6A88}"/>
              </a:ext>
            </a:extLst>
          </p:cNvPr>
          <p:cNvSpPr txBox="1"/>
          <p:nvPr/>
        </p:nvSpPr>
        <p:spPr>
          <a:xfrm>
            <a:off x="984738" y="4417255"/>
            <a:ext cx="3695798" cy="738664"/>
          </a:xfrm>
          <a:prstGeom prst="rect">
            <a:avLst/>
          </a:prstGeom>
          <a:noFill/>
        </p:spPr>
        <p:txBody>
          <a:bodyPr wrap="square" rtlCol="0">
            <a:spAutoFit/>
          </a:bodyPr>
          <a:lstStyle/>
          <a:p>
            <a:pPr algn="just"/>
            <a:r>
              <a:rPr lang="en-US" sz="1400" dirty="0"/>
              <a:t>A </a:t>
            </a:r>
            <a:r>
              <a:rPr lang="en-US" sz="1400" dirty="0" err="1"/>
              <a:t>coordenação</a:t>
            </a:r>
            <a:r>
              <a:rPr lang="en-US" sz="1400" dirty="0"/>
              <a:t> dos </a:t>
            </a:r>
            <a:r>
              <a:rPr lang="en-US" sz="1400" dirty="0" err="1"/>
              <a:t>múltiplos</a:t>
            </a:r>
            <a:r>
              <a:rPr lang="en-US" sz="1400" dirty="0"/>
              <a:t> </a:t>
            </a:r>
            <a:r>
              <a:rPr lang="en-US" sz="1400" dirty="0" err="1"/>
              <a:t>serviços</a:t>
            </a:r>
            <a:r>
              <a:rPr lang="en-US" sz="1400" dirty="0"/>
              <a:t> </a:t>
            </a:r>
            <a:r>
              <a:rPr lang="en-US" sz="1400" dirty="0" err="1"/>
              <a:t>é</a:t>
            </a:r>
            <a:r>
              <a:rPr lang="en-US" sz="1400" dirty="0"/>
              <a:t> </a:t>
            </a:r>
            <a:r>
              <a:rPr lang="en-US" sz="1400" dirty="0" err="1"/>
              <a:t>feito</a:t>
            </a:r>
            <a:r>
              <a:rPr lang="en-US" sz="1400" dirty="0"/>
              <a:t> </a:t>
            </a:r>
            <a:r>
              <a:rPr lang="en-US" sz="1400" dirty="0" err="1"/>
              <a:t>através</a:t>
            </a:r>
            <a:r>
              <a:rPr lang="en-US" sz="1400" dirty="0"/>
              <a:t> de um </a:t>
            </a:r>
            <a:r>
              <a:rPr lang="en-US" sz="1400" dirty="0" err="1"/>
              <a:t>mediador</a:t>
            </a:r>
            <a:r>
              <a:rPr lang="en-US" sz="1400" dirty="0"/>
              <a:t> central </a:t>
            </a:r>
            <a:r>
              <a:rPr lang="en-US" sz="1400" dirty="0" err="1"/>
              <a:t>ou</a:t>
            </a:r>
            <a:r>
              <a:rPr lang="en-US" sz="1400" dirty="0"/>
              <a:t> um </a:t>
            </a:r>
            <a:r>
              <a:rPr lang="en-US" sz="1400" i="1" dirty="0"/>
              <a:t>hub</a:t>
            </a:r>
            <a:r>
              <a:rPr lang="en-US" sz="1400" dirty="0"/>
              <a:t> </a:t>
            </a:r>
            <a:r>
              <a:rPr lang="en-US" sz="1400" dirty="0" err="1"/>
              <a:t>integrador</a:t>
            </a:r>
            <a:r>
              <a:rPr lang="en-US" sz="1400" dirty="0"/>
              <a:t> (Mule, Camel, Sprint Integration etc.)</a:t>
            </a:r>
          </a:p>
        </p:txBody>
      </p:sp>
      <p:sp>
        <p:nvSpPr>
          <p:cNvPr id="17" name="TextBox 16">
            <a:extLst>
              <a:ext uri="{FF2B5EF4-FFF2-40B4-BE49-F238E27FC236}">
                <a16:creationId xmlns:a16="http://schemas.microsoft.com/office/drawing/2014/main" id="{C88ACE21-551E-0C41-A61B-DFEC2BB65116}"/>
              </a:ext>
            </a:extLst>
          </p:cNvPr>
          <p:cNvSpPr txBox="1"/>
          <p:nvPr/>
        </p:nvSpPr>
        <p:spPr>
          <a:xfrm>
            <a:off x="4680536" y="1923604"/>
            <a:ext cx="299427" cy="369332"/>
          </a:xfrm>
          <a:prstGeom prst="rect">
            <a:avLst/>
          </a:prstGeom>
          <a:noFill/>
        </p:spPr>
        <p:txBody>
          <a:bodyPr wrap="square" rtlCol="0">
            <a:spAutoFit/>
          </a:bodyPr>
          <a:lstStyle/>
          <a:p>
            <a:r>
              <a:rPr lang="en-US" b="1" dirty="0"/>
              <a:t>*</a:t>
            </a:r>
          </a:p>
        </p:txBody>
      </p:sp>
      <p:sp>
        <p:nvSpPr>
          <p:cNvPr id="24" name="TextBox 23">
            <a:extLst>
              <a:ext uri="{FF2B5EF4-FFF2-40B4-BE49-F238E27FC236}">
                <a16:creationId xmlns:a16="http://schemas.microsoft.com/office/drawing/2014/main" id="{716FF3E2-9804-AA4E-81B3-06CEAD0679A2}"/>
              </a:ext>
            </a:extLst>
          </p:cNvPr>
          <p:cNvSpPr txBox="1"/>
          <p:nvPr/>
        </p:nvSpPr>
        <p:spPr>
          <a:xfrm>
            <a:off x="10933137" y="1923604"/>
            <a:ext cx="299427"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704D8E63-C560-F94E-9387-04F1D2FECC5A}"/>
              </a:ext>
            </a:extLst>
          </p:cNvPr>
          <p:cNvSpPr txBox="1"/>
          <p:nvPr/>
        </p:nvSpPr>
        <p:spPr>
          <a:xfrm>
            <a:off x="534572" y="5895771"/>
            <a:ext cx="4656406" cy="369332"/>
          </a:xfrm>
          <a:prstGeom prst="rect">
            <a:avLst/>
          </a:prstGeom>
          <a:noFill/>
        </p:spPr>
        <p:txBody>
          <a:bodyPr wrap="square" rtlCol="0">
            <a:spAutoFit/>
          </a:bodyPr>
          <a:lstStyle/>
          <a:p>
            <a:r>
              <a:rPr lang="en-US" b="1" dirty="0"/>
              <a:t>* </a:t>
            </a:r>
            <a:r>
              <a:rPr lang="en-US" dirty="0"/>
              <a:t>Fonte: </a:t>
            </a:r>
            <a:r>
              <a:rPr lang="pt-BR" dirty="0"/>
              <a:t>Newman, S. (2015)</a:t>
            </a:r>
            <a:endParaRPr lang="en-US" b="1" dirty="0"/>
          </a:p>
        </p:txBody>
      </p:sp>
    </p:spTree>
    <p:extLst>
      <p:ext uri="{BB962C8B-B14F-4D97-AF65-F5344CB8AC3E}">
        <p14:creationId xmlns:p14="http://schemas.microsoft.com/office/powerpoint/2010/main" val="351440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Objetivo</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Pesquisa exploratória</a:t>
            </a:r>
          </a:p>
        </p:txBody>
      </p:sp>
      <p:sp>
        <p:nvSpPr>
          <p:cNvPr id="4" name="TextBox 3">
            <a:extLst>
              <a:ext uri="{FF2B5EF4-FFF2-40B4-BE49-F238E27FC236}">
                <a16:creationId xmlns:a16="http://schemas.microsoft.com/office/drawing/2014/main" id="{430D7C6D-E2F4-624A-91B4-970CF6200069}"/>
              </a:ext>
            </a:extLst>
          </p:cNvPr>
          <p:cNvSpPr txBox="1"/>
          <p:nvPr/>
        </p:nvSpPr>
        <p:spPr>
          <a:xfrm>
            <a:off x="576775" y="1252025"/>
            <a:ext cx="7990450" cy="1846659"/>
          </a:xfrm>
          <a:prstGeom prst="rect">
            <a:avLst/>
          </a:prstGeom>
          <a:noFill/>
        </p:spPr>
        <p:txBody>
          <a:bodyPr wrap="square" rtlCol="0">
            <a:spAutoFit/>
          </a:bodyPr>
          <a:lstStyle/>
          <a:p>
            <a:r>
              <a:rPr lang="en-US" sz="2400" dirty="0"/>
              <a:t>Segundo Gil (2017), </a:t>
            </a:r>
            <a:r>
              <a:rPr lang="en-US" sz="2400" dirty="0" err="1"/>
              <a:t>pesquisa</a:t>
            </a:r>
            <a:r>
              <a:rPr lang="en-US" sz="2400" dirty="0"/>
              <a:t> </a:t>
            </a:r>
            <a:r>
              <a:rPr lang="en-US" sz="2400" dirty="0" err="1"/>
              <a:t>exploratória</a:t>
            </a:r>
            <a:r>
              <a:rPr lang="en-US" sz="2400" dirty="0"/>
              <a:t> </a:t>
            </a:r>
            <a:r>
              <a:rPr lang="en-US" sz="2400" dirty="0" err="1"/>
              <a:t>é</a:t>
            </a:r>
            <a:r>
              <a:rPr lang="en-US" sz="2400" dirty="0"/>
              <a:t>:</a:t>
            </a:r>
          </a:p>
          <a:p>
            <a:endParaRPr lang="en-US" dirty="0"/>
          </a:p>
          <a:p>
            <a:pPr algn="just"/>
            <a:r>
              <a:rPr lang="en-US" i="1" dirty="0"/>
              <a:t>“</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a:t>
            </a:r>
            <a:r>
              <a:rPr lang="en-US" i="1" dirty="0" err="1"/>
              <a:t>proporcionar</a:t>
            </a:r>
            <a:r>
              <a:rPr lang="en-US" i="1" dirty="0"/>
              <a:t> </a:t>
            </a:r>
            <a:r>
              <a:rPr lang="en-US" i="1" dirty="0" err="1"/>
              <a:t>maior</a:t>
            </a:r>
            <a:r>
              <a:rPr lang="en-US" i="1" dirty="0"/>
              <a:t> </a:t>
            </a:r>
            <a:r>
              <a:rPr lang="en-US" i="1" dirty="0" err="1"/>
              <a:t>familiaridade</a:t>
            </a:r>
            <a:r>
              <a:rPr lang="en-US" i="1" dirty="0"/>
              <a:t> com o </a:t>
            </a:r>
            <a:r>
              <a:rPr lang="en-US" i="1" dirty="0" err="1"/>
              <a:t>problema</a:t>
            </a:r>
            <a:r>
              <a:rPr lang="en-US" i="1" dirty="0"/>
              <a:t> com vistas a </a:t>
            </a:r>
            <a:r>
              <a:rPr lang="en-US" i="1" dirty="0" err="1"/>
              <a:t>tomá</a:t>
            </a:r>
            <a:r>
              <a:rPr lang="en-US" i="1" dirty="0"/>
              <a:t>-lo </a:t>
            </a:r>
            <a:r>
              <a:rPr lang="en-US" i="1" dirty="0" err="1"/>
              <a:t>mais</a:t>
            </a:r>
            <a:r>
              <a:rPr lang="en-US" i="1" dirty="0"/>
              <a:t> </a:t>
            </a:r>
            <a:r>
              <a:rPr lang="en-US" i="1" dirty="0" err="1"/>
              <a:t>explícito</a:t>
            </a:r>
            <a:r>
              <a:rPr lang="en-US" i="1" dirty="0"/>
              <a:t> </a:t>
            </a:r>
            <a:r>
              <a:rPr lang="en-US" i="1" dirty="0" err="1"/>
              <a:t>ou</a:t>
            </a:r>
            <a:r>
              <a:rPr lang="en-US" i="1" dirty="0"/>
              <a:t> a </a:t>
            </a:r>
            <a:r>
              <a:rPr lang="en-US" i="1" dirty="0" err="1"/>
              <a:t>construir</a:t>
            </a:r>
            <a:r>
              <a:rPr lang="en-US" i="1" dirty="0"/>
              <a:t> </a:t>
            </a:r>
            <a:r>
              <a:rPr lang="en-US" i="1" dirty="0" err="1"/>
              <a:t>hipóteses</a:t>
            </a:r>
            <a:r>
              <a:rPr lang="en-US" i="1" dirty="0"/>
              <a:t>. </a:t>
            </a:r>
            <a:r>
              <a:rPr lang="en-US" i="1" dirty="0" err="1"/>
              <a:t>Pode</a:t>
            </a:r>
            <a:r>
              <a:rPr lang="en-US" i="1" dirty="0"/>
              <a:t>-se </a:t>
            </a:r>
            <a:r>
              <a:rPr lang="en-US" i="1" dirty="0" err="1"/>
              <a:t>dizer</a:t>
            </a:r>
            <a:r>
              <a:rPr lang="en-US" i="1" dirty="0"/>
              <a:t> que </a:t>
            </a:r>
            <a:r>
              <a:rPr lang="en-US" i="1" dirty="0" err="1"/>
              <a:t>estas</a:t>
            </a:r>
            <a:r>
              <a:rPr lang="en-US" i="1" dirty="0"/>
              <a:t> </a:t>
            </a:r>
            <a:r>
              <a:rPr lang="en-US" i="1" dirty="0" err="1"/>
              <a:t>pesquisas</a:t>
            </a:r>
            <a:r>
              <a:rPr lang="en-US" i="1" dirty="0"/>
              <a:t> </a:t>
            </a:r>
            <a:r>
              <a:rPr lang="en-US" i="1" dirty="0" err="1"/>
              <a:t>têm</a:t>
            </a:r>
            <a:r>
              <a:rPr lang="en-US" i="1" dirty="0"/>
              <a:t> </a:t>
            </a:r>
            <a:r>
              <a:rPr lang="en-US" i="1" dirty="0" err="1"/>
              <a:t>como</a:t>
            </a:r>
            <a:r>
              <a:rPr lang="en-US" i="1" dirty="0"/>
              <a:t> </a:t>
            </a:r>
            <a:r>
              <a:rPr lang="en-US" i="1" dirty="0" err="1"/>
              <a:t>objetivo</a:t>
            </a:r>
            <a:r>
              <a:rPr lang="en-US" i="1" dirty="0"/>
              <a:t> principal o </a:t>
            </a:r>
            <a:r>
              <a:rPr lang="en-US" i="1" dirty="0" err="1"/>
              <a:t>aprimoramento</a:t>
            </a:r>
            <a:r>
              <a:rPr lang="en-US" i="1" dirty="0"/>
              <a:t> de </a:t>
            </a:r>
            <a:r>
              <a:rPr lang="en-US" i="1" dirty="0" err="1"/>
              <a:t>idéias</a:t>
            </a:r>
            <a:r>
              <a:rPr lang="en-US" i="1" dirty="0"/>
              <a:t> </a:t>
            </a:r>
            <a:r>
              <a:rPr lang="en-US" i="1" dirty="0" err="1"/>
              <a:t>ou</a:t>
            </a:r>
            <a:r>
              <a:rPr lang="en-US" i="1" dirty="0"/>
              <a:t> a </a:t>
            </a:r>
            <a:r>
              <a:rPr lang="en-US" i="1" dirty="0" err="1"/>
              <a:t>descoberta</a:t>
            </a:r>
            <a:r>
              <a:rPr lang="en-US" i="1" dirty="0"/>
              <a:t> de </a:t>
            </a:r>
            <a:r>
              <a:rPr lang="en-US" i="1" dirty="0" err="1"/>
              <a:t>intuições</a:t>
            </a:r>
            <a:r>
              <a:rPr lang="en-US" i="1" dirty="0"/>
              <a:t>.”</a:t>
            </a:r>
          </a:p>
        </p:txBody>
      </p:sp>
      <p:sp>
        <p:nvSpPr>
          <p:cNvPr id="6" name="TextBox 5">
            <a:extLst>
              <a:ext uri="{FF2B5EF4-FFF2-40B4-BE49-F238E27FC236}">
                <a16:creationId xmlns:a16="http://schemas.microsoft.com/office/drawing/2014/main" id="{0FDD5D4C-ECE4-6742-8941-28D89C0E89FF}"/>
              </a:ext>
            </a:extLst>
          </p:cNvPr>
          <p:cNvSpPr txBox="1"/>
          <p:nvPr/>
        </p:nvSpPr>
        <p:spPr>
          <a:xfrm>
            <a:off x="576775" y="3460652"/>
            <a:ext cx="7990450" cy="1569660"/>
          </a:xfrm>
          <a:prstGeom prst="rect">
            <a:avLst/>
          </a:prstGeom>
          <a:noFill/>
        </p:spPr>
        <p:txBody>
          <a:bodyPr wrap="square" rtlCol="0">
            <a:spAutoFit/>
          </a:bodyPr>
          <a:lstStyle/>
          <a:p>
            <a:r>
              <a:rPr lang="en-US" sz="2400" dirty="0" err="1"/>
              <a:t>Objetivo</a:t>
            </a:r>
            <a:r>
              <a:rPr lang="en-US" sz="2400" dirty="0"/>
              <a:t>:</a:t>
            </a:r>
          </a:p>
          <a:p>
            <a:endParaRPr lang="en-US" dirty="0"/>
          </a:p>
          <a:p>
            <a:r>
              <a:rPr lang="en-US" dirty="0"/>
              <a:t>O </a:t>
            </a:r>
            <a:r>
              <a:rPr lang="en-US" dirty="0" err="1"/>
              <a:t>objetivo</a:t>
            </a:r>
            <a:r>
              <a:rPr lang="en-US" dirty="0"/>
              <a:t> </a:t>
            </a:r>
            <a:r>
              <a:rPr lang="en-US" dirty="0" err="1"/>
              <a:t>deste</a:t>
            </a:r>
            <a:r>
              <a:rPr lang="en-US" dirty="0"/>
              <a:t> </a:t>
            </a:r>
            <a:r>
              <a:rPr lang="en-US" dirty="0" err="1"/>
              <a:t>artigo</a:t>
            </a:r>
            <a:r>
              <a:rPr lang="en-US" dirty="0"/>
              <a:t> </a:t>
            </a:r>
            <a:r>
              <a:rPr lang="en-US" dirty="0" err="1"/>
              <a:t>é</a:t>
            </a:r>
            <a:r>
              <a:rPr lang="en-US" dirty="0"/>
              <a:t> </a:t>
            </a:r>
            <a:r>
              <a:rPr lang="en-US" dirty="0" err="1"/>
              <a:t>ampliar</a:t>
            </a:r>
            <a:r>
              <a:rPr lang="en-US" dirty="0"/>
              <a:t> e </a:t>
            </a:r>
            <a:r>
              <a:rPr lang="en-US" dirty="0" err="1"/>
              <a:t>aprimorar</a:t>
            </a:r>
            <a:r>
              <a:rPr lang="en-US" dirty="0"/>
              <a:t> o </a:t>
            </a:r>
            <a:r>
              <a:rPr lang="en-US" dirty="0" err="1"/>
              <a:t>conhecimento</a:t>
            </a:r>
            <a:r>
              <a:rPr lang="en-US" dirty="0"/>
              <a:t> </a:t>
            </a:r>
            <a:r>
              <a:rPr lang="en-US" dirty="0" err="1"/>
              <a:t>sobre</a:t>
            </a:r>
            <a:r>
              <a:rPr lang="en-US" dirty="0"/>
              <a:t> as </a:t>
            </a:r>
            <a:r>
              <a:rPr lang="en-US" dirty="0" err="1"/>
              <a:t>diferentes</a:t>
            </a:r>
            <a:r>
              <a:rPr lang="en-US" dirty="0"/>
              <a:t> </a:t>
            </a:r>
            <a:r>
              <a:rPr lang="en-US" dirty="0" err="1"/>
              <a:t>estratégias</a:t>
            </a:r>
            <a:r>
              <a:rPr lang="en-US" dirty="0"/>
              <a:t> de </a:t>
            </a:r>
            <a:r>
              <a:rPr lang="en-US" dirty="0" err="1"/>
              <a:t>coreografia</a:t>
            </a:r>
            <a:r>
              <a:rPr lang="en-US" dirty="0"/>
              <a:t> </a:t>
            </a:r>
            <a:r>
              <a:rPr lang="en-US" dirty="0" err="1"/>
              <a:t>utilizadas</a:t>
            </a:r>
            <a:r>
              <a:rPr lang="en-US" dirty="0"/>
              <a:t> </a:t>
            </a:r>
            <a:r>
              <a:rPr lang="en-US" dirty="0" err="1"/>
              <a:t>na</a:t>
            </a:r>
            <a:r>
              <a:rPr lang="en-US" dirty="0"/>
              <a:t> </a:t>
            </a:r>
            <a:r>
              <a:rPr lang="en-US" dirty="0" err="1"/>
              <a:t>arquitetura</a:t>
            </a:r>
            <a:r>
              <a:rPr lang="en-US" dirty="0"/>
              <a:t> de </a:t>
            </a:r>
            <a:r>
              <a:rPr lang="en-US" dirty="0" err="1"/>
              <a:t>microserviços</a:t>
            </a:r>
            <a:r>
              <a:rPr lang="en-US" dirty="0"/>
              <a:t>. A </a:t>
            </a:r>
            <a:r>
              <a:rPr lang="en-US" dirty="0" err="1"/>
              <a:t>partir</a:t>
            </a:r>
            <a:r>
              <a:rPr lang="en-US" dirty="0"/>
              <a:t> </a:t>
            </a:r>
            <a:r>
              <a:rPr lang="en-US" dirty="0" err="1"/>
              <a:t>disso</a:t>
            </a:r>
            <a:r>
              <a:rPr lang="en-US" dirty="0"/>
              <a:t>, </a:t>
            </a:r>
            <a:r>
              <a:rPr lang="en-US" dirty="0" err="1"/>
              <a:t>este</a:t>
            </a:r>
            <a:r>
              <a:rPr lang="en-US" dirty="0"/>
              <a:t> </a:t>
            </a:r>
            <a:r>
              <a:rPr lang="en-US" dirty="0" err="1"/>
              <a:t>estudo</a:t>
            </a:r>
            <a:r>
              <a:rPr lang="en-US" dirty="0"/>
              <a:t> </a:t>
            </a:r>
            <a:r>
              <a:rPr lang="en-US" dirty="0" err="1"/>
              <a:t>poderá</a:t>
            </a:r>
            <a:r>
              <a:rPr lang="en-US" dirty="0"/>
              <a:t> </a:t>
            </a:r>
            <a:r>
              <a:rPr lang="en-US" dirty="0" err="1"/>
              <a:t>auxiliar</a:t>
            </a:r>
            <a:r>
              <a:rPr lang="en-US" dirty="0"/>
              <a:t> no </a:t>
            </a:r>
            <a:r>
              <a:rPr lang="en-US" dirty="0" err="1"/>
              <a:t>direcionamento</a:t>
            </a:r>
            <a:r>
              <a:rPr lang="en-US" dirty="0"/>
              <a:t> de </a:t>
            </a:r>
            <a:r>
              <a:rPr lang="en-US" dirty="0" err="1"/>
              <a:t>trabalhos</a:t>
            </a:r>
            <a:r>
              <a:rPr lang="en-US" dirty="0"/>
              <a:t> e </a:t>
            </a:r>
            <a:r>
              <a:rPr lang="en-US" dirty="0" err="1"/>
              <a:t>pesquisas</a:t>
            </a:r>
            <a:r>
              <a:rPr lang="en-US" dirty="0"/>
              <a:t> </a:t>
            </a:r>
            <a:r>
              <a:rPr lang="en-US" dirty="0" err="1"/>
              <a:t>futuras</a:t>
            </a:r>
            <a:r>
              <a:rPr lang="en-US" dirty="0"/>
              <a:t>.</a:t>
            </a:r>
          </a:p>
        </p:txBody>
      </p:sp>
    </p:spTree>
    <p:extLst>
      <p:ext uri="{BB962C8B-B14F-4D97-AF65-F5344CB8AC3E}">
        <p14:creationId xmlns:p14="http://schemas.microsoft.com/office/powerpoint/2010/main" val="28308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Trabalhos relacionados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Coreografia dos </a:t>
            </a:r>
            <a:r>
              <a:rPr kumimoji="0" lang="pt-BR" sz="3000" b="1" i="0" u="none" strike="noStrike" kern="1200" cap="none" spc="0" normalizeH="0" baseline="0" noProof="0" dirty="0" err="1">
                <a:ln>
                  <a:noFill/>
                </a:ln>
                <a:solidFill>
                  <a:schemeClr val="accent2">
                    <a:lumMod val="75000"/>
                  </a:schemeClr>
                </a:solidFill>
                <a:effectLst/>
                <a:uLnTx/>
                <a:uFillTx/>
                <a:latin typeface="Itau Display"/>
                <a:ea typeface="+mn-ea"/>
                <a:cs typeface="+mn-cs"/>
              </a:rPr>
              <a:t>microserviços</a:t>
            </a:r>
            <a:endPar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endParaRPr>
          </a:p>
        </p:txBody>
      </p:sp>
      <p:sp>
        <p:nvSpPr>
          <p:cNvPr id="8" name="TextBox 7">
            <a:extLst>
              <a:ext uri="{FF2B5EF4-FFF2-40B4-BE49-F238E27FC236}">
                <a16:creationId xmlns:a16="http://schemas.microsoft.com/office/drawing/2014/main" id="{8373E627-25BB-0F45-886B-1AEA182EB7A7}"/>
              </a:ext>
            </a:extLst>
          </p:cNvPr>
          <p:cNvSpPr txBox="1"/>
          <p:nvPr/>
        </p:nvSpPr>
        <p:spPr>
          <a:xfrm>
            <a:off x="520505" y="1060513"/>
            <a:ext cx="8454683" cy="1200329"/>
          </a:xfrm>
          <a:prstGeom prst="rect">
            <a:avLst/>
          </a:prstGeom>
          <a:noFill/>
        </p:spPr>
        <p:txBody>
          <a:bodyPr wrap="square" rtlCol="0">
            <a:spAutoFit/>
          </a:bodyPr>
          <a:lstStyle/>
          <a:p>
            <a:r>
              <a:rPr lang="en-US" dirty="0" err="1"/>
              <a:t>Possível</a:t>
            </a:r>
            <a:r>
              <a:rPr lang="en-US" dirty="0"/>
              <a:t> </a:t>
            </a:r>
            <a:r>
              <a:rPr lang="en-US" dirty="0" err="1"/>
              <a:t>pergunta</a:t>
            </a:r>
            <a:r>
              <a:rPr lang="en-US" dirty="0"/>
              <a:t>:</a:t>
            </a:r>
          </a:p>
          <a:p>
            <a:endParaRPr lang="en-US" dirty="0"/>
          </a:p>
          <a:p>
            <a:r>
              <a:rPr lang="en-US" i="1" dirty="0"/>
              <a:t>Como </a:t>
            </a:r>
            <a:r>
              <a:rPr lang="en-US" i="1" dirty="0" err="1"/>
              <a:t>coreografar</a:t>
            </a:r>
            <a:r>
              <a:rPr lang="en-US" i="1" dirty="0"/>
              <a:t> </a:t>
            </a:r>
            <a:r>
              <a:rPr lang="en-US" i="1" dirty="0" err="1"/>
              <a:t>os</a:t>
            </a:r>
            <a:r>
              <a:rPr lang="en-US" i="1" dirty="0"/>
              <a:t> </a:t>
            </a:r>
            <a:r>
              <a:rPr lang="en-US" i="1" dirty="0" err="1"/>
              <a:t>microserviços</a:t>
            </a:r>
            <a:r>
              <a:rPr lang="en-US" i="1" dirty="0"/>
              <a:t> para que o </a:t>
            </a:r>
            <a:r>
              <a:rPr lang="en-US" i="1" dirty="0" err="1"/>
              <a:t>sistema</a:t>
            </a:r>
            <a:r>
              <a:rPr lang="en-US" i="1" dirty="0"/>
              <a:t> </a:t>
            </a:r>
            <a:r>
              <a:rPr lang="en-US" i="1" dirty="0" err="1"/>
              <a:t>tenha</a:t>
            </a:r>
            <a:r>
              <a:rPr lang="en-US" i="1" dirty="0"/>
              <a:t> um </a:t>
            </a:r>
            <a:r>
              <a:rPr lang="en-US" i="1" dirty="0" err="1"/>
              <a:t>baixo</a:t>
            </a:r>
            <a:r>
              <a:rPr lang="en-US" i="1" dirty="0"/>
              <a:t> </a:t>
            </a:r>
            <a:r>
              <a:rPr lang="en-US" i="1" dirty="0" err="1"/>
              <a:t>acoplamento</a:t>
            </a:r>
            <a:r>
              <a:rPr lang="en-US" i="1" dirty="0"/>
              <a:t> e </a:t>
            </a:r>
            <a:r>
              <a:rPr lang="en-US" i="1" dirty="0" err="1"/>
              <a:t>alta</a:t>
            </a:r>
            <a:r>
              <a:rPr lang="en-US" i="1" dirty="0"/>
              <a:t> </a:t>
            </a:r>
            <a:r>
              <a:rPr lang="en-US" i="1" dirty="0" err="1"/>
              <a:t>coesão</a:t>
            </a:r>
            <a:r>
              <a:rPr lang="en-US" i="1" dirty="0"/>
              <a:t>?</a:t>
            </a:r>
          </a:p>
        </p:txBody>
      </p:sp>
      <p:graphicFrame>
        <p:nvGraphicFramePr>
          <p:cNvPr id="16" name="Table 15">
            <a:extLst>
              <a:ext uri="{FF2B5EF4-FFF2-40B4-BE49-F238E27FC236}">
                <a16:creationId xmlns:a16="http://schemas.microsoft.com/office/drawing/2014/main" id="{9047685E-116B-9C4E-A874-CB07713F97F1}"/>
              </a:ext>
            </a:extLst>
          </p:cNvPr>
          <p:cNvGraphicFramePr>
            <a:graphicFrameLocks noGrp="1"/>
          </p:cNvGraphicFramePr>
          <p:nvPr>
            <p:extLst>
              <p:ext uri="{D42A27DB-BD31-4B8C-83A1-F6EECF244321}">
                <p14:modId xmlns:p14="http://schemas.microsoft.com/office/powerpoint/2010/main" val="2165655360"/>
              </p:ext>
            </p:extLst>
          </p:nvPr>
        </p:nvGraphicFramePr>
        <p:xfrm>
          <a:off x="520505" y="2564895"/>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90506956"/>
                    </a:ext>
                  </a:extLst>
                </a:gridCol>
                <a:gridCol w="4064000">
                  <a:extLst>
                    <a:ext uri="{9D8B030D-6E8A-4147-A177-3AD203B41FA5}">
                      <a16:colId xmlns:a16="http://schemas.microsoft.com/office/drawing/2014/main" val="4145734719"/>
                    </a:ext>
                  </a:extLst>
                </a:gridCol>
              </a:tblGrid>
              <a:tr h="370840">
                <a:tc>
                  <a:txBody>
                    <a:bodyPr/>
                    <a:lstStyle/>
                    <a:p>
                      <a:pPr algn="ctr"/>
                      <a:r>
                        <a:rPr lang="en-US" dirty="0"/>
                        <a:t>Autor</a:t>
                      </a:r>
                    </a:p>
                  </a:txBody>
                  <a:tcPr/>
                </a:tc>
                <a:tc>
                  <a:txBody>
                    <a:bodyPr/>
                    <a:lstStyle/>
                    <a:p>
                      <a:pPr algn="ctr"/>
                      <a:r>
                        <a:rPr lang="en-US" dirty="0" err="1"/>
                        <a:t>Contribuição</a:t>
                      </a:r>
                      <a:endParaRPr lang="en-US" dirty="0"/>
                    </a:p>
                  </a:txBody>
                  <a:tcPr/>
                </a:tc>
                <a:extLst>
                  <a:ext uri="{0D108BD9-81ED-4DB2-BD59-A6C34878D82A}">
                    <a16:rowId xmlns:a16="http://schemas.microsoft.com/office/drawing/2014/main" val="2726740434"/>
                  </a:ext>
                </a:extLst>
              </a:tr>
              <a:tr h="370840">
                <a:tc>
                  <a:txBody>
                    <a:bodyPr/>
                    <a:lstStyle/>
                    <a:p>
                      <a:r>
                        <a:rPr lang="en-US" dirty="0"/>
                        <a:t>Fowler e Lewis (2014)</a:t>
                      </a:r>
                    </a:p>
                  </a:txBody>
                  <a:tcPr/>
                </a:tc>
                <a:tc>
                  <a:txBody>
                    <a:bodyPr/>
                    <a:lstStyle/>
                    <a:p>
                      <a:r>
                        <a:rPr lang="en-US" dirty="0"/>
                        <a:t>Smart endpoints and dumb pipes</a:t>
                      </a:r>
                    </a:p>
                  </a:txBody>
                  <a:tcPr/>
                </a:tc>
                <a:extLst>
                  <a:ext uri="{0D108BD9-81ED-4DB2-BD59-A6C34878D82A}">
                    <a16:rowId xmlns:a16="http://schemas.microsoft.com/office/drawing/2014/main" val="2546919899"/>
                  </a:ext>
                </a:extLst>
              </a:tr>
              <a:tr h="370840">
                <a:tc>
                  <a:txBody>
                    <a:bodyPr/>
                    <a:lstStyle/>
                    <a:p>
                      <a:r>
                        <a:rPr lang="en-US" dirty="0" err="1"/>
                        <a:t>D’Amore</a:t>
                      </a:r>
                      <a:r>
                        <a:rPr lang="en-US" dirty="0"/>
                        <a:t> (2015)</a:t>
                      </a:r>
                    </a:p>
                  </a:txBody>
                  <a:tcPr/>
                </a:tc>
                <a:tc>
                  <a:txBody>
                    <a:bodyPr/>
                    <a:lstStyle/>
                    <a:p>
                      <a:r>
                        <a:rPr lang="en-US" dirty="0" err="1"/>
                        <a:t>Coreografia</a:t>
                      </a:r>
                      <a:r>
                        <a:rPr lang="en-US" dirty="0"/>
                        <a:t> </a:t>
                      </a:r>
                      <a:r>
                        <a:rPr lang="en-US" dirty="0" err="1"/>
                        <a:t>baseada</a:t>
                      </a:r>
                      <a:r>
                        <a:rPr lang="en-US" dirty="0"/>
                        <a:t> </a:t>
                      </a:r>
                      <a:r>
                        <a:rPr lang="en-US" dirty="0" err="1"/>
                        <a:t>em</a:t>
                      </a:r>
                      <a:r>
                        <a:rPr lang="en-US" dirty="0"/>
                        <a:t> </a:t>
                      </a:r>
                      <a:r>
                        <a:rPr lang="en-US" dirty="0" err="1"/>
                        <a:t>eventos</a:t>
                      </a:r>
                      <a:endParaRPr lang="en-US" dirty="0"/>
                    </a:p>
                  </a:txBody>
                  <a:tcPr/>
                </a:tc>
                <a:extLst>
                  <a:ext uri="{0D108BD9-81ED-4DB2-BD59-A6C34878D82A}">
                    <a16:rowId xmlns:a16="http://schemas.microsoft.com/office/drawing/2014/main" val="3352756023"/>
                  </a:ext>
                </a:extLst>
              </a:tr>
              <a:tr h="370840">
                <a:tc>
                  <a:txBody>
                    <a:bodyPr/>
                    <a:lstStyle/>
                    <a:p>
                      <a:r>
                        <a:rPr lang="en-US" dirty="0"/>
                        <a:t>Curry (2004)</a:t>
                      </a:r>
                    </a:p>
                  </a:txBody>
                  <a:tcPr/>
                </a:tc>
                <a:tc>
                  <a:txBody>
                    <a:bodyPr/>
                    <a:lstStyle/>
                    <a:p>
                      <a:r>
                        <a:rPr lang="en-US" dirty="0"/>
                        <a:t>MOM – Message </a:t>
                      </a:r>
                      <a:r>
                        <a:rPr lang="en-US" dirty="0" err="1"/>
                        <a:t>Orientede</a:t>
                      </a:r>
                      <a:r>
                        <a:rPr lang="en-US" dirty="0"/>
                        <a:t> Middleware</a:t>
                      </a:r>
                    </a:p>
                  </a:txBody>
                  <a:tcPr/>
                </a:tc>
                <a:extLst>
                  <a:ext uri="{0D108BD9-81ED-4DB2-BD59-A6C34878D82A}">
                    <a16:rowId xmlns:a16="http://schemas.microsoft.com/office/drawing/2014/main" val="3576319386"/>
                  </a:ext>
                </a:extLst>
              </a:tr>
              <a:tr h="370840">
                <a:tc>
                  <a:txBody>
                    <a:bodyPr/>
                    <a:lstStyle/>
                    <a:p>
                      <a:r>
                        <a:rPr lang="en-US" dirty="0"/>
                        <a:t>Richter et al. (2017)</a:t>
                      </a:r>
                    </a:p>
                  </a:txBody>
                  <a:tcPr/>
                </a:tc>
                <a:tc>
                  <a:txBody>
                    <a:bodyPr/>
                    <a:lstStyle/>
                    <a:p>
                      <a:r>
                        <a:rPr lang="en-US" dirty="0" err="1"/>
                        <a:t>Comunicação</a:t>
                      </a:r>
                      <a:r>
                        <a:rPr lang="en-US" dirty="0"/>
                        <a:t> </a:t>
                      </a:r>
                      <a:r>
                        <a:rPr lang="en-US" dirty="0" err="1"/>
                        <a:t>feita</a:t>
                      </a:r>
                      <a:r>
                        <a:rPr lang="en-US" dirty="0"/>
                        <a:t> </a:t>
                      </a:r>
                      <a:r>
                        <a:rPr lang="en-US" dirty="0" err="1"/>
                        <a:t>através</a:t>
                      </a:r>
                      <a:r>
                        <a:rPr lang="en-US" dirty="0"/>
                        <a:t> de </a:t>
                      </a:r>
                      <a:r>
                        <a:rPr lang="en-US" dirty="0" err="1"/>
                        <a:t>uma</a:t>
                      </a:r>
                      <a:r>
                        <a:rPr lang="en-US" dirty="0"/>
                        <a:t> fila de </a:t>
                      </a:r>
                      <a:r>
                        <a:rPr lang="en-US" dirty="0" err="1"/>
                        <a:t>mensagens</a:t>
                      </a:r>
                      <a:r>
                        <a:rPr lang="en-US" dirty="0"/>
                        <a:t> </a:t>
                      </a:r>
                      <a:r>
                        <a:rPr lang="en-US" dirty="0" err="1"/>
                        <a:t>assíncrona</a:t>
                      </a:r>
                      <a:endParaRPr lang="en-US" dirty="0"/>
                    </a:p>
                  </a:txBody>
                  <a:tcPr/>
                </a:tc>
                <a:extLst>
                  <a:ext uri="{0D108BD9-81ED-4DB2-BD59-A6C34878D82A}">
                    <a16:rowId xmlns:a16="http://schemas.microsoft.com/office/drawing/2014/main" val="3931938189"/>
                  </a:ext>
                </a:extLst>
              </a:tr>
              <a:tr h="370840">
                <a:tc>
                  <a:txBody>
                    <a:bodyPr/>
                    <a:lstStyle/>
                    <a:p>
                      <a:r>
                        <a:rPr lang="en-US" dirty="0"/>
                        <a:t>Fetzer et al. (2017), </a:t>
                      </a:r>
                      <a:r>
                        <a:rPr lang="en-US" dirty="0" err="1"/>
                        <a:t>Brilhante</a:t>
                      </a:r>
                      <a:r>
                        <a:rPr lang="en-US" dirty="0"/>
                        <a:t> et al. (2017)</a:t>
                      </a:r>
                    </a:p>
                  </a:txBody>
                  <a:tcPr/>
                </a:tc>
                <a:tc>
                  <a:txBody>
                    <a:bodyPr/>
                    <a:lstStyle/>
                    <a:p>
                      <a:r>
                        <a:rPr lang="en-US" dirty="0" err="1"/>
                        <a:t>Arquitetura</a:t>
                      </a:r>
                      <a:r>
                        <a:rPr lang="en-US" dirty="0"/>
                        <a:t> de </a:t>
                      </a:r>
                      <a:r>
                        <a:rPr lang="en-US" dirty="0" err="1"/>
                        <a:t>microserviços</a:t>
                      </a:r>
                      <a:r>
                        <a:rPr lang="en-US" dirty="0"/>
                        <a:t> </a:t>
                      </a:r>
                      <a:r>
                        <a:rPr lang="en-US" dirty="0" err="1"/>
                        <a:t>reativa</a:t>
                      </a:r>
                      <a:endParaRPr lang="en-US" dirty="0"/>
                    </a:p>
                  </a:txBody>
                  <a:tcPr/>
                </a:tc>
                <a:extLst>
                  <a:ext uri="{0D108BD9-81ED-4DB2-BD59-A6C34878D82A}">
                    <a16:rowId xmlns:a16="http://schemas.microsoft.com/office/drawing/2014/main" val="3825587219"/>
                  </a:ext>
                </a:extLst>
              </a:tr>
            </a:tbl>
          </a:graphicData>
        </a:graphic>
      </p:graphicFrame>
    </p:spTree>
    <p:extLst>
      <p:ext uri="{BB962C8B-B14F-4D97-AF65-F5344CB8AC3E}">
        <p14:creationId xmlns:p14="http://schemas.microsoft.com/office/powerpoint/2010/main" val="141095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36000" y="168199"/>
            <a:ext cx="11520000" cy="240923"/>
          </a:xfrm>
          <a:prstGeom prst="rect">
            <a:avLst/>
          </a:prstGeom>
        </p:spPr>
        <p:txBody>
          <a:bodyPr vert="horz" lIns="91440" tIns="45720" rIns="91440" bIns="45720" rtlCol="0" anchor="t">
            <a:noAutofit/>
          </a:bodyPr>
          <a:lstStyle>
            <a:lvl1pPr algn="l" defTabSz="914411" rtl="0" eaLnBrk="1" latinLnBrk="0" hangingPunct="1">
              <a:lnSpc>
                <a:spcPct val="90000"/>
              </a:lnSpc>
              <a:spcBef>
                <a:spcPct val="0"/>
              </a:spcBef>
              <a:buNone/>
              <a:defRPr sz="1400" b="0" kern="1200">
                <a:solidFill>
                  <a:schemeClr val="accent6"/>
                </a:solidFill>
                <a:latin typeface="+mj-lt"/>
                <a:ea typeface="+mj-ea"/>
                <a:cs typeface="+mj-cs"/>
              </a:defRPr>
            </a:lvl1pPr>
          </a:lstStyle>
          <a:p>
            <a:pPr marL="0" marR="0" lvl="0" indent="0" algn="l" defTabSz="914411" rtl="0" eaLnBrk="1" fontAlgn="auto" latinLnBrk="0" hangingPunct="1">
              <a:lnSpc>
                <a:spcPct val="90000"/>
              </a:lnSpc>
              <a:spcBef>
                <a:spcPct val="0"/>
              </a:spcBef>
              <a:spcAft>
                <a:spcPts val="0"/>
              </a:spcAft>
              <a:buClrTx/>
              <a:buSzTx/>
              <a:buFontTx/>
              <a:buNone/>
              <a:tabLst/>
              <a:defRPr/>
            </a:pPr>
            <a:r>
              <a:rPr kumimoji="0" lang="pt-BR" sz="1400" b="0" i="0" u="none" strike="noStrike" kern="1200" cap="none" spc="0" normalizeH="0" baseline="0" noProof="0" dirty="0">
                <a:ln>
                  <a:noFill/>
                </a:ln>
                <a:solidFill>
                  <a:srgbClr val="5F6062"/>
                </a:solidFill>
                <a:effectLst/>
                <a:uLnTx/>
                <a:uFillTx/>
                <a:latin typeface="Itau Display"/>
                <a:ea typeface="+mj-ea"/>
                <a:cs typeface="+mj-cs"/>
              </a:rPr>
              <a:t>Resultados</a:t>
            </a:r>
          </a:p>
        </p:txBody>
      </p:sp>
      <p:sp>
        <p:nvSpPr>
          <p:cNvPr id="3" name="Espaço Reservado para Texto 6"/>
          <p:cNvSpPr txBox="1">
            <a:spLocks/>
          </p:cNvSpPr>
          <p:nvPr/>
        </p:nvSpPr>
        <p:spPr>
          <a:xfrm>
            <a:off x="336550" y="367523"/>
            <a:ext cx="11518900" cy="388938"/>
          </a:xfrm>
          <a:prstGeom prst="rect">
            <a:avLst/>
          </a:prstGeom>
        </p:spPr>
        <p:txBody>
          <a:bodyPr vert="horz" lIns="91440" tIns="0" rIns="91440" bIns="45720" rtlCol="0" anchor="t">
            <a:noAutofit/>
          </a:bodyPr>
          <a:lstStyle>
            <a:lvl1pPr marL="0" indent="0" algn="l" defTabSz="914411" rtl="0" eaLnBrk="1" latinLnBrk="0" hangingPunct="1">
              <a:lnSpc>
                <a:spcPct val="100000"/>
              </a:lnSpc>
              <a:spcBef>
                <a:spcPts val="1001"/>
              </a:spcBef>
              <a:buFont typeface="Arial" panose="020B0604020202020204" pitchFamily="34" charset="0"/>
              <a:buNone/>
              <a:defRPr lang="pt-BR" sz="3000" b="1" kern="1200" dirty="0">
                <a:solidFill>
                  <a:schemeClr val="accent5"/>
                </a:solidFill>
                <a:latin typeface="+mj-lt"/>
                <a:ea typeface="+mn-ea"/>
                <a:cs typeface="+mn-cs"/>
              </a:defRPr>
            </a:lvl1pPr>
            <a:lvl2pPr marL="539756" indent="-182566" algn="l" defTabSz="914411" rtl="0" eaLnBrk="1" latinLnBrk="0" hangingPunct="1">
              <a:lnSpc>
                <a:spcPct val="100000"/>
              </a:lnSpc>
              <a:spcBef>
                <a:spcPts val="500"/>
              </a:spcBef>
              <a:buFont typeface="Arial" panose="020B0604020202020204" pitchFamily="34" charset="0"/>
              <a:buChar char="•"/>
              <a:defRPr sz="1401" kern="1200">
                <a:solidFill>
                  <a:schemeClr val="accent6"/>
                </a:solidFill>
                <a:latin typeface="+mn-lt"/>
                <a:ea typeface="+mn-ea"/>
                <a:cs typeface="+mn-cs"/>
              </a:defRPr>
            </a:lvl2pPr>
            <a:lvl3pPr marL="898536" indent="-184152" algn="l" defTabSz="914411" rtl="0" eaLnBrk="1" latinLnBrk="0" hangingPunct="1">
              <a:lnSpc>
                <a:spcPct val="100000"/>
              </a:lnSpc>
              <a:spcBef>
                <a:spcPts val="500"/>
              </a:spcBef>
              <a:buFont typeface="Arial" panose="020B0604020202020204" pitchFamily="34" charset="0"/>
              <a:buChar char="•"/>
              <a:defRPr sz="1200" kern="1200">
                <a:solidFill>
                  <a:schemeClr val="accent6"/>
                </a:solidFill>
                <a:latin typeface="+mn-lt"/>
                <a:ea typeface="+mn-ea"/>
                <a:cs typeface="+mn-cs"/>
              </a:defRPr>
            </a:lvl3pPr>
            <a:lvl4pPr marL="1255729" indent="-184152"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4pPr>
            <a:lvl5pPr marL="1612920" indent="-174628" algn="l" defTabSz="914411" rtl="0" eaLnBrk="1" latinLnBrk="0" hangingPunct="1">
              <a:lnSpc>
                <a:spcPct val="100000"/>
              </a:lnSpc>
              <a:spcBef>
                <a:spcPts val="500"/>
              </a:spcBef>
              <a:buFont typeface="Arial" panose="020B0604020202020204" pitchFamily="34" charset="0"/>
              <a:buChar char="•"/>
              <a:defRPr sz="1100" kern="1200">
                <a:solidFill>
                  <a:schemeClr val="accent6"/>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marR="0" lvl="0" indent="0" algn="l" defTabSz="914411" rtl="0" eaLnBrk="1" fontAlgn="auto" latinLnBrk="0" hangingPunct="1">
              <a:lnSpc>
                <a:spcPct val="100000"/>
              </a:lnSpc>
              <a:spcBef>
                <a:spcPts val="1001"/>
              </a:spcBef>
              <a:spcAft>
                <a:spcPts val="0"/>
              </a:spcAft>
              <a:buClrTx/>
              <a:buSzTx/>
              <a:buFont typeface="Arial" panose="020B0604020202020204" pitchFamily="34" charset="0"/>
              <a:buNone/>
              <a:tabLst/>
              <a:defRPr/>
            </a:pPr>
            <a:r>
              <a:rPr kumimoji="0" lang="pt-BR" sz="3000" b="1" i="0" u="none" strike="noStrike" kern="1200" cap="none" spc="0" normalizeH="0" baseline="0" noProof="0" dirty="0">
                <a:ln>
                  <a:noFill/>
                </a:ln>
                <a:solidFill>
                  <a:schemeClr val="accent2">
                    <a:lumMod val="75000"/>
                  </a:schemeClr>
                </a:solidFill>
                <a:effectLst/>
                <a:uLnTx/>
                <a:uFillTx/>
                <a:latin typeface="Itau Display"/>
                <a:ea typeface="+mn-ea"/>
                <a:cs typeface="+mn-cs"/>
              </a:rPr>
              <a:t>MOM</a:t>
            </a:r>
          </a:p>
        </p:txBody>
      </p:sp>
      <p:sp>
        <p:nvSpPr>
          <p:cNvPr id="23" name="TextBox 22">
            <a:extLst>
              <a:ext uri="{FF2B5EF4-FFF2-40B4-BE49-F238E27FC236}">
                <a16:creationId xmlns:a16="http://schemas.microsoft.com/office/drawing/2014/main" id="{40D2F3F5-5CE2-6645-9023-F1C7783ADD86}"/>
              </a:ext>
            </a:extLst>
          </p:cNvPr>
          <p:cNvSpPr txBox="1"/>
          <p:nvPr/>
        </p:nvSpPr>
        <p:spPr>
          <a:xfrm>
            <a:off x="8412480" y="1347275"/>
            <a:ext cx="647114" cy="461665"/>
          </a:xfrm>
          <a:prstGeom prst="rect">
            <a:avLst/>
          </a:prstGeom>
          <a:noFill/>
        </p:spPr>
        <p:txBody>
          <a:bodyPr wrap="square" rtlCol="0">
            <a:spAutoFit/>
          </a:bodyPr>
          <a:lstStyle/>
          <a:p>
            <a:r>
              <a:rPr lang="en-US" sz="2400" b="1" dirty="0"/>
              <a:t>*</a:t>
            </a:r>
          </a:p>
        </p:txBody>
      </p:sp>
      <p:sp>
        <p:nvSpPr>
          <p:cNvPr id="24" name="TextBox 23">
            <a:extLst>
              <a:ext uri="{FF2B5EF4-FFF2-40B4-BE49-F238E27FC236}">
                <a16:creationId xmlns:a16="http://schemas.microsoft.com/office/drawing/2014/main" id="{3AA1BF9D-D344-884E-9F02-9981153332DF}"/>
              </a:ext>
            </a:extLst>
          </p:cNvPr>
          <p:cNvSpPr txBox="1"/>
          <p:nvPr/>
        </p:nvSpPr>
        <p:spPr>
          <a:xfrm>
            <a:off x="378203" y="5705915"/>
            <a:ext cx="6163274" cy="369332"/>
          </a:xfrm>
          <a:prstGeom prst="rect">
            <a:avLst/>
          </a:prstGeom>
          <a:noFill/>
        </p:spPr>
        <p:txBody>
          <a:bodyPr wrap="square" rtlCol="0">
            <a:spAutoFit/>
          </a:bodyPr>
          <a:lstStyle/>
          <a:p>
            <a:r>
              <a:rPr lang="en-US" b="1" dirty="0"/>
              <a:t>* </a:t>
            </a:r>
            <a:r>
              <a:rPr lang="en-US" dirty="0"/>
              <a:t>Fonte: </a:t>
            </a:r>
            <a:r>
              <a:rPr lang="en-US" dirty="0" err="1"/>
              <a:t>Bóner</a:t>
            </a:r>
            <a:r>
              <a:rPr lang="en-US" dirty="0"/>
              <a:t>, J. e </a:t>
            </a:r>
            <a:r>
              <a:rPr lang="en-US" dirty="0" err="1"/>
              <a:t>Klang</a:t>
            </a:r>
            <a:r>
              <a:rPr lang="en-US" dirty="0"/>
              <a:t>, V. (2016)</a:t>
            </a:r>
            <a:endParaRPr lang="en-US" b="1" dirty="0"/>
          </a:p>
        </p:txBody>
      </p:sp>
      <p:pic>
        <p:nvPicPr>
          <p:cNvPr id="28" name="Picture 27">
            <a:extLst>
              <a:ext uri="{FF2B5EF4-FFF2-40B4-BE49-F238E27FC236}">
                <a16:creationId xmlns:a16="http://schemas.microsoft.com/office/drawing/2014/main" id="{6628AD18-D7F9-3143-9275-C122F66C4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393" y="4420256"/>
            <a:ext cx="3194991" cy="953582"/>
          </a:xfrm>
          <a:prstGeom prst="rect">
            <a:avLst/>
          </a:prstGeom>
        </p:spPr>
      </p:pic>
      <p:pic>
        <p:nvPicPr>
          <p:cNvPr id="30" name="Picture 29">
            <a:extLst>
              <a:ext uri="{FF2B5EF4-FFF2-40B4-BE49-F238E27FC236}">
                <a16:creationId xmlns:a16="http://schemas.microsoft.com/office/drawing/2014/main" id="{F249F950-A080-6B43-8BE8-7BCAB80DE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446" y="973126"/>
            <a:ext cx="2424938" cy="903080"/>
          </a:xfrm>
          <a:prstGeom prst="rect">
            <a:avLst/>
          </a:prstGeom>
        </p:spPr>
      </p:pic>
      <p:pic>
        <p:nvPicPr>
          <p:cNvPr id="32" name="Picture 31">
            <a:extLst>
              <a:ext uri="{FF2B5EF4-FFF2-40B4-BE49-F238E27FC236}">
                <a16:creationId xmlns:a16="http://schemas.microsoft.com/office/drawing/2014/main" id="{93800D05-BD57-6B43-B165-748AC33B3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720" y="4220470"/>
            <a:ext cx="3844560" cy="1153368"/>
          </a:xfrm>
          <a:prstGeom prst="rect">
            <a:avLst/>
          </a:prstGeom>
        </p:spPr>
      </p:pic>
      <p:pic>
        <p:nvPicPr>
          <p:cNvPr id="34" name="Graphic 33">
            <a:extLst>
              <a:ext uri="{FF2B5EF4-FFF2-40B4-BE49-F238E27FC236}">
                <a16:creationId xmlns:a16="http://schemas.microsoft.com/office/drawing/2014/main" id="{5356514D-AE49-F541-B0B2-75009AE90A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014" y="4360434"/>
            <a:ext cx="2540419" cy="1041258"/>
          </a:xfrm>
          <a:prstGeom prst="rect">
            <a:avLst/>
          </a:prstGeom>
        </p:spPr>
      </p:pic>
      <p:pic>
        <p:nvPicPr>
          <p:cNvPr id="37" name="Picture 36">
            <a:extLst>
              <a:ext uri="{FF2B5EF4-FFF2-40B4-BE49-F238E27FC236}">
                <a16:creationId xmlns:a16="http://schemas.microsoft.com/office/drawing/2014/main" id="{3CC0134D-D7C3-8D40-B7BF-9F994DF5A92E}"/>
              </a:ext>
            </a:extLst>
          </p:cNvPr>
          <p:cNvPicPr>
            <a:picLocks noChangeAspect="1"/>
          </p:cNvPicPr>
          <p:nvPr/>
        </p:nvPicPr>
        <p:blipFill rotWithShape="1">
          <a:blip r:embed="rId7">
            <a:extLst>
              <a:ext uri="{28A0092B-C50C-407E-A947-70E740481C1C}">
                <a14:useLocalDpi xmlns:a14="http://schemas.microsoft.com/office/drawing/2010/main" val="0"/>
              </a:ext>
            </a:extLst>
          </a:blip>
          <a:srcRect r="58000"/>
          <a:stretch/>
        </p:blipFill>
        <p:spPr>
          <a:xfrm>
            <a:off x="9191274" y="2092871"/>
            <a:ext cx="2213281" cy="2394702"/>
          </a:xfrm>
          <a:prstGeom prst="rect">
            <a:avLst/>
          </a:prstGeom>
        </p:spPr>
      </p:pic>
      <p:sp>
        <p:nvSpPr>
          <p:cNvPr id="4" name="Rectangle 3">
            <a:extLst>
              <a:ext uri="{FF2B5EF4-FFF2-40B4-BE49-F238E27FC236}">
                <a16:creationId xmlns:a16="http://schemas.microsoft.com/office/drawing/2014/main" id="{CC857CED-1499-9B4D-B329-67628D505548}"/>
              </a:ext>
            </a:extLst>
          </p:cNvPr>
          <p:cNvSpPr/>
          <p:nvPr/>
        </p:nvSpPr>
        <p:spPr>
          <a:xfrm>
            <a:off x="3390315" y="802136"/>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202BBB-FC79-3D4B-8205-9CA7C0560179}"/>
              </a:ext>
            </a:extLst>
          </p:cNvPr>
          <p:cNvSpPr txBox="1"/>
          <p:nvPr/>
        </p:nvSpPr>
        <p:spPr>
          <a:xfrm>
            <a:off x="3693074" y="1051295"/>
            <a:ext cx="961292" cy="461665"/>
          </a:xfrm>
          <a:prstGeom prst="rect">
            <a:avLst/>
          </a:prstGeom>
          <a:noFill/>
        </p:spPr>
        <p:txBody>
          <a:bodyPr wrap="square" rtlCol="0">
            <a:spAutoFit/>
          </a:bodyPr>
          <a:lstStyle/>
          <a:p>
            <a:r>
              <a:rPr lang="en-US" sz="2400" b="1" dirty="0"/>
              <a:t>MOM</a:t>
            </a:r>
          </a:p>
        </p:txBody>
      </p:sp>
      <p:cxnSp>
        <p:nvCxnSpPr>
          <p:cNvPr id="8" name="Straight Arrow Connector 7">
            <a:extLst>
              <a:ext uri="{FF2B5EF4-FFF2-40B4-BE49-F238E27FC236}">
                <a16:creationId xmlns:a16="http://schemas.microsoft.com/office/drawing/2014/main" id="{8B34F216-D811-BC48-979D-9309EDD231DF}"/>
              </a:ext>
            </a:extLst>
          </p:cNvPr>
          <p:cNvCxnSpPr/>
          <p:nvPr/>
        </p:nvCxnSpPr>
        <p:spPr>
          <a:xfrm flipH="1">
            <a:off x="2739032" y="1721290"/>
            <a:ext cx="675250" cy="767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4FDF71-2A0C-E945-857B-12EDAC6EBDC3}"/>
              </a:ext>
            </a:extLst>
          </p:cNvPr>
          <p:cNvCxnSpPr>
            <a:cxnSpLocks/>
          </p:cNvCxnSpPr>
          <p:nvPr/>
        </p:nvCxnSpPr>
        <p:spPr>
          <a:xfrm>
            <a:off x="5008098" y="1749648"/>
            <a:ext cx="675250" cy="772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71C399B-1F96-E447-9F32-C62D18ACBB36}"/>
              </a:ext>
            </a:extLst>
          </p:cNvPr>
          <p:cNvSpPr/>
          <p:nvPr/>
        </p:nvSpPr>
        <p:spPr>
          <a:xfrm>
            <a:off x="4923694" y="2488465"/>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A395DD-A863-4645-929C-E8A791790AB0}"/>
              </a:ext>
            </a:extLst>
          </p:cNvPr>
          <p:cNvSpPr/>
          <p:nvPr/>
        </p:nvSpPr>
        <p:spPr>
          <a:xfrm>
            <a:off x="1981012" y="2473171"/>
            <a:ext cx="1617783" cy="959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0A37A2B-B74E-AF42-BCED-A4D2BA4B712C}"/>
              </a:ext>
            </a:extLst>
          </p:cNvPr>
          <p:cNvSpPr txBox="1"/>
          <p:nvPr/>
        </p:nvSpPr>
        <p:spPr>
          <a:xfrm>
            <a:off x="2079977" y="2760462"/>
            <a:ext cx="1419851" cy="461665"/>
          </a:xfrm>
          <a:prstGeom prst="rect">
            <a:avLst/>
          </a:prstGeom>
          <a:noFill/>
        </p:spPr>
        <p:txBody>
          <a:bodyPr wrap="square" rtlCol="0">
            <a:spAutoFit/>
          </a:bodyPr>
          <a:lstStyle/>
          <a:p>
            <a:r>
              <a:rPr lang="en-US" sz="2400" b="1" dirty="0"/>
              <a:t>Pub/Sub</a:t>
            </a:r>
          </a:p>
        </p:txBody>
      </p:sp>
      <p:sp>
        <p:nvSpPr>
          <p:cNvPr id="26" name="TextBox 25">
            <a:extLst>
              <a:ext uri="{FF2B5EF4-FFF2-40B4-BE49-F238E27FC236}">
                <a16:creationId xmlns:a16="http://schemas.microsoft.com/office/drawing/2014/main" id="{5D0DC8A3-307F-474C-A510-B9AB60A73F05}"/>
              </a:ext>
            </a:extLst>
          </p:cNvPr>
          <p:cNvSpPr txBox="1"/>
          <p:nvPr/>
        </p:nvSpPr>
        <p:spPr>
          <a:xfrm>
            <a:off x="5008098" y="2806628"/>
            <a:ext cx="1861104" cy="369332"/>
          </a:xfrm>
          <a:prstGeom prst="rect">
            <a:avLst/>
          </a:prstGeom>
          <a:noFill/>
        </p:spPr>
        <p:txBody>
          <a:bodyPr wrap="square" rtlCol="0">
            <a:spAutoFit/>
          </a:bodyPr>
          <a:lstStyle/>
          <a:p>
            <a:r>
              <a:rPr lang="en-US" b="1" dirty="0"/>
              <a:t>Point-to-point</a:t>
            </a:r>
          </a:p>
        </p:txBody>
      </p:sp>
    </p:spTree>
    <p:extLst>
      <p:ext uri="{BB962C8B-B14F-4D97-AF65-F5344CB8AC3E}">
        <p14:creationId xmlns:p14="http://schemas.microsoft.com/office/powerpoint/2010/main" val="603891411"/>
      </p:ext>
    </p:extLst>
  </p:cSld>
  <p:clrMapOvr>
    <a:masterClrMapping/>
  </p:clrMapOvr>
</p:sld>
</file>

<file path=ppt/theme/theme1.xml><?xml version="1.0" encoding="utf-8"?>
<a:theme xmlns:a="http://schemas.openxmlformats.org/drawingml/2006/main" name="Retrospectiva">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1291</TotalTime>
  <Words>782</Words>
  <Application>Microsoft Macintosh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Itau Display</vt:lpstr>
      <vt:lpstr>Retrospectiva</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Referências</vt:lpstr>
    </vt:vector>
  </TitlesOfParts>
  <Company>Itaú Unibanco</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Support Vectors Machine</dc:title>
  <dc:creator>Wanderlei Queiroz Siqueira</dc:creator>
  <cp:lastModifiedBy>Microsoft Office User</cp:lastModifiedBy>
  <cp:revision>112</cp:revision>
  <dcterms:created xsi:type="dcterms:W3CDTF">2018-08-18T16:32:16Z</dcterms:created>
  <dcterms:modified xsi:type="dcterms:W3CDTF">2018-11-12T21:13:53Z</dcterms:modified>
</cp:coreProperties>
</file>