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78"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11/11/18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11/11/18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Ameaças à validade</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Grey</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literature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34C0654B-A473-5741-BB36-8FDE4DC3660D}"/>
              </a:ext>
            </a:extLst>
          </p:cNvPr>
          <p:cNvSpPr txBox="1"/>
          <p:nvPr/>
        </p:nvSpPr>
        <p:spPr>
          <a:xfrm>
            <a:off x="604911" y="1308295"/>
            <a:ext cx="679469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Não</a:t>
            </a:r>
            <a:r>
              <a:rPr lang="en-US" sz="2400" dirty="0"/>
              <a:t> </a:t>
            </a:r>
            <a:r>
              <a:rPr lang="en-US" sz="2400" dirty="0" err="1"/>
              <a:t>foi</a:t>
            </a:r>
            <a:r>
              <a:rPr lang="en-US" sz="2400" dirty="0"/>
              <a:t> </a:t>
            </a:r>
            <a:r>
              <a:rPr lang="en-US" sz="2400" dirty="0" err="1"/>
              <a:t>feita</a:t>
            </a:r>
            <a:r>
              <a:rPr lang="en-US" sz="2400" dirty="0"/>
              <a:t> </a:t>
            </a:r>
            <a:r>
              <a:rPr lang="en-US" sz="2400" dirty="0" err="1"/>
              <a:t>uma</a:t>
            </a:r>
            <a:r>
              <a:rPr lang="en-US" sz="2400" dirty="0"/>
              <a:t> </a:t>
            </a:r>
            <a:r>
              <a:rPr lang="en-US" sz="2400" dirty="0" err="1"/>
              <a:t>revisão</a:t>
            </a:r>
            <a:r>
              <a:rPr lang="en-US" sz="2400" dirty="0"/>
              <a:t> </a:t>
            </a:r>
            <a:r>
              <a:rPr lang="en-US" sz="2400" dirty="0" err="1"/>
              <a:t>sistemática</a:t>
            </a:r>
            <a:endParaRPr lang="en-US" sz="2400" dirty="0"/>
          </a:p>
          <a:p>
            <a:pPr marL="285750" indent="-285750">
              <a:buFont typeface="Arial" panose="020B0604020202020204" pitchFamily="34" charset="0"/>
              <a:buChar char="•"/>
            </a:pPr>
            <a:r>
              <a:rPr lang="en-US" sz="2400" dirty="0" err="1"/>
              <a:t>Nem</a:t>
            </a:r>
            <a:r>
              <a:rPr lang="en-US" sz="2400" dirty="0"/>
              <a:t> </a:t>
            </a:r>
            <a:r>
              <a:rPr lang="en-US" sz="2400" dirty="0" err="1"/>
              <a:t>uma</a:t>
            </a:r>
            <a:r>
              <a:rPr lang="en-US" sz="2400" dirty="0"/>
              <a:t> </a:t>
            </a:r>
            <a:r>
              <a:rPr lang="en-US" sz="2400" dirty="0" err="1"/>
              <a:t>revisão</a:t>
            </a:r>
            <a:r>
              <a:rPr lang="en-US" sz="2400" dirty="0"/>
              <a:t> da </a:t>
            </a:r>
            <a:r>
              <a:rPr lang="en-US" sz="2400" dirty="0" err="1"/>
              <a:t>literatura</a:t>
            </a:r>
            <a:r>
              <a:rPr lang="en-US" sz="2400" dirty="0"/>
              <a:t> multivocal</a:t>
            </a:r>
          </a:p>
          <a:p>
            <a:pPr marL="285750" indent="-285750">
              <a:buFont typeface="Arial" panose="020B0604020202020204" pitchFamily="34" charset="0"/>
              <a:buChar char="•"/>
            </a:pPr>
            <a:r>
              <a:rPr lang="en-US" sz="2400" dirty="0" err="1"/>
              <a:t>Uso</a:t>
            </a:r>
            <a:r>
              <a:rPr lang="en-US" sz="2400" dirty="0"/>
              <a:t> de </a:t>
            </a:r>
            <a:r>
              <a:rPr lang="en-US" sz="2400" dirty="0" err="1"/>
              <a:t>literatura</a:t>
            </a:r>
            <a:r>
              <a:rPr lang="en-US" sz="2400" dirty="0"/>
              <a:t> </a:t>
            </a:r>
            <a:r>
              <a:rPr lang="en-US" sz="2400" dirty="0" err="1"/>
              <a:t>cinzenta</a:t>
            </a:r>
            <a:endParaRPr lang="en-US" sz="2400" dirty="0"/>
          </a:p>
        </p:txBody>
      </p:sp>
      <p:sp>
        <p:nvSpPr>
          <p:cNvPr id="7" name="TextBox 6">
            <a:extLst>
              <a:ext uri="{FF2B5EF4-FFF2-40B4-BE49-F238E27FC236}">
                <a16:creationId xmlns:a16="http://schemas.microsoft.com/office/drawing/2014/main" id="{6461F454-6452-FF45-8F3C-C3CED68321A3}"/>
              </a:ext>
            </a:extLst>
          </p:cNvPr>
          <p:cNvSpPr txBox="1"/>
          <p:nvPr/>
        </p:nvSpPr>
        <p:spPr>
          <a:xfrm>
            <a:off x="604911" y="3446585"/>
            <a:ext cx="9101797" cy="1015663"/>
          </a:xfrm>
          <a:prstGeom prst="rect">
            <a:avLst/>
          </a:prstGeom>
          <a:noFill/>
        </p:spPr>
        <p:txBody>
          <a:bodyPr wrap="square" rtlCol="0">
            <a:spAutoFit/>
          </a:bodyPr>
          <a:lstStyle/>
          <a:p>
            <a:pPr algn="just"/>
            <a:r>
              <a:rPr lang="en-US" i="1" dirty="0"/>
              <a:t>“&lt;grey literature&gt; is produced on all levels of government, academics, business and industry in print and electronic formats, but which is not controlled by commercial publishers, i.e., where publishing is not the primary activity of the producing body” </a:t>
            </a:r>
            <a:r>
              <a:rPr lang="en-US" sz="2400" b="1" i="1" dirty="0"/>
              <a:t>*</a:t>
            </a:r>
          </a:p>
        </p:txBody>
      </p:sp>
      <p:sp>
        <p:nvSpPr>
          <p:cNvPr id="8" name="TextBox 7">
            <a:extLst>
              <a:ext uri="{FF2B5EF4-FFF2-40B4-BE49-F238E27FC236}">
                <a16:creationId xmlns:a16="http://schemas.microsoft.com/office/drawing/2014/main" id="{123FA146-11E6-5343-A1E8-5EBB561A7D54}"/>
              </a:ext>
            </a:extLst>
          </p:cNvPr>
          <p:cNvSpPr txBox="1"/>
          <p:nvPr/>
        </p:nvSpPr>
        <p:spPr>
          <a:xfrm>
            <a:off x="717451" y="5556738"/>
            <a:ext cx="6991643" cy="461665"/>
          </a:xfrm>
          <a:prstGeom prst="rect">
            <a:avLst/>
          </a:prstGeom>
          <a:noFill/>
        </p:spPr>
        <p:txBody>
          <a:bodyPr wrap="square" rtlCol="0">
            <a:spAutoFit/>
          </a:bodyPr>
          <a:lstStyle/>
          <a:p>
            <a:r>
              <a:rPr lang="en-US" sz="2400" b="1" dirty="0"/>
              <a:t>*</a:t>
            </a:r>
            <a:r>
              <a:rPr lang="en-US" dirty="0"/>
              <a:t> Fonte: V. </a:t>
            </a:r>
            <a:r>
              <a:rPr lang="en-US" dirty="0" err="1"/>
              <a:t>Garousi</a:t>
            </a:r>
            <a:r>
              <a:rPr lang="en-US" dirty="0"/>
              <a:t> et al., Information and Software Technology (2018)</a:t>
            </a:r>
          </a:p>
        </p:txBody>
      </p:sp>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2AAD1-4F74-374D-93BA-E00C0ABB7B8E}"/>
              </a:ext>
            </a:extLst>
          </p:cNvPr>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Conclusão</a:t>
            </a:r>
          </a:p>
        </p:txBody>
      </p:sp>
      <p:sp>
        <p:nvSpPr>
          <p:cNvPr id="3" name="Espaço Reservado para Texto 6">
            <a:extLst>
              <a:ext uri="{FF2B5EF4-FFF2-40B4-BE49-F238E27FC236}">
                <a16:creationId xmlns:a16="http://schemas.microsoft.com/office/drawing/2014/main" id="{6D60E2AD-8FBB-8641-8860-B97D288631E8}"/>
              </a:ext>
            </a:extLst>
          </p:cNvPr>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err="1">
                <a:solidFill>
                  <a:schemeClr val="accent2">
                    <a:lumMod val="75000"/>
                  </a:schemeClr>
                </a:solidFill>
                <a:latin typeface="Itau Display"/>
              </a:rPr>
              <a:t>Asynchronous</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event</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collaboration</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924DC145-48C2-E940-9B6E-8E280FC3E2F9}"/>
              </a:ext>
            </a:extLst>
          </p:cNvPr>
          <p:cNvSpPr txBox="1"/>
          <p:nvPr/>
        </p:nvSpPr>
        <p:spPr>
          <a:xfrm>
            <a:off x="506437" y="1336431"/>
            <a:ext cx="882044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Smart endpoints and dumb pipes</a:t>
            </a:r>
          </a:p>
          <a:p>
            <a:pPr marL="285750" indent="-285750">
              <a:buFont typeface="Arial" panose="020B0604020202020204" pitchFamily="34" charset="0"/>
              <a:buChar char="•"/>
            </a:pPr>
            <a:r>
              <a:rPr lang="en-US" sz="2400" dirty="0" err="1"/>
              <a:t>Asynchonous</a:t>
            </a:r>
            <a:r>
              <a:rPr lang="en-US" sz="2400" dirty="0"/>
              <a:t> event collaboration</a:t>
            </a:r>
          </a:p>
          <a:p>
            <a:pPr marL="285750" indent="-285750">
              <a:buFont typeface="Arial" panose="020B0604020202020204" pitchFamily="34" charset="0"/>
              <a:buChar char="•"/>
            </a:pPr>
            <a:r>
              <a:rPr lang="en-US" sz="2400" dirty="0"/>
              <a:t>MOM</a:t>
            </a:r>
          </a:p>
          <a:p>
            <a:pPr marL="285750" indent="-285750">
              <a:buFont typeface="Arial" panose="020B0604020202020204" pitchFamily="34" charset="0"/>
              <a:buChar char="•"/>
            </a:pPr>
            <a:r>
              <a:rPr lang="en-US" sz="2400" dirty="0"/>
              <a:t>Pub/Sub e Point-to-point</a:t>
            </a:r>
          </a:p>
          <a:p>
            <a:pPr marL="285750" indent="-285750">
              <a:buFont typeface="Arial" panose="020B0604020202020204" pitchFamily="34" charset="0"/>
              <a:buChar char="•"/>
            </a:pPr>
            <a:r>
              <a:rPr lang="en-US" sz="2400" dirty="0"/>
              <a:t>Reactive systems</a:t>
            </a:r>
          </a:p>
        </p:txBody>
      </p:sp>
    </p:spTree>
    <p:extLst>
      <p:ext uri="{BB962C8B-B14F-4D97-AF65-F5344CB8AC3E}">
        <p14:creationId xmlns:p14="http://schemas.microsoft.com/office/powerpoint/2010/main" val="107678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85000" lnSpcReduction="10000"/>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r>
              <a:rPr lang="pt-BR" dirty="0"/>
              <a:t>Gil, A. C. (2017).Como Elaborar Projetos de Pesquisa. Atlas, 6 </a:t>
            </a:r>
            <a:r>
              <a:rPr lang="pt-BR" dirty="0" err="1"/>
              <a:t>edition</a:t>
            </a:r>
            <a:r>
              <a:rPr lang="pt-BR" dirty="0"/>
              <a:t>.</a:t>
            </a:r>
          </a:p>
          <a:p>
            <a:pPr marL="266700" indent="-266700">
              <a:buFont typeface="Courier New" panose="02070309020205020404" pitchFamily="49" charset="0"/>
              <a:buChar char="o"/>
            </a:pPr>
            <a:r>
              <a:rPr lang="pt-BR" dirty="0" err="1"/>
              <a:t>Bonér</a:t>
            </a:r>
            <a:r>
              <a:rPr lang="pt-BR" dirty="0"/>
              <a:t>, J. e Klang, V. (2016). </a:t>
            </a:r>
            <a:r>
              <a:rPr lang="pt-BR" dirty="0" err="1"/>
              <a:t>Reactive</a:t>
            </a:r>
            <a:r>
              <a:rPr lang="pt-BR" dirty="0"/>
              <a:t> </a:t>
            </a:r>
            <a:r>
              <a:rPr lang="pt-BR" dirty="0" err="1"/>
              <a:t>programming</a:t>
            </a:r>
            <a:r>
              <a:rPr lang="pt-BR" dirty="0"/>
              <a:t> vs. </a:t>
            </a:r>
            <a:r>
              <a:rPr lang="pt-BR" dirty="0" err="1"/>
              <a:t>reactive</a:t>
            </a:r>
            <a:r>
              <a:rPr lang="pt-BR" dirty="0"/>
              <a:t> systems. </a:t>
            </a:r>
            <a:r>
              <a:rPr lang="pt-BR" dirty="0" err="1"/>
              <a:t>https</a:t>
            </a:r>
            <a:r>
              <a:rPr lang="pt-BR" dirty="0"/>
              <a:t>://</a:t>
            </a:r>
            <a:r>
              <a:rPr lang="pt-BR" dirty="0" err="1"/>
              <a:t>www.oreilly.com</a:t>
            </a:r>
            <a:r>
              <a:rPr lang="pt-BR" dirty="0"/>
              <a:t>/</a:t>
            </a:r>
            <a:r>
              <a:rPr lang="pt-BR" dirty="0" err="1"/>
              <a:t>ideas</a:t>
            </a:r>
            <a:r>
              <a:rPr lang="pt-BR" dirty="0"/>
              <a:t>/</a:t>
            </a:r>
            <a:r>
              <a:rPr lang="pt-BR" dirty="0" err="1"/>
              <a:t>reactive</a:t>
            </a:r>
            <a:r>
              <a:rPr lang="pt-BR" dirty="0"/>
              <a:t>-</a:t>
            </a:r>
            <a:r>
              <a:rPr lang="pt-BR" dirty="0" err="1"/>
              <a:t>programming</a:t>
            </a:r>
            <a:r>
              <a:rPr lang="pt-BR" dirty="0"/>
              <a:t>-</a:t>
            </a:r>
            <a:r>
              <a:rPr lang="pt-BR" dirty="0" err="1"/>
              <a:t>vs</a:t>
            </a:r>
            <a:r>
              <a:rPr lang="pt-BR" dirty="0"/>
              <a:t>-</a:t>
            </a:r>
            <a:r>
              <a:rPr lang="pt-BR" dirty="0" err="1"/>
              <a:t>reactive</a:t>
            </a:r>
            <a:r>
              <a:rPr lang="pt-BR" dirty="0"/>
              <a:t>-systems. Acessado em :03/11/2018.</a:t>
            </a:r>
          </a:p>
          <a:p>
            <a:pPr marL="266700" indent="-266700">
              <a:buFont typeface="Courier New" panose="02070309020205020404" pitchFamily="49" charset="0"/>
              <a:buChar char="o"/>
            </a:pPr>
            <a:r>
              <a:rPr lang="pt-BR" dirty="0" err="1"/>
              <a:t>Vahid</a:t>
            </a:r>
            <a:r>
              <a:rPr lang="pt-BR" dirty="0"/>
              <a:t> </a:t>
            </a:r>
            <a:r>
              <a:rPr lang="pt-BR" dirty="0" err="1"/>
              <a:t>Garousi</a:t>
            </a:r>
            <a:r>
              <a:rPr lang="pt-BR" dirty="0"/>
              <a:t>, Michael </a:t>
            </a:r>
            <a:r>
              <a:rPr lang="pt-BR" dirty="0" err="1"/>
              <a:t>Felderer</a:t>
            </a:r>
            <a:r>
              <a:rPr lang="pt-BR" dirty="0"/>
              <a:t>, Mika V. </a:t>
            </a:r>
            <a:r>
              <a:rPr lang="pt-BR" dirty="0" err="1"/>
              <a:t>Mäntylä</a:t>
            </a:r>
            <a:r>
              <a:rPr lang="pt-BR" dirty="0"/>
              <a:t>. </a:t>
            </a:r>
            <a:r>
              <a:rPr lang="pt-BR" dirty="0" err="1"/>
              <a:t>Guidelines</a:t>
            </a:r>
            <a:r>
              <a:rPr lang="pt-BR" dirty="0"/>
              <a:t> for </a:t>
            </a:r>
            <a:r>
              <a:rPr lang="pt-BR" dirty="0" err="1"/>
              <a:t>including</a:t>
            </a:r>
            <a:r>
              <a:rPr lang="pt-BR" dirty="0"/>
              <a:t> </a:t>
            </a:r>
            <a:r>
              <a:rPr lang="pt-BR" dirty="0" err="1"/>
              <a:t>grey</a:t>
            </a:r>
            <a:r>
              <a:rPr lang="pt-BR" dirty="0"/>
              <a:t> </a:t>
            </a:r>
            <a:r>
              <a:rPr lang="pt-BR" dirty="0" err="1"/>
              <a:t>literature</a:t>
            </a:r>
            <a:r>
              <a:rPr lang="pt-BR" dirty="0"/>
              <a:t> </a:t>
            </a:r>
            <a:r>
              <a:rPr lang="pt-BR" dirty="0" err="1"/>
              <a:t>and</a:t>
            </a:r>
            <a:r>
              <a:rPr lang="pt-BR" dirty="0"/>
              <a:t> </a:t>
            </a:r>
            <a:r>
              <a:rPr lang="pt-BR" dirty="0" err="1"/>
              <a:t>conducting</a:t>
            </a:r>
            <a:r>
              <a:rPr lang="pt-BR" dirty="0"/>
              <a:t> multivocal </a:t>
            </a:r>
            <a:r>
              <a:rPr lang="pt-BR" dirty="0" err="1"/>
              <a:t>literature</a:t>
            </a:r>
            <a:r>
              <a:rPr lang="pt-BR" dirty="0"/>
              <a:t> </a:t>
            </a:r>
            <a:r>
              <a:rPr lang="pt-BR" dirty="0" err="1"/>
              <a:t>reviews</a:t>
            </a:r>
            <a:r>
              <a:rPr lang="pt-BR" dirty="0"/>
              <a:t> in software </a:t>
            </a:r>
            <a:r>
              <a:rPr lang="pt-BR" dirty="0" err="1"/>
              <a:t>engineering</a:t>
            </a:r>
            <a:r>
              <a:rPr lang="pt-BR" dirty="0"/>
              <a:t>. </a:t>
            </a:r>
            <a:r>
              <a:rPr lang="pt-BR" dirty="0" err="1"/>
              <a:t>Information</a:t>
            </a:r>
            <a:r>
              <a:rPr lang="pt-BR" dirty="0"/>
              <a:t> </a:t>
            </a:r>
            <a:r>
              <a:rPr lang="pt-BR" dirty="0" err="1"/>
              <a:t>and</a:t>
            </a:r>
            <a:r>
              <a:rPr lang="pt-BR" dirty="0"/>
              <a:t> Software Technology. 2018</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a:solidFill>
                  <a:srgbClr val="606163"/>
                </a:solidFill>
              </a:rPr>
              <a:t> HTTP</a:t>
            </a:r>
            <a:r>
              <a:rPr lang="pt-BR" sz="1600" kern="0">
                <a:solidFill>
                  <a:srgbClr val="606163"/>
                </a:solidFill>
              </a:rPr>
              <a:t> </a:t>
            </a:r>
            <a:endParaRPr lang="pt-BR" sz="1600" kern="0" dirty="0">
              <a:solidFill>
                <a:srgbClr val="606163"/>
              </a:solidFill>
            </a:endParaRP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Mantenabilidade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Estilos arquiteturais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lang="pt-BR" dirty="0">
                <a:solidFill>
                  <a:schemeClr val="accent2">
                    <a:lumMod val="75000"/>
                  </a:schemeClr>
                </a:solidFill>
                <a:latin typeface="Itau Display"/>
              </a:rPr>
              <a:t>Estilos arquiteturais: Orquestração e Coreografia</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9" name="Picture 8">
            <a:extLst>
              <a:ext uri="{FF2B5EF4-FFF2-40B4-BE49-F238E27FC236}">
                <a16:creationId xmlns:a16="http://schemas.microsoft.com/office/drawing/2014/main" id="{600A20C8-12F5-B048-AE3D-E67BE623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6" y="1923604"/>
            <a:ext cx="3949700" cy="2108200"/>
          </a:xfrm>
          <a:prstGeom prst="rect">
            <a:avLst/>
          </a:prstGeom>
        </p:spPr>
      </p:pic>
      <p:pic>
        <p:nvPicPr>
          <p:cNvPr id="11" name="Picture 10">
            <a:extLst>
              <a:ext uri="{FF2B5EF4-FFF2-40B4-BE49-F238E27FC236}">
                <a16:creationId xmlns:a16="http://schemas.microsoft.com/office/drawing/2014/main" id="{55FD3DEB-EBB4-404E-85E8-37D2427FE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37" y="1860104"/>
            <a:ext cx="5245100" cy="2171700"/>
          </a:xfrm>
          <a:prstGeom prst="rect">
            <a:avLst/>
          </a:prstGeom>
        </p:spPr>
      </p:pic>
      <p:sp>
        <p:nvSpPr>
          <p:cNvPr id="13" name="Rectangle 12">
            <a:extLst>
              <a:ext uri="{FF2B5EF4-FFF2-40B4-BE49-F238E27FC236}">
                <a16:creationId xmlns:a16="http://schemas.microsoft.com/office/drawing/2014/main" id="{92A474C5-507F-E04D-929F-5850F29489FC}"/>
              </a:ext>
            </a:extLst>
          </p:cNvPr>
          <p:cNvSpPr/>
          <p:nvPr/>
        </p:nvSpPr>
        <p:spPr>
          <a:xfrm>
            <a:off x="534572" y="1266092"/>
            <a:ext cx="4656406"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0B3253-9B20-3F4D-BFE4-6CC988153CC1}"/>
              </a:ext>
            </a:extLst>
          </p:cNvPr>
          <p:cNvSpPr/>
          <p:nvPr/>
        </p:nvSpPr>
        <p:spPr>
          <a:xfrm>
            <a:off x="5387242" y="1266092"/>
            <a:ext cx="5866911"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D8941B-F7CD-3747-A947-A4BB19D340B2}"/>
              </a:ext>
            </a:extLst>
          </p:cNvPr>
          <p:cNvSpPr txBox="1"/>
          <p:nvPr/>
        </p:nvSpPr>
        <p:spPr>
          <a:xfrm>
            <a:off x="984738" y="1448972"/>
            <a:ext cx="3695798" cy="369332"/>
          </a:xfrm>
          <a:prstGeom prst="rect">
            <a:avLst/>
          </a:prstGeom>
          <a:noFill/>
        </p:spPr>
        <p:txBody>
          <a:bodyPr wrap="square" rtlCol="0">
            <a:spAutoFit/>
          </a:bodyPr>
          <a:lstStyle/>
          <a:p>
            <a:pPr algn="ctr"/>
            <a:r>
              <a:rPr lang="en-US" b="1" dirty="0" err="1"/>
              <a:t>Orquestração</a:t>
            </a:r>
            <a:endParaRPr lang="en-US" b="1" dirty="0"/>
          </a:p>
        </p:txBody>
      </p:sp>
      <p:sp>
        <p:nvSpPr>
          <p:cNvPr id="20" name="TextBox 19">
            <a:extLst>
              <a:ext uri="{FF2B5EF4-FFF2-40B4-BE49-F238E27FC236}">
                <a16:creationId xmlns:a16="http://schemas.microsoft.com/office/drawing/2014/main" id="{321EA947-8D1E-5543-B23D-37DC8766BB7B}"/>
              </a:ext>
            </a:extLst>
          </p:cNvPr>
          <p:cNvSpPr txBox="1"/>
          <p:nvPr/>
        </p:nvSpPr>
        <p:spPr>
          <a:xfrm>
            <a:off x="6462688" y="1448972"/>
            <a:ext cx="3695798" cy="369332"/>
          </a:xfrm>
          <a:prstGeom prst="rect">
            <a:avLst/>
          </a:prstGeom>
          <a:noFill/>
        </p:spPr>
        <p:txBody>
          <a:bodyPr wrap="square" rtlCol="0">
            <a:spAutoFit/>
          </a:bodyPr>
          <a:lstStyle/>
          <a:p>
            <a:pPr algn="ctr"/>
            <a:r>
              <a:rPr lang="en-US" b="1" dirty="0" err="1"/>
              <a:t>Coreografia</a:t>
            </a:r>
            <a:endParaRPr lang="en-US" b="1" dirty="0"/>
          </a:p>
        </p:txBody>
      </p:sp>
      <p:sp>
        <p:nvSpPr>
          <p:cNvPr id="15" name="TextBox 14">
            <a:extLst>
              <a:ext uri="{FF2B5EF4-FFF2-40B4-BE49-F238E27FC236}">
                <a16:creationId xmlns:a16="http://schemas.microsoft.com/office/drawing/2014/main" id="{7F305B58-C2C3-304B-B593-E718277CE566}"/>
              </a:ext>
            </a:extLst>
          </p:cNvPr>
          <p:cNvSpPr txBox="1"/>
          <p:nvPr/>
        </p:nvSpPr>
        <p:spPr>
          <a:xfrm>
            <a:off x="6096000" y="4417255"/>
            <a:ext cx="4356295" cy="369332"/>
          </a:xfrm>
          <a:prstGeom prst="rect">
            <a:avLst/>
          </a:prstGeom>
          <a:noFill/>
        </p:spPr>
        <p:txBody>
          <a:bodyPr wrap="square" rtlCol="0">
            <a:spAutoFit/>
          </a:bodyPr>
          <a:lstStyle/>
          <a:p>
            <a:r>
              <a:rPr lang="en-US" dirty="0"/>
              <a:t>Smart endpoints and dumb pipes</a:t>
            </a:r>
          </a:p>
        </p:txBody>
      </p:sp>
      <p:sp>
        <p:nvSpPr>
          <p:cNvPr id="16" name="TextBox 15">
            <a:extLst>
              <a:ext uri="{FF2B5EF4-FFF2-40B4-BE49-F238E27FC236}">
                <a16:creationId xmlns:a16="http://schemas.microsoft.com/office/drawing/2014/main" id="{F9553B97-0340-9B40-84F9-32A0237A6A88}"/>
              </a:ext>
            </a:extLst>
          </p:cNvPr>
          <p:cNvSpPr txBox="1"/>
          <p:nvPr/>
        </p:nvSpPr>
        <p:spPr>
          <a:xfrm>
            <a:off x="984738" y="4417255"/>
            <a:ext cx="3695798" cy="738664"/>
          </a:xfrm>
          <a:prstGeom prst="rect">
            <a:avLst/>
          </a:prstGeom>
          <a:noFill/>
        </p:spPr>
        <p:txBody>
          <a:bodyPr wrap="square" rtlCol="0">
            <a:spAutoFit/>
          </a:bodyPr>
          <a:lstStyle/>
          <a:p>
            <a:pPr algn="just"/>
            <a:r>
              <a:rPr lang="en-US" sz="1400" dirty="0"/>
              <a:t>A </a:t>
            </a:r>
            <a:r>
              <a:rPr lang="en-US" sz="1400" dirty="0" err="1"/>
              <a:t>coordenação</a:t>
            </a:r>
            <a:r>
              <a:rPr lang="en-US" sz="1400" dirty="0"/>
              <a:t> dos </a:t>
            </a:r>
            <a:r>
              <a:rPr lang="en-US" sz="1400" dirty="0" err="1"/>
              <a:t>múltiplos</a:t>
            </a:r>
            <a:r>
              <a:rPr lang="en-US" sz="1400" dirty="0"/>
              <a:t> </a:t>
            </a:r>
            <a:r>
              <a:rPr lang="en-US" sz="1400" dirty="0" err="1"/>
              <a:t>serviços</a:t>
            </a:r>
            <a:r>
              <a:rPr lang="en-US" sz="1400" dirty="0"/>
              <a:t> </a:t>
            </a:r>
            <a:r>
              <a:rPr lang="en-US" sz="1400" dirty="0" err="1"/>
              <a:t>é</a:t>
            </a:r>
            <a:r>
              <a:rPr lang="en-US" sz="1400" dirty="0"/>
              <a:t> </a:t>
            </a:r>
            <a:r>
              <a:rPr lang="en-US" sz="1400" dirty="0" err="1"/>
              <a:t>feito</a:t>
            </a:r>
            <a:r>
              <a:rPr lang="en-US" sz="1400" dirty="0"/>
              <a:t> </a:t>
            </a:r>
            <a:r>
              <a:rPr lang="en-US" sz="1400" dirty="0" err="1"/>
              <a:t>através</a:t>
            </a:r>
            <a:r>
              <a:rPr lang="en-US" sz="1400" dirty="0"/>
              <a:t> de um </a:t>
            </a:r>
            <a:r>
              <a:rPr lang="en-US" sz="1400" dirty="0" err="1"/>
              <a:t>mediador</a:t>
            </a:r>
            <a:r>
              <a:rPr lang="en-US" sz="1400" dirty="0"/>
              <a:t> central </a:t>
            </a:r>
            <a:r>
              <a:rPr lang="en-US" sz="1400" dirty="0" err="1"/>
              <a:t>ou</a:t>
            </a:r>
            <a:r>
              <a:rPr lang="en-US" sz="1400" dirty="0"/>
              <a:t> um </a:t>
            </a:r>
            <a:r>
              <a:rPr lang="en-US" sz="1400" i="1" dirty="0"/>
              <a:t>hub</a:t>
            </a:r>
            <a:r>
              <a:rPr lang="en-US" sz="1400" dirty="0"/>
              <a:t> </a:t>
            </a:r>
            <a:r>
              <a:rPr lang="en-US" sz="1400" dirty="0" err="1"/>
              <a:t>integrador</a:t>
            </a:r>
            <a:r>
              <a:rPr lang="en-US" sz="1400" dirty="0"/>
              <a:t> (Mule, Camel, Sprint Integration etc.)</a:t>
            </a:r>
          </a:p>
        </p:txBody>
      </p:sp>
      <p:sp>
        <p:nvSpPr>
          <p:cNvPr id="17" name="TextBox 16">
            <a:extLst>
              <a:ext uri="{FF2B5EF4-FFF2-40B4-BE49-F238E27FC236}">
                <a16:creationId xmlns:a16="http://schemas.microsoft.com/office/drawing/2014/main" id="{C88ACE21-551E-0C41-A61B-DFEC2BB65116}"/>
              </a:ext>
            </a:extLst>
          </p:cNvPr>
          <p:cNvSpPr txBox="1"/>
          <p:nvPr/>
        </p:nvSpPr>
        <p:spPr>
          <a:xfrm>
            <a:off x="4680536" y="1923604"/>
            <a:ext cx="29942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716FF3E2-9804-AA4E-81B3-06CEAD0679A2}"/>
              </a:ext>
            </a:extLst>
          </p:cNvPr>
          <p:cNvSpPr txBox="1"/>
          <p:nvPr/>
        </p:nvSpPr>
        <p:spPr>
          <a:xfrm>
            <a:off x="10933137" y="1923604"/>
            <a:ext cx="29942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704D8E63-C560-F94E-9387-04F1D2FECC5A}"/>
              </a:ext>
            </a:extLst>
          </p:cNvPr>
          <p:cNvSpPr txBox="1"/>
          <p:nvPr/>
        </p:nvSpPr>
        <p:spPr>
          <a:xfrm>
            <a:off x="534572" y="5895771"/>
            <a:ext cx="4656406" cy="369332"/>
          </a:xfrm>
          <a:prstGeom prst="rect">
            <a:avLst/>
          </a:prstGeom>
          <a:noFill/>
        </p:spPr>
        <p:txBody>
          <a:bodyPr wrap="square" rtlCol="0">
            <a:spAutoFit/>
          </a:bodyPr>
          <a:lstStyle/>
          <a:p>
            <a:r>
              <a:rPr lang="en-US" b="1" dirty="0"/>
              <a:t>* </a:t>
            </a:r>
            <a:r>
              <a:rPr lang="en-US" dirty="0"/>
              <a:t>Fonte: </a:t>
            </a:r>
            <a:r>
              <a:rPr lang="pt-BR" dirty="0"/>
              <a:t>Newman, S. (2015)</a:t>
            </a:r>
            <a:endParaRPr lang="en-US" b="1" dirty="0"/>
          </a:p>
        </p:txBody>
      </p:sp>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Objetivo</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Pesquisa exploratória</a:t>
            </a:r>
          </a:p>
        </p:txBody>
      </p:sp>
      <p:sp>
        <p:nvSpPr>
          <p:cNvPr id="4" name="TextBox 3">
            <a:extLst>
              <a:ext uri="{FF2B5EF4-FFF2-40B4-BE49-F238E27FC236}">
                <a16:creationId xmlns:a16="http://schemas.microsoft.com/office/drawing/2014/main" id="{430D7C6D-E2F4-624A-91B4-970CF6200069}"/>
              </a:ext>
            </a:extLst>
          </p:cNvPr>
          <p:cNvSpPr txBox="1"/>
          <p:nvPr/>
        </p:nvSpPr>
        <p:spPr>
          <a:xfrm>
            <a:off x="576775" y="1252025"/>
            <a:ext cx="7990450" cy="1846659"/>
          </a:xfrm>
          <a:prstGeom prst="rect">
            <a:avLst/>
          </a:prstGeom>
          <a:noFill/>
        </p:spPr>
        <p:txBody>
          <a:bodyPr wrap="square" rtlCol="0">
            <a:spAutoFit/>
          </a:bodyPr>
          <a:lstStyle/>
          <a:p>
            <a:r>
              <a:rPr lang="en-US" sz="2400" dirty="0"/>
              <a:t>Segundo Gil (2017), </a:t>
            </a:r>
            <a:r>
              <a:rPr lang="en-US" sz="2400" dirty="0" err="1"/>
              <a:t>pesquisa</a:t>
            </a:r>
            <a:r>
              <a:rPr lang="en-US" sz="2400" dirty="0"/>
              <a:t> </a:t>
            </a:r>
            <a:r>
              <a:rPr lang="en-US" sz="2400" dirty="0" err="1"/>
              <a:t>exploratória</a:t>
            </a:r>
            <a:r>
              <a:rPr lang="en-US" sz="2400" dirty="0"/>
              <a:t> </a:t>
            </a:r>
            <a:r>
              <a:rPr lang="en-US" sz="2400" dirty="0" err="1"/>
              <a:t>é</a:t>
            </a:r>
            <a:r>
              <a:rPr lang="en-US" sz="2400" dirty="0"/>
              <a:t>:</a:t>
            </a:r>
          </a:p>
          <a:p>
            <a:endParaRPr lang="en-US" dirty="0"/>
          </a:p>
          <a:p>
            <a:pPr algn="just"/>
            <a:r>
              <a:rPr lang="en-US" i="1" dirty="0"/>
              <a:t>“</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a:t>
            </a:r>
            <a:r>
              <a:rPr lang="en-US" i="1" dirty="0" err="1"/>
              <a:t>proporcionar</a:t>
            </a:r>
            <a:r>
              <a:rPr lang="en-US" i="1" dirty="0"/>
              <a:t> </a:t>
            </a:r>
            <a:r>
              <a:rPr lang="en-US" i="1" dirty="0" err="1"/>
              <a:t>maior</a:t>
            </a:r>
            <a:r>
              <a:rPr lang="en-US" i="1" dirty="0"/>
              <a:t> </a:t>
            </a:r>
            <a:r>
              <a:rPr lang="en-US" i="1" dirty="0" err="1"/>
              <a:t>familiaridade</a:t>
            </a:r>
            <a:r>
              <a:rPr lang="en-US" i="1" dirty="0"/>
              <a:t> com o </a:t>
            </a:r>
            <a:r>
              <a:rPr lang="en-US" i="1" dirty="0" err="1"/>
              <a:t>problema</a:t>
            </a:r>
            <a:r>
              <a:rPr lang="en-US" i="1" dirty="0"/>
              <a:t> com vistas a </a:t>
            </a:r>
            <a:r>
              <a:rPr lang="en-US" i="1" dirty="0" err="1"/>
              <a:t>tomá</a:t>
            </a:r>
            <a:r>
              <a:rPr lang="en-US" i="1" dirty="0"/>
              <a:t>-lo </a:t>
            </a:r>
            <a:r>
              <a:rPr lang="en-US" i="1" dirty="0" err="1"/>
              <a:t>mais</a:t>
            </a:r>
            <a:r>
              <a:rPr lang="en-US" i="1" dirty="0"/>
              <a:t> </a:t>
            </a:r>
            <a:r>
              <a:rPr lang="en-US" i="1" dirty="0" err="1"/>
              <a:t>explícito</a:t>
            </a:r>
            <a:r>
              <a:rPr lang="en-US" i="1" dirty="0"/>
              <a:t> </a:t>
            </a:r>
            <a:r>
              <a:rPr lang="en-US" i="1" dirty="0" err="1"/>
              <a:t>ou</a:t>
            </a:r>
            <a:r>
              <a:rPr lang="en-US" i="1" dirty="0"/>
              <a:t> a </a:t>
            </a:r>
            <a:r>
              <a:rPr lang="en-US" i="1" dirty="0" err="1"/>
              <a:t>construir</a:t>
            </a:r>
            <a:r>
              <a:rPr lang="en-US" i="1" dirty="0"/>
              <a:t> </a:t>
            </a:r>
            <a:r>
              <a:rPr lang="en-US" i="1" dirty="0" err="1"/>
              <a:t>hipóteses</a:t>
            </a:r>
            <a:r>
              <a:rPr lang="en-US" i="1" dirty="0"/>
              <a:t>. </a:t>
            </a:r>
            <a:r>
              <a:rPr lang="en-US" i="1" dirty="0" err="1"/>
              <a:t>Pode</a:t>
            </a:r>
            <a:r>
              <a:rPr lang="en-US" i="1" dirty="0"/>
              <a:t>-se </a:t>
            </a:r>
            <a:r>
              <a:rPr lang="en-US" i="1" dirty="0" err="1"/>
              <a:t>dizer</a:t>
            </a:r>
            <a:r>
              <a:rPr lang="en-US" i="1" dirty="0"/>
              <a:t> que </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principal o </a:t>
            </a:r>
            <a:r>
              <a:rPr lang="en-US" i="1" dirty="0" err="1"/>
              <a:t>aprimoramento</a:t>
            </a:r>
            <a:r>
              <a:rPr lang="en-US" i="1" dirty="0"/>
              <a:t> de </a:t>
            </a:r>
            <a:r>
              <a:rPr lang="en-US" i="1" dirty="0" err="1"/>
              <a:t>idéias</a:t>
            </a:r>
            <a:r>
              <a:rPr lang="en-US" i="1" dirty="0"/>
              <a:t> </a:t>
            </a:r>
            <a:r>
              <a:rPr lang="en-US" i="1" dirty="0" err="1"/>
              <a:t>ou</a:t>
            </a:r>
            <a:r>
              <a:rPr lang="en-US" i="1" dirty="0"/>
              <a:t> a </a:t>
            </a:r>
            <a:r>
              <a:rPr lang="en-US" i="1" dirty="0" err="1"/>
              <a:t>descoberta</a:t>
            </a:r>
            <a:r>
              <a:rPr lang="en-US" i="1" dirty="0"/>
              <a:t> de </a:t>
            </a:r>
            <a:r>
              <a:rPr lang="en-US" i="1" dirty="0" err="1"/>
              <a:t>intuições</a:t>
            </a:r>
            <a:r>
              <a:rPr lang="en-US" i="1" dirty="0"/>
              <a:t>.”</a:t>
            </a:r>
          </a:p>
        </p:txBody>
      </p:sp>
      <p:sp>
        <p:nvSpPr>
          <p:cNvPr id="6" name="TextBox 5">
            <a:extLst>
              <a:ext uri="{FF2B5EF4-FFF2-40B4-BE49-F238E27FC236}">
                <a16:creationId xmlns:a16="http://schemas.microsoft.com/office/drawing/2014/main" id="{0FDD5D4C-ECE4-6742-8941-28D89C0E89FF}"/>
              </a:ext>
            </a:extLst>
          </p:cNvPr>
          <p:cNvSpPr txBox="1"/>
          <p:nvPr/>
        </p:nvSpPr>
        <p:spPr>
          <a:xfrm>
            <a:off x="576775" y="3460652"/>
            <a:ext cx="7990450" cy="1569660"/>
          </a:xfrm>
          <a:prstGeom prst="rect">
            <a:avLst/>
          </a:prstGeom>
          <a:noFill/>
        </p:spPr>
        <p:txBody>
          <a:bodyPr wrap="square" rtlCol="0">
            <a:spAutoFit/>
          </a:bodyPr>
          <a:lstStyle/>
          <a:p>
            <a:r>
              <a:rPr lang="en-US" sz="2400" dirty="0" err="1"/>
              <a:t>Objetivo</a:t>
            </a:r>
            <a:r>
              <a:rPr lang="en-US" sz="2400" dirty="0"/>
              <a:t>:</a:t>
            </a:r>
          </a:p>
          <a:p>
            <a:endParaRPr lang="en-US" dirty="0"/>
          </a:p>
          <a:p>
            <a:r>
              <a:rPr lang="en-US" dirty="0"/>
              <a:t>O </a:t>
            </a:r>
            <a:r>
              <a:rPr lang="en-US" dirty="0" err="1"/>
              <a:t>objetivo</a:t>
            </a:r>
            <a:r>
              <a:rPr lang="en-US" dirty="0"/>
              <a:t> </a:t>
            </a:r>
            <a:r>
              <a:rPr lang="en-US" dirty="0" err="1"/>
              <a:t>deste</a:t>
            </a:r>
            <a:r>
              <a:rPr lang="en-US" dirty="0"/>
              <a:t> </a:t>
            </a:r>
            <a:r>
              <a:rPr lang="en-US" dirty="0" err="1"/>
              <a:t>artigo</a:t>
            </a:r>
            <a:r>
              <a:rPr lang="en-US" dirty="0"/>
              <a:t> </a:t>
            </a:r>
            <a:r>
              <a:rPr lang="en-US" dirty="0" err="1"/>
              <a:t>é</a:t>
            </a:r>
            <a:r>
              <a:rPr lang="en-US" dirty="0"/>
              <a:t> </a:t>
            </a:r>
            <a:r>
              <a:rPr lang="en-US" dirty="0" err="1"/>
              <a:t>ampliar</a:t>
            </a:r>
            <a:r>
              <a:rPr lang="en-US" dirty="0"/>
              <a:t> e </a:t>
            </a:r>
            <a:r>
              <a:rPr lang="en-US" dirty="0" err="1"/>
              <a:t>aprimorar</a:t>
            </a:r>
            <a:r>
              <a:rPr lang="en-US" dirty="0"/>
              <a:t> o </a:t>
            </a:r>
            <a:r>
              <a:rPr lang="en-US" dirty="0" err="1"/>
              <a:t>conhecimento</a:t>
            </a:r>
            <a:r>
              <a:rPr lang="en-US" dirty="0"/>
              <a:t> </a:t>
            </a:r>
            <a:r>
              <a:rPr lang="en-US" dirty="0" err="1"/>
              <a:t>sobre</a:t>
            </a:r>
            <a:r>
              <a:rPr lang="en-US" dirty="0"/>
              <a:t> as </a:t>
            </a:r>
            <a:r>
              <a:rPr lang="en-US" dirty="0" err="1"/>
              <a:t>diferentes</a:t>
            </a:r>
            <a:r>
              <a:rPr lang="en-US" dirty="0"/>
              <a:t> </a:t>
            </a:r>
            <a:r>
              <a:rPr lang="en-US" dirty="0" err="1"/>
              <a:t>estratégias</a:t>
            </a:r>
            <a:r>
              <a:rPr lang="en-US" dirty="0"/>
              <a:t> de </a:t>
            </a:r>
            <a:r>
              <a:rPr lang="en-US" dirty="0" err="1"/>
              <a:t>coreografia</a:t>
            </a:r>
            <a:r>
              <a:rPr lang="en-US" dirty="0"/>
              <a:t> </a:t>
            </a:r>
            <a:r>
              <a:rPr lang="en-US" dirty="0" err="1"/>
              <a:t>utilizadas</a:t>
            </a:r>
            <a:r>
              <a:rPr lang="en-US" dirty="0"/>
              <a:t> </a:t>
            </a:r>
            <a:r>
              <a:rPr lang="en-US" dirty="0" err="1"/>
              <a:t>na</a:t>
            </a:r>
            <a:r>
              <a:rPr lang="en-US" dirty="0"/>
              <a:t> </a:t>
            </a:r>
            <a:r>
              <a:rPr lang="en-US" dirty="0" err="1"/>
              <a:t>arquitetura</a:t>
            </a:r>
            <a:r>
              <a:rPr lang="en-US" dirty="0"/>
              <a:t> de </a:t>
            </a:r>
            <a:r>
              <a:rPr lang="en-US" dirty="0" err="1"/>
              <a:t>microserviços</a:t>
            </a:r>
            <a:r>
              <a:rPr lang="en-US" dirty="0"/>
              <a:t>. A </a:t>
            </a:r>
            <a:r>
              <a:rPr lang="en-US" dirty="0" err="1"/>
              <a:t>partir</a:t>
            </a:r>
            <a:r>
              <a:rPr lang="en-US" dirty="0"/>
              <a:t> </a:t>
            </a:r>
            <a:r>
              <a:rPr lang="en-US" dirty="0" err="1"/>
              <a:t>disso</a:t>
            </a:r>
            <a:r>
              <a:rPr lang="en-US" dirty="0"/>
              <a:t>, </a:t>
            </a:r>
            <a:r>
              <a:rPr lang="en-US" dirty="0" err="1"/>
              <a:t>este</a:t>
            </a:r>
            <a:r>
              <a:rPr lang="en-US" dirty="0"/>
              <a:t> </a:t>
            </a:r>
            <a:r>
              <a:rPr lang="en-US" dirty="0" err="1"/>
              <a:t>estudo</a:t>
            </a:r>
            <a:r>
              <a:rPr lang="en-US" dirty="0"/>
              <a:t> </a:t>
            </a:r>
            <a:r>
              <a:rPr lang="en-US" dirty="0" err="1"/>
              <a:t>poderá</a:t>
            </a:r>
            <a:r>
              <a:rPr lang="en-US" dirty="0"/>
              <a:t> </a:t>
            </a:r>
            <a:r>
              <a:rPr lang="en-US" dirty="0" err="1"/>
              <a:t>auxiliar</a:t>
            </a:r>
            <a:r>
              <a:rPr lang="en-US" dirty="0"/>
              <a:t> no </a:t>
            </a:r>
            <a:r>
              <a:rPr lang="en-US" dirty="0" err="1"/>
              <a:t>direcionamento</a:t>
            </a:r>
            <a:r>
              <a:rPr lang="en-US" dirty="0"/>
              <a:t> de </a:t>
            </a:r>
            <a:r>
              <a:rPr lang="en-US" dirty="0" err="1"/>
              <a:t>trabalhos</a:t>
            </a:r>
            <a:r>
              <a:rPr lang="en-US" dirty="0"/>
              <a:t> e </a:t>
            </a:r>
            <a:r>
              <a:rPr lang="en-US" dirty="0" err="1"/>
              <a:t>pesquisas</a:t>
            </a:r>
            <a:r>
              <a:rPr lang="en-US" dirty="0"/>
              <a:t> </a:t>
            </a:r>
            <a:r>
              <a:rPr lang="en-US" dirty="0" err="1"/>
              <a:t>futuras</a:t>
            </a:r>
            <a:r>
              <a:rPr lang="en-US" dirty="0"/>
              <a:t>.</a:t>
            </a: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Trabalhos relacionados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Coreografia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8" name="TextBox 7">
            <a:extLst>
              <a:ext uri="{FF2B5EF4-FFF2-40B4-BE49-F238E27FC236}">
                <a16:creationId xmlns:a16="http://schemas.microsoft.com/office/drawing/2014/main" id="{8373E627-25BB-0F45-886B-1AEA182EB7A7}"/>
              </a:ext>
            </a:extLst>
          </p:cNvPr>
          <p:cNvSpPr txBox="1"/>
          <p:nvPr/>
        </p:nvSpPr>
        <p:spPr>
          <a:xfrm>
            <a:off x="520505" y="1060513"/>
            <a:ext cx="8454683" cy="1200329"/>
          </a:xfrm>
          <a:prstGeom prst="rect">
            <a:avLst/>
          </a:prstGeom>
          <a:noFill/>
        </p:spPr>
        <p:txBody>
          <a:bodyPr wrap="square" rtlCol="0">
            <a:spAutoFit/>
          </a:bodyPr>
          <a:lstStyle/>
          <a:p>
            <a:r>
              <a:rPr lang="en-US" dirty="0" err="1"/>
              <a:t>Possível</a:t>
            </a:r>
            <a:r>
              <a:rPr lang="en-US" dirty="0"/>
              <a:t> </a:t>
            </a:r>
            <a:r>
              <a:rPr lang="en-US" dirty="0" err="1"/>
              <a:t>pergunta</a:t>
            </a:r>
            <a:r>
              <a:rPr lang="en-US" dirty="0"/>
              <a:t>:</a:t>
            </a:r>
          </a:p>
          <a:p>
            <a:endParaRPr lang="en-US" dirty="0"/>
          </a:p>
          <a:p>
            <a:r>
              <a:rPr lang="en-US" i="1" dirty="0"/>
              <a:t>Como </a:t>
            </a:r>
            <a:r>
              <a:rPr lang="en-US" i="1" dirty="0" err="1"/>
              <a:t>coreografar</a:t>
            </a:r>
            <a:r>
              <a:rPr lang="en-US" i="1" dirty="0"/>
              <a:t> </a:t>
            </a:r>
            <a:r>
              <a:rPr lang="en-US" i="1" dirty="0" err="1"/>
              <a:t>os</a:t>
            </a:r>
            <a:r>
              <a:rPr lang="en-US" i="1" dirty="0"/>
              <a:t> </a:t>
            </a:r>
            <a:r>
              <a:rPr lang="en-US" i="1" dirty="0" err="1"/>
              <a:t>microserviços</a:t>
            </a:r>
            <a:r>
              <a:rPr lang="en-US" i="1" dirty="0"/>
              <a:t> para que o </a:t>
            </a:r>
            <a:r>
              <a:rPr lang="en-US" i="1" dirty="0" err="1"/>
              <a:t>sistema</a:t>
            </a:r>
            <a:r>
              <a:rPr lang="en-US" i="1" dirty="0"/>
              <a:t> </a:t>
            </a:r>
            <a:r>
              <a:rPr lang="en-US" i="1" dirty="0" err="1"/>
              <a:t>tenha</a:t>
            </a:r>
            <a:r>
              <a:rPr lang="en-US" i="1" dirty="0"/>
              <a:t> um </a:t>
            </a:r>
            <a:r>
              <a:rPr lang="en-US" i="1" dirty="0" err="1"/>
              <a:t>baixo</a:t>
            </a:r>
            <a:r>
              <a:rPr lang="en-US" i="1" dirty="0"/>
              <a:t> </a:t>
            </a:r>
            <a:r>
              <a:rPr lang="en-US" i="1" dirty="0" err="1"/>
              <a:t>acoplamento</a:t>
            </a:r>
            <a:r>
              <a:rPr lang="en-US" i="1" dirty="0"/>
              <a:t> e </a:t>
            </a:r>
            <a:r>
              <a:rPr lang="en-US" i="1" dirty="0" err="1"/>
              <a:t>alta</a:t>
            </a:r>
            <a:r>
              <a:rPr lang="en-US" i="1" dirty="0"/>
              <a:t> </a:t>
            </a:r>
            <a:r>
              <a:rPr lang="en-US" i="1" dirty="0" err="1"/>
              <a:t>coesão</a:t>
            </a:r>
            <a:r>
              <a:rPr lang="en-US" i="1" dirty="0"/>
              <a:t>?</a:t>
            </a:r>
          </a:p>
        </p:txBody>
      </p:sp>
      <p:graphicFrame>
        <p:nvGraphicFramePr>
          <p:cNvPr id="16" name="Table 15">
            <a:extLst>
              <a:ext uri="{FF2B5EF4-FFF2-40B4-BE49-F238E27FC236}">
                <a16:creationId xmlns:a16="http://schemas.microsoft.com/office/drawing/2014/main" id="{9047685E-116B-9C4E-A874-CB07713F97F1}"/>
              </a:ext>
            </a:extLst>
          </p:cNvPr>
          <p:cNvGraphicFramePr>
            <a:graphicFrameLocks noGrp="1"/>
          </p:cNvGraphicFramePr>
          <p:nvPr>
            <p:extLst>
              <p:ext uri="{D42A27DB-BD31-4B8C-83A1-F6EECF244321}">
                <p14:modId xmlns:p14="http://schemas.microsoft.com/office/powerpoint/2010/main" val="2165655360"/>
              </p:ext>
            </p:extLst>
          </p:nvPr>
        </p:nvGraphicFramePr>
        <p:xfrm>
          <a:off x="520505" y="2564895"/>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0506956"/>
                    </a:ext>
                  </a:extLst>
                </a:gridCol>
                <a:gridCol w="4064000">
                  <a:extLst>
                    <a:ext uri="{9D8B030D-6E8A-4147-A177-3AD203B41FA5}">
                      <a16:colId xmlns:a16="http://schemas.microsoft.com/office/drawing/2014/main" val="4145734719"/>
                    </a:ext>
                  </a:extLst>
                </a:gridCol>
              </a:tblGrid>
              <a:tr h="370840">
                <a:tc>
                  <a:txBody>
                    <a:bodyPr/>
                    <a:lstStyle/>
                    <a:p>
                      <a:pPr algn="ctr"/>
                      <a:r>
                        <a:rPr lang="en-US" dirty="0"/>
                        <a:t>Autor</a:t>
                      </a:r>
                    </a:p>
                  </a:txBody>
                  <a:tcPr/>
                </a:tc>
                <a:tc>
                  <a:txBody>
                    <a:bodyPr/>
                    <a:lstStyle/>
                    <a:p>
                      <a:pPr algn="ctr"/>
                      <a:r>
                        <a:rPr lang="en-US" dirty="0" err="1"/>
                        <a:t>Contribuição</a:t>
                      </a:r>
                      <a:endParaRPr lang="en-US" dirty="0"/>
                    </a:p>
                  </a:txBody>
                  <a:tcPr/>
                </a:tc>
                <a:extLst>
                  <a:ext uri="{0D108BD9-81ED-4DB2-BD59-A6C34878D82A}">
                    <a16:rowId xmlns:a16="http://schemas.microsoft.com/office/drawing/2014/main" val="2726740434"/>
                  </a:ext>
                </a:extLst>
              </a:tr>
              <a:tr h="370840">
                <a:tc>
                  <a:txBody>
                    <a:bodyPr/>
                    <a:lstStyle/>
                    <a:p>
                      <a:r>
                        <a:rPr lang="en-US" dirty="0"/>
                        <a:t>Fowler e Lewis (2014)</a:t>
                      </a:r>
                    </a:p>
                  </a:txBody>
                  <a:tcPr/>
                </a:tc>
                <a:tc>
                  <a:txBody>
                    <a:bodyPr/>
                    <a:lstStyle/>
                    <a:p>
                      <a:r>
                        <a:rPr lang="en-US" dirty="0"/>
                        <a:t>Smart endpoints and dumb pipes</a:t>
                      </a:r>
                    </a:p>
                  </a:txBody>
                  <a:tcPr/>
                </a:tc>
                <a:extLst>
                  <a:ext uri="{0D108BD9-81ED-4DB2-BD59-A6C34878D82A}">
                    <a16:rowId xmlns:a16="http://schemas.microsoft.com/office/drawing/2014/main" val="2546919899"/>
                  </a:ext>
                </a:extLst>
              </a:tr>
              <a:tr h="370840">
                <a:tc>
                  <a:txBody>
                    <a:bodyPr/>
                    <a:lstStyle/>
                    <a:p>
                      <a:r>
                        <a:rPr lang="en-US" dirty="0" err="1"/>
                        <a:t>D’Amore</a:t>
                      </a:r>
                      <a:r>
                        <a:rPr lang="en-US" dirty="0"/>
                        <a:t> (2015)</a:t>
                      </a:r>
                    </a:p>
                  </a:txBody>
                  <a:tcPr/>
                </a:tc>
                <a:tc>
                  <a:txBody>
                    <a:bodyPr/>
                    <a:lstStyle/>
                    <a:p>
                      <a:r>
                        <a:rPr lang="en-US" dirty="0" err="1"/>
                        <a:t>Coreografia</a:t>
                      </a:r>
                      <a:r>
                        <a:rPr lang="en-US" dirty="0"/>
                        <a:t> </a:t>
                      </a:r>
                      <a:r>
                        <a:rPr lang="en-US" dirty="0" err="1"/>
                        <a:t>baseada</a:t>
                      </a:r>
                      <a:r>
                        <a:rPr lang="en-US" dirty="0"/>
                        <a:t> </a:t>
                      </a:r>
                      <a:r>
                        <a:rPr lang="en-US" dirty="0" err="1"/>
                        <a:t>em</a:t>
                      </a:r>
                      <a:r>
                        <a:rPr lang="en-US" dirty="0"/>
                        <a:t> </a:t>
                      </a:r>
                      <a:r>
                        <a:rPr lang="en-US" dirty="0" err="1"/>
                        <a:t>eventos</a:t>
                      </a:r>
                      <a:endParaRPr lang="en-US" dirty="0"/>
                    </a:p>
                  </a:txBody>
                  <a:tcPr/>
                </a:tc>
                <a:extLst>
                  <a:ext uri="{0D108BD9-81ED-4DB2-BD59-A6C34878D82A}">
                    <a16:rowId xmlns:a16="http://schemas.microsoft.com/office/drawing/2014/main" val="3352756023"/>
                  </a:ext>
                </a:extLst>
              </a:tr>
              <a:tr h="370840">
                <a:tc>
                  <a:txBody>
                    <a:bodyPr/>
                    <a:lstStyle/>
                    <a:p>
                      <a:r>
                        <a:rPr lang="en-US" dirty="0"/>
                        <a:t>Curry (2004)</a:t>
                      </a:r>
                    </a:p>
                  </a:txBody>
                  <a:tcPr/>
                </a:tc>
                <a:tc>
                  <a:txBody>
                    <a:bodyPr/>
                    <a:lstStyle/>
                    <a:p>
                      <a:r>
                        <a:rPr lang="en-US" dirty="0"/>
                        <a:t>MOM – Message </a:t>
                      </a:r>
                      <a:r>
                        <a:rPr lang="en-US" dirty="0" err="1"/>
                        <a:t>Orientede</a:t>
                      </a:r>
                      <a:r>
                        <a:rPr lang="en-US" dirty="0"/>
                        <a:t> Middleware</a:t>
                      </a:r>
                    </a:p>
                  </a:txBody>
                  <a:tcPr/>
                </a:tc>
                <a:extLst>
                  <a:ext uri="{0D108BD9-81ED-4DB2-BD59-A6C34878D82A}">
                    <a16:rowId xmlns:a16="http://schemas.microsoft.com/office/drawing/2014/main" val="3576319386"/>
                  </a:ext>
                </a:extLst>
              </a:tr>
              <a:tr h="370840">
                <a:tc>
                  <a:txBody>
                    <a:bodyPr/>
                    <a:lstStyle/>
                    <a:p>
                      <a:r>
                        <a:rPr lang="en-US" dirty="0"/>
                        <a:t>Richter et al. (2017)</a:t>
                      </a:r>
                    </a:p>
                  </a:txBody>
                  <a:tcPr/>
                </a:tc>
                <a:tc>
                  <a:txBody>
                    <a:bodyPr/>
                    <a:lstStyle/>
                    <a:p>
                      <a:r>
                        <a:rPr lang="en-US" dirty="0" err="1"/>
                        <a:t>Comunicação</a:t>
                      </a:r>
                      <a:r>
                        <a:rPr lang="en-US" dirty="0"/>
                        <a:t> </a:t>
                      </a:r>
                      <a:r>
                        <a:rPr lang="en-US" dirty="0" err="1"/>
                        <a:t>feita</a:t>
                      </a:r>
                      <a:r>
                        <a:rPr lang="en-US" dirty="0"/>
                        <a:t> </a:t>
                      </a:r>
                      <a:r>
                        <a:rPr lang="en-US" dirty="0" err="1"/>
                        <a:t>através</a:t>
                      </a:r>
                      <a:r>
                        <a:rPr lang="en-US" dirty="0"/>
                        <a:t> de </a:t>
                      </a:r>
                      <a:r>
                        <a:rPr lang="en-US" dirty="0" err="1"/>
                        <a:t>uma</a:t>
                      </a:r>
                      <a:r>
                        <a:rPr lang="en-US" dirty="0"/>
                        <a:t> fila de </a:t>
                      </a:r>
                      <a:r>
                        <a:rPr lang="en-US" dirty="0" err="1"/>
                        <a:t>mensagens</a:t>
                      </a:r>
                      <a:r>
                        <a:rPr lang="en-US" dirty="0"/>
                        <a:t> </a:t>
                      </a:r>
                      <a:r>
                        <a:rPr lang="en-US" dirty="0" err="1"/>
                        <a:t>assíncrona</a:t>
                      </a:r>
                      <a:endParaRPr lang="en-US" dirty="0"/>
                    </a:p>
                  </a:txBody>
                  <a:tcPr/>
                </a:tc>
                <a:extLst>
                  <a:ext uri="{0D108BD9-81ED-4DB2-BD59-A6C34878D82A}">
                    <a16:rowId xmlns:a16="http://schemas.microsoft.com/office/drawing/2014/main" val="3931938189"/>
                  </a:ext>
                </a:extLst>
              </a:tr>
              <a:tr h="370840">
                <a:tc>
                  <a:txBody>
                    <a:bodyPr/>
                    <a:lstStyle/>
                    <a:p>
                      <a:r>
                        <a:rPr lang="en-US" dirty="0"/>
                        <a:t>Fetzer et al. (2017), </a:t>
                      </a:r>
                      <a:r>
                        <a:rPr lang="en-US" dirty="0" err="1"/>
                        <a:t>Brilhante</a:t>
                      </a:r>
                      <a:r>
                        <a:rPr lang="en-US" dirty="0"/>
                        <a:t> et al. (2017)</a:t>
                      </a:r>
                    </a:p>
                  </a:txBody>
                  <a:tcPr/>
                </a:tc>
                <a:tc>
                  <a:txBody>
                    <a:bodyPr/>
                    <a:lstStyle/>
                    <a:p>
                      <a:r>
                        <a:rPr lang="en-US" dirty="0" err="1"/>
                        <a:t>Arquitetura</a:t>
                      </a:r>
                      <a:r>
                        <a:rPr lang="en-US" dirty="0"/>
                        <a:t> de </a:t>
                      </a:r>
                      <a:r>
                        <a:rPr lang="en-US" dirty="0" err="1"/>
                        <a:t>microserviços</a:t>
                      </a:r>
                      <a:r>
                        <a:rPr lang="en-US" dirty="0"/>
                        <a:t> </a:t>
                      </a:r>
                      <a:r>
                        <a:rPr lang="en-US" dirty="0" err="1"/>
                        <a:t>reativa</a:t>
                      </a:r>
                      <a:endParaRPr lang="en-US" dirty="0"/>
                    </a:p>
                  </a:txBody>
                  <a:tcPr/>
                </a:tc>
                <a:extLst>
                  <a:ext uri="{0D108BD9-81ED-4DB2-BD59-A6C34878D82A}">
                    <a16:rowId xmlns:a16="http://schemas.microsoft.com/office/drawing/2014/main" val="3825587219"/>
                  </a:ext>
                </a:extLst>
              </a:tr>
            </a:tbl>
          </a:graphicData>
        </a:graphic>
      </p:graphicFrame>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Resultados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Reactive</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systems</a:t>
            </a:r>
          </a:p>
        </p:txBody>
      </p:sp>
      <p:pic>
        <p:nvPicPr>
          <p:cNvPr id="22" name="Graphic 21">
            <a:extLst>
              <a:ext uri="{FF2B5EF4-FFF2-40B4-BE49-F238E27FC236}">
                <a16:creationId xmlns:a16="http://schemas.microsoft.com/office/drawing/2014/main" id="{681F320E-0519-B94E-BFC0-0756929B47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720" y="1347275"/>
            <a:ext cx="7657149" cy="2633882"/>
          </a:xfrm>
          <a:prstGeom prst="rect">
            <a:avLst/>
          </a:prstGeom>
        </p:spPr>
      </p:pic>
      <p:sp>
        <p:nvSpPr>
          <p:cNvPr id="23" name="TextBox 22">
            <a:extLst>
              <a:ext uri="{FF2B5EF4-FFF2-40B4-BE49-F238E27FC236}">
                <a16:creationId xmlns:a16="http://schemas.microsoft.com/office/drawing/2014/main" id="{40D2F3F5-5CE2-6645-9023-F1C7783ADD86}"/>
              </a:ext>
            </a:extLst>
          </p:cNvPr>
          <p:cNvSpPr txBox="1"/>
          <p:nvPr/>
        </p:nvSpPr>
        <p:spPr>
          <a:xfrm>
            <a:off x="8412480" y="1347275"/>
            <a:ext cx="647114" cy="461665"/>
          </a:xfrm>
          <a:prstGeom prst="rect">
            <a:avLst/>
          </a:prstGeom>
          <a:noFill/>
        </p:spPr>
        <p:txBody>
          <a:bodyPr wrap="square" rtlCol="0">
            <a:spAutoFit/>
          </a:bodyPr>
          <a:lstStyle/>
          <a:p>
            <a:r>
              <a:rPr lang="en-US" sz="2400" b="1" dirty="0"/>
              <a:t>*</a:t>
            </a:r>
          </a:p>
        </p:txBody>
      </p:sp>
      <p:sp>
        <p:nvSpPr>
          <p:cNvPr id="24" name="TextBox 23">
            <a:extLst>
              <a:ext uri="{FF2B5EF4-FFF2-40B4-BE49-F238E27FC236}">
                <a16:creationId xmlns:a16="http://schemas.microsoft.com/office/drawing/2014/main" id="{3AA1BF9D-D344-884E-9F02-9981153332DF}"/>
              </a:ext>
            </a:extLst>
          </p:cNvPr>
          <p:cNvSpPr txBox="1"/>
          <p:nvPr/>
        </p:nvSpPr>
        <p:spPr>
          <a:xfrm>
            <a:off x="378203" y="5705915"/>
            <a:ext cx="6163274" cy="369332"/>
          </a:xfrm>
          <a:prstGeom prst="rect">
            <a:avLst/>
          </a:prstGeom>
          <a:noFill/>
        </p:spPr>
        <p:txBody>
          <a:bodyPr wrap="square" rtlCol="0">
            <a:spAutoFit/>
          </a:bodyPr>
          <a:lstStyle/>
          <a:p>
            <a:r>
              <a:rPr lang="en-US" b="1" dirty="0"/>
              <a:t>* </a:t>
            </a:r>
            <a:r>
              <a:rPr lang="en-US" dirty="0"/>
              <a:t>Fonte: </a:t>
            </a:r>
            <a:r>
              <a:rPr lang="en-US" dirty="0" err="1"/>
              <a:t>Bóner</a:t>
            </a:r>
            <a:r>
              <a:rPr lang="en-US" dirty="0"/>
              <a:t>, J. e </a:t>
            </a:r>
            <a:r>
              <a:rPr lang="en-US" dirty="0" err="1"/>
              <a:t>Klang</a:t>
            </a:r>
            <a:r>
              <a:rPr lang="en-US" dirty="0"/>
              <a:t>, V. (2016)</a:t>
            </a:r>
            <a:endParaRPr lang="en-US" b="1" dirty="0"/>
          </a:p>
        </p:txBody>
      </p:sp>
      <p:pic>
        <p:nvPicPr>
          <p:cNvPr id="28" name="Picture 27">
            <a:extLst>
              <a:ext uri="{FF2B5EF4-FFF2-40B4-BE49-F238E27FC236}">
                <a16:creationId xmlns:a16="http://schemas.microsoft.com/office/drawing/2014/main" id="{6628AD18-D7F9-3143-9275-C122F66C4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393" y="4420256"/>
            <a:ext cx="3194991" cy="953582"/>
          </a:xfrm>
          <a:prstGeom prst="rect">
            <a:avLst/>
          </a:prstGeom>
        </p:spPr>
      </p:pic>
      <p:pic>
        <p:nvPicPr>
          <p:cNvPr id="30" name="Picture 29">
            <a:extLst>
              <a:ext uri="{FF2B5EF4-FFF2-40B4-BE49-F238E27FC236}">
                <a16:creationId xmlns:a16="http://schemas.microsoft.com/office/drawing/2014/main" id="{F249F950-A080-6B43-8BE8-7BCAB80D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5446" y="973126"/>
            <a:ext cx="2424938" cy="903080"/>
          </a:xfrm>
          <a:prstGeom prst="rect">
            <a:avLst/>
          </a:prstGeom>
        </p:spPr>
      </p:pic>
      <p:pic>
        <p:nvPicPr>
          <p:cNvPr id="32" name="Picture 31">
            <a:extLst>
              <a:ext uri="{FF2B5EF4-FFF2-40B4-BE49-F238E27FC236}">
                <a16:creationId xmlns:a16="http://schemas.microsoft.com/office/drawing/2014/main" id="{93800D05-BD57-6B43-B165-748AC33B3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720" y="4220470"/>
            <a:ext cx="3844560" cy="1153368"/>
          </a:xfrm>
          <a:prstGeom prst="rect">
            <a:avLst/>
          </a:prstGeom>
        </p:spPr>
      </p:pic>
      <p:pic>
        <p:nvPicPr>
          <p:cNvPr id="34" name="Graphic 33">
            <a:extLst>
              <a:ext uri="{FF2B5EF4-FFF2-40B4-BE49-F238E27FC236}">
                <a16:creationId xmlns:a16="http://schemas.microsoft.com/office/drawing/2014/main" id="{5356514D-AE49-F541-B0B2-75009AE90A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014" y="4360434"/>
            <a:ext cx="2540419" cy="1041258"/>
          </a:xfrm>
          <a:prstGeom prst="rect">
            <a:avLst/>
          </a:prstGeom>
        </p:spPr>
      </p:pic>
      <p:pic>
        <p:nvPicPr>
          <p:cNvPr id="37" name="Picture 36">
            <a:extLst>
              <a:ext uri="{FF2B5EF4-FFF2-40B4-BE49-F238E27FC236}">
                <a16:creationId xmlns:a16="http://schemas.microsoft.com/office/drawing/2014/main" id="{3CC0134D-D7C3-8D40-B7BF-9F994DF5A92E}"/>
              </a:ext>
            </a:extLst>
          </p:cNvPr>
          <p:cNvPicPr>
            <a:picLocks noChangeAspect="1"/>
          </p:cNvPicPr>
          <p:nvPr/>
        </p:nvPicPr>
        <p:blipFill rotWithShape="1">
          <a:blip r:embed="rId9">
            <a:extLst>
              <a:ext uri="{28A0092B-C50C-407E-A947-70E740481C1C}">
                <a14:useLocalDpi xmlns:a14="http://schemas.microsoft.com/office/drawing/2010/main" val="0"/>
              </a:ext>
            </a:extLst>
          </a:blip>
          <a:srcRect r="58000"/>
          <a:stretch/>
        </p:blipFill>
        <p:spPr>
          <a:xfrm>
            <a:off x="9191274" y="2092871"/>
            <a:ext cx="2213281" cy="2394702"/>
          </a:xfrm>
          <a:prstGeom prst="rect">
            <a:avLst/>
          </a:prstGeom>
        </p:spPr>
      </p:pic>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1277</TotalTime>
  <Words>778</Words>
  <Application>Microsoft Macintosh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Itau Display</vt:lpstr>
      <vt:lpstr>Retrospectiva</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111</cp:revision>
  <dcterms:created xsi:type="dcterms:W3CDTF">2018-08-18T16:32:16Z</dcterms:created>
  <dcterms:modified xsi:type="dcterms:W3CDTF">2018-11-11T23:13:41Z</dcterms:modified>
</cp:coreProperties>
</file>