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63" r:id="rId6"/>
    <p:sldId id="262" r:id="rId7"/>
    <p:sldId id="267" r:id="rId8"/>
    <p:sldId id="264" r:id="rId9"/>
    <p:sldId id="266" r:id="rId10"/>
    <p:sldId id="265" r:id="rId11"/>
    <p:sldId id="268" r:id="rId12"/>
    <p:sldId id="269" r:id="rId13"/>
    <p:sldId id="271" r:id="rId14"/>
    <p:sldId id="272" r:id="rId15"/>
    <p:sldId id="283" r:id="rId16"/>
    <p:sldId id="274" r:id="rId17"/>
    <p:sldId id="275" r:id="rId18"/>
    <p:sldId id="270" r:id="rId19"/>
    <p:sldId id="273" r:id="rId20"/>
    <p:sldId id="279" r:id="rId21"/>
    <p:sldId id="281" r:id="rId22"/>
    <p:sldId id="282"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F96085"/>
    <a:srgbClr val="0A3260"/>
    <a:srgbClr val="EBEBE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5179"/>
  </p:normalViewPr>
  <p:slideViewPr>
    <p:cSldViewPr snapToGrid="0">
      <p:cViewPr varScale="1">
        <p:scale>
          <a:sx n="91" d="100"/>
          <a:sy n="91" d="100"/>
        </p:scale>
        <p:origin x="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pic>
        <p:nvPicPr>
          <p:cNvPr id="1026" name="Picture 2" descr="Resultado de imagem para ipt"/>
          <p:cNvPicPr>
            <a:picLocks noChangeAspect="1" noChangeArrowheads="1"/>
          </p:cNvPicPr>
          <p:nvPr userDrawn="1"/>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1634796" y="6347080"/>
            <a:ext cx="534722" cy="534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6DFF08F-DC6B-4601-B491-B0F83F6DD2DA}" type="datetimeFigureOut">
              <a:rPr lang="en-US" dirty="0"/>
              <a:t>11/10/18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097280" y="2582335"/>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217920" y="2582334"/>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11/10/18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11/10/18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96DFF08F-DC6B-4601-B491-B0F83F6DD2DA}" type="datetimeFigureOut">
              <a:rPr lang="en-US" dirty="0"/>
              <a:t>11/10/18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11/10/18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userDrawn="1"/>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9.png"/><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7.wmf"/></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20.png"/><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wmf"/><Relationship Id="rId11" Type="http://schemas.openxmlformats.org/officeDocument/2006/relationships/image" Target="../media/image18.wmf"/><Relationship Id="rId5" Type="http://schemas.openxmlformats.org/officeDocument/2006/relationships/oleObject" Target="../embeddings/oleObject5.bin"/><Relationship Id="rId10" Type="http://schemas.openxmlformats.org/officeDocument/2006/relationships/oleObject" Target="../embeddings/oleObject7.bin"/><Relationship Id="rId4" Type="http://schemas.openxmlformats.org/officeDocument/2006/relationships/image" Target="../media/image21.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0" y="0"/>
            <a:ext cx="12192000" cy="1495425"/>
          </a:xfrm>
          <a:prstGeom prst="rect">
            <a:avLst/>
          </a:prstGeom>
          <a:solidFill>
            <a:srgbClr val="268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p:cNvSpPr/>
          <p:nvPr/>
        </p:nvSpPr>
        <p:spPr>
          <a:xfrm>
            <a:off x="3548668" y="3914775"/>
            <a:ext cx="5094664" cy="1569660"/>
          </a:xfrm>
          <a:prstGeom prst="rect">
            <a:avLst/>
          </a:prstGeom>
        </p:spPr>
        <p:txBody>
          <a:bodyPr wrap="none">
            <a:spAutoFit/>
          </a:bodyPr>
          <a:lstStyle/>
          <a:p>
            <a:pPr algn="ctr"/>
            <a:r>
              <a:rPr lang="pt-BR" sz="3200" b="1" dirty="0">
                <a:solidFill>
                  <a:srgbClr val="F96085"/>
                </a:solidFill>
              </a:rPr>
              <a:t>John Alves de Medeiros Silva</a:t>
            </a:r>
          </a:p>
          <a:p>
            <a:pPr algn="ctr"/>
            <a:r>
              <a:rPr lang="pt-BR" sz="3200" b="1" dirty="0">
                <a:solidFill>
                  <a:srgbClr val="F96085"/>
                </a:solidFill>
              </a:rPr>
              <a:t>Marcelo de Rezende Martins</a:t>
            </a:r>
          </a:p>
          <a:p>
            <a:pPr algn="ctr"/>
            <a:r>
              <a:rPr lang="pt-BR" sz="3200" b="1" dirty="0" err="1">
                <a:solidFill>
                  <a:srgbClr val="F96085"/>
                </a:solidFill>
              </a:rPr>
              <a:t>Maur</a:t>
            </a:r>
            <a:r>
              <a:rPr lang="en-US" sz="3200" b="1" dirty="0" err="1">
                <a:solidFill>
                  <a:srgbClr val="F96085"/>
                </a:solidFill>
              </a:rPr>
              <a:t>ício</a:t>
            </a:r>
            <a:r>
              <a:rPr lang="en-US" sz="3200" b="1" dirty="0">
                <a:solidFill>
                  <a:srgbClr val="F96085"/>
                </a:solidFill>
              </a:rPr>
              <a:t> Ribeiro</a:t>
            </a:r>
            <a:endParaRPr lang="pt-BR" sz="3200" b="1" dirty="0">
              <a:solidFill>
                <a:srgbClr val="F96085"/>
              </a:solidFill>
            </a:endParaRPr>
          </a:p>
        </p:txBody>
      </p:sp>
      <p:pic>
        <p:nvPicPr>
          <p:cNvPr id="5" name="Picture 2" descr="Imagem relacionada"/>
          <p:cNvPicPr>
            <a:picLocks noChangeAspect="1" noChangeArrowheads="1"/>
          </p:cNvPicPr>
          <p:nvPr/>
        </p:nvPicPr>
        <p:blipFill rotWithShape="1">
          <a:blip r:embed="rId2" cstate="print">
            <a:clrChange>
              <a:clrFrom>
                <a:srgbClr val="FEFFFC"/>
              </a:clrFrom>
              <a:clrTo>
                <a:srgbClr val="FEFFFC">
                  <a:alpha val="0"/>
                </a:srgbClr>
              </a:clrTo>
            </a:clrChange>
            <a:extLst>
              <a:ext uri="{28A0092B-C50C-407E-A947-70E740481C1C}">
                <a14:useLocalDpi xmlns:a14="http://schemas.microsoft.com/office/drawing/2010/main" val="0"/>
              </a:ext>
            </a:extLst>
          </a:blip>
          <a:srcRect l="7674" t="16076" r="4885" b="23720"/>
          <a:stretch/>
        </p:blipFill>
        <p:spPr bwMode="auto">
          <a:xfrm>
            <a:off x="304800" y="3379292"/>
            <a:ext cx="2200275" cy="1070967"/>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115012" y="209103"/>
            <a:ext cx="6096000" cy="1077218"/>
          </a:xfrm>
          <a:prstGeom prst="rect">
            <a:avLst/>
          </a:prstGeom>
        </p:spPr>
        <p:txBody>
          <a:bodyPr>
            <a:spAutoFit/>
          </a:bodyPr>
          <a:lstStyle/>
          <a:p>
            <a:r>
              <a:rPr lang="pt-BR" sz="2400" dirty="0">
                <a:solidFill>
                  <a:schemeClr val="bg1"/>
                </a:solidFill>
              </a:rPr>
              <a:t>Arquitetura de Software</a:t>
            </a:r>
          </a:p>
          <a:p>
            <a:r>
              <a:rPr lang="pt-BR" sz="2400" dirty="0">
                <a:solidFill>
                  <a:schemeClr val="bg1"/>
                </a:solidFill>
              </a:rPr>
              <a:t>Professor Doutor </a:t>
            </a:r>
            <a:r>
              <a:rPr lang="pt-BR" sz="2400" dirty="0" err="1">
                <a:solidFill>
                  <a:schemeClr val="bg1"/>
                </a:solidFill>
              </a:rPr>
              <a:t>F</a:t>
            </a:r>
            <a:r>
              <a:rPr lang="en-US" sz="2400" dirty="0" err="1">
                <a:solidFill>
                  <a:schemeClr val="bg1"/>
                </a:solidFill>
              </a:rPr>
              <a:t>ábio</a:t>
            </a:r>
            <a:r>
              <a:rPr lang="en-US" sz="2400" dirty="0">
                <a:solidFill>
                  <a:schemeClr val="bg1"/>
                </a:solidFill>
              </a:rPr>
              <a:t> Silva Lopes</a:t>
            </a:r>
            <a:endParaRPr lang="pt-BR" sz="2400" dirty="0">
              <a:solidFill>
                <a:schemeClr val="bg1"/>
              </a:solidFill>
            </a:endParaRPr>
          </a:p>
          <a:p>
            <a:r>
              <a:rPr lang="pt-BR" sz="1600" i="1" dirty="0">
                <a:solidFill>
                  <a:schemeClr val="bg1"/>
                </a:solidFill>
              </a:rPr>
              <a:t>Novembro de 2018</a:t>
            </a:r>
            <a:endParaRPr lang="pt-BR" sz="2400" i="1" dirty="0">
              <a:solidFill>
                <a:schemeClr val="bg1"/>
              </a:solidFill>
            </a:endParaRPr>
          </a:p>
        </p:txBody>
      </p:sp>
      <p:sp>
        <p:nvSpPr>
          <p:cNvPr id="8" name="TextBox 7"/>
          <p:cNvSpPr txBox="1"/>
          <p:nvPr/>
        </p:nvSpPr>
        <p:spPr>
          <a:xfrm>
            <a:off x="2505075" y="2178963"/>
            <a:ext cx="8488882" cy="1200329"/>
          </a:xfrm>
          <a:prstGeom prst="rect">
            <a:avLst/>
          </a:prstGeom>
          <a:noFill/>
        </p:spPr>
        <p:txBody>
          <a:bodyPr wrap="square" rtlCol="0">
            <a:spAutoFit/>
          </a:bodyPr>
          <a:lstStyle/>
          <a:p>
            <a:pPr algn="ctr"/>
            <a:r>
              <a:rPr lang="en-US" sz="3600" dirty="0" err="1"/>
              <a:t>Estratégias</a:t>
            </a:r>
            <a:r>
              <a:rPr lang="en-US" sz="3600" dirty="0"/>
              <a:t> de </a:t>
            </a:r>
            <a:r>
              <a:rPr lang="en-US" sz="3600" dirty="0" err="1"/>
              <a:t>coreografia</a:t>
            </a:r>
            <a:r>
              <a:rPr lang="en-US" sz="3600" dirty="0"/>
              <a:t> </a:t>
            </a:r>
            <a:r>
              <a:rPr lang="en-US" sz="3600" dirty="0" err="1"/>
              <a:t>na</a:t>
            </a:r>
            <a:r>
              <a:rPr lang="en-US" sz="3600" dirty="0"/>
              <a:t> </a:t>
            </a:r>
            <a:r>
              <a:rPr lang="en-US" sz="3600" dirty="0" err="1"/>
              <a:t>arquitetura</a:t>
            </a:r>
            <a:r>
              <a:rPr lang="en-US" sz="3600" dirty="0"/>
              <a:t> de </a:t>
            </a:r>
            <a:r>
              <a:rPr lang="en-US" sz="3600" dirty="0" err="1"/>
              <a:t>microserviços</a:t>
            </a:r>
            <a:r>
              <a:rPr lang="en-US" sz="3600" dirty="0"/>
              <a:t>: Uma </a:t>
            </a:r>
            <a:r>
              <a:rPr lang="en-US" sz="3600" dirty="0" err="1"/>
              <a:t>pesquisa</a:t>
            </a:r>
            <a:r>
              <a:rPr lang="en-US" sz="3600" dirty="0"/>
              <a:t> </a:t>
            </a:r>
            <a:r>
              <a:rPr lang="en-US" sz="3600" dirty="0" err="1"/>
              <a:t>exploratória</a:t>
            </a:r>
            <a:endParaRPr lang="en-US" sz="3600" dirty="0"/>
          </a:p>
        </p:txBody>
      </p:sp>
    </p:spTree>
    <p:extLst>
      <p:ext uri="{BB962C8B-B14F-4D97-AF65-F5344CB8AC3E}">
        <p14:creationId xmlns:p14="http://schemas.microsoft.com/office/powerpoint/2010/main" val="181945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Maximização da Margem</a:t>
            </a:r>
          </a:p>
        </p:txBody>
      </p:sp>
      <p:pic>
        <p:nvPicPr>
          <p:cNvPr id="5" name="Content Placeholder 4">
            <a:extLst>
              <a:ext uri="{FF2B5EF4-FFF2-40B4-BE49-F238E27FC236}">
                <a16:creationId xmlns:a16="http://schemas.microsoft.com/office/drawing/2014/main" id="{101DC2F3-A305-434E-90DF-F3BA3622E08E}"/>
              </a:ext>
            </a:extLst>
          </p:cNvPr>
          <p:cNvPicPr>
            <a:picLocks noChangeAspect="1"/>
          </p:cNvPicPr>
          <p:nvPr/>
        </p:nvPicPr>
        <p:blipFill>
          <a:blip r:embed="rId2"/>
          <a:stretch>
            <a:fillRect/>
          </a:stretch>
        </p:blipFill>
        <p:spPr>
          <a:xfrm>
            <a:off x="414039" y="1660566"/>
            <a:ext cx="5320334" cy="3980817"/>
          </a:xfrm>
          <a:prstGeom prst="rect">
            <a:avLst/>
          </a:prstGeom>
        </p:spPr>
      </p:pic>
      <p:pic>
        <p:nvPicPr>
          <p:cNvPr id="6" name="Picture 6">
            <a:extLst>
              <a:ext uri="{FF2B5EF4-FFF2-40B4-BE49-F238E27FC236}">
                <a16:creationId xmlns:a16="http://schemas.microsoft.com/office/drawing/2014/main" id="{1F731519-BC28-2248-8621-7150EE97D3F5}"/>
              </a:ext>
            </a:extLst>
          </p:cNvPr>
          <p:cNvPicPr>
            <a:picLocks noChangeAspect="1"/>
          </p:cNvPicPr>
          <p:nvPr/>
        </p:nvPicPr>
        <p:blipFill>
          <a:blip r:embed="rId3"/>
          <a:stretch>
            <a:fillRect/>
          </a:stretch>
        </p:blipFill>
        <p:spPr>
          <a:xfrm>
            <a:off x="6096000" y="1719263"/>
            <a:ext cx="5400231" cy="3950695"/>
          </a:xfrm>
          <a:prstGeom prst="rect">
            <a:avLst/>
          </a:prstGeom>
        </p:spPr>
      </p:pic>
    </p:spTree>
    <p:extLst>
      <p:ext uri="{BB962C8B-B14F-4D97-AF65-F5344CB8AC3E}">
        <p14:creationId xmlns:p14="http://schemas.microsoft.com/office/powerpoint/2010/main" val="184802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Hipótese SVM</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E546F6E-D2A3-F349-A2F8-FA30684BDB29}"/>
                  </a:ext>
                </a:extLst>
              </p:cNvPr>
              <p:cNvSpPr txBox="1">
                <a:spLocks/>
              </p:cNvSpPr>
              <p:nvPr/>
            </p:nvSpPr>
            <p:spPr>
              <a:xfrm>
                <a:off x="838200" y="1825625"/>
                <a:ext cx="10515600" cy="435133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a:p>
                <a:endParaRPr lang="en-US" dirty="0"/>
              </a:p>
              <a:p>
                <a:endParaRPr lang="en-US" dirty="0"/>
              </a:p>
              <a:p>
                <a:endParaRPr lang="en-US" dirty="0"/>
              </a:p>
              <a:p>
                <a:pPr marL="0" indent="0">
                  <a:buFont typeface="Calibri" panose="020F0502020204030204" pitchFamily="34" charset="0"/>
                  <a:buNone/>
                </a:pPr>
                <a:r>
                  <a:rPr lang="en-US" dirty="0"/>
                  <a:t>  </a:t>
                </a:r>
                <a:r>
                  <a:rPr lang="en-US" dirty="0" err="1"/>
                  <a:t>Hipótese</a:t>
                </a:r>
                <a:r>
                  <a:rPr lang="en-US" dirty="0"/>
                  <a:t>:</a:t>
                </a:r>
              </a:p>
              <a:p>
                <a:pPr marL="0" indent="0">
                  <a:buFont typeface="Calibri" panose="020F0502020204030204" pitchFamily="34" charse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1 </m:t>
                              </m:r>
                              <m:r>
                                <a:rPr lang="en-US" i="1">
                                  <a:latin typeface="Cambria Math" panose="02040503050406030204" pitchFamily="18" charset="0"/>
                                </a:rPr>
                                <m:t>𝑠𝑒</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𝑇</m:t>
                                  </m:r>
                                </m:sup>
                              </m:sSup>
                              <m:r>
                                <a:rPr lang="en-US" i="1">
                                  <a:latin typeface="Cambria Math" panose="02040503050406030204" pitchFamily="18" charset="0"/>
                                </a:rPr>
                                <m:t>𝑋</m:t>
                              </m:r>
                              <m:r>
                                <a:rPr lang="en-US" i="1">
                                  <a:latin typeface="Cambria Math" panose="02040503050406030204" pitchFamily="18" charset="0"/>
                                </a:rPr>
                                <m:t> ≥0</m:t>
                              </m:r>
                            </m:e>
                            <m:e>
                              <m:r>
                                <a:rPr lang="en-US" i="1">
                                  <a:latin typeface="Cambria Math" panose="02040503050406030204" pitchFamily="18" charset="0"/>
                                </a:rPr>
                                <m:t>0, </m:t>
                              </m:r>
                              <m:r>
                                <a:rPr lang="en-US" i="1">
                                  <a:latin typeface="Cambria Math" panose="02040503050406030204" pitchFamily="18" charset="0"/>
                                </a:rPr>
                                <m:t>𝑐𝑎𝑠𝑜</m:t>
                              </m:r>
                              <m:r>
                                <a:rPr lang="en-US" i="1">
                                  <a:latin typeface="Cambria Math" panose="02040503050406030204" pitchFamily="18" charset="0"/>
                                </a:rPr>
                                <m:t> </m:t>
                              </m:r>
                              <m:r>
                                <a:rPr lang="en-US" i="1">
                                  <a:latin typeface="Cambria Math" panose="02040503050406030204" pitchFamily="18" charset="0"/>
                                </a:rPr>
                                <m:t>𝑐𝑜𝑛𝑡𝑟</m:t>
                              </m:r>
                              <m:r>
                                <a:rPr lang="en-US" i="1">
                                  <a:latin typeface="Cambria Math" panose="02040503050406030204" pitchFamily="18" charset="0"/>
                                </a:rPr>
                                <m:t>á</m:t>
                              </m:r>
                              <m:r>
                                <a:rPr lang="en-US" i="1">
                                  <a:latin typeface="Cambria Math" panose="02040503050406030204" pitchFamily="18" charset="0"/>
                                </a:rPr>
                                <m:t>𝑟𝑖𝑜</m:t>
                              </m:r>
                            </m:e>
                          </m:eqArr>
                        </m:e>
                      </m:d>
                    </m:oMath>
                  </m:oMathPara>
                </a14:m>
                <a:endParaRPr lang="en-US" dirty="0"/>
              </a:p>
            </p:txBody>
          </p:sp>
        </mc:Choice>
        <mc:Fallback xmlns="">
          <p:sp>
            <p:nvSpPr>
              <p:cNvPr id="4" name="Content Placeholder 2">
                <a:extLst>
                  <a:ext uri="{FF2B5EF4-FFF2-40B4-BE49-F238E27FC236}">
                    <a16:creationId xmlns:a16="http://schemas.microsoft.com/office/drawing/2014/main" id="{6E546F6E-D2A3-F349-A2F8-FA30684BDB29}"/>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a:stretch>
              </a:blipFill>
            </p:spPr>
            <p:txBody>
              <a:bodyPr/>
              <a:lstStyle/>
              <a:p>
                <a:r>
                  <a:rPr lang="pt-BR">
                    <a:noFill/>
                  </a:rPr>
                  <a:t> </a:t>
                </a:r>
              </a:p>
            </p:txBody>
          </p:sp>
        </mc:Fallback>
      </mc:AlternateContent>
      <p:sp>
        <p:nvSpPr>
          <p:cNvPr id="5" name="TextBox 3">
            <a:extLst>
              <a:ext uri="{FF2B5EF4-FFF2-40B4-BE49-F238E27FC236}">
                <a16:creationId xmlns:a16="http://schemas.microsoft.com/office/drawing/2014/main" id="{F3D212E2-3C8A-3F4F-9473-B111B51281CE}"/>
              </a:ext>
            </a:extLst>
          </p:cNvPr>
          <p:cNvSpPr txBox="1"/>
          <p:nvPr/>
        </p:nvSpPr>
        <p:spPr>
          <a:xfrm>
            <a:off x="954315" y="2022674"/>
            <a:ext cx="2238818" cy="523220"/>
          </a:xfrm>
          <a:prstGeom prst="rect">
            <a:avLst/>
          </a:prstGeom>
          <a:noFill/>
        </p:spPr>
        <p:txBody>
          <a:bodyPr wrap="none" rtlCol="0">
            <a:spAutoFit/>
          </a:bodyPr>
          <a:lstStyle/>
          <a:p>
            <a:r>
              <a:rPr lang="en-US" sz="2800" dirty="0" err="1"/>
              <a:t>Funcão</a:t>
            </a:r>
            <a:r>
              <a:rPr lang="en-US" sz="2800" dirty="0"/>
              <a:t> </a:t>
            </a:r>
            <a:r>
              <a:rPr lang="en-US" sz="2800" dirty="0" err="1"/>
              <a:t>Custo</a:t>
            </a:r>
            <a:r>
              <a:rPr lang="en-US" sz="2800" dirty="0"/>
              <a:t>:</a:t>
            </a:r>
          </a:p>
        </p:txBody>
      </p:sp>
      <mc:AlternateContent xmlns:mc="http://schemas.openxmlformats.org/markup-compatibility/2006" xmlns:a14="http://schemas.microsoft.com/office/drawing/2010/main">
        <mc:Choice Requires="a14">
          <p:sp>
            <p:nvSpPr>
              <p:cNvPr id="6" name="TextBox 4">
                <a:extLst>
                  <a:ext uri="{FF2B5EF4-FFF2-40B4-BE49-F238E27FC236}">
                    <a16:creationId xmlns:a16="http://schemas.microsoft.com/office/drawing/2014/main" id="{D7FC0AF6-8425-6342-8667-166510783B83}"/>
                  </a:ext>
                </a:extLst>
              </p:cNvPr>
              <p:cNvSpPr txBox="1"/>
              <p:nvPr/>
            </p:nvSpPr>
            <p:spPr>
              <a:xfrm>
                <a:off x="1122665" y="2484339"/>
                <a:ext cx="9202263"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𝜃</m:t>
                              </m:r>
                            </m:lim>
                          </m:limLow>
                        </m:fName>
                        <m:e>
                          <m:r>
                            <a:rPr lang="en-US" sz="2400" b="0" i="1" smtClean="0">
                              <a:latin typeface="Cambria Math" panose="02040503050406030204" pitchFamily="18" charset="0"/>
                            </a:rPr>
                            <m:t>𝐶</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1</m:t>
                                          </m:r>
                                        </m:sub>
                                      </m:sSub>
                                    </m:fName>
                                    <m:e>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e>
                                  </m:func>
                                </m:e>
                              </m:d>
                            </m:e>
                          </m:nary>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e>
                          </m:nary>
                        </m:e>
                      </m:func>
                    </m:oMath>
                  </m:oMathPara>
                </a14:m>
                <a:endParaRPr lang="en-US" sz="2400" dirty="0"/>
              </a:p>
            </p:txBody>
          </p:sp>
        </mc:Choice>
        <mc:Fallback xmlns="">
          <p:sp>
            <p:nvSpPr>
              <p:cNvPr id="6" name="TextBox 4">
                <a:extLst>
                  <a:ext uri="{FF2B5EF4-FFF2-40B4-BE49-F238E27FC236}">
                    <a16:creationId xmlns:a16="http://schemas.microsoft.com/office/drawing/2014/main" id="{D7FC0AF6-8425-6342-8667-166510783B83}"/>
                  </a:ext>
                </a:extLst>
              </p:cNvPr>
              <p:cNvSpPr txBox="1">
                <a:spLocks noRot="1" noChangeAspect="1" noMove="1" noResize="1" noEditPoints="1" noAdjustHandles="1" noChangeArrowheads="1" noChangeShapeType="1" noTextEdit="1"/>
              </p:cNvSpPr>
              <p:nvPr/>
            </p:nvSpPr>
            <p:spPr>
              <a:xfrm>
                <a:off x="1122665" y="2484339"/>
                <a:ext cx="9202263" cy="1050031"/>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523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O que é Suporte Vector </a:t>
            </a:r>
            <a:r>
              <a:rPr lang="pt-BR" dirty="0" err="1">
                <a:solidFill>
                  <a:schemeClr val="accent2">
                    <a:lumMod val="75000"/>
                  </a:schemeClr>
                </a:solidFill>
                <a:latin typeface="Itau Display"/>
              </a:rPr>
              <a:t>Machine</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1FAF7D09-9856-3944-9B35-BD18EC5AA1E9}"/>
              </a:ext>
            </a:extLst>
          </p:cNvPr>
          <p:cNvPicPr>
            <a:picLocks noChangeAspect="1"/>
          </p:cNvPicPr>
          <p:nvPr/>
        </p:nvPicPr>
        <p:blipFill>
          <a:blip r:embed="rId2"/>
          <a:stretch>
            <a:fillRect/>
          </a:stretch>
        </p:blipFill>
        <p:spPr>
          <a:xfrm>
            <a:off x="336000" y="1357313"/>
            <a:ext cx="5808774" cy="4351338"/>
          </a:xfrm>
          <a:prstGeom prst="rect">
            <a:avLst/>
          </a:prstGeom>
        </p:spPr>
      </p:pic>
      <p:pic>
        <p:nvPicPr>
          <p:cNvPr id="5" name="Content Placeholder 4">
            <a:extLst>
              <a:ext uri="{FF2B5EF4-FFF2-40B4-BE49-F238E27FC236}">
                <a16:creationId xmlns:a16="http://schemas.microsoft.com/office/drawing/2014/main" id="{864515F0-61AC-0F4A-B68E-FE01BA18A2FE}"/>
              </a:ext>
            </a:extLst>
          </p:cNvPr>
          <p:cNvPicPr>
            <a:picLocks noChangeAspect="1"/>
          </p:cNvPicPr>
          <p:nvPr/>
        </p:nvPicPr>
        <p:blipFill>
          <a:blip r:embed="rId3"/>
          <a:stretch>
            <a:fillRect/>
          </a:stretch>
        </p:blipFill>
        <p:spPr>
          <a:xfrm>
            <a:off x="7653893" y="584352"/>
            <a:ext cx="3722591" cy="2816916"/>
          </a:xfrm>
          <a:prstGeom prst="rect">
            <a:avLst/>
          </a:prstGeom>
        </p:spPr>
      </p:pic>
      <p:pic>
        <p:nvPicPr>
          <p:cNvPr id="6" name="Picture 6">
            <a:extLst>
              <a:ext uri="{FF2B5EF4-FFF2-40B4-BE49-F238E27FC236}">
                <a16:creationId xmlns:a16="http://schemas.microsoft.com/office/drawing/2014/main" id="{0A613B73-D1D4-9B46-BFCD-C46F229B2F08}"/>
              </a:ext>
            </a:extLst>
          </p:cNvPr>
          <p:cNvPicPr>
            <a:picLocks noChangeAspect="1"/>
          </p:cNvPicPr>
          <p:nvPr/>
        </p:nvPicPr>
        <p:blipFill>
          <a:blip r:embed="rId4"/>
          <a:stretch>
            <a:fillRect/>
          </a:stretch>
        </p:blipFill>
        <p:spPr>
          <a:xfrm>
            <a:off x="7715013" y="3433651"/>
            <a:ext cx="3661471" cy="2716362"/>
          </a:xfrm>
          <a:prstGeom prst="rect">
            <a:avLst/>
          </a:prstGeom>
        </p:spPr>
      </p:pic>
    </p:spTree>
    <p:extLst>
      <p:ext uri="{BB962C8B-B14F-4D97-AF65-F5344CB8AC3E}">
        <p14:creationId xmlns:p14="http://schemas.microsoft.com/office/powerpoint/2010/main" val="387963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Casos não-linearmente</a:t>
            </a:r>
            <a:r>
              <a:rPr kumimoji="0" lang="pt-BR" sz="3000" b="1" i="0" u="none" strike="noStrike" kern="1200" cap="none" spc="0" normalizeH="0" noProof="0" dirty="0">
                <a:ln>
                  <a:noFill/>
                </a:ln>
                <a:solidFill>
                  <a:schemeClr val="accent2">
                    <a:lumMod val="75000"/>
                  </a:schemeClr>
                </a:solidFill>
                <a:effectLst/>
                <a:uLnTx/>
                <a:uFillTx/>
                <a:latin typeface="Itau Display"/>
                <a:ea typeface="+mn-ea"/>
                <a:cs typeface="+mn-cs"/>
              </a:rPr>
              <a:t> separáveis</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5" name="Content Placeholder 4">
            <a:extLst>
              <a:ext uri="{FF2B5EF4-FFF2-40B4-BE49-F238E27FC236}">
                <a16:creationId xmlns:a16="http://schemas.microsoft.com/office/drawing/2014/main" id="{B3E93132-0FA1-D44F-97A1-3E4A83CDF0AF}"/>
              </a:ext>
            </a:extLst>
          </p:cNvPr>
          <p:cNvPicPr>
            <a:picLocks noChangeAspect="1"/>
          </p:cNvPicPr>
          <p:nvPr/>
        </p:nvPicPr>
        <p:blipFill>
          <a:blip r:embed="rId2"/>
          <a:stretch>
            <a:fillRect/>
          </a:stretch>
        </p:blipFill>
        <p:spPr>
          <a:xfrm>
            <a:off x="228912" y="1281113"/>
            <a:ext cx="5867088" cy="4351338"/>
          </a:xfrm>
          <a:prstGeom prst="rect">
            <a:avLst/>
          </a:prstGeom>
        </p:spPr>
      </p:pic>
    </p:spTree>
    <p:extLst>
      <p:ext uri="{BB962C8B-B14F-4D97-AF65-F5344CB8AC3E}">
        <p14:creationId xmlns:p14="http://schemas.microsoft.com/office/powerpoint/2010/main" val="303596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O que são os </a:t>
            </a:r>
            <a:r>
              <a:rPr lang="pt-BR" dirty="0" err="1">
                <a:solidFill>
                  <a:schemeClr val="accent2">
                    <a:lumMod val="75000"/>
                  </a:schemeClr>
                </a:solidFill>
                <a:latin typeface="Itau Display"/>
              </a:rPr>
              <a:t>Kernels</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539A7AE6-B14F-8E46-873A-05EFE94A7F52}"/>
              </a:ext>
            </a:extLst>
          </p:cNvPr>
          <p:cNvPicPr>
            <a:picLocks noChangeAspect="1"/>
          </p:cNvPicPr>
          <p:nvPr/>
        </p:nvPicPr>
        <p:blipFill>
          <a:blip r:embed="rId3"/>
          <a:stretch>
            <a:fillRect/>
          </a:stretch>
        </p:blipFill>
        <p:spPr>
          <a:xfrm>
            <a:off x="278949" y="1347788"/>
            <a:ext cx="5817051" cy="435133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33803071"/>
              </p:ext>
            </p:extLst>
          </p:nvPr>
        </p:nvGraphicFramePr>
        <p:xfrm>
          <a:off x="7135396" y="2004467"/>
          <a:ext cx="3960440" cy="1823006"/>
        </p:xfrm>
        <a:graphic>
          <a:graphicData uri="http://schemas.openxmlformats.org/drawingml/2006/table">
            <a:tbl>
              <a:tblPr/>
              <a:tblGrid>
                <a:gridCol w="1394463">
                  <a:extLst>
                    <a:ext uri="{9D8B030D-6E8A-4147-A177-3AD203B41FA5}">
                      <a16:colId xmlns:a16="http://schemas.microsoft.com/office/drawing/2014/main" val="20000"/>
                    </a:ext>
                  </a:extLst>
                </a:gridCol>
                <a:gridCol w="2565977">
                  <a:extLst>
                    <a:ext uri="{9D8B030D-6E8A-4147-A177-3AD203B41FA5}">
                      <a16:colId xmlns:a16="http://schemas.microsoft.com/office/drawing/2014/main" val="20001"/>
                    </a:ext>
                  </a:extLst>
                </a:gridCol>
              </a:tblGrid>
              <a:tr h="432047">
                <a:tc>
                  <a:txBody>
                    <a:bodyPr/>
                    <a:lstStyle/>
                    <a:p>
                      <a:pPr marL="0" algn="l">
                        <a:lnSpc>
                          <a:spcPct val="100000"/>
                        </a:lnSpc>
                        <a:spcAft>
                          <a:spcPts val="0"/>
                        </a:spcAft>
                      </a:pPr>
                      <a:r>
                        <a:rPr lang="pt-BR" sz="1600" b="1" dirty="0">
                          <a:solidFill>
                            <a:schemeClr val="tx1"/>
                          </a:solidFill>
                          <a:latin typeface="+mn-lt"/>
                          <a:ea typeface="SimSun"/>
                          <a:cs typeface="Times New Roman"/>
                        </a:rPr>
                        <a:t>Kernel</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l">
                        <a:lnSpc>
                          <a:spcPct val="100000"/>
                        </a:lnSpc>
                        <a:spcAft>
                          <a:spcPts val="0"/>
                        </a:spcAft>
                      </a:pPr>
                      <a:r>
                        <a:rPr lang="pt-BR" sz="1600" b="1" dirty="0">
                          <a:solidFill>
                            <a:schemeClr val="tx1"/>
                          </a:solidFill>
                          <a:latin typeface="+mn-lt"/>
                          <a:ea typeface="SimSun"/>
                          <a:cs typeface="Times New Roman"/>
                        </a:rPr>
                        <a:t>Função </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63653">
                <a:tc>
                  <a:txBody>
                    <a:bodyPr/>
                    <a:lstStyle/>
                    <a:p>
                      <a:pPr marL="0" algn="l">
                        <a:lnSpc>
                          <a:spcPct val="100000"/>
                        </a:lnSpc>
                        <a:spcAft>
                          <a:spcPts val="0"/>
                        </a:spcAft>
                      </a:pPr>
                      <a:r>
                        <a:rPr lang="pt-BR" sz="1600" dirty="0">
                          <a:solidFill>
                            <a:schemeClr val="tx1"/>
                          </a:solidFill>
                          <a:latin typeface="+mn-lt"/>
                          <a:ea typeface="SimSun"/>
                          <a:cs typeface="Times New Roman"/>
                        </a:rPr>
                        <a:t>Polinomial</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a:lnSpc>
                          <a:spcPct val="100000"/>
                        </a:lnSpc>
                        <a:spcAft>
                          <a:spcPts val="0"/>
                        </a:spcAft>
                      </a:pPr>
                      <a:endParaRPr lang="pt-BR" sz="16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3653">
                <a:tc>
                  <a:txBody>
                    <a:bodyPr/>
                    <a:lstStyle/>
                    <a:p>
                      <a:pPr marL="0" algn="l">
                        <a:lnSpc>
                          <a:spcPct val="100000"/>
                        </a:lnSpc>
                        <a:spcAft>
                          <a:spcPts val="0"/>
                        </a:spcAft>
                      </a:pPr>
                      <a:r>
                        <a:rPr lang="pt-BR" sz="1600">
                          <a:solidFill>
                            <a:schemeClr val="tx1"/>
                          </a:solidFill>
                          <a:latin typeface="+mn-lt"/>
                          <a:ea typeface="SimSun"/>
                          <a:cs typeface="Times New Roman"/>
                        </a:rPr>
                        <a:t>Gaussiano</a:t>
                      </a:r>
                      <a:endParaRPr lang="pt-BR" sz="110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a:lnSpc>
                          <a:spcPct val="100000"/>
                        </a:lnSpc>
                        <a:spcAft>
                          <a:spcPts val="0"/>
                        </a:spcAft>
                      </a:pPr>
                      <a:endParaRPr lang="pt-BR" sz="16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3653">
                <a:tc>
                  <a:txBody>
                    <a:bodyPr/>
                    <a:lstStyle/>
                    <a:p>
                      <a:pPr marL="0" algn="l">
                        <a:lnSpc>
                          <a:spcPct val="100000"/>
                        </a:lnSpc>
                        <a:spcAft>
                          <a:spcPts val="0"/>
                        </a:spcAft>
                      </a:pPr>
                      <a:r>
                        <a:rPr lang="pt-BR" sz="1600" dirty="0" err="1">
                          <a:solidFill>
                            <a:schemeClr val="tx1"/>
                          </a:solidFill>
                          <a:latin typeface="+mn-lt"/>
                          <a:ea typeface="SimSun"/>
                          <a:cs typeface="Times New Roman"/>
                        </a:rPr>
                        <a:t>Sigmoidal</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a:lnSpc>
                          <a:spcPct val="100000"/>
                        </a:lnSpc>
                        <a:spcAft>
                          <a:spcPts val="0"/>
                        </a:spcAft>
                      </a:pPr>
                      <a:endParaRPr lang="pt-BR" sz="16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6738212"/>
              </p:ext>
            </p:extLst>
          </p:nvPr>
        </p:nvGraphicFramePr>
        <p:xfrm>
          <a:off x="9266245" y="2049844"/>
          <a:ext cx="838200" cy="379413"/>
        </p:xfrm>
        <a:graphic>
          <a:graphicData uri="http://schemas.openxmlformats.org/presentationml/2006/ole">
            <mc:AlternateContent xmlns:mc="http://schemas.openxmlformats.org/markup-compatibility/2006">
              <mc:Choice xmlns:v="urn:schemas-microsoft-com:vml" Requires="v">
                <p:oleObj spid="_x0000_s21798" name="Equation" r:id="rId4" imgW="545760" imgH="241200" progId="Equation.3">
                  <p:embed/>
                </p:oleObj>
              </mc:Choice>
              <mc:Fallback>
                <p:oleObj name="Equation" r:id="rId4" imgW="545760" imgH="241200" progId="Equation.3">
                  <p:embed/>
                  <p:pic>
                    <p:nvPicPr>
                      <p:cNvPr id="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6245" y="2049844"/>
                        <a:ext cx="8382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736581784"/>
              </p:ext>
            </p:extLst>
          </p:nvPr>
        </p:nvGraphicFramePr>
        <p:xfrm>
          <a:off x="8578984" y="2460886"/>
          <a:ext cx="1696192" cy="432049"/>
        </p:xfrm>
        <a:graphic>
          <a:graphicData uri="http://schemas.openxmlformats.org/presentationml/2006/ole">
            <mc:AlternateContent xmlns:mc="http://schemas.openxmlformats.org/markup-compatibility/2006">
              <mc:Choice xmlns:v="urn:schemas-microsoft-com:vml" Requires="v">
                <p:oleObj spid="_x0000_s21799" name="Equation" r:id="rId6" imgW="1002865" imgH="253890" progId="Equation.3">
                  <p:embed/>
                </p:oleObj>
              </mc:Choice>
              <mc:Fallback>
                <p:oleObj name="Equation" r:id="rId6" imgW="1002865" imgH="253890" progId="Equation.3">
                  <p:embed/>
                  <p:pic>
                    <p:nvPicPr>
                      <p:cNvPr id="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8984" y="2460886"/>
                        <a:ext cx="1696192" cy="432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3749451367"/>
              </p:ext>
            </p:extLst>
          </p:nvPr>
        </p:nvGraphicFramePr>
        <p:xfrm>
          <a:off x="8575556" y="2882212"/>
          <a:ext cx="1728192" cy="460851"/>
        </p:xfrm>
        <a:graphic>
          <a:graphicData uri="http://schemas.openxmlformats.org/presentationml/2006/ole">
            <mc:AlternateContent xmlns:mc="http://schemas.openxmlformats.org/markup-compatibility/2006">
              <mc:Choice xmlns:v="urn:schemas-microsoft-com:vml" Requires="v">
                <p:oleObj spid="_x0000_s21800" name="Equation" r:id="rId8" imgW="1143000" imgH="304800" progId="Equation.3">
                  <p:embed/>
                </p:oleObj>
              </mc:Choice>
              <mc:Fallback>
                <p:oleObj name="Equation" r:id="rId8" imgW="1143000" imgH="304800" progId="Equation.3">
                  <p:embed/>
                  <p:pic>
                    <p:nvPicPr>
                      <p:cNvPr id="8"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5556" y="2882212"/>
                        <a:ext cx="1728192" cy="460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
          <p:cNvGraphicFramePr>
            <a:graphicFrameLocks noChangeAspect="1"/>
          </p:cNvGraphicFramePr>
          <p:nvPr>
            <p:extLst>
              <p:ext uri="{D42A27DB-BD31-4B8C-83A1-F6EECF244321}">
                <p14:modId xmlns:p14="http://schemas.microsoft.com/office/powerpoint/2010/main" val="1609069388"/>
              </p:ext>
            </p:extLst>
          </p:nvPr>
        </p:nvGraphicFramePr>
        <p:xfrm>
          <a:off x="8571379" y="3381163"/>
          <a:ext cx="1998726" cy="409188"/>
        </p:xfrm>
        <a:graphic>
          <a:graphicData uri="http://schemas.openxmlformats.org/presentationml/2006/ole">
            <mc:AlternateContent xmlns:mc="http://schemas.openxmlformats.org/markup-compatibility/2006">
              <mc:Choice xmlns:v="urn:schemas-microsoft-com:vml" Requires="v">
                <p:oleObj spid="_x0000_s21801" name="Equation" r:id="rId10" imgW="1206500" imgH="241300" progId="Equation.3">
                  <p:embed/>
                </p:oleObj>
              </mc:Choice>
              <mc:Fallback>
                <p:oleObj name="Equation" r:id="rId10" imgW="1206500" imgH="241300" progId="Equation.3">
                  <p:embed/>
                  <p:pic>
                    <p:nvPicPr>
                      <p:cNvPr id="9"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71379" y="3381163"/>
                        <a:ext cx="1998726" cy="40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959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Tipos de </a:t>
            </a:r>
            <a:r>
              <a:rPr lang="pt-BR" dirty="0" err="1">
                <a:solidFill>
                  <a:schemeClr val="accent2">
                    <a:lumMod val="75000"/>
                  </a:schemeClr>
                </a:solidFill>
                <a:latin typeface="Itau Display"/>
              </a:rPr>
              <a:t>Kernels</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5" name="Imagem 4"/>
          <p:cNvPicPr>
            <a:picLocks noChangeAspect="1"/>
          </p:cNvPicPr>
          <p:nvPr/>
        </p:nvPicPr>
        <p:blipFill>
          <a:blip r:embed="rId3"/>
          <a:stretch>
            <a:fillRect/>
          </a:stretch>
        </p:blipFill>
        <p:spPr>
          <a:xfrm>
            <a:off x="366003" y="2361831"/>
            <a:ext cx="3637493" cy="1836683"/>
          </a:xfrm>
          <a:prstGeom prst="rect">
            <a:avLst/>
          </a:prstGeom>
        </p:spPr>
      </p:pic>
      <p:sp>
        <p:nvSpPr>
          <p:cNvPr id="6" name="CaixaDeTexto 5"/>
          <p:cNvSpPr txBox="1"/>
          <p:nvPr/>
        </p:nvSpPr>
        <p:spPr>
          <a:xfrm>
            <a:off x="735724" y="1482325"/>
            <a:ext cx="1497782" cy="461665"/>
          </a:xfrm>
          <a:prstGeom prst="rect">
            <a:avLst/>
          </a:prstGeom>
          <a:noFill/>
        </p:spPr>
        <p:txBody>
          <a:bodyPr wrap="none" rtlCol="0">
            <a:spAutoFit/>
          </a:bodyPr>
          <a:lstStyle/>
          <a:p>
            <a:r>
              <a:rPr lang="pt-BR" sz="2400" dirty="0"/>
              <a:t>Polinomial</a:t>
            </a:r>
          </a:p>
        </p:txBody>
      </p:sp>
      <p:sp>
        <p:nvSpPr>
          <p:cNvPr id="7" name="CaixaDeTexto 6"/>
          <p:cNvSpPr txBox="1"/>
          <p:nvPr/>
        </p:nvSpPr>
        <p:spPr>
          <a:xfrm>
            <a:off x="2396358" y="4308578"/>
            <a:ext cx="545342" cy="307777"/>
          </a:xfrm>
          <a:prstGeom prst="rect">
            <a:avLst/>
          </a:prstGeom>
          <a:noFill/>
        </p:spPr>
        <p:txBody>
          <a:bodyPr wrap="none" rtlCol="0">
            <a:spAutoFit/>
          </a:bodyPr>
          <a:lstStyle/>
          <a:p>
            <a:r>
              <a:rPr lang="pt-BR" sz="1400" b="1" dirty="0"/>
              <a:t>X = 1</a:t>
            </a:r>
          </a:p>
        </p:txBody>
      </p:sp>
      <p:sp>
        <p:nvSpPr>
          <p:cNvPr id="8" name="CaixaDeTexto 7"/>
          <p:cNvSpPr txBox="1"/>
          <p:nvPr/>
        </p:nvSpPr>
        <p:spPr>
          <a:xfrm>
            <a:off x="2046730" y="4308578"/>
            <a:ext cx="276038" cy="307777"/>
          </a:xfrm>
          <a:prstGeom prst="rect">
            <a:avLst/>
          </a:prstGeom>
          <a:noFill/>
        </p:spPr>
        <p:txBody>
          <a:bodyPr wrap="none" rtlCol="0">
            <a:spAutoFit/>
          </a:bodyPr>
          <a:lstStyle/>
          <a:p>
            <a:r>
              <a:rPr lang="pt-BR" sz="1400" b="1" dirty="0"/>
              <a:t>0</a:t>
            </a:r>
          </a:p>
        </p:txBody>
      </p:sp>
      <p:sp>
        <p:nvSpPr>
          <p:cNvPr id="10" name="CaixaDeTexto 9"/>
          <p:cNvSpPr txBox="1"/>
          <p:nvPr/>
        </p:nvSpPr>
        <p:spPr>
          <a:xfrm>
            <a:off x="6294766" y="4308578"/>
            <a:ext cx="545342" cy="307777"/>
          </a:xfrm>
          <a:prstGeom prst="rect">
            <a:avLst/>
          </a:prstGeom>
          <a:noFill/>
        </p:spPr>
        <p:txBody>
          <a:bodyPr wrap="none" rtlCol="0">
            <a:spAutoFit/>
          </a:bodyPr>
          <a:lstStyle/>
          <a:p>
            <a:r>
              <a:rPr lang="pt-BR" sz="1400" b="1" dirty="0"/>
              <a:t>X = 1</a:t>
            </a:r>
          </a:p>
        </p:txBody>
      </p:sp>
      <p:sp>
        <p:nvSpPr>
          <p:cNvPr id="11" name="CaixaDeTexto 10"/>
          <p:cNvSpPr txBox="1"/>
          <p:nvPr/>
        </p:nvSpPr>
        <p:spPr>
          <a:xfrm>
            <a:off x="5957981" y="4308578"/>
            <a:ext cx="276038" cy="307777"/>
          </a:xfrm>
          <a:prstGeom prst="rect">
            <a:avLst/>
          </a:prstGeom>
          <a:noFill/>
        </p:spPr>
        <p:txBody>
          <a:bodyPr wrap="none" rtlCol="0">
            <a:spAutoFit/>
          </a:bodyPr>
          <a:lstStyle/>
          <a:p>
            <a:r>
              <a:rPr lang="pt-BR" sz="1400" b="1" dirty="0"/>
              <a:t>0</a:t>
            </a:r>
          </a:p>
        </p:txBody>
      </p:sp>
      <p:pic>
        <p:nvPicPr>
          <p:cNvPr id="12" name="Imagem 11"/>
          <p:cNvPicPr>
            <a:picLocks noChangeAspect="1"/>
          </p:cNvPicPr>
          <p:nvPr/>
        </p:nvPicPr>
        <p:blipFill>
          <a:blip r:embed="rId4"/>
          <a:stretch>
            <a:fillRect/>
          </a:stretch>
        </p:blipFill>
        <p:spPr>
          <a:xfrm>
            <a:off x="4269341" y="2334223"/>
            <a:ext cx="3653318" cy="1891897"/>
          </a:xfrm>
          <a:prstGeom prst="rect">
            <a:avLst/>
          </a:prstGeom>
        </p:spPr>
      </p:pic>
      <p:sp>
        <p:nvSpPr>
          <p:cNvPr id="13" name="CaixaDeTexto 12"/>
          <p:cNvSpPr txBox="1"/>
          <p:nvPr/>
        </p:nvSpPr>
        <p:spPr>
          <a:xfrm>
            <a:off x="4460199" y="1456223"/>
            <a:ext cx="2752677" cy="461665"/>
          </a:xfrm>
          <a:prstGeom prst="rect">
            <a:avLst/>
          </a:prstGeom>
          <a:noFill/>
        </p:spPr>
        <p:txBody>
          <a:bodyPr wrap="none" rtlCol="0">
            <a:spAutoFit/>
          </a:bodyPr>
          <a:lstStyle/>
          <a:p>
            <a:r>
              <a:rPr lang="pt-BR" sz="2400" dirty="0"/>
              <a:t>Radial </a:t>
            </a:r>
            <a:r>
              <a:rPr lang="pt-BR" sz="2400" dirty="0" err="1"/>
              <a:t>basis</a:t>
            </a:r>
            <a:r>
              <a:rPr lang="pt-BR" sz="2400" dirty="0"/>
              <a:t> </a:t>
            </a:r>
            <a:r>
              <a:rPr lang="pt-BR" sz="2400" dirty="0" err="1"/>
              <a:t>function</a:t>
            </a:r>
            <a:endParaRPr lang="pt-BR" sz="2400" dirty="0"/>
          </a:p>
        </p:txBody>
      </p:sp>
      <p:graphicFrame>
        <p:nvGraphicFramePr>
          <p:cNvPr id="14" name="Object 3"/>
          <p:cNvGraphicFramePr>
            <a:graphicFrameLocks noChangeAspect="1"/>
          </p:cNvGraphicFramePr>
          <p:nvPr>
            <p:extLst>
              <p:ext uri="{D42A27DB-BD31-4B8C-83A1-F6EECF244321}">
                <p14:modId xmlns:p14="http://schemas.microsoft.com/office/powerpoint/2010/main" val="2189957972"/>
              </p:ext>
            </p:extLst>
          </p:nvPr>
        </p:nvGraphicFramePr>
        <p:xfrm>
          <a:off x="1245508" y="4956844"/>
          <a:ext cx="1696192" cy="432049"/>
        </p:xfrm>
        <a:graphic>
          <a:graphicData uri="http://schemas.openxmlformats.org/presentationml/2006/ole">
            <mc:AlternateContent xmlns:mc="http://schemas.openxmlformats.org/markup-compatibility/2006">
              <mc:Choice xmlns:v="urn:schemas-microsoft-com:vml" Requires="v">
                <p:oleObj spid="_x0000_s22682" name="Equation" r:id="rId5" imgW="1002865" imgH="253890" progId="Equation.3">
                  <p:embed/>
                </p:oleObj>
              </mc:Choice>
              <mc:Fallback>
                <p:oleObj name="Equation" r:id="rId5" imgW="1002865"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5508" y="4956844"/>
                        <a:ext cx="1696192" cy="432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2"/>
          <p:cNvGraphicFramePr>
            <a:graphicFrameLocks noChangeAspect="1"/>
          </p:cNvGraphicFramePr>
          <p:nvPr>
            <p:extLst>
              <p:ext uri="{D42A27DB-BD31-4B8C-83A1-F6EECF244321}">
                <p14:modId xmlns:p14="http://schemas.microsoft.com/office/powerpoint/2010/main" val="878683099"/>
              </p:ext>
            </p:extLst>
          </p:nvPr>
        </p:nvGraphicFramePr>
        <p:xfrm>
          <a:off x="5231904" y="4928042"/>
          <a:ext cx="1728192" cy="460851"/>
        </p:xfrm>
        <a:graphic>
          <a:graphicData uri="http://schemas.openxmlformats.org/presentationml/2006/ole">
            <mc:AlternateContent xmlns:mc="http://schemas.openxmlformats.org/markup-compatibility/2006">
              <mc:Choice xmlns:v="urn:schemas-microsoft-com:vml" Requires="v">
                <p:oleObj spid="_x0000_s22683" name="Equation" r:id="rId7" imgW="1143000" imgH="304800" progId="Equation.3">
                  <p:embed/>
                </p:oleObj>
              </mc:Choice>
              <mc:Fallback>
                <p:oleObj name="Equation" r:id="rId7" imgW="1143000" imgH="304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1904" y="4928042"/>
                        <a:ext cx="1728192" cy="460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 name="Imagem 15"/>
          <p:cNvPicPr>
            <a:picLocks noChangeAspect="1"/>
          </p:cNvPicPr>
          <p:nvPr/>
        </p:nvPicPr>
        <p:blipFill>
          <a:blip r:embed="rId9"/>
          <a:stretch>
            <a:fillRect/>
          </a:stretch>
        </p:blipFill>
        <p:spPr>
          <a:xfrm>
            <a:off x="8188504" y="2332400"/>
            <a:ext cx="3583334" cy="1866113"/>
          </a:xfrm>
          <a:prstGeom prst="rect">
            <a:avLst/>
          </a:prstGeom>
        </p:spPr>
      </p:pic>
      <p:graphicFrame>
        <p:nvGraphicFramePr>
          <p:cNvPr id="17" name="Object 1"/>
          <p:cNvGraphicFramePr>
            <a:graphicFrameLocks noChangeAspect="1"/>
          </p:cNvGraphicFramePr>
          <p:nvPr>
            <p:extLst>
              <p:ext uri="{D42A27DB-BD31-4B8C-83A1-F6EECF244321}">
                <p14:modId xmlns:p14="http://schemas.microsoft.com/office/powerpoint/2010/main" val="921939012"/>
              </p:ext>
            </p:extLst>
          </p:nvPr>
        </p:nvGraphicFramePr>
        <p:xfrm>
          <a:off x="9250300" y="4979705"/>
          <a:ext cx="1998726" cy="409188"/>
        </p:xfrm>
        <a:graphic>
          <a:graphicData uri="http://schemas.openxmlformats.org/presentationml/2006/ole">
            <mc:AlternateContent xmlns:mc="http://schemas.openxmlformats.org/markup-compatibility/2006">
              <mc:Choice xmlns:v="urn:schemas-microsoft-com:vml" Requires="v">
                <p:oleObj spid="_x0000_s22684" name="Equation" r:id="rId10" imgW="1206500" imgH="241300" progId="Equation.3">
                  <p:embed/>
                </p:oleObj>
              </mc:Choice>
              <mc:Fallback>
                <p:oleObj name="Equation" r:id="rId10" imgW="1206500" imgH="241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50300" y="4979705"/>
                        <a:ext cx="1998726" cy="40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aixaDeTexto 17"/>
          <p:cNvSpPr txBox="1"/>
          <p:nvPr/>
        </p:nvSpPr>
        <p:spPr>
          <a:xfrm>
            <a:off x="8496349" y="1480139"/>
            <a:ext cx="1699183" cy="461665"/>
          </a:xfrm>
          <a:prstGeom prst="rect">
            <a:avLst/>
          </a:prstGeom>
          <a:noFill/>
        </p:spPr>
        <p:txBody>
          <a:bodyPr wrap="none" rtlCol="0">
            <a:spAutoFit/>
          </a:bodyPr>
          <a:lstStyle/>
          <a:p>
            <a:r>
              <a:rPr lang="pt-BR" sz="2400" dirty="0" err="1"/>
              <a:t>Sigmoid-like</a:t>
            </a:r>
            <a:endParaRPr lang="pt-BR" sz="2400" dirty="0"/>
          </a:p>
        </p:txBody>
      </p:sp>
    </p:spTree>
    <p:extLst>
      <p:ext uri="{BB962C8B-B14F-4D97-AF65-F5344CB8AC3E}">
        <p14:creationId xmlns:p14="http://schemas.microsoft.com/office/powerpoint/2010/main" val="50529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Truque do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Kernel</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9D8A3057-8E36-9644-AF53-00A6B323784F}"/>
              </a:ext>
            </a:extLst>
          </p:cNvPr>
          <p:cNvPicPr>
            <a:picLocks noChangeAspect="1"/>
          </p:cNvPicPr>
          <p:nvPr/>
        </p:nvPicPr>
        <p:blipFill>
          <a:blip r:embed="rId2"/>
          <a:stretch>
            <a:fillRect/>
          </a:stretch>
        </p:blipFill>
        <p:spPr>
          <a:xfrm>
            <a:off x="154751" y="1471613"/>
            <a:ext cx="5941249" cy="4351338"/>
          </a:xfrm>
          <a:prstGeom prst="rect">
            <a:avLst/>
          </a:prstGeom>
        </p:spPr>
      </p:pic>
    </p:spTree>
    <p:extLst>
      <p:ext uri="{BB962C8B-B14F-4D97-AF65-F5344CB8AC3E}">
        <p14:creationId xmlns:p14="http://schemas.microsoft.com/office/powerpoint/2010/main" val="2197078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Classificação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multiclasse</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8C400407-512F-1D40-B814-BCE4FF5E14CC}"/>
              </a:ext>
            </a:extLst>
          </p:cNvPr>
          <p:cNvPicPr>
            <a:picLocks noChangeAspect="1"/>
          </p:cNvPicPr>
          <p:nvPr/>
        </p:nvPicPr>
        <p:blipFill>
          <a:blip r:embed="rId2"/>
          <a:stretch>
            <a:fillRect/>
          </a:stretch>
        </p:blipFill>
        <p:spPr>
          <a:xfrm>
            <a:off x="5505548" y="28691"/>
            <a:ext cx="5206859" cy="3220128"/>
          </a:xfrm>
          <a:prstGeom prst="rect">
            <a:avLst/>
          </a:prstGeom>
        </p:spPr>
      </p:pic>
      <p:sp>
        <p:nvSpPr>
          <p:cNvPr id="5" name="Retângulo 4"/>
          <p:cNvSpPr/>
          <p:nvPr/>
        </p:nvSpPr>
        <p:spPr>
          <a:xfrm>
            <a:off x="336000" y="1540659"/>
            <a:ext cx="4829175" cy="3693319"/>
          </a:xfrm>
          <a:prstGeom prst="rect">
            <a:avLst/>
          </a:prstGeom>
        </p:spPr>
        <p:txBody>
          <a:bodyPr wrap="square">
            <a:spAutoFit/>
          </a:bodyPr>
          <a:lstStyle/>
          <a:p>
            <a:r>
              <a:rPr lang="pt-BR" dirty="0"/>
              <a:t>O SVM é aplicável diretamente somente para problemas binários (duas classes), sendo assim, para utilizá-lo em problemas </a:t>
            </a:r>
            <a:r>
              <a:rPr lang="pt-BR" b="1" dirty="0" err="1">
                <a:solidFill>
                  <a:srgbClr val="2683C6"/>
                </a:solidFill>
              </a:rPr>
              <a:t>multiclasses</a:t>
            </a:r>
            <a:r>
              <a:rPr lang="pt-BR" dirty="0"/>
              <a:t>, deve ser feita uma redução para diversos problemas binários.</a:t>
            </a:r>
          </a:p>
          <a:p>
            <a:endParaRPr lang="pt-BR" dirty="0"/>
          </a:p>
          <a:p>
            <a:pPr marL="285750" indent="-285750">
              <a:buFont typeface="Arial" panose="020B0604020202020204" pitchFamily="34" charset="0"/>
              <a:buChar char="•"/>
            </a:pPr>
            <a:r>
              <a:rPr lang="pt-BR" dirty="0"/>
              <a:t>Estratégia </a:t>
            </a:r>
            <a:r>
              <a:rPr lang="pt-BR" b="1" dirty="0">
                <a:solidFill>
                  <a:srgbClr val="2683C6"/>
                </a:solidFill>
              </a:rPr>
              <a:t>um-contra-todos</a:t>
            </a:r>
            <a:r>
              <a:rPr lang="pt-BR" dirty="0"/>
              <a:t> (</a:t>
            </a:r>
            <a:r>
              <a:rPr lang="pt-BR" dirty="0" err="1"/>
              <a:t>one</a:t>
            </a:r>
            <a:r>
              <a:rPr lang="pt-BR" dirty="0"/>
              <a:t>-versus-</a:t>
            </a:r>
            <a:r>
              <a:rPr lang="pt-BR" dirty="0" err="1"/>
              <a:t>all</a:t>
            </a:r>
            <a:r>
              <a:rPr lang="pt-BR" dirty="0"/>
              <a:t>): construir classificadores binários que distinguem entre uma das classes e as demais.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Estratégia </a:t>
            </a:r>
            <a:r>
              <a:rPr lang="pt-BR" b="1" dirty="0">
                <a:solidFill>
                  <a:srgbClr val="2683C6"/>
                </a:solidFill>
              </a:rPr>
              <a:t>um-contra-um</a:t>
            </a:r>
            <a:r>
              <a:rPr lang="pt-BR" dirty="0"/>
              <a:t> (</a:t>
            </a:r>
            <a:r>
              <a:rPr lang="pt-BR" dirty="0" err="1"/>
              <a:t>one</a:t>
            </a:r>
            <a:r>
              <a:rPr lang="pt-BR" dirty="0"/>
              <a:t>-versus-</a:t>
            </a:r>
            <a:r>
              <a:rPr lang="pt-BR" dirty="0" err="1"/>
              <a:t>one</a:t>
            </a:r>
            <a:r>
              <a:rPr lang="pt-BR" dirty="0"/>
              <a:t>): construir um classificador para cada par de classes.</a:t>
            </a:r>
          </a:p>
        </p:txBody>
      </p:sp>
      <p:pic>
        <p:nvPicPr>
          <p:cNvPr id="7" name="Imagem 6">
            <a:extLst>
              <a:ext uri="{FF2B5EF4-FFF2-40B4-BE49-F238E27FC236}">
                <a16:creationId xmlns:a16="http://schemas.microsoft.com/office/drawing/2014/main" id="{FD07178C-8CF0-4DF8-81D2-5D78EF799D7E}"/>
              </a:ext>
            </a:extLst>
          </p:cNvPr>
          <p:cNvPicPr>
            <a:picLocks noChangeAspect="1"/>
          </p:cNvPicPr>
          <p:nvPr/>
        </p:nvPicPr>
        <p:blipFill>
          <a:blip r:embed="rId3"/>
          <a:stretch>
            <a:fillRect/>
          </a:stretch>
        </p:blipFill>
        <p:spPr>
          <a:xfrm>
            <a:off x="5822978" y="3736275"/>
            <a:ext cx="2286000" cy="1809750"/>
          </a:xfrm>
          <a:prstGeom prst="rect">
            <a:avLst/>
          </a:prstGeom>
        </p:spPr>
      </p:pic>
      <p:pic>
        <p:nvPicPr>
          <p:cNvPr id="9" name="Imagem 8">
            <a:extLst>
              <a:ext uri="{FF2B5EF4-FFF2-40B4-BE49-F238E27FC236}">
                <a16:creationId xmlns:a16="http://schemas.microsoft.com/office/drawing/2014/main" id="{0FACDC86-A9E0-4ECD-B19D-A692FFDF9EBB}"/>
              </a:ext>
            </a:extLst>
          </p:cNvPr>
          <p:cNvPicPr>
            <a:picLocks noChangeAspect="1"/>
          </p:cNvPicPr>
          <p:nvPr/>
        </p:nvPicPr>
        <p:blipFill>
          <a:blip r:embed="rId4"/>
          <a:stretch>
            <a:fillRect/>
          </a:stretch>
        </p:blipFill>
        <p:spPr>
          <a:xfrm>
            <a:off x="9238798" y="3234464"/>
            <a:ext cx="1095375" cy="1057275"/>
          </a:xfrm>
          <a:prstGeom prst="rect">
            <a:avLst/>
          </a:prstGeom>
        </p:spPr>
      </p:pic>
      <p:pic>
        <p:nvPicPr>
          <p:cNvPr id="10" name="Imagem 9">
            <a:extLst>
              <a:ext uri="{FF2B5EF4-FFF2-40B4-BE49-F238E27FC236}">
                <a16:creationId xmlns:a16="http://schemas.microsoft.com/office/drawing/2014/main" id="{81C120A5-4E42-45B1-9565-20A7892BEEBD}"/>
              </a:ext>
            </a:extLst>
          </p:cNvPr>
          <p:cNvPicPr>
            <a:picLocks noChangeAspect="1"/>
          </p:cNvPicPr>
          <p:nvPr/>
        </p:nvPicPr>
        <p:blipFill>
          <a:blip r:embed="rId5"/>
          <a:stretch>
            <a:fillRect/>
          </a:stretch>
        </p:blipFill>
        <p:spPr>
          <a:xfrm>
            <a:off x="9240302" y="4297129"/>
            <a:ext cx="1085850" cy="1019175"/>
          </a:xfrm>
          <a:prstGeom prst="rect">
            <a:avLst/>
          </a:prstGeom>
        </p:spPr>
      </p:pic>
      <p:pic>
        <p:nvPicPr>
          <p:cNvPr id="11" name="Imagem 10">
            <a:extLst>
              <a:ext uri="{FF2B5EF4-FFF2-40B4-BE49-F238E27FC236}">
                <a16:creationId xmlns:a16="http://schemas.microsoft.com/office/drawing/2014/main" id="{6344296B-AE58-496E-B28C-ED1C918E11F2}"/>
              </a:ext>
            </a:extLst>
          </p:cNvPr>
          <p:cNvPicPr>
            <a:picLocks noChangeAspect="1"/>
          </p:cNvPicPr>
          <p:nvPr/>
        </p:nvPicPr>
        <p:blipFill>
          <a:blip r:embed="rId6"/>
          <a:stretch>
            <a:fillRect/>
          </a:stretch>
        </p:blipFill>
        <p:spPr>
          <a:xfrm>
            <a:off x="9248323" y="5305652"/>
            <a:ext cx="1104900" cy="942975"/>
          </a:xfrm>
          <a:prstGeom prst="rect">
            <a:avLst/>
          </a:prstGeom>
        </p:spPr>
      </p:pic>
      <p:pic>
        <p:nvPicPr>
          <p:cNvPr id="12" name="Imagem 11">
            <a:extLst>
              <a:ext uri="{FF2B5EF4-FFF2-40B4-BE49-F238E27FC236}">
                <a16:creationId xmlns:a16="http://schemas.microsoft.com/office/drawing/2014/main" id="{D4CDD151-059A-486A-B172-9E89C5E3E8F9}"/>
              </a:ext>
            </a:extLst>
          </p:cNvPr>
          <p:cNvPicPr>
            <a:picLocks noChangeAspect="1"/>
          </p:cNvPicPr>
          <p:nvPr/>
        </p:nvPicPr>
        <p:blipFill>
          <a:blip r:embed="rId7"/>
          <a:stretch>
            <a:fillRect/>
          </a:stretch>
        </p:blipFill>
        <p:spPr>
          <a:xfrm>
            <a:off x="7943617" y="3556544"/>
            <a:ext cx="1307020" cy="2096495"/>
          </a:xfrm>
          <a:prstGeom prst="rect">
            <a:avLst/>
          </a:prstGeom>
        </p:spPr>
      </p:pic>
      <p:sp>
        <p:nvSpPr>
          <p:cNvPr id="13" name="CaixaDeTexto 12">
            <a:extLst>
              <a:ext uri="{FF2B5EF4-FFF2-40B4-BE49-F238E27FC236}">
                <a16:creationId xmlns:a16="http://schemas.microsoft.com/office/drawing/2014/main" id="{F50E9B3E-8685-48EF-85C1-97D0404D7A59}"/>
              </a:ext>
            </a:extLst>
          </p:cNvPr>
          <p:cNvSpPr txBox="1"/>
          <p:nvPr/>
        </p:nvSpPr>
        <p:spPr>
          <a:xfrm>
            <a:off x="5771997" y="3330840"/>
            <a:ext cx="1193981" cy="338554"/>
          </a:xfrm>
          <a:prstGeom prst="rect">
            <a:avLst/>
          </a:prstGeom>
          <a:noFill/>
        </p:spPr>
        <p:txBody>
          <a:bodyPr wrap="none" rtlCol="0">
            <a:spAutoFit/>
          </a:bodyPr>
          <a:lstStyle/>
          <a:p>
            <a:r>
              <a:rPr lang="en-US" sz="1600" b="1" dirty="0"/>
              <a:t>One-vs-One</a:t>
            </a:r>
            <a:endParaRPr lang="pt-BR" sz="1600" b="1" dirty="0"/>
          </a:p>
        </p:txBody>
      </p:sp>
    </p:spTree>
    <p:extLst>
      <p:ext uri="{BB962C8B-B14F-4D97-AF65-F5344CB8AC3E}">
        <p14:creationId xmlns:p14="http://schemas.microsoft.com/office/powerpoint/2010/main" val="1306395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Qual o problema da maximização da margem?</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4" name="CaixaDeTexto 3"/>
          <p:cNvSpPr txBox="1"/>
          <p:nvPr/>
        </p:nvSpPr>
        <p:spPr>
          <a:xfrm>
            <a:off x="987972" y="2060028"/>
            <a:ext cx="7318735" cy="369332"/>
          </a:xfrm>
          <a:prstGeom prst="rect">
            <a:avLst/>
          </a:prstGeom>
          <a:noFill/>
        </p:spPr>
        <p:txBody>
          <a:bodyPr wrap="none" rtlCol="0">
            <a:spAutoFit/>
          </a:bodyPr>
          <a:lstStyle/>
          <a:p>
            <a:r>
              <a:rPr lang="pt-BR" dirty="0"/>
              <a:t>Inserir uma imagem. Com um ponto novo que altera o a margem de decisão</a:t>
            </a:r>
          </a:p>
        </p:txBody>
      </p:sp>
    </p:spTree>
    <p:extLst>
      <p:ext uri="{BB962C8B-B14F-4D97-AF65-F5344CB8AC3E}">
        <p14:creationId xmlns:p14="http://schemas.microsoft.com/office/powerpoint/2010/main" val="3586561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5BDD7081-1B0A-0543-B27A-AECBB3842C5D}"/>
              </a:ext>
            </a:extLst>
          </p:cNvPr>
          <p:cNvPicPr>
            <a:picLocks noChangeAspect="1"/>
          </p:cNvPicPr>
          <p:nvPr/>
        </p:nvPicPr>
        <p:blipFill>
          <a:blip r:embed="rId2"/>
          <a:stretch>
            <a:fillRect/>
          </a:stretch>
        </p:blipFill>
        <p:spPr>
          <a:xfrm>
            <a:off x="388426" y="1257982"/>
            <a:ext cx="5756348" cy="4351338"/>
          </a:xfrm>
          <a:prstGeom prst="rect">
            <a:avLst/>
          </a:prstGeom>
        </p:spPr>
      </p:pic>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O que é soft </a:t>
            </a:r>
            <a:r>
              <a:rPr lang="pt-BR" dirty="0" err="1">
                <a:solidFill>
                  <a:schemeClr val="accent2">
                    <a:lumMod val="75000"/>
                  </a:schemeClr>
                </a:solidFill>
                <a:latin typeface="Itau Display"/>
              </a:rPr>
              <a:t>margin</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10" name="Content Placeholder 4">
            <a:extLst>
              <a:ext uri="{FF2B5EF4-FFF2-40B4-BE49-F238E27FC236}">
                <a16:creationId xmlns:a16="http://schemas.microsoft.com/office/drawing/2014/main" id="{EE3F0ADB-2753-374E-B9C3-449B83AD6378}"/>
              </a:ext>
            </a:extLst>
          </p:cNvPr>
          <p:cNvPicPr>
            <a:picLocks noChangeAspect="1"/>
          </p:cNvPicPr>
          <p:nvPr/>
        </p:nvPicPr>
        <p:blipFill>
          <a:blip r:embed="rId3"/>
          <a:stretch>
            <a:fillRect/>
          </a:stretch>
        </p:blipFill>
        <p:spPr>
          <a:xfrm>
            <a:off x="7715013" y="664721"/>
            <a:ext cx="3548177" cy="2656177"/>
          </a:xfrm>
          <a:prstGeom prst="rect">
            <a:avLst/>
          </a:prstGeom>
        </p:spPr>
      </p:pic>
      <p:pic>
        <p:nvPicPr>
          <p:cNvPr id="11" name="Picture 6">
            <a:extLst>
              <a:ext uri="{FF2B5EF4-FFF2-40B4-BE49-F238E27FC236}">
                <a16:creationId xmlns:a16="http://schemas.microsoft.com/office/drawing/2014/main" id="{5E020078-F007-9246-9084-1C0BCFDCA2F9}"/>
              </a:ext>
            </a:extLst>
          </p:cNvPr>
          <p:cNvPicPr>
            <a:picLocks noChangeAspect="1"/>
          </p:cNvPicPr>
          <p:nvPr/>
        </p:nvPicPr>
        <p:blipFill>
          <a:blip r:embed="rId4"/>
          <a:stretch>
            <a:fillRect/>
          </a:stretch>
        </p:blipFill>
        <p:spPr>
          <a:xfrm>
            <a:off x="7715013" y="3406098"/>
            <a:ext cx="3548177" cy="2677743"/>
          </a:xfrm>
          <a:prstGeom prst="rect">
            <a:avLst/>
          </a:prstGeom>
        </p:spPr>
      </p:pic>
    </p:spTree>
    <p:extLst>
      <p:ext uri="{BB962C8B-B14F-4D97-AF65-F5344CB8AC3E}">
        <p14:creationId xmlns:p14="http://schemas.microsoft.com/office/powerpoint/2010/main" val="224987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Agenda</a:t>
            </a:r>
          </a:p>
        </p:txBody>
      </p:sp>
      <p:sp>
        <p:nvSpPr>
          <p:cNvPr id="3" name="Espaço Reservado para Conteúdo 2"/>
          <p:cNvSpPr>
            <a:spLocks noGrp="1"/>
          </p:cNvSpPr>
          <p:nvPr>
            <p:ph idx="1"/>
          </p:nvPr>
        </p:nvSpPr>
        <p:spPr>
          <a:xfrm>
            <a:off x="1097280" y="1845733"/>
            <a:ext cx="10058400" cy="4489875"/>
          </a:xfrm>
        </p:spPr>
        <p:txBody>
          <a:bodyPr>
            <a:normAutofit/>
          </a:bodyPr>
          <a:lstStyle/>
          <a:p>
            <a:pPr marL="265113" indent="-265113">
              <a:buFont typeface="Arial" panose="020B0604020202020204" pitchFamily="34" charset="0"/>
              <a:buChar char="•"/>
            </a:pPr>
            <a:r>
              <a:rPr lang="pt-BR" dirty="0" err="1"/>
              <a:t>Introdu</a:t>
            </a:r>
            <a:r>
              <a:rPr lang="en-US" dirty="0" err="1"/>
              <a:t>ção</a:t>
            </a:r>
            <a:endParaRPr lang="en-US" dirty="0"/>
          </a:p>
          <a:p>
            <a:pPr marL="557721" lvl="1" indent="-265113">
              <a:buFont typeface="Arial" panose="020B0604020202020204" pitchFamily="34" charset="0"/>
              <a:buChar char="•"/>
            </a:pPr>
            <a:r>
              <a:rPr lang="en-US" dirty="0" err="1"/>
              <a:t>Avanços</a:t>
            </a:r>
            <a:r>
              <a:rPr lang="en-US" dirty="0"/>
              <a:t> para o </a:t>
            </a:r>
            <a:r>
              <a:rPr lang="en-US" dirty="0" err="1"/>
              <a:t>advento</a:t>
            </a:r>
            <a:r>
              <a:rPr lang="en-US" dirty="0"/>
              <a:t> dos </a:t>
            </a:r>
            <a:r>
              <a:rPr lang="en-US" dirty="0" err="1"/>
              <a:t>microserviços</a:t>
            </a:r>
            <a:endParaRPr lang="en-US" dirty="0"/>
          </a:p>
          <a:p>
            <a:pPr marL="557721" lvl="1" indent="-265113">
              <a:buFont typeface="Arial" panose="020B0604020202020204" pitchFamily="34" charset="0"/>
              <a:buChar char="•"/>
            </a:pPr>
            <a:r>
              <a:rPr lang="en-US" dirty="0"/>
              <a:t>O </a:t>
            </a:r>
            <a:r>
              <a:rPr lang="en-US" dirty="0" err="1"/>
              <a:t>que</a:t>
            </a:r>
            <a:r>
              <a:rPr lang="en-US" dirty="0"/>
              <a:t> </a:t>
            </a:r>
            <a:r>
              <a:rPr lang="en-US" dirty="0" err="1"/>
              <a:t>é</a:t>
            </a:r>
            <a:r>
              <a:rPr lang="en-US" dirty="0"/>
              <a:t> </a:t>
            </a:r>
            <a:r>
              <a:rPr lang="en-US" dirty="0" err="1"/>
              <a:t>Microserviços</a:t>
            </a:r>
            <a:r>
              <a:rPr lang="en-US" dirty="0"/>
              <a:t>? E </a:t>
            </a:r>
            <a:r>
              <a:rPr lang="en-US" dirty="0" err="1"/>
              <a:t>arquitetura</a:t>
            </a:r>
            <a:r>
              <a:rPr lang="en-US" dirty="0"/>
              <a:t> de </a:t>
            </a:r>
            <a:r>
              <a:rPr lang="en-US" dirty="0" err="1"/>
              <a:t>microserviços</a:t>
            </a:r>
            <a:r>
              <a:rPr lang="en-US" dirty="0"/>
              <a:t>?</a:t>
            </a:r>
          </a:p>
          <a:p>
            <a:pPr marL="557721" lvl="1" indent="-265113">
              <a:buFont typeface="Arial" panose="020B0604020202020204" pitchFamily="34" charset="0"/>
              <a:buChar char="•"/>
            </a:pPr>
            <a:r>
              <a:rPr lang="en-US" dirty="0" err="1"/>
              <a:t>Benefícios</a:t>
            </a:r>
            <a:r>
              <a:rPr lang="en-US" dirty="0"/>
              <a:t> e </a:t>
            </a:r>
            <a:r>
              <a:rPr lang="en-US" dirty="0" err="1"/>
              <a:t>desafios</a:t>
            </a:r>
            <a:endParaRPr lang="en-US" dirty="0"/>
          </a:p>
          <a:p>
            <a:pPr marL="557721" lvl="1" indent="-265113">
              <a:buFont typeface="Arial" panose="020B0604020202020204" pitchFamily="34" charset="0"/>
              <a:buChar char="•"/>
            </a:pPr>
            <a:r>
              <a:rPr lang="en-US" dirty="0" err="1"/>
              <a:t>Estilos</a:t>
            </a:r>
            <a:r>
              <a:rPr lang="en-US" dirty="0"/>
              <a:t> </a:t>
            </a:r>
            <a:r>
              <a:rPr lang="en-US" dirty="0" err="1"/>
              <a:t>arquiteturais</a:t>
            </a:r>
            <a:r>
              <a:rPr lang="en-US" dirty="0"/>
              <a:t>: </a:t>
            </a:r>
            <a:r>
              <a:rPr lang="en-US" dirty="0" err="1"/>
              <a:t>Orquestração</a:t>
            </a:r>
            <a:r>
              <a:rPr lang="en-US" dirty="0"/>
              <a:t> e </a:t>
            </a:r>
            <a:r>
              <a:rPr lang="en-US" dirty="0" err="1"/>
              <a:t>coreografia</a:t>
            </a:r>
            <a:endParaRPr lang="pt-BR" dirty="0"/>
          </a:p>
          <a:p>
            <a:pPr marL="265113" indent="-265113">
              <a:buFont typeface="Arial" panose="020B0604020202020204" pitchFamily="34" charset="0"/>
              <a:buChar char="•"/>
            </a:pPr>
            <a:r>
              <a:rPr lang="pt-BR" dirty="0"/>
              <a:t>Objetivo</a:t>
            </a:r>
          </a:p>
          <a:p>
            <a:pPr marL="265113" indent="-265113">
              <a:buFont typeface="Arial" panose="020B0604020202020204" pitchFamily="34" charset="0"/>
              <a:buChar char="•"/>
            </a:pPr>
            <a:r>
              <a:rPr lang="pt-BR" dirty="0"/>
              <a:t>Trabalhos Relacionados </a:t>
            </a:r>
          </a:p>
          <a:p>
            <a:pPr marL="265113" indent="-265113">
              <a:buFont typeface="Arial" panose="020B0604020202020204" pitchFamily="34" charset="0"/>
              <a:buChar char="•"/>
            </a:pPr>
            <a:r>
              <a:rPr lang="pt-BR" dirty="0"/>
              <a:t>Resultados </a:t>
            </a:r>
          </a:p>
          <a:p>
            <a:pPr marL="265113" indent="-265113">
              <a:buFont typeface="Arial" panose="020B0604020202020204" pitchFamily="34" charset="0"/>
              <a:buChar char="•"/>
            </a:pPr>
            <a:r>
              <a:rPr lang="pt-BR" dirty="0" err="1"/>
              <a:t>Amea</a:t>
            </a:r>
            <a:r>
              <a:rPr lang="en-US" dirty="0" err="1"/>
              <a:t>ças</a:t>
            </a:r>
            <a:r>
              <a:rPr lang="en-US" dirty="0"/>
              <a:t> </a:t>
            </a:r>
            <a:r>
              <a:rPr lang="en-US" dirty="0" err="1"/>
              <a:t>à</a:t>
            </a:r>
            <a:r>
              <a:rPr lang="en-US" dirty="0"/>
              <a:t> </a:t>
            </a:r>
            <a:r>
              <a:rPr lang="en-US" dirty="0" err="1"/>
              <a:t>validade</a:t>
            </a:r>
            <a:endParaRPr lang="pt-BR" dirty="0"/>
          </a:p>
          <a:p>
            <a:pPr marL="265113" indent="-265113">
              <a:buFont typeface="Arial" panose="020B0604020202020204" pitchFamily="34" charset="0"/>
              <a:buChar char="•"/>
            </a:pPr>
            <a:r>
              <a:rPr lang="pt-BR" dirty="0" err="1"/>
              <a:t>Conclus</a:t>
            </a:r>
            <a:r>
              <a:rPr lang="en-US" dirty="0" err="1"/>
              <a:t>ão</a:t>
            </a:r>
            <a:endParaRPr lang="pt-BR" dirty="0"/>
          </a:p>
        </p:txBody>
      </p:sp>
    </p:spTree>
    <p:extLst>
      <p:ext uri="{BB962C8B-B14F-4D97-AF65-F5344CB8AC3E}">
        <p14:creationId xmlns:p14="http://schemas.microsoft.com/office/powerpoint/2010/main" val="2272363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a:solidFill>
                  <a:schemeClr val="accent2">
                    <a:lumMod val="75000"/>
                  </a:schemeClr>
                </a:solidFill>
                <a:latin typeface="Itau Display"/>
              </a:rPr>
              <a:t>O que é o parâmetro C no SVM? Qual a sua influência no resultado?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5" name="Retângulo 4"/>
          <p:cNvSpPr/>
          <p:nvPr/>
        </p:nvSpPr>
        <p:spPr>
          <a:xfrm>
            <a:off x="336000" y="1540659"/>
            <a:ext cx="4885705" cy="3693319"/>
          </a:xfrm>
          <a:prstGeom prst="rect">
            <a:avLst/>
          </a:prstGeom>
        </p:spPr>
        <p:txBody>
          <a:bodyPr wrap="square">
            <a:spAutoFit/>
          </a:bodyPr>
          <a:lstStyle/>
          <a:p>
            <a:r>
              <a:rPr lang="pt-BR" b="1" u="sng" dirty="0"/>
              <a:t>O parâmetro Regularização </a:t>
            </a:r>
            <a:r>
              <a:rPr lang="pt-BR" dirty="0"/>
              <a:t>(geralmente chamado de parâmetro C na biblioteca </a:t>
            </a:r>
            <a:r>
              <a:rPr lang="pt-BR" dirty="0" err="1"/>
              <a:t>sklearn</a:t>
            </a:r>
            <a:r>
              <a:rPr lang="pt-BR" dirty="0"/>
              <a:t> do </a:t>
            </a:r>
            <a:r>
              <a:rPr lang="pt-BR" dirty="0" err="1"/>
              <a:t>python</a:t>
            </a:r>
            <a:r>
              <a:rPr lang="pt-BR" dirty="0"/>
              <a:t>) informa à otimização do SVM quanto você deseja evitar classificar erroneamente cada exemplo de treinamento.</a:t>
            </a:r>
          </a:p>
          <a:p>
            <a:endParaRPr lang="en-US" dirty="0"/>
          </a:p>
          <a:p>
            <a:r>
              <a:rPr lang="pt-BR" dirty="0"/>
              <a:t>Em um SVM, você está procurando duas coisas: </a:t>
            </a:r>
          </a:p>
          <a:p>
            <a:endParaRPr lang="pt-BR" dirty="0"/>
          </a:p>
          <a:p>
            <a:pPr marL="285750" indent="-285750">
              <a:buFont typeface="Arial" panose="020B0604020202020204" pitchFamily="34" charset="0"/>
              <a:buChar char="•"/>
            </a:pPr>
            <a:r>
              <a:rPr lang="pt-BR" dirty="0"/>
              <a:t>um hiperplano com a maior margem mínima</a:t>
            </a:r>
          </a:p>
          <a:p>
            <a:r>
              <a:rPr lang="pt-BR" dirty="0"/>
              <a:t> </a:t>
            </a:r>
          </a:p>
          <a:p>
            <a:pPr marL="285750" indent="-285750">
              <a:buFont typeface="Arial" panose="020B0604020202020204" pitchFamily="34" charset="0"/>
              <a:buChar char="•"/>
            </a:pPr>
            <a:r>
              <a:rPr lang="pt-BR" dirty="0"/>
              <a:t>um hiperplano que separa corretamente o maior número possível de instâncias. </a:t>
            </a:r>
          </a:p>
          <a:p>
            <a:endParaRPr lang="pt-BR" dirty="0"/>
          </a:p>
        </p:txBody>
      </p:sp>
      <p:pic>
        <p:nvPicPr>
          <p:cNvPr id="6" name="Imagem 5">
            <a:extLst>
              <a:ext uri="{FF2B5EF4-FFF2-40B4-BE49-F238E27FC236}">
                <a16:creationId xmlns:a16="http://schemas.microsoft.com/office/drawing/2014/main" id="{F875E93C-0D43-4028-8F26-75F5C76F13C5}"/>
              </a:ext>
            </a:extLst>
          </p:cNvPr>
          <p:cNvPicPr>
            <a:picLocks noChangeAspect="1"/>
          </p:cNvPicPr>
          <p:nvPr/>
        </p:nvPicPr>
        <p:blipFill>
          <a:blip r:embed="rId2"/>
          <a:stretch>
            <a:fillRect/>
          </a:stretch>
        </p:blipFill>
        <p:spPr>
          <a:xfrm>
            <a:off x="5802980" y="1585129"/>
            <a:ext cx="6200775" cy="3371850"/>
          </a:xfrm>
          <a:prstGeom prst="rect">
            <a:avLst/>
          </a:prstGeom>
        </p:spPr>
      </p:pic>
      <p:sp>
        <p:nvSpPr>
          <p:cNvPr id="4" name="Retângulo 3">
            <a:extLst>
              <a:ext uri="{FF2B5EF4-FFF2-40B4-BE49-F238E27FC236}">
                <a16:creationId xmlns:a16="http://schemas.microsoft.com/office/drawing/2014/main" id="{62143FFE-9805-4122-BF23-DE10D3B7D7ED}"/>
              </a:ext>
            </a:extLst>
          </p:cNvPr>
          <p:cNvSpPr/>
          <p:nvPr/>
        </p:nvSpPr>
        <p:spPr>
          <a:xfrm>
            <a:off x="7291137" y="5233978"/>
            <a:ext cx="3525003" cy="646331"/>
          </a:xfrm>
          <a:prstGeom prst="rect">
            <a:avLst/>
          </a:prstGeom>
        </p:spPr>
        <p:txBody>
          <a:bodyPr wrap="square">
            <a:spAutoFit/>
          </a:bodyPr>
          <a:lstStyle/>
          <a:p>
            <a:r>
              <a:rPr lang="pt-BR" b="1" dirty="0" err="1">
                <a:latin typeface="Calibri" panose="020F0502020204030204" pitchFamily="34" charset="0"/>
              </a:rPr>
              <a:t>Large</a:t>
            </a:r>
            <a:r>
              <a:rPr lang="pt-BR" b="1" dirty="0">
                <a:latin typeface="Calibri" panose="020F0502020204030204" pitchFamily="34" charset="0"/>
              </a:rPr>
              <a:t> C: </a:t>
            </a:r>
            <a:r>
              <a:rPr lang="pt-BR" b="1" dirty="0" err="1">
                <a:latin typeface="Calibri" panose="020F0502020204030204" pitchFamily="34" charset="0"/>
              </a:rPr>
              <a:t>Lower</a:t>
            </a:r>
            <a:r>
              <a:rPr lang="pt-BR" b="1" dirty="0">
                <a:latin typeface="Calibri" panose="020F0502020204030204" pitchFamily="34" charset="0"/>
              </a:rPr>
              <a:t> bias, high </a:t>
            </a:r>
            <a:r>
              <a:rPr lang="pt-BR" b="1" dirty="0" err="1">
                <a:latin typeface="Calibri" panose="020F0502020204030204" pitchFamily="34" charset="0"/>
              </a:rPr>
              <a:t>variance</a:t>
            </a:r>
            <a:r>
              <a:rPr lang="pt-BR" b="1" dirty="0">
                <a:latin typeface="Calibri" panose="020F0502020204030204" pitchFamily="34" charset="0"/>
              </a:rPr>
              <a:t>. </a:t>
            </a:r>
          </a:p>
          <a:p>
            <a:r>
              <a:rPr lang="pt-BR" b="1" dirty="0" err="1">
                <a:latin typeface="Calibri" panose="020F0502020204030204" pitchFamily="34" charset="0"/>
              </a:rPr>
              <a:t>Small</a:t>
            </a:r>
            <a:r>
              <a:rPr lang="pt-BR" b="1" dirty="0">
                <a:latin typeface="Calibri" panose="020F0502020204030204" pitchFamily="34" charset="0"/>
              </a:rPr>
              <a:t> C: </a:t>
            </a:r>
            <a:r>
              <a:rPr lang="pt-BR" b="1" dirty="0" err="1">
                <a:latin typeface="Calibri" panose="020F0502020204030204" pitchFamily="34" charset="0"/>
              </a:rPr>
              <a:t>Higher</a:t>
            </a:r>
            <a:r>
              <a:rPr lang="pt-BR" b="1" dirty="0">
                <a:latin typeface="Calibri" panose="020F0502020204030204" pitchFamily="34" charset="0"/>
              </a:rPr>
              <a:t> bias, </a:t>
            </a:r>
            <a:r>
              <a:rPr lang="pt-BR" b="1" dirty="0" err="1">
                <a:latin typeface="Calibri" panose="020F0502020204030204" pitchFamily="34" charset="0"/>
              </a:rPr>
              <a:t>low</a:t>
            </a:r>
            <a:r>
              <a:rPr lang="pt-BR" b="1" dirty="0">
                <a:latin typeface="Calibri" panose="020F0502020204030204" pitchFamily="34" charset="0"/>
              </a:rPr>
              <a:t> </a:t>
            </a:r>
            <a:r>
              <a:rPr lang="pt-BR" b="1" dirty="0" err="1">
                <a:latin typeface="Calibri" panose="020F0502020204030204" pitchFamily="34" charset="0"/>
              </a:rPr>
              <a:t>variance</a:t>
            </a:r>
            <a:endParaRPr lang="pt-BR" b="1" dirty="0"/>
          </a:p>
        </p:txBody>
      </p:sp>
    </p:spTree>
    <p:extLst>
      <p:ext uri="{BB962C8B-B14F-4D97-AF65-F5344CB8AC3E}">
        <p14:creationId xmlns:p14="http://schemas.microsoft.com/office/powerpoint/2010/main" val="138848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B4189A31-9EC2-43D9-812E-53018EE7B5DD}"/>
              </a:ext>
            </a:extLst>
          </p:cNvPr>
          <p:cNvSpPr/>
          <p:nvPr/>
        </p:nvSpPr>
        <p:spPr>
          <a:xfrm>
            <a:off x="336000" y="2000240"/>
            <a:ext cx="11518898" cy="761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a:solidFill>
                  <a:schemeClr val="accent2">
                    <a:lumMod val="75000"/>
                  </a:schemeClr>
                </a:solidFill>
                <a:latin typeface="Itau Display"/>
              </a:rPr>
              <a:t>Quando usar o SVM? Quando é melhor usar SVM em comparação com regressão logística?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5" name="Retângulo 4"/>
          <p:cNvSpPr/>
          <p:nvPr/>
        </p:nvSpPr>
        <p:spPr>
          <a:xfrm>
            <a:off x="336000" y="1437609"/>
            <a:ext cx="11366716" cy="369332"/>
          </a:xfrm>
          <a:prstGeom prst="rect">
            <a:avLst/>
          </a:prstGeom>
        </p:spPr>
        <p:txBody>
          <a:bodyPr wrap="square">
            <a:spAutoFit/>
          </a:bodyPr>
          <a:lstStyle/>
          <a:p>
            <a:r>
              <a:rPr lang="pt-BR" b="1" u="sng" dirty="0"/>
              <a:t>Em vez de assumir um modelo probabilístico</a:t>
            </a:r>
            <a:r>
              <a:rPr lang="pt-BR" dirty="0"/>
              <a:t>, tenta encontrar um hiperplano de separação ótimo.</a:t>
            </a:r>
          </a:p>
        </p:txBody>
      </p:sp>
      <p:sp>
        <p:nvSpPr>
          <p:cNvPr id="6" name="Retângulo 5">
            <a:extLst>
              <a:ext uri="{FF2B5EF4-FFF2-40B4-BE49-F238E27FC236}">
                <a16:creationId xmlns:a16="http://schemas.microsoft.com/office/drawing/2014/main" id="{868E6CBD-4B8C-4ACB-8D23-06AFF68F6FE1}"/>
              </a:ext>
            </a:extLst>
          </p:cNvPr>
          <p:cNvSpPr/>
          <p:nvPr/>
        </p:nvSpPr>
        <p:spPr>
          <a:xfrm>
            <a:off x="8157411" y="1955856"/>
            <a:ext cx="3545302" cy="2308324"/>
          </a:xfrm>
          <a:prstGeom prst="rect">
            <a:avLst/>
          </a:prstGeom>
        </p:spPr>
        <p:txBody>
          <a:bodyPr wrap="square">
            <a:spAutoFit/>
          </a:bodyPr>
          <a:lstStyle/>
          <a:p>
            <a:r>
              <a:rPr lang="pt-BR" sz="1600" b="1" dirty="0"/>
              <a:t>Menor número de </a:t>
            </a:r>
            <a:r>
              <a:rPr lang="pt-BR" sz="1600" b="1" i="1" dirty="0" err="1"/>
              <a:t>features</a:t>
            </a:r>
            <a:r>
              <a:rPr lang="pt-BR" sz="1600" b="1" dirty="0"/>
              <a:t> e grande número de exemplos de treinamento</a:t>
            </a:r>
          </a:p>
          <a:p>
            <a:endParaRPr lang="pt-BR" sz="1600" b="1" u="sng"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SVM sem um Kernel (Linear Kernel) ou </a:t>
            </a:r>
            <a:r>
              <a:rPr lang="pt-BR" sz="1600" dirty="0" err="1"/>
              <a:t>Logistic</a:t>
            </a:r>
            <a:r>
              <a:rPr lang="pt-BR" sz="1600" dirty="0"/>
              <a:t> Regressão. </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b="1" dirty="0"/>
              <a:t>Amostras de </a:t>
            </a:r>
            <a:r>
              <a:rPr lang="pt-BR" sz="1600" b="1" dirty="0" err="1"/>
              <a:t>de</a:t>
            </a:r>
            <a:r>
              <a:rPr lang="pt-BR" sz="1600" b="1" dirty="0"/>
              <a:t> treinamento </a:t>
            </a:r>
            <a:r>
              <a:rPr lang="pt-BR" sz="1600" dirty="0"/>
              <a:t> &gt; 100.000 ou pode estar em milhões.</a:t>
            </a:r>
            <a:endParaRPr lang="en-US" sz="1600" dirty="0"/>
          </a:p>
        </p:txBody>
      </p:sp>
      <p:sp>
        <p:nvSpPr>
          <p:cNvPr id="7" name="Retângulo 6">
            <a:extLst>
              <a:ext uri="{FF2B5EF4-FFF2-40B4-BE49-F238E27FC236}">
                <a16:creationId xmlns:a16="http://schemas.microsoft.com/office/drawing/2014/main" id="{7A42FA72-FA3E-4D9C-ADCD-857CD4B69113}"/>
              </a:ext>
            </a:extLst>
          </p:cNvPr>
          <p:cNvSpPr/>
          <p:nvPr/>
        </p:nvSpPr>
        <p:spPr>
          <a:xfrm>
            <a:off x="336000" y="2000240"/>
            <a:ext cx="3545305" cy="1569660"/>
          </a:xfrm>
          <a:prstGeom prst="rect">
            <a:avLst/>
          </a:prstGeom>
        </p:spPr>
        <p:txBody>
          <a:bodyPr wrap="square">
            <a:spAutoFit/>
          </a:bodyPr>
          <a:lstStyle/>
          <a:p>
            <a:r>
              <a:rPr lang="pt-BR" sz="1600" b="1" dirty="0"/>
              <a:t>Número de </a:t>
            </a:r>
            <a:r>
              <a:rPr lang="pt-BR" sz="1600" b="1" i="1" dirty="0" err="1"/>
              <a:t>features</a:t>
            </a:r>
            <a:r>
              <a:rPr lang="pt-BR" sz="1600" b="1" dirty="0"/>
              <a:t> relativamente maior que os exemplos de treinamento</a:t>
            </a:r>
          </a:p>
          <a:p>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Regressão Logística ou SVM sem um kernel ou um Kernel Linear. </a:t>
            </a:r>
          </a:p>
        </p:txBody>
      </p:sp>
      <p:sp>
        <p:nvSpPr>
          <p:cNvPr id="8" name="Retângulo 7">
            <a:extLst>
              <a:ext uri="{FF2B5EF4-FFF2-40B4-BE49-F238E27FC236}">
                <a16:creationId xmlns:a16="http://schemas.microsoft.com/office/drawing/2014/main" id="{7EA411DC-BD7B-4853-8CB1-32C26D418054}"/>
              </a:ext>
            </a:extLst>
          </p:cNvPr>
          <p:cNvSpPr/>
          <p:nvPr/>
        </p:nvSpPr>
        <p:spPr>
          <a:xfrm>
            <a:off x="4062925" y="1955856"/>
            <a:ext cx="3912866" cy="2800767"/>
          </a:xfrm>
          <a:prstGeom prst="rect">
            <a:avLst/>
          </a:prstGeom>
        </p:spPr>
        <p:txBody>
          <a:bodyPr wrap="square">
            <a:spAutoFit/>
          </a:bodyPr>
          <a:lstStyle/>
          <a:p>
            <a:r>
              <a:rPr lang="pt-BR" sz="1600" b="1" dirty="0"/>
              <a:t>Menor número de </a:t>
            </a:r>
            <a:r>
              <a:rPr lang="pt-BR" sz="1600" b="1" i="1" dirty="0" err="1"/>
              <a:t>features</a:t>
            </a:r>
            <a:r>
              <a:rPr lang="pt-BR" sz="1600" b="1" dirty="0"/>
              <a:t> e grande</a:t>
            </a:r>
            <a:r>
              <a:rPr lang="pt-BR" sz="1600" dirty="0"/>
              <a:t>, mas não muito grande, </a:t>
            </a:r>
            <a:r>
              <a:rPr lang="pt-BR" sz="1600" b="1" dirty="0"/>
              <a:t>número de exemplos de treinamento</a:t>
            </a:r>
            <a:r>
              <a:rPr lang="pt-BR" sz="1600" dirty="0"/>
              <a:t>. </a:t>
            </a:r>
          </a:p>
          <a:p>
            <a:endParaRPr lang="pt-BR" sz="1600" dirty="0"/>
          </a:p>
          <a:p>
            <a:pPr marL="285750" indent="-285750">
              <a:buFont typeface="Arial" panose="020B0604020202020204" pitchFamily="34" charset="0"/>
              <a:buChar char="•"/>
            </a:pPr>
            <a:r>
              <a:rPr lang="pt-BR" sz="1600" dirty="0"/>
              <a:t>Pode-se usar o SVM com </a:t>
            </a:r>
            <a:r>
              <a:rPr lang="pt-BR" sz="1600" b="1" i="1" dirty="0" err="1"/>
              <a:t>Gaussian</a:t>
            </a:r>
            <a:r>
              <a:rPr lang="pt-BR" sz="1600" b="1" i="1" dirty="0"/>
              <a:t> Kernel</a:t>
            </a:r>
            <a:r>
              <a:rPr lang="pt-BR" sz="1600" dirty="0"/>
              <a:t>.</a:t>
            </a:r>
          </a:p>
          <a:p>
            <a:pPr marL="285750" indent="-285750">
              <a:buFont typeface="Arial" panose="020B0604020202020204" pitchFamily="34" charset="0"/>
              <a:buChar char="•"/>
            </a:pPr>
            <a:endParaRPr lang="pt-BR" sz="1600" b="1" i="1" dirty="0"/>
          </a:p>
          <a:p>
            <a:pPr marL="285750" indent="-285750">
              <a:buFont typeface="Arial" panose="020B0604020202020204" pitchFamily="34" charset="0"/>
              <a:buChar char="•"/>
            </a:pPr>
            <a:r>
              <a:rPr lang="pt-BR" sz="1600" b="1" i="1" dirty="0" err="1"/>
              <a:t>features</a:t>
            </a:r>
            <a:r>
              <a:rPr lang="pt-BR" sz="1600" dirty="0"/>
              <a:t>   1 &lt; 1000 </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b="1" dirty="0"/>
              <a:t>Amostras de treinamento </a:t>
            </a:r>
            <a:r>
              <a:rPr lang="pt-BR" sz="1600" dirty="0"/>
              <a:t>10 &lt; 50000, mas não maior que isso.</a:t>
            </a:r>
          </a:p>
        </p:txBody>
      </p:sp>
      <p:sp>
        <p:nvSpPr>
          <p:cNvPr id="9" name="Retângulo 8">
            <a:extLst>
              <a:ext uri="{FF2B5EF4-FFF2-40B4-BE49-F238E27FC236}">
                <a16:creationId xmlns:a16="http://schemas.microsoft.com/office/drawing/2014/main" id="{2B635FA3-F931-48B4-8624-826919009355}"/>
              </a:ext>
            </a:extLst>
          </p:cNvPr>
          <p:cNvSpPr/>
          <p:nvPr/>
        </p:nvSpPr>
        <p:spPr>
          <a:xfrm>
            <a:off x="343402" y="5136077"/>
            <a:ext cx="11519450" cy="923330"/>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a:spAutoFit/>
          </a:bodyPr>
          <a:lstStyle/>
          <a:p>
            <a:r>
              <a:rPr lang="pt-BR" dirty="0"/>
              <a:t>A regressão logística e SVM sem um Kernel podem ser usadas de forma intercambiável, pois são algoritmos semelhantes. </a:t>
            </a:r>
          </a:p>
          <a:p>
            <a:r>
              <a:rPr lang="pt-BR" b="1" dirty="0"/>
              <a:t>A força do SVM está no uso de funções do kernel, como o </a:t>
            </a:r>
            <a:r>
              <a:rPr lang="pt-BR" b="1" i="1" dirty="0" err="1"/>
              <a:t>Guassian</a:t>
            </a:r>
            <a:r>
              <a:rPr lang="pt-BR" b="1" i="1" dirty="0"/>
              <a:t> Kernel</a:t>
            </a:r>
            <a:r>
              <a:rPr lang="pt-BR" b="1" dirty="0"/>
              <a:t>, para problemas complexos de classificação não-linear.</a:t>
            </a:r>
          </a:p>
        </p:txBody>
      </p:sp>
      <p:cxnSp>
        <p:nvCxnSpPr>
          <p:cNvPr id="11" name="Conector reto 10">
            <a:extLst>
              <a:ext uri="{FF2B5EF4-FFF2-40B4-BE49-F238E27FC236}">
                <a16:creationId xmlns:a16="http://schemas.microsoft.com/office/drawing/2014/main" id="{BFC180C2-16E2-4F3C-9ACB-4AA8CE5CFADA}"/>
              </a:ext>
            </a:extLst>
          </p:cNvPr>
          <p:cNvCxnSpPr>
            <a:cxnSpLocks/>
          </p:cNvCxnSpPr>
          <p:nvPr/>
        </p:nvCxnSpPr>
        <p:spPr>
          <a:xfrm>
            <a:off x="3881305"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1A3AA495-D8AF-42B4-80E9-9CFAF96EBBE5}"/>
              </a:ext>
            </a:extLst>
          </p:cNvPr>
          <p:cNvCxnSpPr>
            <a:cxnSpLocks/>
          </p:cNvCxnSpPr>
          <p:nvPr/>
        </p:nvCxnSpPr>
        <p:spPr>
          <a:xfrm>
            <a:off x="7975791"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7DC5EEE4-691A-44BA-BA5A-0C28B63786F7}"/>
              </a:ext>
            </a:extLst>
          </p:cNvPr>
          <p:cNvCxnSpPr>
            <a:cxnSpLocks/>
          </p:cNvCxnSpPr>
          <p:nvPr/>
        </p:nvCxnSpPr>
        <p:spPr>
          <a:xfrm>
            <a:off x="344021"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0C4FA8E7-2C2C-453F-B5F9-F76D78BCF92D}"/>
              </a:ext>
            </a:extLst>
          </p:cNvPr>
          <p:cNvCxnSpPr>
            <a:cxnSpLocks/>
          </p:cNvCxnSpPr>
          <p:nvPr/>
        </p:nvCxnSpPr>
        <p:spPr>
          <a:xfrm>
            <a:off x="11848597"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20BD1ACD-C6F0-4180-8098-C78CE33608DD}"/>
              </a:ext>
            </a:extLst>
          </p:cNvPr>
          <p:cNvCxnSpPr/>
          <p:nvPr/>
        </p:nvCxnSpPr>
        <p:spPr>
          <a:xfrm>
            <a:off x="336000" y="5138679"/>
            <a:ext cx="1150457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9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a:solidFill>
                  <a:schemeClr val="accent2">
                    <a:lumMod val="75000"/>
                  </a:schemeClr>
                </a:solidFill>
                <a:latin typeface="Itau Display"/>
              </a:rPr>
              <a:t>E em comparação com redes neurais?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5" name="Retângulo 4"/>
          <p:cNvSpPr/>
          <p:nvPr/>
        </p:nvSpPr>
        <p:spPr>
          <a:xfrm>
            <a:off x="336000" y="1437609"/>
            <a:ext cx="11366716" cy="3477875"/>
          </a:xfrm>
          <a:prstGeom prst="rect">
            <a:avLst/>
          </a:prstGeom>
        </p:spPr>
        <p:txBody>
          <a:bodyPr wrap="square">
            <a:spAutoFit/>
          </a:bodyPr>
          <a:lstStyle/>
          <a:p>
            <a:pPr marL="342900" indent="-342900">
              <a:buFont typeface="Arial" panose="020B0604020202020204" pitchFamily="34" charset="0"/>
              <a:buChar char="•"/>
            </a:pPr>
            <a:r>
              <a:rPr lang="pt-BR" sz="2000" b="1" dirty="0"/>
              <a:t>Rede neural provavelmente funcionará bem para a maioria desses casos anteriores, mas pode ser mais lento para treinar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pt-BR" sz="2000" dirty="0"/>
          </a:p>
          <a:p>
            <a:pPr marL="342900" indent="-342900">
              <a:buFont typeface="Arial" panose="020B0604020202020204" pitchFamily="34" charset="0"/>
              <a:buChar char="•"/>
            </a:pPr>
            <a:r>
              <a:rPr lang="pt-BR" sz="2000" b="1" dirty="0"/>
              <a:t>O SVM tem inerentemente um limite de decisão linear. Para aprender limites de decisão mais complexos, os kernels podem ser usados. As Redes Neurais aprendem naturalmente os limites de decisão não lineares e, portanto, também são mais propensas ao </a:t>
            </a:r>
            <a:r>
              <a:rPr lang="pt-BR" sz="2000" b="1" i="1" dirty="0" err="1"/>
              <a:t>overfitting</a:t>
            </a:r>
            <a:r>
              <a:rPr lang="pt-BR" sz="2000" b="1"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pt-BR" sz="2000" dirty="0"/>
          </a:p>
          <a:p>
            <a:pPr marL="342900" indent="-342900">
              <a:buFont typeface="Arial" panose="020B0604020202020204" pitchFamily="34" charset="0"/>
              <a:buChar char="•"/>
            </a:pPr>
            <a:r>
              <a:rPr lang="pt-BR" sz="2000" b="1" dirty="0"/>
              <a:t>Redes Neurais podem sofrer vários mínimos locais, enquanto a solução para uma SVM é global e única.</a:t>
            </a:r>
          </a:p>
          <a:p>
            <a:pPr lvl="1"/>
            <a:endParaRPr lang="pt-BR" sz="2000" dirty="0"/>
          </a:p>
        </p:txBody>
      </p:sp>
    </p:spTree>
    <p:extLst>
      <p:ext uri="{BB962C8B-B14F-4D97-AF65-F5344CB8AC3E}">
        <p14:creationId xmlns:p14="http://schemas.microsoft.com/office/powerpoint/2010/main" val="157185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Conteúdo 2"/>
          <p:cNvSpPr>
            <a:spLocks noGrp="1"/>
          </p:cNvSpPr>
          <p:nvPr>
            <p:ph idx="1"/>
          </p:nvPr>
        </p:nvSpPr>
        <p:spPr/>
        <p:txBody>
          <a:bodyPr/>
          <a:lstStyle/>
          <a:p>
            <a:pPr marL="266700" indent="-266700">
              <a:buFont typeface="Courier New" panose="02070309020205020404" pitchFamily="49" charset="0"/>
              <a:buChar char="o"/>
            </a:pPr>
            <a:r>
              <a:rPr lang="pt-BR" dirty="0" err="1"/>
              <a:t>Dragoni</a:t>
            </a:r>
            <a:r>
              <a:rPr lang="pt-BR" dirty="0"/>
              <a:t>, N., </a:t>
            </a:r>
            <a:r>
              <a:rPr lang="pt-BR" dirty="0" err="1"/>
              <a:t>Giallorenzo</a:t>
            </a:r>
            <a:r>
              <a:rPr lang="pt-BR" dirty="0"/>
              <a:t>, S., </a:t>
            </a:r>
            <a:r>
              <a:rPr lang="pt-BR" dirty="0" err="1"/>
              <a:t>Lafuente</a:t>
            </a:r>
            <a:r>
              <a:rPr lang="pt-BR" dirty="0"/>
              <a:t>, A. L., </a:t>
            </a:r>
            <a:r>
              <a:rPr lang="pt-BR" dirty="0" err="1"/>
              <a:t>Mazzara</a:t>
            </a:r>
            <a:r>
              <a:rPr lang="pt-BR" dirty="0"/>
              <a:t>, M., </a:t>
            </a:r>
            <a:r>
              <a:rPr lang="pt-BR" dirty="0" err="1"/>
              <a:t>Montesi</a:t>
            </a:r>
            <a:r>
              <a:rPr lang="pt-BR" dirty="0"/>
              <a:t>, F., </a:t>
            </a:r>
            <a:r>
              <a:rPr lang="pt-BR" dirty="0" err="1"/>
              <a:t>Mustafin</a:t>
            </a:r>
            <a:r>
              <a:rPr lang="pt-BR" dirty="0"/>
              <a:t>, </a:t>
            </a:r>
            <a:r>
              <a:rPr lang="pt-BR" dirty="0" err="1"/>
              <a:t>R</a:t>
            </a:r>
            <a:r>
              <a:rPr lang="pt-BR" dirty="0"/>
              <a:t>.,</a:t>
            </a:r>
            <a:r>
              <a:rPr lang="pt-BR" dirty="0" err="1"/>
              <a:t>and</a:t>
            </a:r>
            <a:r>
              <a:rPr lang="pt-BR" dirty="0"/>
              <a:t> </a:t>
            </a:r>
            <a:r>
              <a:rPr lang="pt-BR" dirty="0" err="1"/>
              <a:t>Safina</a:t>
            </a:r>
            <a:r>
              <a:rPr lang="pt-BR" dirty="0"/>
              <a:t>, L. (2017).</a:t>
            </a:r>
            <a:r>
              <a:rPr lang="pt-BR" dirty="0" err="1"/>
              <a:t>Microservices</a:t>
            </a:r>
            <a:r>
              <a:rPr lang="pt-BR" dirty="0"/>
              <a:t>:  </a:t>
            </a:r>
            <a:r>
              <a:rPr lang="pt-BR" dirty="0" err="1"/>
              <a:t>Yesterday</a:t>
            </a:r>
            <a:r>
              <a:rPr lang="pt-BR" dirty="0"/>
              <a:t>, </a:t>
            </a:r>
            <a:r>
              <a:rPr lang="pt-BR" dirty="0" err="1"/>
              <a:t>Today</a:t>
            </a:r>
            <a:r>
              <a:rPr lang="pt-BR" dirty="0"/>
              <a:t>, </a:t>
            </a:r>
            <a:r>
              <a:rPr lang="pt-BR" dirty="0" err="1"/>
              <a:t>and</a:t>
            </a:r>
            <a:r>
              <a:rPr lang="pt-BR" dirty="0"/>
              <a:t> </a:t>
            </a:r>
            <a:r>
              <a:rPr lang="pt-BR" dirty="0" err="1"/>
              <a:t>Tomorrow</a:t>
            </a:r>
            <a:r>
              <a:rPr lang="pt-BR" dirty="0"/>
              <a:t>, </a:t>
            </a:r>
            <a:r>
              <a:rPr lang="pt-BR" dirty="0" err="1"/>
              <a:t>pages</a:t>
            </a:r>
            <a:r>
              <a:rPr lang="pt-BR" dirty="0"/>
              <a:t> 195–216. Springer </a:t>
            </a:r>
            <a:r>
              <a:rPr lang="pt-BR" dirty="0" err="1"/>
              <a:t>International</a:t>
            </a:r>
            <a:r>
              <a:rPr lang="pt-BR" dirty="0"/>
              <a:t> </a:t>
            </a:r>
            <a:r>
              <a:rPr lang="pt-BR" dirty="0" err="1"/>
              <a:t>Publishing</a:t>
            </a:r>
            <a:r>
              <a:rPr lang="pt-BR" dirty="0"/>
              <a:t>, </a:t>
            </a:r>
            <a:r>
              <a:rPr lang="pt-BR" dirty="0" err="1"/>
              <a:t>Cham</a:t>
            </a:r>
            <a:r>
              <a:rPr lang="pt-BR" dirty="0"/>
              <a:t>.</a:t>
            </a:r>
          </a:p>
          <a:p>
            <a:pPr marL="266700" indent="-266700">
              <a:buFont typeface="Courier New" panose="02070309020205020404" pitchFamily="49" charset="0"/>
              <a:buChar char="o"/>
            </a:pPr>
            <a:r>
              <a:rPr lang="pt-BR" dirty="0"/>
              <a:t>Fowler,  M. </a:t>
            </a:r>
            <a:r>
              <a:rPr lang="pt-BR" dirty="0" err="1"/>
              <a:t>and</a:t>
            </a:r>
            <a:r>
              <a:rPr lang="pt-BR" dirty="0"/>
              <a:t> Lewis,  J. (2014).   </a:t>
            </a:r>
            <a:r>
              <a:rPr lang="pt-BR" dirty="0" err="1"/>
              <a:t>Microservices.http</a:t>
            </a:r>
            <a:r>
              <a:rPr lang="pt-BR" dirty="0"/>
              <a:t>://</a:t>
            </a:r>
            <a:r>
              <a:rPr lang="pt-BR" dirty="0" err="1"/>
              <a:t>martinfowler.com</a:t>
            </a:r>
            <a:r>
              <a:rPr lang="pt-BR" dirty="0"/>
              <a:t>/</a:t>
            </a:r>
            <a:r>
              <a:rPr lang="pt-BR" dirty="0" err="1"/>
              <a:t>articles</a:t>
            </a:r>
            <a:r>
              <a:rPr lang="pt-BR" dirty="0"/>
              <a:t>/</a:t>
            </a:r>
            <a:r>
              <a:rPr lang="pt-BR" dirty="0" err="1"/>
              <a:t>microservices.html</a:t>
            </a:r>
            <a:r>
              <a:rPr lang="pt-BR" dirty="0"/>
              <a:t>. Acessado em: 10/11/2018.</a:t>
            </a:r>
          </a:p>
          <a:p>
            <a:pPr marL="266700" indent="-266700">
              <a:buFont typeface="Courier New" panose="02070309020205020404" pitchFamily="49" charset="0"/>
              <a:buChar char="o"/>
            </a:pPr>
            <a:r>
              <a:rPr lang="pt-BR" dirty="0"/>
              <a:t>Newman, S. (2015).</a:t>
            </a:r>
            <a:r>
              <a:rPr lang="pt-BR" dirty="0" err="1"/>
              <a:t>Building</a:t>
            </a:r>
            <a:r>
              <a:rPr lang="pt-BR" dirty="0"/>
              <a:t> </a:t>
            </a:r>
            <a:r>
              <a:rPr lang="pt-BR" dirty="0" err="1"/>
              <a:t>Microservices</a:t>
            </a:r>
            <a:r>
              <a:rPr lang="pt-BR" dirty="0"/>
              <a:t>: </a:t>
            </a:r>
            <a:r>
              <a:rPr lang="pt-BR" dirty="0" err="1"/>
              <a:t>Designing</a:t>
            </a:r>
            <a:r>
              <a:rPr lang="pt-BR" dirty="0"/>
              <a:t> Fine-</a:t>
            </a:r>
            <a:r>
              <a:rPr lang="pt-BR" dirty="0" err="1"/>
              <a:t>Grained</a:t>
            </a:r>
            <a:r>
              <a:rPr lang="pt-BR" dirty="0"/>
              <a:t> Systems. </a:t>
            </a:r>
            <a:r>
              <a:rPr lang="pt-BR" dirty="0" err="1"/>
              <a:t>O’ReillyMedia</a:t>
            </a:r>
            <a:r>
              <a:rPr lang="pt-BR" dirty="0"/>
              <a:t>, 1st </a:t>
            </a:r>
            <a:r>
              <a:rPr lang="pt-BR" dirty="0" err="1"/>
              <a:t>edition</a:t>
            </a:r>
            <a:r>
              <a:rPr lang="pt-BR" dirty="0"/>
              <a:t>.</a:t>
            </a:r>
          </a:p>
          <a:p>
            <a:pPr marL="266700" indent="-266700">
              <a:buFont typeface="Courier New" panose="02070309020205020404" pitchFamily="49" charset="0"/>
              <a:buChar char="o"/>
            </a:pPr>
            <a:r>
              <a:rPr lang="pt-BR" dirty="0" err="1"/>
              <a:t>Alshuqayran</a:t>
            </a:r>
            <a:r>
              <a:rPr lang="pt-BR" dirty="0"/>
              <a:t>, N., Ali, N., </a:t>
            </a:r>
            <a:r>
              <a:rPr lang="pt-BR" dirty="0" err="1"/>
              <a:t>and</a:t>
            </a:r>
            <a:r>
              <a:rPr lang="pt-BR" dirty="0"/>
              <a:t> Evans, R. (2016).  A </a:t>
            </a:r>
            <a:r>
              <a:rPr lang="pt-BR" dirty="0" err="1"/>
              <a:t>systematic</a:t>
            </a:r>
            <a:r>
              <a:rPr lang="pt-BR" dirty="0"/>
              <a:t> </a:t>
            </a:r>
            <a:r>
              <a:rPr lang="pt-BR" dirty="0" err="1"/>
              <a:t>mapping</a:t>
            </a:r>
            <a:r>
              <a:rPr lang="pt-BR" dirty="0"/>
              <a:t> </a:t>
            </a:r>
            <a:r>
              <a:rPr lang="pt-BR" dirty="0" err="1"/>
              <a:t>study</a:t>
            </a:r>
            <a:r>
              <a:rPr lang="pt-BR" dirty="0"/>
              <a:t> in </a:t>
            </a:r>
            <a:r>
              <a:rPr lang="pt-BR" dirty="0" err="1"/>
              <a:t>micro-service</a:t>
            </a:r>
            <a:r>
              <a:rPr lang="pt-BR" dirty="0"/>
              <a:t> </a:t>
            </a:r>
            <a:r>
              <a:rPr lang="pt-BR" dirty="0" err="1"/>
              <a:t>architecture</a:t>
            </a:r>
            <a:r>
              <a:rPr lang="pt-BR" dirty="0"/>
              <a:t>.  In2016 IEEE 9th </a:t>
            </a:r>
            <a:r>
              <a:rPr lang="pt-BR" dirty="0" err="1"/>
              <a:t>International</a:t>
            </a:r>
            <a:r>
              <a:rPr lang="pt-BR" dirty="0"/>
              <a:t> </a:t>
            </a:r>
            <a:r>
              <a:rPr lang="pt-BR" dirty="0" err="1"/>
              <a:t>Conference</a:t>
            </a:r>
            <a:r>
              <a:rPr lang="pt-BR" dirty="0"/>
              <a:t> </a:t>
            </a:r>
            <a:r>
              <a:rPr lang="pt-BR" dirty="0" err="1"/>
              <a:t>on</a:t>
            </a:r>
            <a:r>
              <a:rPr lang="pt-BR" dirty="0"/>
              <a:t> Service-</a:t>
            </a:r>
            <a:r>
              <a:rPr lang="pt-BR" dirty="0" err="1"/>
              <a:t>OrientedComputing</a:t>
            </a:r>
            <a:r>
              <a:rPr lang="pt-BR" dirty="0"/>
              <a:t> </a:t>
            </a:r>
            <a:r>
              <a:rPr lang="pt-BR" dirty="0" err="1"/>
              <a:t>and</a:t>
            </a:r>
            <a:r>
              <a:rPr lang="pt-BR" dirty="0"/>
              <a:t> </a:t>
            </a:r>
            <a:r>
              <a:rPr lang="pt-BR" dirty="0" err="1"/>
              <a:t>Applications</a:t>
            </a:r>
            <a:r>
              <a:rPr lang="pt-BR" dirty="0"/>
              <a:t> (SOCA), </a:t>
            </a:r>
            <a:r>
              <a:rPr lang="pt-BR" dirty="0" err="1"/>
              <a:t>pages</a:t>
            </a:r>
            <a:r>
              <a:rPr lang="pt-BR" dirty="0"/>
              <a:t> 44–51.</a:t>
            </a:r>
          </a:p>
          <a:p>
            <a:pPr marL="266700" indent="-266700">
              <a:buFont typeface="Courier New" panose="02070309020205020404" pitchFamily="49" charset="0"/>
              <a:buChar char="o"/>
            </a:pPr>
            <a:endParaRPr lang="pt-BR" dirty="0"/>
          </a:p>
        </p:txBody>
      </p:sp>
      <p:pic>
        <p:nvPicPr>
          <p:cNvPr id="16392" name="Picture 8"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428999"/>
            <a:ext cx="341947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94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err="1">
                <a:ln>
                  <a:noFill/>
                </a:ln>
                <a:solidFill>
                  <a:srgbClr val="5F6062"/>
                </a:solidFill>
                <a:effectLst/>
                <a:uLnTx/>
                <a:uFillTx/>
                <a:latin typeface="Itau Display"/>
                <a:ea typeface="+mj-ea"/>
                <a:cs typeface="+mj-cs"/>
              </a:rPr>
              <a:t>Microservi</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ços</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Avanços para o advento dos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microserviços</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grpSp>
        <p:nvGrpSpPr>
          <p:cNvPr id="3" name="Group 2">
            <a:extLst>
              <a:ext uri="{FF2B5EF4-FFF2-40B4-BE49-F238E27FC236}">
                <a16:creationId xmlns:a16="http://schemas.microsoft.com/office/drawing/2014/main" id="{F4A34CB0-4D87-6B45-A09D-99307832952F}"/>
              </a:ext>
            </a:extLst>
          </p:cNvPr>
          <p:cNvGrpSpPr/>
          <p:nvPr/>
        </p:nvGrpSpPr>
        <p:grpSpPr>
          <a:xfrm>
            <a:off x="1529698" y="2418507"/>
            <a:ext cx="1419492" cy="1419492"/>
            <a:chOff x="872017" y="1418672"/>
            <a:chExt cx="1419492" cy="1419492"/>
          </a:xfrm>
        </p:grpSpPr>
        <p:sp>
          <p:nvSpPr>
            <p:cNvPr id="14" name="Elipse 13"/>
            <p:cNvSpPr/>
            <p:nvPr/>
          </p:nvSpPr>
          <p:spPr>
            <a:xfrm>
              <a:off x="872017"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2" name="TextBox 1">
              <a:extLst>
                <a:ext uri="{FF2B5EF4-FFF2-40B4-BE49-F238E27FC236}">
                  <a16:creationId xmlns:a16="http://schemas.microsoft.com/office/drawing/2014/main" id="{489AB305-2BD1-A144-8BF3-F3A1D2368420}"/>
                </a:ext>
              </a:extLst>
            </p:cNvPr>
            <p:cNvSpPr txBox="1"/>
            <p:nvPr/>
          </p:nvSpPr>
          <p:spPr>
            <a:xfrm>
              <a:off x="1103462" y="1897585"/>
              <a:ext cx="956603" cy="461665"/>
            </a:xfrm>
            <a:prstGeom prst="rect">
              <a:avLst/>
            </a:prstGeom>
            <a:noFill/>
          </p:spPr>
          <p:txBody>
            <a:bodyPr wrap="square" rtlCol="0">
              <a:spAutoFit/>
            </a:bodyPr>
            <a:lstStyle/>
            <a:p>
              <a:pPr algn="ctr"/>
              <a:r>
                <a:rPr lang="en-US" sz="2400" b="1" dirty="0"/>
                <a:t>DDD</a:t>
              </a:r>
            </a:p>
          </p:txBody>
        </p:sp>
      </p:grpSp>
      <p:grpSp>
        <p:nvGrpSpPr>
          <p:cNvPr id="4" name="Group 3">
            <a:extLst>
              <a:ext uri="{FF2B5EF4-FFF2-40B4-BE49-F238E27FC236}">
                <a16:creationId xmlns:a16="http://schemas.microsoft.com/office/drawing/2014/main" id="{DB74C218-22BD-454C-9EE2-9AF48786C9ED}"/>
              </a:ext>
            </a:extLst>
          </p:cNvPr>
          <p:cNvGrpSpPr/>
          <p:nvPr/>
        </p:nvGrpSpPr>
        <p:grpSpPr>
          <a:xfrm>
            <a:off x="3869037" y="831330"/>
            <a:ext cx="1419492" cy="1419492"/>
            <a:chOff x="4014129" y="1418672"/>
            <a:chExt cx="1419492" cy="1419492"/>
          </a:xfrm>
        </p:grpSpPr>
        <p:sp>
          <p:nvSpPr>
            <p:cNvPr id="11" name="Elipse 10"/>
            <p:cNvSpPr/>
            <p:nvPr/>
          </p:nvSpPr>
          <p:spPr>
            <a:xfrm>
              <a:off x="4014129"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3" name="TextBox 32">
              <a:extLst>
                <a:ext uri="{FF2B5EF4-FFF2-40B4-BE49-F238E27FC236}">
                  <a16:creationId xmlns:a16="http://schemas.microsoft.com/office/drawing/2014/main" id="{090DBE17-2A9B-564E-B351-70F9AFFDC797}"/>
                </a:ext>
              </a:extLst>
            </p:cNvPr>
            <p:cNvSpPr txBox="1"/>
            <p:nvPr/>
          </p:nvSpPr>
          <p:spPr>
            <a:xfrm>
              <a:off x="4107315" y="1805251"/>
              <a:ext cx="1233120" cy="646331"/>
            </a:xfrm>
            <a:prstGeom prst="rect">
              <a:avLst/>
            </a:prstGeom>
            <a:noFill/>
          </p:spPr>
          <p:txBody>
            <a:bodyPr wrap="square" rtlCol="0">
              <a:spAutoFit/>
            </a:bodyPr>
            <a:lstStyle/>
            <a:p>
              <a:pPr algn="ctr"/>
              <a:r>
                <a:rPr lang="en-US" b="1" dirty="0" err="1"/>
                <a:t>Entrega</a:t>
              </a:r>
              <a:r>
                <a:rPr lang="en-US" b="1" dirty="0"/>
                <a:t> </a:t>
              </a:r>
              <a:r>
                <a:rPr lang="en-US" b="1" dirty="0" err="1"/>
                <a:t>Contínua</a:t>
              </a:r>
              <a:endParaRPr lang="en-US" b="1" dirty="0"/>
            </a:p>
          </p:txBody>
        </p:sp>
      </p:grpSp>
      <p:grpSp>
        <p:nvGrpSpPr>
          <p:cNvPr id="5" name="Group 4">
            <a:extLst>
              <a:ext uri="{FF2B5EF4-FFF2-40B4-BE49-F238E27FC236}">
                <a16:creationId xmlns:a16="http://schemas.microsoft.com/office/drawing/2014/main" id="{A1CF9B69-CD8D-884B-B412-2AFBBC0A5C38}"/>
              </a:ext>
            </a:extLst>
          </p:cNvPr>
          <p:cNvGrpSpPr/>
          <p:nvPr/>
        </p:nvGrpSpPr>
        <p:grpSpPr>
          <a:xfrm>
            <a:off x="6908083" y="1140287"/>
            <a:ext cx="1607931" cy="1419492"/>
            <a:chOff x="7062021" y="1418670"/>
            <a:chExt cx="1607931" cy="1419492"/>
          </a:xfrm>
        </p:grpSpPr>
        <p:sp>
          <p:nvSpPr>
            <p:cNvPr id="12" name="Elipse 11"/>
            <p:cNvSpPr/>
            <p:nvPr/>
          </p:nvSpPr>
          <p:spPr>
            <a:xfrm>
              <a:off x="7156241" y="1418670"/>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4" name="TextBox 33">
              <a:extLst>
                <a:ext uri="{FF2B5EF4-FFF2-40B4-BE49-F238E27FC236}">
                  <a16:creationId xmlns:a16="http://schemas.microsoft.com/office/drawing/2014/main" id="{1595A365-EEC3-CE45-B45C-B2AC298A29A3}"/>
                </a:ext>
              </a:extLst>
            </p:cNvPr>
            <p:cNvSpPr txBox="1"/>
            <p:nvPr/>
          </p:nvSpPr>
          <p:spPr>
            <a:xfrm>
              <a:off x="7062021" y="1805251"/>
              <a:ext cx="1607931" cy="646331"/>
            </a:xfrm>
            <a:prstGeom prst="rect">
              <a:avLst/>
            </a:prstGeom>
            <a:noFill/>
          </p:spPr>
          <p:txBody>
            <a:bodyPr wrap="square" rtlCol="0">
              <a:spAutoFit/>
            </a:bodyPr>
            <a:lstStyle/>
            <a:p>
              <a:pPr algn="ctr"/>
              <a:r>
                <a:rPr lang="en-US" b="1" dirty="0"/>
                <a:t>On-demand Virtualization</a:t>
              </a:r>
            </a:p>
          </p:txBody>
        </p:sp>
      </p:grpSp>
      <p:grpSp>
        <p:nvGrpSpPr>
          <p:cNvPr id="16" name="Group 15">
            <a:extLst>
              <a:ext uri="{FF2B5EF4-FFF2-40B4-BE49-F238E27FC236}">
                <a16:creationId xmlns:a16="http://schemas.microsoft.com/office/drawing/2014/main" id="{4B7294FF-D26D-1D4B-AABC-FB55FD7DEE6A}"/>
              </a:ext>
            </a:extLst>
          </p:cNvPr>
          <p:cNvGrpSpPr/>
          <p:nvPr/>
        </p:nvGrpSpPr>
        <p:grpSpPr>
          <a:xfrm>
            <a:off x="2450780" y="4790299"/>
            <a:ext cx="1607931" cy="1419492"/>
            <a:chOff x="2499384" y="4281699"/>
            <a:chExt cx="1607931" cy="1419492"/>
          </a:xfrm>
        </p:grpSpPr>
        <p:sp>
          <p:nvSpPr>
            <p:cNvPr id="13" name="Elipse 12"/>
            <p:cNvSpPr/>
            <p:nvPr/>
          </p:nvSpPr>
          <p:spPr>
            <a:xfrm>
              <a:off x="2594636" y="4281699"/>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5" name="TextBox 34">
              <a:extLst>
                <a:ext uri="{FF2B5EF4-FFF2-40B4-BE49-F238E27FC236}">
                  <a16:creationId xmlns:a16="http://schemas.microsoft.com/office/drawing/2014/main" id="{553E56CC-1690-B440-A51B-8F6E6FB1020F}"/>
                </a:ext>
              </a:extLst>
            </p:cNvPr>
            <p:cNvSpPr txBox="1"/>
            <p:nvPr/>
          </p:nvSpPr>
          <p:spPr>
            <a:xfrm>
              <a:off x="2499384" y="4699057"/>
              <a:ext cx="1607931" cy="584775"/>
            </a:xfrm>
            <a:prstGeom prst="rect">
              <a:avLst/>
            </a:prstGeom>
            <a:noFill/>
          </p:spPr>
          <p:txBody>
            <a:bodyPr wrap="square" rtlCol="0">
              <a:spAutoFit/>
            </a:bodyPr>
            <a:lstStyle/>
            <a:p>
              <a:pPr algn="ctr"/>
              <a:r>
                <a:rPr lang="en-US" sz="1600" b="1" dirty="0" err="1"/>
                <a:t>Automação</a:t>
              </a:r>
              <a:r>
                <a:rPr lang="en-US" sz="1600" b="1" dirty="0"/>
                <a:t> da infra-</a:t>
              </a:r>
              <a:r>
                <a:rPr lang="en-US" sz="1600" b="1" dirty="0" err="1"/>
                <a:t>estrutura</a:t>
              </a:r>
              <a:endParaRPr lang="en-US" sz="1600" b="1" dirty="0"/>
            </a:p>
          </p:txBody>
        </p:sp>
      </p:grpSp>
      <p:grpSp>
        <p:nvGrpSpPr>
          <p:cNvPr id="9" name="Group 8">
            <a:extLst>
              <a:ext uri="{FF2B5EF4-FFF2-40B4-BE49-F238E27FC236}">
                <a16:creationId xmlns:a16="http://schemas.microsoft.com/office/drawing/2014/main" id="{EA8515ED-4F4D-2B44-80C8-058956FC5317}"/>
              </a:ext>
            </a:extLst>
          </p:cNvPr>
          <p:cNvGrpSpPr/>
          <p:nvPr/>
        </p:nvGrpSpPr>
        <p:grpSpPr>
          <a:xfrm>
            <a:off x="7002303" y="4834367"/>
            <a:ext cx="1607931" cy="1419492"/>
            <a:chOff x="6001780" y="3602732"/>
            <a:chExt cx="1607931" cy="1419492"/>
          </a:xfrm>
        </p:grpSpPr>
        <p:sp>
          <p:nvSpPr>
            <p:cNvPr id="28" name="Elipse 10"/>
            <p:cNvSpPr/>
            <p:nvPr/>
          </p:nvSpPr>
          <p:spPr>
            <a:xfrm>
              <a:off x="6096000"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6" name="TextBox 35">
              <a:extLst>
                <a:ext uri="{FF2B5EF4-FFF2-40B4-BE49-F238E27FC236}">
                  <a16:creationId xmlns:a16="http://schemas.microsoft.com/office/drawing/2014/main" id="{E45F026D-6C88-2146-AEFA-75CFEDA68430}"/>
                </a:ext>
              </a:extLst>
            </p:cNvPr>
            <p:cNvSpPr txBox="1"/>
            <p:nvPr/>
          </p:nvSpPr>
          <p:spPr>
            <a:xfrm>
              <a:off x="6001780" y="4043869"/>
              <a:ext cx="1607931" cy="584775"/>
            </a:xfrm>
            <a:prstGeom prst="rect">
              <a:avLst/>
            </a:prstGeom>
            <a:noFill/>
          </p:spPr>
          <p:txBody>
            <a:bodyPr wrap="square" rtlCol="0">
              <a:spAutoFit/>
            </a:bodyPr>
            <a:lstStyle/>
            <a:p>
              <a:pPr algn="ctr"/>
              <a:r>
                <a:rPr lang="en-US" sz="1600" b="1" dirty="0"/>
                <a:t>Times </a:t>
              </a:r>
              <a:r>
                <a:rPr lang="en-US" sz="1600" b="1" dirty="0" err="1"/>
                <a:t>pequenos</a:t>
              </a:r>
              <a:r>
                <a:rPr lang="en-US" sz="1600" b="1" dirty="0"/>
                <a:t> </a:t>
              </a:r>
              <a:r>
                <a:rPr lang="en-US" sz="1600" b="1" dirty="0" err="1"/>
                <a:t>autônomos</a:t>
              </a:r>
              <a:endParaRPr lang="en-US" sz="1600" b="1" dirty="0"/>
            </a:p>
          </p:txBody>
        </p:sp>
      </p:grpSp>
      <p:grpSp>
        <p:nvGrpSpPr>
          <p:cNvPr id="7" name="Group 6">
            <a:extLst>
              <a:ext uri="{FF2B5EF4-FFF2-40B4-BE49-F238E27FC236}">
                <a16:creationId xmlns:a16="http://schemas.microsoft.com/office/drawing/2014/main" id="{D3115EA6-CBBD-494B-A87E-693860780673}"/>
              </a:ext>
            </a:extLst>
          </p:cNvPr>
          <p:cNvGrpSpPr/>
          <p:nvPr/>
        </p:nvGrpSpPr>
        <p:grpSpPr>
          <a:xfrm>
            <a:off x="8243277" y="2994429"/>
            <a:ext cx="1419492" cy="1419492"/>
            <a:chOff x="9597363" y="3602732"/>
            <a:chExt cx="1419492" cy="1419492"/>
          </a:xfrm>
        </p:grpSpPr>
        <p:sp>
          <p:nvSpPr>
            <p:cNvPr id="32" name="Elipse 10">
              <a:extLst>
                <a:ext uri="{FF2B5EF4-FFF2-40B4-BE49-F238E27FC236}">
                  <a16:creationId xmlns:a16="http://schemas.microsoft.com/office/drawing/2014/main" id="{89780A09-B653-194D-8A8C-86D7C93BFFE0}"/>
                </a:ext>
              </a:extLst>
            </p:cNvPr>
            <p:cNvSpPr/>
            <p:nvPr/>
          </p:nvSpPr>
          <p:spPr>
            <a:xfrm>
              <a:off x="9597363"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7" name="TextBox 36">
              <a:extLst>
                <a:ext uri="{FF2B5EF4-FFF2-40B4-BE49-F238E27FC236}">
                  <a16:creationId xmlns:a16="http://schemas.microsoft.com/office/drawing/2014/main" id="{FA52431A-1D46-2146-BE38-407D7E340941}"/>
                </a:ext>
              </a:extLst>
            </p:cNvPr>
            <p:cNvSpPr txBox="1"/>
            <p:nvPr/>
          </p:nvSpPr>
          <p:spPr>
            <a:xfrm>
              <a:off x="9676480" y="3982313"/>
              <a:ext cx="1233120" cy="646331"/>
            </a:xfrm>
            <a:prstGeom prst="rect">
              <a:avLst/>
            </a:prstGeom>
            <a:noFill/>
          </p:spPr>
          <p:txBody>
            <a:bodyPr wrap="square" rtlCol="0">
              <a:spAutoFit/>
            </a:bodyPr>
            <a:lstStyle/>
            <a:p>
              <a:pPr algn="ctr"/>
              <a:r>
                <a:rPr lang="en-US" b="1" dirty="0" err="1"/>
                <a:t>Sistemas</a:t>
              </a:r>
              <a:r>
                <a:rPr lang="en-US" b="1" dirty="0"/>
                <a:t> </a:t>
              </a:r>
              <a:r>
                <a:rPr lang="en-US" b="1" dirty="0" err="1"/>
                <a:t>escaláveis</a:t>
              </a:r>
              <a:endParaRPr lang="en-US" b="1" dirty="0"/>
            </a:p>
          </p:txBody>
        </p:sp>
      </p:grpSp>
      <p:cxnSp>
        <p:nvCxnSpPr>
          <p:cNvPr id="53" name="Straight Arrow Connector 52">
            <a:extLst>
              <a:ext uri="{FF2B5EF4-FFF2-40B4-BE49-F238E27FC236}">
                <a16:creationId xmlns:a16="http://schemas.microsoft.com/office/drawing/2014/main" id="{B5E60F8C-4643-484F-8DCD-0F13B2995673}"/>
              </a:ext>
            </a:extLst>
          </p:cNvPr>
          <p:cNvCxnSpPr>
            <a:cxnSpLocks/>
            <a:stCxn id="12" idx="3"/>
            <a:endCxn id="38" idx="7"/>
          </p:cNvCxnSpPr>
          <p:nvPr/>
        </p:nvCxnSpPr>
        <p:spPr>
          <a:xfrm flipH="1">
            <a:off x="6274542" y="2351899"/>
            <a:ext cx="935641" cy="64663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5C57D0A1-99C9-284A-8CDF-0B7C9B6E0194}"/>
              </a:ext>
            </a:extLst>
          </p:cNvPr>
          <p:cNvCxnSpPr>
            <a:cxnSpLocks/>
            <a:stCxn id="32" idx="2"/>
            <a:endCxn id="38" idx="6"/>
          </p:cNvCxnSpPr>
          <p:nvPr/>
        </p:nvCxnSpPr>
        <p:spPr>
          <a:xfrm flipH="1">
            <a:off x="6615546" y="3704175"/>
            <a:ext cx="1627731" cy="108385"/>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FB0AF9F6-6EE9-C342-93B8-A9AC03733F4C}"/>
              </a:ext>
            </a:extLst>
          </p:cNvPr>
          <p:cNvCxnSpPr>
            <a:cxnSpLocks/>
          </p:cNvCxnSpPr>
          <p:nvPr/>
        </p:nvCxnSpPr>
        <p:spPr>
          <a:xfrm>
            <a:off x="4825218" y="2197445"/>
            <a:ext cx="335146" cy="477771"/>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DDF15DD8-F026-F54B-A6A6-AE13E3F6B743}"/>
              </a:ext>
            </a:extLst>
          </p:cNvPr>
          <p:cNvCxnSpPr>
            <a:cxnSpLocks/>
            <a:endCxn id="38" idx="5"/>
          </p:cNvCxnSpPr>
          <p:nvPr/>
        </p:nvCxnSpPr>
        <p:spPr>
          <a:xfrm flipH="1" flipV="1">
            <a:off x="6274542" y="4626586"/>
            <a:ext cx="890824" cy="619781"/>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ED9EE4D7-1035-B648-8953-445B0AF45316}"/>
              </a:ext>
            </a:extLst>
          </p:cNvPr>
          <p:cNvCxnSpPr>
            <a:cxnSpLocks/>
          </p:cNvCxnSpPr>
          <p:nvPr/>
        </p:nvCxnSpPr>
        <p:spPr>
          <a:xfrm flipV="1">
            <a:off x="3869037" y="4687881"/>
            <a:ext cx="854559" cy="453269"/>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0DE39285-22E2-9148-BE0D-A9EC3A8145F9}"/>
              </a:ext>
            </a:extLst>
          </p:cNvPr>
          <p:cNvCxnSpPr>
            <a:cxnSpLocks/>
          </p:cNvCxnSpPr>
          <p:nvPr/>
        </p:nvCxnSpPr>
        <p:spPr>
          <a:xfrm>
            <a:off x="2949190" y="3375181"/>
            <a:ext cx="1337837" cy="29484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Elipse 13">
            <a:extLst>
              <a:ext uri="{FF2B5EF4-FFF2-40B4-BE49-F238E27FC236}">
                <a16:creationId xmlns:a16="http://schemas.microsoft.com/office/drawing/2014/main" id="{91909D28-F324-2848-914F-8BDF8F837C65}"/>
              </a:ext>
            </a:extLst>
          </p:cNvPr>
          <p:cNvSpPr/>
          <p:nvPr/>
        </p:nvSpPr>
        <p:spPr>
          <a:xfrm>
            <a:off x="4287028" y="2661352"/>
            <a:ext cx="2328518" cy="2302415"/>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69" name="TextBox 68">
            <a:extLst>
              <a:ext uri="{FF2B5EF4-FFF2-40B4-BE49-F238E27FC236}">
                <a16:creationId xmlns:a16="http://schemas.microsoft.com/office/drawing/2014/main" id="{E66755A0-BE4C-BA45-9D13-6B98D885C1CF}"/>
              </a:ext>
            </a:extLst>
          </p:cNvPr>
          <p:cNvSpPr txBox="1"/>
          <p:nvPr/>
        </p:nvSpPr>
        <p:spPr>
          <a:xfrm>
            <a:off x="4445777" y="3581726"/>
            <a:ext cx="2011019" cy="461665"/>
          </a:xfrm>
          <a:prstGeom prst="rect">
            <a:avLst/>
          </a:prstGeom>
          <a:noFill/>
        </p:spPr>
        <p:txBody>
          <a:bodyPr wrap="square" rtlCol="0">
            <a:spAutoFit/>
          </a:bodyPr>
          <a:lstStyle/>
          <a:p>
            <a:r>
              <a:rPr lang="en-US" sz="2400" b="1" dirty="0" err="1"/>
              <a:t>Microserviços</a:t>
            </a:r>
            <a:endParaRPr lang="en-US" sz="2400" b="1" dirty="0"/>
          </a:p>
        </p:txBody>
      </p:sp>
    </p:spTree>
    <p:extLst>
      <p:ext uri="{BB962C8B-B14F-4D97-AF65-F5344CB8AC3E}">
        <p14:creationId xmlns:p14="http://schemas.microsoft.com/office/powerpoint/2010/main" val="290460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é</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arquitetura</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de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Explicando o que é</a:t>
            </a:r>
          </a:p>
        </p:txBody>
      </p:sp>
      <p:sp>
        <p:nvSpPr>
          <p:cNvPr id="21" name="CaixaDeTexto 20"/>
          <p:cNvSpPr txBox="1"/>
          <p:nvPr/>
        </p:nvSpPr>
        <p:spPr>
          <a:xfrm>
            <a:off x="468794" y="1226249"/>
            <a:ext cx="4827983" cy="190821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en-US" sz="1600" kern="0" dirty="0" err="1">
                <a:solidFill>
                  <a:srgbClr val="606163"/>
                </a:solidFill>
              </a:rPr>
              <a:t>É</a:t>
            </a:r>
            <a:r>
              <a:rPr lang="en-US" sz="1600" kern="0" dirty="0">
                <a:solidFill>
                  <a:srgbClr val="606163"/>
                </a:solidFill>
              </a:rPr>
              <a:t> um </a:t>
            </a:r>
            <a:r>
              <a:rPr lang="en-US" sz="1600" kern="0" dirty="0" err="1">
                <a:solidFill>
                  <a:srgbClr val="606163"/>
                </a:solidFill>
              </a:rPr>
              <a:t>serviço</a:t>
            </a:r>
            <a:r>
              <a:rPr lang="en-US" sz="1600" kern="0" dirty="0">
                <a:solidFill>
                  <a:srgbClr val="606163"/>
                </a:solidFill>
              </a:rPr>
              <a:t> </a:t>
            </a:r>
            <a:r>
              <a:rPr lang="en-US" sz="1600" kern="0" dirty="0" err="1">
                <a:solidFill>
                  <a:srgbClr val="606163"/>
                </a:solidFill>
              </a:rPr>
              <a:t>autônomo</a:t>
            </a:r>
            <a:r>
              <a:rPr lang="en-US" sz="1600" kern="0" dirty="0">
                <a:solidFill>
                  <a:srgbClr val="606163"/>
                </a:solidFill>
              </a:rPr>
              <a:t> e </a:t>
            </a:r>
            <a:r>
              <a:rPr lang="en-US" sz="1600" kern="0" dirty="0" err="1">
                <a:solidFill>
                  <a:srgbClr val="606163"/>
                </a:solidFill>
              </a:rPr>
              <a:t>pequeno</a:t>
            </a:r>
            <a:r>
              <a:rPr lang="en-US" sz="1600" kern="0" dirty="0">
                <a:solidFill>
                  <a:srgbClr val="606163"/>
                </a:solidFill>
              </a:rPr>
              <a:t>. </a:t>
            </a:r>
            <a:r>
              <a:rPr lang="en-US" sz="1600" kern="0" dirty="0" err="1">
                <a:solidFill>
                  <a:srgbClr val="606163"/>
                </a:solidFill>
              </a:rPr>
              <a:t>Ele</a:t>
            </a:r>
            <a:r>
              <a:rPr lang="en-US" sz="1600" kern="0" dirty="0">
                <a:solidFill>
                  <a:srgbClr val="606163"/>
                </a:solidFill>
              </a:rPr>
              <a:t> </a:t>
            </a:r>
            <a:r>
              <a:rPr lang="en-US" sz="1600" kern="0" dirty="0" err="1">
                <a:solidFill>
                  <a:srgbClr val="606163"/>
                </a:solidFill>
              </a:rPr>
              <a:t>roda</a:t>
            </a:r>
            <a:r>
              <a:rPr lang="en-US" sz="1600" kern="0" dirty="0">
                <a:solidFill>
                  <a:srgbClr val="606163"/>
                </a:solidFill>
              </a:rPr>
              <a:t> no </a:t>
            </a:r>
            <a:r>
              <a:rPr lang="en-US" sz="1600" kern="0" dirty="0" err="1">
                <a:solidFill>
                  <a:srgbClr val="606163"/>
                </a:solidFill>
              </a:rPr>
              <a:t>seu</a:t>
            </a:r>
            <a:r>
              <a:rPr lang="en-US" sz="1600" kern="0" dirty="0">
                <a:solidFill>
                  <a:srgbClr val="606163"/>
                </a:solidFill>
              </a:rPr>
              <a:t> </a:t>
            </a:r>
            <a:r>
              <a:rPr lang="en-US" sz="1600" kern="0" dirty="0" err="1">
                <a:solidFill>
                  <a:srgbClr val="606163"/>
                </a:solidFill>
              </a:rPr>
              <a:t>próprio</a:t>
            </a:r>
            <a:r>
              <a:rPr lang="en-US" sz="1600" kern="0" dirty="0">
                <a:solidFill>
                  <a:srgbClr val="606163"/>
                </a:solidFill>
              </a:rPr>
              <a:t> </a:t>
            </a:r>
            <a:r>
              <a:rPr lang="en-US" sz="1600" kern="0" dirty="0" err="1">
                <a:solidFill>
                  <a:srgbClr val="606163"/>
                </a:solidFill>
              </a:rPr>
              <a:t>processo</a:t>
            </a:r>
            <a:r>
              <a:rPr lang="en-US" sz="1600" kern="0" dirty="0">
                <a:solidFill>
                  <a:srgbClr val="606163"/>
                </a:solidFill>
              </a:rPr>
              <a:t> e </a:t>
            </a:r>
            <a:r>
              <a:rPr lang="en-US" sz="1600" kern="0" dirty="0" err="1">
                <a:solidFill>
                  <a:srgbClr val="606163"/>
                </a:solidFill>
              </a:rPr>
              <a:t>utiliza</a:t>
            </a:r>
            <a:r>
              <a:rPr lang="en-US" sz="1600" kern="0" dirty="0">
                <a:solidFill>
                  <a:srgbClr val="606163"/>
                </a:solidFill>
              </a:rPr>
              <a:t> </a:t>
            </a:r>
            <a:r>
              <a:rPr lang="en-US" sz="1600" kern="0" dirty="0" err="1">
                <a:solidFill>
                  <a:srgbClr val="606163"/>
                </a:solidFill>
              </a:rPr>
              <a:t>mecanismos</a:t>
            </a:r>
            <a:r>
              <a:rPr lang="en-US" sz="1600" kern="0" dirty="0">
                <a:solidFill>
                  <a:srgbClr val="606163"/>
                </a:solidFill>
              </a:rPr>
              <a:t> </a:t>
            </a:r>
            <a:r>
              <a:rPr lang="en-US" sz="1600" kern="0" dirty="0" err="1">
                <a:solidFill>
                  <a:srgbClr val="606163"/>
                </a:solidFill>
              </a:rPr>
              <a:t>leves</a:t>
            </a:r>
            <a:r>
              <a:rPr lang="en-US" sz="1600" kern="0" dirty="0">
                <a:solidFill>
                  <a:srgbClr val="606163"/>
                </a:solidFill>
              </a:rPr>
              <a:t> de </a:t>
            </a:r>
            <a:r>
              <a:rPr lang="en-US" sz="1600" kern="0" dirty="0" err="1">
                <a:solidFill>
                  <a:srgbClr val="606163"/>
                </a:solidFill>
              </a:rPr>
              <a:t>comunicação</a:t>
            </a:r>
            <a:r>
              <a:rPr lang="en-US" sz="1600" kern="0" dirty="0">
                <a:solidFill>
                  <a:srgbClr val="606163"/>
                </a:solidFill>
              </a:rPr>
              <a:t>. </a:t>
            </a:r>
            <a:r>
              <a:rPr lang="en-US" sz="1600" kern="0" dirty="0" err="1">
                <a:solidFill>
                  <a:srgbClr val="606163"/>
                </a:solidFill>
              </a:rPr>
              <a:t>Normalmente</a:t>
            </a:r>
            <a:r>
              <a:rPr lang="en-US" sz="1600" kern="0" dirty="0">
                <a:solidFill>
                  <a:srgbClr val="606163"/>
                </a:solidFill>
              </a:rPr>
              <a:t> API com </a:t>
            </a:r>
            <a:r>
              <a:rPr lang="en-US" sz="1600" kern="0" dirty="0" err="1">
                <a:solidFill>
                  <a:srgbClr val="606163"/>
                </a:solidFill>
              </a:rPr>
              <a:t>protocolo</a:t>
            </a:r>
            <a:r>
              <a:rPr lang="en-US" sz="1600" kern="0">
                <a:solidFill>
                  <a:srgbClr val="606163"/>
                </a:solidFill>
              </a:rPr>
              <a:t> HTTP</a:t>
            </a:r>
            <a:r>
              <a:rPr lang="pt-BR" sz="1600" kern="0">
                <a:solidFill>
                  <a:srgbClr val="606163"/>
                </a:solidFill>
              </a:rPr>
              <a:t> </a:t>
            </a:r>
            <a:endParaRPr lang="pt-BR" sz="1600" kern="0" dirty="0">
              <a:solidFill>
                <a:srgbClr val="606163"/>
              </a:solidFill>
            </a:endParaRPr>
          </a:p>
          <a:p>
            <a:pPr lvl="0" defTabSz="914400">
              <a:spcAft>
                <a:spcPts val="300"/>
              </a:spcAft>
              <a:buClr>
                <a:srgbClr val="606163"/>
              </a:buClr>
              <a:defRPr/>
            </a:pPr>
            <a:endParaRPr lang="pt-BR" sz="1600" kern="0" dirty="0">
              <a:solidFill>
                <a:srgbClr val="606163"/>
              </a:solidFill>
            </a:endParaRPr>
          </a:p>
          <a:p>
            <a:pPr lvl="0" defTabSz="914400">
              <a:spcAft>
                <a:spcPts val="300"/>
              </a:spcAft>
              <a:buClr>
                <a:srgbClr val="606163"/>
              </a:buClr>
              <a:defRPr/>
            </a:pPr>
            <a:endParaRPr kumimoji="0" lang="pt-BR" sz="1600" b="0" i="0" u="none" strike="noStrike" kern="0" cap="none" spc="0" normalizeH="0" baseline="0" noProof="0" dirty="0">
              <a:ln>
                <a:noFill/>
              </a:ln>
              <a:solidFill>
                <a:srgbClr val="606163"/>
              </a:solidFill>
              <a:effectLst/>
              <a:uLnTx/>
              <a:uFillTx/>
            </a:endParaRPr>
          </a:p>
        </p:txBody>
      </p:sp>
      <p:sp>
        <p:nvSpPr>
          <p:cNvPr id="32" name="CaixaDeTexto 31"/>
          <p:cNvSpPr txBox="1"/>
          <p:nvPr/>
        </p:nvSpPr>
        <p:spPr>
          <a:xfrm>
            <a:off x="336000" y="3417151"/>
            <a:ext cx="5905500" cy="8463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a:ln>
                  <a:noFill/>
                </a:ln>
                <a:solidFill>
                  <a:srgbClr val="606163"/>
                </a:solidFill>
                <a:effectLst/>
                <a:uLnTx/>
                <a:uFillTx/>
              </a:rPr>
              <a:t>Arquitetura de </a:t>
            </a: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pt-BR" sz="1600" kern="0" dirty="0">
                <a:solidFill>
                  <a:srgbClr val="606163"/>
                </a:solidFill>
              </a:rPr>
              <a:t>Aplica</a:t>
            </a:r>
            <a:r>
              <a:rPr lang="en-US" sz="1600" kern="0" dirty="0" err="1">
                <a:solidFill>
                  <a:srgbClr val="606163"/>
                </a:solidFill>
              </a:rPr>
              <a:t>ção</a:t>
            </a:r>
            <a:r>
              <a:rPr lang="en-US" sz="1600" kern="0" dirty="0">
                <a:solidFill>
                  <a:srgbClr val="606163"/>
                </a:solidFill>
              </a:rPr>
              <a:t> </a:t>
            </a:r>
            <a:r>
              <a:rPr lang="en-US" sz="1600" kern="0" dirty="0" err="1">
                <a:solidFill>
                  <a:srgbClr val="606163"/>
                </a:solidFill>
              </a:rPr>
              <a:t>distribuída</a:t>
            </a:r>
            <a:r>
              <a:rPr lang="en-US" sz="1600" kern="0" dirty="0">
                <a:solidFill>
                  <a:srgbClr val="606163"/>
                </a:solidFill>
              </a:rPr>
              <a:t> </a:t>
            </a:r>
            <a:r>
              <a:rPr lang="en-US" sz="1600" kern="0" dirty="0" err="1">
                <a:solidFill>
                  <a:srgbClr val="606163"/>
                </a:solidFill>
              </a:rPr>
              <a:t>onde</a:t>
            </a:r>
            <a:r>
              <a:rPr lang="en-US" sz="1600" kern="0" dirty="0">
                <a:solidFill>
                  <a:srgbClr val="606163"/>
                </a:solidFill>
              </a:rPr>
              <a:t> </a:t>
            </a:r>
            <a:r>
              <a:rPr lang="en-US" sz="1600" kern="0" dirty="0" err="1">
                <a:solidFill>
                  <a:srgbClr val="606163"/>
                </a:solidFill>
              </a:rPr>
              <a:t>todos</a:t>
            </a:r>
            <a:r>
              <a:rPr lang="en-US" sz="1600" kern="0" dirty="0">
                <a:solidFill>
                  <a:srgbClr val="606163"/>
                </a:solidFill>
              </a:rPr>
              <a:t> </a:t>
            </a:r>
            <a:r>
              <a:rPr lang="en-US" sz="1600" kern="0" dirty="0" err="1">
                <a:solidFill>
                  <a:srgbClr val="606163"/>
                </a:solidFill>
              </a:rPr>
              <a:t>os</a:t>
            </a:r>
            <a:r>
              <a:rPr lang="en-US" sz="1600" kern="0" dirty="0">
                <a:solidFill>
                  <a:srgbClr val="606163"/>
                </a:solidFill>
              </a:rPr>
              <a:t> </a:t>
            </a:r>
            <a:r>
              <a:rPr lang="en-US" sz="1600" kern="0" dirty="0" err="1">
                <a:solidFill>
                  <a:srgbClr val="606163"/>
                </a:solidFill>
              </a:rPr>
              <a:t>módulos</a:t>
            </a:r>
            <a:r>
              <a:rPr lang="en-US" sz="1600" kern="0" dirty="0">
                <a:solidFill>
                  <a:srgbClr val="606163"/>
                </a:solidFill>
              </a:rPr>
              <a:t> </a:t>
            </a:r>
            <a:r>
              <a:rPr lang="en-US" sz="1600" kern="0" dirty="0" err="1">
                <a:solidFill>
                  <a:srgbClr val="606163"/>
                </a:solidFill>
              </a:rPr>
              <a:t>são</a:t>
            </a:r>
            <a:r>
              <a:rPr lang="en-US" sz="1600" kern="0" dirty="0">
                <a:solidFill>
                  <a:srgbClr val="606163"/>
                </a:solidFill>
              </a:rPr>
              <a:t> </a:t>
            </a:r>
            <a:r>
              <a:rPr lang="en-US" sz="1600" kern="0" dirty="0" err="1">
                <a:solidFill>
                  <a:srgbClr val="606163"/>
                </a:solidFill>
              </a:rPr>
              <a:t>microserviços</a:t>
            </a:r>
            <a:endParaRPr kumimoji="0" lang="pt-BR" sz="1600" b="0" i="0" u="none" strike="noStrike" kern="0" cap="none" spc="0" normalizeH="0" baseline="0" noProof="0" dirty="0">
              <a:ln>
                <a:noFill/>
              </a:ln>
              <a:solidFill>
                <a:srgbClr val="606163"/>
              </a:solidFill>
              <a:effectLst/>
              <a:uLnTx/>
              <a:uFillTx/>
            </a:endParaRPr>
          </a:p>
        </p:txBody>
      </p:sp>
    </p:spTree>
    <p:extLst>
      <p:ext uri="{BB962C8B-B14F-4D97-AF65-F5344CB8AC3E}">
        <p14:creationId xmlns:p14="http://schemas.microsoft.com/office/powerpoint/2010/main" val="23893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lang="pt-BR" dirty="0" err="1">
                <a:solidFill>
                  <a:srgbClr val="5F6062"/>
                </a:solidFill>
                <a:latin typeface="Itau Display"/>
              </a:rPr>
              <a:t>Introdu</a:t>
            </a:r>
            <a:r>
              <a:rPr lang="en-US" dirty="0" err="1">
                <a:solidFill>
                  <a:srgbClr val="5F6062"/>
                </a:solidFill>
                <a:latin typeface="Itau Display"/>
              </a:rPr>
              <a:t>ção</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Benefícios e desafios</a:t>
            </a:r>
          </a:p>
        </p:txBody>
      </p:sp>
      <p:sp>
        <p:nvSpPr>
          <p:cNvPr id="4" name="Rectangle 3">
            <a:extLst>
              <a:ext uri="{FF2B5EF4-FFF2-40B4-BE49-F238E27FC236}">
                <a16:creationId xmlns:a16="http://schemas.microsoft.com/office/drawing/2014/main" id="{CD28A388-6363-1547-A9AE-0F3EBDB96168}"/>
              </a:ext>
            </a:extLst>
          </p:cNvPr>
          <p:cNvSpPr/>
          <p:nvPr/>
        </p:nvSpPr>
        <p:spPr>
          <a:xfrm>
            <a:off x="464234"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C9AAF6B-BB1D-1E4D-87D1-3A47B6D5A609}"/>
              </a:ext>
            </a:extLst>
          </p:cNvPr>
          <p:cNvSpPr/>
          <p:nvPr/>
        </p:nvSpPr>
        <p:spPr>
          <a:xfrm>
            <a:off x="6328117"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86CFC8-E02F-7046-A084-B3488F72DF11}"/>
              </a:ext>
            </a:extLst>
          </p:cNvPr>
          <p:cNvSpPr txBox="1"/>
          <p:nvPr/>
        </p:nvSpPr>
        <p:spPr>
          <a:xfrm>
            <a:off x="801858" y="1941341"/>
            <a:ext cx="4346917" cy="2677656"/>
          </a:xfrm>
          <a:prstGeom prst="rect">
            <a:avLst/>
          </a:prstGeom>
          <a:noFill/>
        </p:spPr>
        <p:txBody>
          <a:bodyPr wrap="square" rtlCol="0">
            <a:spAutoFit/>
          </a:bodyPr>
          <a:lstStyle/>
          <a:p>
            <a:r>
              <a:rPr lang="en-US" sz="2400" b="1" dirty="0" err="1"/>
              <a:t>Aumento</a:t>
            </a:r>
            <a:r>
              <a:rPr lang="en-US" sz="2400" b="1" dirty="0"/>
              <a:t> </a:t>
            </a:r>
            <a:r>
              <a:rPr lang="en-US" sz="2400" b="1" dirty="0" err="1"/>
              <a:t>em</a:t>
            </a:r>
            <a:r>
              <a:rPr lang="en-US" sz="2400" b="1" dirty="0"/>
              <a:t>:</a:t>
            </a:r>
          </a:p>
          <a:p>
            <a:endParaRPr lang="en-US" dirty="0"/>
          </a:p>
          <a:p>
            <a:pPr marL="285750" indent="-285750">
              <a:buFont typeface="Arial" panose="020B0604020202020204" pitchFamily="34" charset="0"/>
              <a:buChar char="•"/>
            </a:pPr>
            <a:r>
              <a:rPr lang="en-US" dirty="0" err="1"/>
              <a:t>Agilidade</a:t>
            </a:r>
            <a:endParaRPr lang="en-US" dirty="0"/>
          </a:p>
          <a:p>
            <a:pPr marL="285750" indent="-285750">
              <a:buFont typeface="Arial" panose="020B0604020202020204" pitchFamily="34" charset="0"/>
              <a:buChar char="•"/>
            </a:pPr>
            <a:r>
              <a:rPr lang="en-US" dirty="0" err="1"/>
              <a:t>Produtividade</a:t>
            </a:r>
            <a:r>
              <a:rPr lang="en-US" dirty="0"/>
              <a:t> do </a:t>
            </a:r>
            <a:r>
              <a:rPr lang="en-US" dirty="0" err="1"/>
              <a:t>desenvolvedor</a:t>
            </a:r>
            <a:endParaRPr lang="en-US" dirty="0"/>
          </a:p>
          <a:p>
            <a:pPr marL="285750" indent="-285750">
              <a:buFont typeface="Arial" panose="020B0604020202020204" pitchFamily="34" charset="0"/>
              <a:buChar char="•"/>
            </a:pPr>
            <a:r>
              <a:rPr lang="en-US" dirty="0" err="1"/>
              <a:t>Resiliência</a:t>
            </a:r>
            <a:endParaRPr lang="en-US" dirty="0"/>
          </a:p>
          <a:p>
            <a:pPr marL="285750" indent="-285750">
              <a:buFont typeface="Arial" panose="020B0604020202020204" pitchFamily="34" charset="0"/>
              <a:buChar char="•"/>
            </a:pPr>
            <a:r>
              <a:rPr lang="en-US" dirty="0" err="1"/>
              <a:t>Escalabilidade</a:t>
            </a:r>
            <a:endParaRPr lang="en-US" dirty="0"/>
          </a:p>
          <a:p>
            <a:pPr marL="285750" indent="-285750">
              <a:buFont typeface="Arial" panose="020B0604020202020204" pitchFamily="34" charset="0"/>
              <a:buChar char="•"/>
            </a:pPr>
            <a:r>
              <a:rPr lang="en-US" dirty="0" err="1"/>
              <a:t>Confiabilidade</a:t>
            </a:r>
            <a:endParaRPr lang="en-US" dirty="0"/>
          </a:p>
          <a:p>
            <a:pPr marL="285750" indent="-285750">
              <a:buFont typeface="Arial" panose="020B0604020202020204" pitchFamily="34" charset="0"/>
              <a:buChar char="•"/>
            </a:pPr>
            <a:r>
              <a:rPr lang="en-US" dirty="0" err="1"/>
              <a:t>Manutenibilidade</a:t>
            </a:r>
            <a:endParaRPr lang="en-US" dirty="0"/>
          </a:p>
          <a:p>
            <a:pPr marL="285750" indent="-285750">
              <a:buFont typeface="Arial" panose="020B0604020202020204" pitchFamily="34" charset="0"/>
              <a:buChar char="•"/>
            </a:pPr>
            <a:r>
              <a:rPr lang="en-US" dirty="0" err="1"/>
              <a:t>Fácil</a:t>
            </a:r>
            <a:r>
              <a:rPr lang="en-US" dirty="0"/>
              <a:t> </a:t>
            </a:r>
            <a:r>
              <a:rPr lang="en-US" dirty="0" err="1"/>
              <a:t>implantação</a:t>
            </a:r>
            <a:endParaRPr lang="en-US" dirty="0"/>
          </a:p>
        </p:txBody>
      </p:sp>
      <p:sp>
        <p:nvSpPr>
          <p:cNvPr id="7" name="TextBox 6">
            <a:extLst>
              <a:ext uri="{FF2B5EF4-FFF2-40B4-BE49-F238E27FC236}">
                <a16:creationId xmlns:a16="http://schemas.microsoft.com/office/drawing/2014/main" id="{D95DDCBD-A160-C741-95DD-3C4651CCB48C}"/>
              </a:ext>
            </a:extLst>
          </p:cNvPr>
          <p:cNvSpPr txBox="1"/>
          <p:nvPr/>
        </p:nvSpPr>
        <p:spPr>
          <a:xfrm>
            <a:off x="6665741" y="2033674"/>
            <a:ext cx="4346917"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t>Integração</a:t>
            </a:r>
            <a:r>
              <a:rPr lang="en-US" dirty="0"/>
              <a:t>/</a:t>
            </a:r>
            <a:r>
              <a:rPr lang="en-US" dirty="0" err="1"/>
              <a:t>Comunicação</a:t>
            </a:r>
            <a:endParaRPr lang="en-US" dirty="0"/>
          </a:p>
          <a:p>
            <a:pPr marL="285750" indent="-285750">
              <a:buFont typeface="Arial" panose="020B0604020202020204" pitchFamily="34" charset="0"/>
              <a:buChar char="•"/>
            </a:pPr>
            <a:r>
              <a:rPr lang="en-US" dirty="0"/>
              <a:t>Service Discovery</a:t>
            </a:r>
          </a:p>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err="1"/>
              <a:t>Tolerância</a:t>
            </a:r>
            <a:r>
              <a:rPr lang="en-US" dirty="0"/>
              <a:t> a </a:t>
            </a:r>
            <a:r>
              <a:rPr lang="en-US" dirty="0" err="1"/>
              <a:t>falhas</a:t>
            </a:r>
            <a:endParaRPr lang="en-US" dirty="0"/>
          </a:p>
          <a:p>
            <a:pPr marL="285750" indent="-285750">
              <a:buFont typeface="Arial" panose="020B0604020202020204" pitchFamily="34" charset="0"/>
              <a:buChar char="•"/>
            </a:pPr>
            <a:r>
              <a:rPr lang="en-US" dirty="0" err="1"/>
              <a:t>Segurança</a:t>
            </a:r>
            <a:endParaRPr lang="en-US" dirty="0"/>
          </a:p>
          <a:p>
            <a:pPr marL="285750" indent="-285750">
              <a:buFont typeface="Arial" panose="020B0604020202020204" pitchFamily="34" charset="0"/>
              <a:buChar char="•"/>
            </a:pPr>
            <a:r>
              <a:rPr lang="en-US" dirty="0"/>
              <a:t>Tracing e Logging</a:t>
            </a:r>
          </a:p>
          <a:p>
            <a:pPr marL="285750" indent="-285750">
              <a:buFont typeface="Arial" panose="020B0604020202020204" pitchFamily="34" charset="0"/>
              <a:buChar char="•"/>
            </a:pPr>
            <a:r>
              <a:rPr lang="en-US" dirty="0" err="1"/>
              <a:t>Monitoramento</a:t>
            </a:r>
            <a:r>
              <a:rPr lang="en-US" dirty="0"/>
              <a:t> do </a:t>
            </a:r>
            <a:r>
              <a:rPr lang="en-US" dirty="0" err="1"/>
              <a:t>desempenho</a:t>
            </a:r>
            <a:r>
              <a:rPr lang="en-US" dirty="0"/>
              <a:t> da </a:t>
            </a:r>
            <a:r>
              <a:rPr lang="en-US" dirty="0" err="1"/>
              <a:t>aplicação</a:t>
            </a:r>
            <a:endParaRPr lang="en-US" dirty="0"/>
          </a:p>
          <a:p>
            <a:pPr marL="285750" indent="-285750">
              <a:buFont typeface="Arial" panose="020B0604020202020204" pitchFamily="34" charset="0"/>
              <a:buChar char="•"/>
            </a:pPr>
            <a:r>
              <a:rPr lang="en-US" dirty="0" err="1"/>
              <a:t>Operação</a:t>
            </a:r>
            <a:r>
              <a:rPr lang="en-US" dirty="0"/>
              <a:t> de </a:t>
            </a:r>
            <a:r>
              <a:rPr lang="en-US" dirty="0" err="1"/>
              <a:t>implantação</a:t>
            </a:r>
            <a:endParaRPr lang="en-US" dirty="0"/>
          </a:p>
        </p:txBody>
      </p:sp>
      <p:sp>
        <p:nvSpPr>
          <p:cNvPr id="8" name="TextBox 7">
            <a:extLst>
              <a:ext uri="{FF2B5EF4-FFF2-40B4-BE49-F238E27FC236}">
                <a16:creationId xmlns:a16="http://schemas.microsoft.com/office/drawing/2014/main" id="{5545B752-D108-2E40-89DE-1B010D06236A}"/>
              </a:ext>
            </a:extLst>
          </p:cNvPr>
          <p:cNvSpPr txBox="1"/>
          <p:nvPr/>
        </p:nvSpPr>
        <p:spPr>
          <a:xfrm>
            <a:off x="942534" y="1395180"/>
            <a:ext cx="4065564" cy="553998"/>
          </a:xfrm>
          <a:prstGeom prst="rect">
            <a:avLst/>
          </a:prstGeom>
          <a:noFill/>
        </p:spPr>
        <p:txBody>
          <a:bodyPr wrap="square" rtlCol="0">
            <a:spAutoFit/>
          </a:bodyPr>
          <a:lstStyle/>
          <a:p>
            <a:pPr algn="ctr"/>
            <a:r>
              <a:rPr lang="en-US" sz="3000" b="1" dirty="0" err="1">
                <a:solidFill>
                  <a:schemeClr val="accent2">
                    <a:lumMod val="75000"/>
                  </a:schemeClr>
                </a:solidFill>
                <a:latin typeface="Itau Display"/>
              </a:rPr>
              <a:t>Benefícios</a:t>
            </a:r>
            <a:endParaRPr lang="en-US" sz="3000" b="1" dirty="0">
              <a:solidFill>
                <a:schemeClr val="accent2">
                  <a:lumMod val="75000"/>
                </a:schemeClr>
              </a:solidFill>
              <a:latin typeface="Itau Display"/>
            </a:endParaRPr>
          </a:p>
        </p:txBody>
      </p:sp>
      <p:sp>
        <p:nvSpPr>
          <p:cNvPr id="9" name="TextBox 8">
            <a:extLst>
              <a:ext uri="{FF2B5EF4-FFF2-40B4-BE49-F238E27FC236}">
                <a16:creationId xmlns:a16="http://schemas.microsoft.com/office/drawing/2014/main" id="{736039A8-B84C-F14A-A1AA-BA69D44D9574}"/>
              </a:ext>
            </a:extLst>
          </p:cNvPr>
          <p:cNvSpPr txBox="1"/>
          <p:nvPr/>
        </p:nvSpPr>
        <p:spPr>
          <a:xfrm>
            <a:off x="6806417" y="1395180"/>
            <a:ext cx="4065564" cy="553998"/>
          </a:xfrm>
          <a:prstGeom prst="rect">
            <a:avLst/>
          </a:prstGeom>
          <a:noFill/>
        </p:spPr>
        <p:txBody>
          <a:bodyPr wrap="square" rtlCol="0">
            <a:spAutoFit/>
          </a:bodyPr>
          <a:lstStyle/>
          <a:p>
            <a:pPr algn="ctr"/>
            <a:r>
              <a:rPr lang="en-US" sz="3000" b="1" dirty="0" err="1">
                <a:solidFill>
                  <a:schemeClr val="accent2">
                    <a:lumMod val="75000"/>
                  </a:schemeClr>
                </a:solidFill>
                <a:latin typeface="Itau Display"/>
              </a:rPr>
              <a:t>Desafios</a:t>
            </a:r>
            <a:endParaRPr lang="en-US" sz="3000" b="1" dirty="0">
              <a:solidFill>
                <a:schemeClr val="accent2">
                  <a:lumMod val="75000"/>
                </a:schemeClr>
              </a:solidFill>
              <a:latin typeface="Itau Display"/>
            </a:endParaRPr>
          </a:p>
        </p:txBody>
      </p:sp>
    </p:spTree>
    <p:extLst>
      <p:ext uri="{BB962C8B-B14F-4D97-AF65-F5344CB8AC3E}">
        <p14:creationId xmlns:p14="http://schemas.microsoft.com/office/powerpoint/2010/main" val="225862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tângulo 30"/>
          <p:cNvSpPr/>
          <p:nvPr/>
        </p:nvSpPr>
        <p:spPr>
          <a:xfrm>
            <a:off x="5283200" y="930394"/>
            <a:ext cx="6572250" cy="4801314"/>
          </a:xfrm>
          <a:prstGeom prst="rect">
            <a:avLst/>
          </a:prstGeom>
        </p:spPr>
        <p:txBody>
          <a:bodyPr wrap="square">
            <a:spAutoFit/>
          </a:bodyPr>
          <a:lstStyle/>
          <a:p>
            <a:r>
              <a:rPr lang="pt-BR" dirty="0"/>
              <a:t>Dado a complexidade em separar os objetos originais. Para mapeá-los, podemos utilizar um conjunto de funções matemáticas, conhecido como </a:t>
            </a:r>
            <a:r>
              <a:rPr lang="pt-BR" b="1" dirty="0" err="1">
                <a:solidFill>
                  <a:srgbClr val="2683C6"/>
                </a:solidFill>
              </a:rPr>
              <a:t>Kernels</a:t>
            </a:r>
            <a:r>
              <a:rPr lang="pt-BR" dirty="0"/>
              <a:t>. Esse mapeamento é conhecido como o processo de reorganização dos objetos.</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r>
              <a:rPr lang="pt-BR" dirty="0"/>
              <a:t>Observa-se que há uma separação linear dos objetos. Assim, ao invés de construir uma curva complexa, como no esquema à esquerda; o SVM propõe, nesse caso, essa linha ótima capaz de separar os pontos azuis dos laranjas.</a:t>
            </a:r>
          </a:p>
        </p:txBody>
      </p:sp>
      <p:sp>
        <p:nvSpPr>
          <p:cNvPr id="28" name="Retângulo 27"/>
          <p:cNvSpPr/>
          <p:nvPr/>
        </p:nvSpPr>
        <p:spPr>
          <a:xfrm>
            <a:off x="336001" y="930394"/>
            <a:ext cx="3959774" cy="5078313"/>
          </a:xfrm>
          <a:prstGeom prst="rect">
            <a:avLst/>
          </a:prstGeom>
        </p:spPr>
        <p:txBody>
          <a:bodyPr wrap="square">
            <a:spAutoFit/>
          </a:bodyPr>
          <a:lstStyle/>
          <a:p>
            <a:r>
              <a:rPr lang="pt-BR" dirty="0"/>
              <a:t>No entanto, problemas de classificação costumam ser mais elaborados, sendo necessário realizar a separação ótima por meio de estruturas mais complexas. </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r>
              <a:rPr lang="pt-BR" dirty="0"/>
              <a:t>O SVM propõe a classificação de novos objetos (teste) com base em dados disponíveis (treinamento). </a:t>
            </a:r>
          </a:p>
          <a:p>
            <a:r>
              <a:rPr lang="pt-BR" dirty="0"/>
              <a:t>A separação nesse caso ocorreria com a utilização de uma curva.</a:t>
            </a:r>
          </a:p>
        </p:txBody>
      </p:sp>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Simplificando ...</a:t>
            </a:r>
            <a:r>
              <a:rPr kumimoji="0" lang="pt-BR" sz="3000" b="1" i="0" u="none" strike="noStrike" kern="1200" cap="none" spc="0" normalizeH="0" noProof="0" dirty="0">
                <a:ln>
                  <a:noFill/>
                </a:ln>
                <a:solidFill>
                  <a:schemeClr val="accent2">
                    <a:lumMod val="75000"/>
                  </a:schemeClr>
                </a:solidFill>
                <a:effectLst/>
                <a:uLnTx/>
                <a:uFillTx/>
                <a:latin typeface="Itau Display"/>
                <a:ea typeface="+mn-ea"/>
                <a:cs typeface="+mn-cs"/>
              </a:rPr>
              <a:t> #classificação</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25" name="Picture 4" descr="https://lamfo-unb.github.io/img/svm/svm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63" y="2362622"/>
            <a:ext cx="2466975" cy="181927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https://lamfo-unb.github.io/img/svm/svm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200" y="2362622"/>
            <a:ext cx="6667500" cy="181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40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Simplificando ... #regressão</a:t>
            </a:r>
          </a:p>
        </p:txBody>
      </p:sp>
      <p:pic>
        <p:nvPicPr>
          <p:cNvPr id="14338" name="Picture 2" descr="Jana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00" y="3524261"/>
            <a:ext cx="7038975" cy="2800351"/>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336000" y="955785"/>
            <a:ext cx="7179225" cy="2616101"/>
          </a:xfrm>
          <a:prstGeom prst="rect">
            <a:avLst/>
          </a:prstGeom>
        </p:spPr>
        <p:txBody>
          <a:bodyPr wrap="square">
            <a:spAutoFit/>
          </a:bodyPr>
          <a:lstStyle/>
          <a:p>
            <a:r>
              <a:rPr lang="pt-BR" sz="1600" dirty="0"/>
              <a:t>E se quisermos uma solução numérica ? Por exemplo, se determinar a probabilidade de um usuário de volta para o seu site, se queremos para prever o número de cliques no futuro, ou o quanto as impressões de anúncios tem. Neste caso, estamos em um problema de </a:t>
            </a:r>
            <a:r>
              <a:rPr lang="pt-BR" sz="1600" b="1" dirty="0">
                <a:solidFill>
                  <a:srgbClr val="2683C6"/>
                </a:solidFill>
              </a:rPr>
              <a:t>regressão</a:t>
            </a:r>
            <a:r>
              <a:rPr lang="pt-BR" sz="1600" dirty="0"/>
              <a:t> .</a:t>
            </a:r>
          </a:p>
          <a:p>
            <a:endParaRPr lang="pt-BR" sz="800" dirty="0"/>
          </a:p>
          <a:p>
            <a:r>
              <a:rPr lang="pt-BR" i="1" dirty="0"/>
              <a:t>A regressão é baseada em encontrar a curva que modela a tendência de dados  e, de acordo com ela, prever qualquer outra informação no futuro.</a:t>
            </a:r>
          </a:p>
          <a:p>
            <a:endParaRPr lang="pt-BR" sz="800" dirty="0"/>
          </a:p>
          <a:p>
            <a:r>
              <a:rPr lang="pt-BR" sz="1600" dirty="0"/>
              <a:t>Por exemplo, se você tem um caso simples como este, onde a probabilidade de clicar em um anúncio específico dependia apenas da idade do usuário, definimos (sempre minimizar o erro, como garantia SVM) uma linha de tendência:</a:t>
            </a:r>
          </a:p>
        </p:txBody>
      </p:sp>
      <p:pic>
        <p:nvPicPr>
          <p:cNvPr id="14340" name="Picture 4" descr="Jana_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401051" y="3533787"/>
            <a:ext cx="3295650" cy="2790825"/>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7915275" y="-1"/>
            <a:ext cx="4276725" cy="6334125"/>
          </a:xfrm>
          <a:prstGeom prst="rect">
            <a:avLst/>
          </a:prstGeom>
          <a:solidFill>
            <a:srgbClr val="2683C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8353426" y="955785"/>
            <a:ext cx="3454399" cy="923330"/>
          </a:xfrm>
          <a:prstGeom prst="rect">
            <a:avLst/>
          </a:prstGeom>
        </p:spPr>
        <p:txBody>
          <a:bodyPr wrap="square">
            <a:spAutoFit/>
          </a:bodyPr>
          <a:lstStyle/>
          <a:p>
            <a:r>
              <a:rPr lang="pt-BR" dirty="0"/>
              <a:t>Para que possamos encontrar a resposta (neste exemplo, a probabilidade) para um novo caso:</a:t>
            </a:r>
          </a:p>
        </p:txBody>
      </p:sp>
      <p:sp>
        <p:nvSpPr>
          <p:cNvPr id="9" name="Seta para Baixo 8"/>
          <p:cNvSpPr/>
          <p:nvPr/>
        </p:nvSpPr>
        <p:spPr>
          <a:xfrm>
            <a:off x="9586912" y="2302455"/>
            <a:ext cx="933450" cy="1185687"/>
          </a:xfrm>
          <a:prstGeom prst="down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83085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Função Custo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36E8EB3-D6F9-5B4A-92D9-7A2A32BFD0F0}"/>
                  </a:ext>
                </a:extLst>
              </p:cNvPr>
              <p:cNvSpPr txBox="1">
                <a:spLocks/>
              </p:cNvSpPr>
              <p:nvPr/>
            </p:nvSpPr>
            <p:spPr>
              <a:xfrm>
                <a:off x="838200" y="1484662"/>
                <a:ext cx="10515600" cy="435133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14:m>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𝑦</m:t>
                    </m:r>
                    <m:r>
                      <a:rPr lang="en-US" i="1" smtClean="0">
                        <a:latin typeface="Cambria Math" panose="02040503050406030204" pitchFamily="18" charset="0"/>
                      </a:rPr>
                      <m:t> (</m:t>
                    </m:r>
                    <m:func>
                      <m:funcPr>
                        <m:ctrlPr>
                          <a:rPr lang="en-US" i="1" smtClean="0">
                            <a:latin typeface="Cambria Math" panose="02040503050406030204" pitchFamily="18" charset="0"/>
                          </a:rPr>
                        </m:ctrlPr>
                      </m:funcPr>
                      <m:fName>
                        <m:r>
                          <m:rPr>
                            <m:sty m:val="p"/>
                          </m:rPr>
                          <a:rPr lang="en-US" smtClean="0">
                            <a:latin typeface="Cambria Math" panose="02040503050406030204" pitchFamily="18" charset="0"/>
                          </a:rPr>
                          <m:t>log</m:t>
                        </m:r>
                      </m:fName>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ea typeface="Cambria Math" panose="02040503050406030204" pitchFamily="18" charset="0"/>
                                  </a:rPr>
                                  <m:t>𝜃</m:t>
                                </m:r>
                              </m:sub>
                            </m:sSub>
                            <m:d>
                              <m:dPr>
                                <m:ctrlPr>
                                  <a:rPr lang="en-US" i="1" smtClean="0">
                                    <a:latin typeface="Cambria Math" panose="02040503050406030204" pitchFamily="18" charset="0"/>
                                  </a:rPr>
                                </m:ctrlPr>
                              </m:dPr>
                              <m:e>
                                <m:r>
                                  <a:rPr lang="en-US" i="1" smtClean="0">
                                    <a:latin typeface="Cambria Math" panose="02040503050406030204" pitchFamily="18" charset="0"/>
                                  </a:rPr>
                                  <m:t>𝑥</m:t>
                                </m:r>
                              </m:e>
                            </m:d>
                          </m:e>
                        </m:d>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1 −</m:t>
                        </m:r>
                        <m:r>
                          <a:rPr lang="en-US" i="1" smtClean="0">
                            <a:latin typeface="Cambria Math" panose="02040503050406030204" pitchFamily="18" charset="0"/>
                          </a:rPr>
                          <m:t>𝑦</m:t>
                        </m:r>
                      </m:e>
                    </m:d>
                    <m:func>
                      <m:funcPr>
                        <m:ctrlPr>
                          <a:rPr lang="en-US" i="1" smtClean="0">
                            <a:latin typeface="Cambria Math" panose="02040503050406030204" pitchFamily="18" charset="0"/>
                          </a:rPr>
                        </m:ctrlPr>
                      </m:funcPr>
                      <m:fName>
                        <m:r>
                          <m:rPr>
                            <m:sty m:val="p"/>
                          </m:rPr>
                          <a:rPr lang="en-US" smtClean="0">
                            <a:latin typeface="Cambria Math" panose="02040503050406030204" pitchFamily="18" charset="0"/>
                          </a:rPr>
                          <m:t>log</m:t>
                        </m:r>
                      </m:fName>
                      <m:e>
                        <m:d>
                          <m:dPr>
                            <m:ctrlPr>
                              <a:rPr lang="en-US" i="1" smtClean="0">
                                <a:latin typeface="Cambria Math" panose="02040503050406030204" pitchFamily="18" charset="0"/>
                              </a:rPr>
                            </m:ctrlPr>
                          </m:dPr>
                          <m:e>
                            <m:r>
                              <a:rPr lang="en-US" i="1" smtClean="0">
                                <a:latin typeface="Cambria Math" panose="02040503050406030204" pitchFamily="18" charset="0"/>
                              </a:rPr>
                              <m:t>1 −</m:t>
                            </m:r>
                            <m:sSub>
                              <m:sSubPr>
                                <m:ctrlPr>
                                  <a:rPr lang="en-US" i="1" smtClean="0">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ea typeface="Cambria Math" panose="02040503050406030204" pitchFamily="18" charset="0"/>
                                  </a:rPr>
                                  <m:t>𝜃</m:t>
                                </m:r>
                              </m:sub>
                            </m:sSub>
                            <m:d>
                              <m:dPr>
                                <m:ctrlPr>
                                  <a:rPr lang="en-US" i="1" smtClean="0">
                                    <a:latin typeface="Cambria Math" panose="02040503050406030204" pitchFamily="18" charset="0"/>
                                  </a:rPr>
                                </m:ctrlPr>
                              </m:dPr>
                              <m:e>
                                <m:r>
                                  <a:rPr lang="en-US" i="1" smtClean="0">
                                    <a:latin typeface="Cambria Math" panose="02040503050406030204" pitchFamily="18" charset="0"/>
                                  </a:rPr>
                                  <m:t>𝑥</m:t>
                                </m:r>
                              </m:e>
                            </m:d>
                          </m:e>
                        </m:d>
                      </m:e>
                    </m:func>
                    <m:r>
                      <a:rPr lang="en-US" i="1" smtClean="0">
                        <a:latin typeface="Cambria Math" panose="02040503050406030204" pitchFamily="18" charset="0"/>
                      </a:rPr>
                      <m:t>)     </m:t>
                    </m:r>
                  </m:oMath>
                </a14:m>
                <a:endParaRPr lang="en-US" dirty="0"/>
              </a:p>
            </p:txBody>
          </p:sp>
        </mc:Choice>
        <mc:Fallback xmlns="">
          <p:sp>
            <p:nvSpPr>
              <p:cNvPr id="5" name="Content Placeholder 2">
                <a:extLst>
                  <a:ext uri="{FF2B5EF4-FFF2-40B4-BE49-F238E27FC236}">
                    <a16:creationId xmlns:a16="http://schemas.microsoft.com/office/drawing/2014/main" id="{D36E8EB3-D6F9-5B4A-92D9-7A2A32BFD0F0}"/>
                  </a:ext>
                </a:extLst>
              </p:cNvPr>
              <p:cNvSpPr txBox="1">
                <a:spLocks noRot="1" noChangeAspect="1" noMove="1" noResize="1" noEditPoints="1" noAdjustHandles="1" noChangeArrowheads="1" noChangeShapeType="1" noTextEdit="1"/>
              </p:cNvSpPr>
              <p:nvPr/>
            </p:nvSpPr>
            <p:spPr>
              <a:xfrm>
                <a:off x="838200" y="1484662"/>
                <a:ext cx="10515600" cy="4351338"/>
              </a:xfrm>
              <a:prstGeom prst="rect">
                <a:avLst/>
              </a:prstGeom>
              <a:blipFill>
                <a:blip r:embed="rId2"/>
                <a:stretch>
                  <a:fillRect l="-638" t="-1262"/>
                </a:stretch>
              </a:blipFill>
            </p:spPr>
            <p:txBody>
              <a:bodyPr/>
              <a:lstStyle/>
              <a:p>
                <a:r>
                  <a:rPr lang="pt-BR">
                    <a:noFill/>
                  </a:rPr>
                  <a:t> </a:t>
                </a:r>
              </a:p>
            </p:txBody>
          </p:sp>
        </mc:Fallback>
      </mc:AlternateContent>
      <p:pic>
        <p:nvPicPr>
          <p:cNvPr id="6" name="Picture 4">
            <a:extLst>
              <a:ext uri="{FF2B5EF4-FFF2-40B4-BE49-F238E27FC236}">
                <a16:creationId xmlns:a16="http://schemas.microsoft.com/office/drawing/2014/main" id="{459C0BBA-723A-F44A-BE8A-B9D720905B79}"/>
              </a:ext>
            </a:extLst>
          </p:cNvPr>
          <p:cNvPicPr>
            <a:picLocks noChangeAspect="1"/>
          </p:cNvPicPr>
          <p:nvPr/>
        </p:nvPicPr>
        <p:blipFill>
          <a:blip r:embed="rId3"/>
          <a:stretch>
            <a:fillRect/>
          </a:stretch>
        </p:blipFill>
        <p:spPr>
          <a:xfrm>
            <a:off x="838200" y="2233801"/>
            <a:ext cx="4697730" cy="3529739"/>
          </a:xfrm>
          <a:prstGeom prst="rect">
            <a:avLst/>
          </a:prstGeom>
        </p:spPr>
      </p:pic>
      <p:pic>
        <p:nvPicPr>
          <p:cNvPr id="7" name="Picture 6">
            <a:extLst>
              <a:ext uri="{FF2B5EF4-FFF2-40B4-BE49-F238E27FC236}">
                <a16:creationId xmlns:a16="http://schemas.microsoft.com/office/drawing/2014/main" id="{2F2A8491-04E1-324E-A440-11D186BB59C3}"/>
              </a:ext>
            </a:extLst>
          </p:cNvPr>
          <p:cNvPicPr>
            <a:picLocks noChangeAspect="1"/>
          </p:cNvPicPr>
          <p:nvPr/>
        </p:nvPicPr>
        <p:blipFill>
          <a:blip r:embed="rId4"/>
          <a:stretch>
            <a:fillRect/>
          </a:stretch>
        </p:blipFill>
        <p:spPr>
          <a:xfrm>
            <a:off x="6326349" y="2239227"/>
            <a:ext cx="4640345" cy="3524313"/>
          </a:xfrm>
          <a:prstGeom prst="rect">
            <a:avLst/>
          </a:prstGeom>
        </p:spPr>
      </p:pic>
    </p:spTree>
    <p:extLst>
      <p:ext uri="{BB962C8B-B14F-4D97-AF65-F5344CB8AC3E}">
        <p14:creationId xmlns:p14="http://schemas.microsoft.com/office/powerpoint/2010/main" val="141095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Minimização da função custo</a:t>
            </a:r>
          </a:p>
        </p:txBody>
      </p:sp>
      <p:sp>
        <p:nvSpPr>
          <p:cNvPr id="4" name="TextBox 12">
            <a:extLst>
              <a:ext uri="{FF2B5EF4-FFF2-40B4-BE49-F238E27FC236}">
                <a16:creationId xmlns:a16="http://schemas.microsoft.com/office/drawing/2014/main" id="{E54FC3A9-3BE6-864E-80B6-93B273AF90A8}"/>
              </a:ext>
            </a:extLst>
          </p:cNvPr>
          <p:cNvSpPr txBox="1"/>
          <p:nvPr/>
        </p:nvSpPr>
        <p:spPr>
          <a:xfrm>
            <a:off x="714214" y="1784335"/>
            <a:ext cx="2606034" cy="461665"/>
          </a:xfrm>
          <a:prstGeom prst="rect">
            <a:avLst/>
          </a:prstGeom>
          <a:noFill/>
        </p:spPr>
        <p:txBody>
          <a:bodyPr wrap="none" rtlCol="0">
            <a:spAutoFit/>
          </a:bodyPr>
          <a:lstStyle/>
          <a:p>
            <a:r>
              <a:rPr lang="en-US" sz="2400" dirty="0" err="1"/>
              <a:t>Regressão</a:t>
            </a:r>
            <a:r>
              <a:rPr lang="en-US" sz="2400" dirty="0"/>
              <a:t> </a:t>
            </a:r>
            <a:r>
              <a:rPr lang="en-US" sz="2400" dirty="0" err="1"/>
              <a:t>logísitica</a:t>
            </a:r>
            <a:endParaRPr lang="en-US" sz="2400" dirty="0"/>
          </a:p>
        </p:txBody>
      </p:sp>
      <p:sp>
        <p:nvSpPr>
          <p:cNvPr id="5" name="TextBox 13">
            <a:extLst>
              <a:ext uri="{FF2B5EF4-FFF2-40B4-BE49-F238E27FC236}">
                <a16:creationId xmlns:a16="http://schemas.microsoft.com/office/drawing/2014/main" id="{EE39DFFB-7105-6749-8CE8-475A0ACECCEC}"/>
              </a:ext>
            </a:extLst>
          </p:cNvPr>
          <p:cNvSpPr txBox="1"/>
          <p:nvPr/>
        </p:nvSpPr>
        <p:spPr>
          <a:xfrm>
            <a:off x="838200" y="3615807"/>
            <a:ext cx="761234" cy="461665"/>
          </a:xfrm>
          <a:prstGeom prst="rect">
            <a:avLst/>
          </a:prstGeom>
          <a:noFill/>
        </p:spPr>
        <p:txBody>
          <a:bodyPr wrap="none" rtlCol="0">
            <a:spAutoFit/>
          </a:bodyPr>
          <a:lstStyle/>
          <a:p>
            <a:r>
              <a:rPr lang="en-US" sz="2400" dirty="0"/>
              <a:t>SVM</a:t>
            </a:r>
          </a:p>
        </p:txBody>
      </p:sp>
      <mc:AlternateContent xmlns:mc="http://schemas.openxmlformats.org/markup-compatibility/2006" xmlns:a14="http://schemas.microsoft.com/office/drawing/2010/main">
        <mc:Choice Requires="a14">
          <p:sp>
            <p:nvSpPr>
              <p:cNvPr id="6" name="TextBox 14">
                <a:extLst>
                  <a:ext uri="{FF2B5EF4-FFF2-40B4-BE49-F238E27FC236}">
                    <a16:creationId xmlns:a16="http://schemas.microsoft.com/office/drawing/2014/main" id="{6C5D7325-B7CC-E64D-81F7-D812E34FA429}"/>
                  </a:ext>
                </a:extLst>
              </p:cNvPr>
              <p:cNvSpPr txBox="1"/>
              <p:nvPr/>
            </p:nvSpPr>
            <p:spPr>
              <a:xfrm>
                <a:off x="714214" y="2405888"/>
                <a:ext cx="10518136"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𝜃</m:t>
                              </m:r>
                            </m:lim>
                          </m:limLow>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𝜃</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𝜃</m:t>
                                                  </m:r>
                                                </m:sub>
                                              </m:sSub>
                                              <m:d>
                                                <m:dPr>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e>
                                          </m:d>
                                          <m:r>
                                            <a:rPr lang="en-US" sz="2400" b="0" i="1" smtClean="0">
                                              <a:latin typeface="Cambria Math" panose="02040503050406030204" pitchFamily="18" charset="0"/>
                                            </a:rPr>
                                            <m:t>)</m:t>
                                          </m:r>
                                        </m:e>
                                      </m:func>
                                    </m:e>
                                  </m:func>
                                </m:e>
                              </m:d>
                            </m:e>
                          </m:nary>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𝜆</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e>
                          </m:nary>
                        </m:e>
                      </m:func>
                    </m:oMath>
                  </m:oMathPara>
                </a14:m>
                <a:endParaRPr lang="en-US" sz="2400" dirty="0"/>
              </a:p>
            </p:txBody>
          </p:sp>
        </mc:Choice>
        <mc:Fallback xmlns="">
          <p:sp>
            <p:nvSpPr>
              <p:cNvPr id="6" name="TextBox 14">
                <a:extLst>
                  <a:ext uri="{FF2B5EF4-FFF2-40B4-BE49-F238E27FC236}">
                    <a16:creationId xmlns:a16="http://schemas.microsoft.com/office/drawing/2014/main" id="{6C5D7325-B7CC-E64D-81F7-D812E34FA429}"/>
                  </a:ext>
                </a:extLst>
              </p:cNvPr>
              <p:cNvSpPr txBox="1">
                <a:spLocks noRot="1" noChangeAspect="1" noMove="1" noResize="1" noEditPoints="1" noAdjustHandles="1" noChangeArrowheads="1" noChangeShapeType="1" noTextEdit="1"/>
              </p:cNvSpPr>
              <p:nvPr/>
            </p:nvSpPr>
            <p:spPr>
              <a:xfrm>
                <a:off x="714214" y="2405888"/>
                <a:ext cx="10518136" cy="1050031"/>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TextBox 15">
                <a:extLst>
                  <a:ext uri="{FF2B5EF4-FFF2-40B4-BE49-F238E27FC236}">
                    <a16:creationId xmlns:a16="http://schemas.microsoft.com/office/drawing/2014/main" id="{94ED44FC-8BB0-F84B-BBC2-4BF9199DAFA8}"/>
                  </a:ext>
                </a:extLst>
              </p:cNvPr>
              <p:cNvSpPr txBox="1"/>
              <p:nvPr/>
            </p:nvSpPr>
            <p:spPr>
              <a:xfrm>
                <a:off x="838200" y="4237360"/>
                <a:ext cx="9202263"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𝜃</m:t>
                              </m:r>
                            </m:lim>
                          </m:limLow>
                        </m:fName>
                        <m:e>
                          <m:r>
                            <a:rPr lang="en-US" sz="2400" b="0" i="1" smtClean="0">
                              <a:latin typeface="Cambria Math" panose="02040503050406030204" pitchFamily="18" charset="0"/>
                            </a:rPr>
                            <m:t>𝐶</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1</m:t>
                                          </m:r>
                                        </m:sub>
                                      </m:sSub>
                                    </m:fName>
                                    <m:e>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e>
                                  </m:func>
                                </m:e>
                              </m:d>
                            </m:e>
                          </m:nary>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e>
                          </m:nary>
                        </m:e>
                      </m:func>
                    </m:oMath>
                  </m:oMathPara>
                </a14:m>
                <a:endParaRPr lang="en-US" sz="2400" dirty="0"/>
              </a:p>
            </p:txBody>
          </p:sp>
        </mc:Choice>
        <mc:Fallback xmlns="">
          <p:sp>
            <p:nvSpPr>
              <p:cNvPr id="7" name="TextBox 15">
                <a:extLst>
                  <a:ext uri="{FF2B5EF4-FFF2-40B4-BE49-F238E27FC236}">
                    <a16:creationId xmlns:a16="http://schemas.microsoft.com/office/drawing/2014/main" id="{94ED44FC-8BB0-F84B-BBC2-4BF9199DAFA8}"/>
                  </a:ext>
                </a:extLst>
              </p:cNvPr>
              <p:cNvSpPr txBox="1">
                <a:spLocks noRot="1" noChangeAspect="1" noMove="1" noResize="1" noEditPoints="1" noAdjustHandles="1" noChangeArrowheads="1" noChangeShapeType="1" noTextEdit="1"/>
              </p:cNvSpPr>
              <p:nvPr/>
            </p:nvSpPr>
            <p:spPr>
              <a:xfrm>
                <a:off x="838200" y="4237360"/>
                <a:ext cx="9202263" cy="1050031"/>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603891411"/>
      </p:ext>
    </p:extLst>
  </p:cSld>
  <p:clrMapOvr>
    <a:masterClrMapping/>
  </p:clrMapOvr>
</p:sld>
</file>

<file path=ppt/theme/theme1.xml><?xml version="1.0" encoding="utf-8"?>
<a:theme xmlns:a="http://schemas.openxmlformats.org/drawingml/2006/main" name="Retrospectiva">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861</TotalTime>
  <Words>1220</Words>
  <Application>Microsoft Macintosh PowerPoint</Application>
  <PresentationFormat>Widescreen</PresentationFormat>
  <Paragraphs>190</Paragraphs>
  <Slides>23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SimSun</vt:lpstr>
      <vt:lpstr>Arial</vt:lpstr>
      <vt:lpstr>Calibri</vt:lpstr>
      <vt:lpstr>Calibri Light</vt:lpstr>
      <vt:lpstr>Cambria Math</vt:lpstr>
      <vt:lpstr>Courier New</vt:lpstr>
      <vt:lpstr>Itau Display</vt:lpstr>
      <vt:lpstr>Times New Roman</vt:lpstr>
      <vt:lpstr>Retrospectiva</vt:lpstr>
      <vt:lpstr>Equation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Referências</vt:lpstr>
    </vt:vector>
  </TitlesOfParts>
  <Company>Itaú Unibanco</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Support Vectors Machine</dc:title>
  <dc:creator>Wanderlei Queiroz Siqueira</dc:creator>
  <cp:lastModifiedBy>Microsoft Office User</cp:lastModifiedBy>
  <cp:revision>79</cp:revision>
  <dcterms:created xsi:type="dcterms:W3CDTF">2018-08-18T16:32:16Z</dcterms:created>
  <dcterms:modified xsi:type="dcterms:W3CDTF">2018-11-11T00:05:51Z</dcterms:modified>
</cp:coreProperties>
</file>