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68" r:id="rId12"/>
    <p:sldId id="269" r:id="rId13"/>
    <p:sldId id="271" r:id="rId14"/>
    <p:sldId id="272" r:id="rId15"/>
    <p:sldId id="283" r:id="rId16"/>
    <p:sldId id="274" r:id="rId17"/>
    <p:sldId id="275" r:id="rId18"/>
    <p:sldId id="270" r:id="rId19"/>
    <p:sldId id="273" r:id="rId20"/>
    <p:sldId id="279" r:id="rId21"/>
    <p:sldId id="281" r:id="rId22"/>
    <p:sldId id="28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9.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0.pn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image" Target="../media/image18.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media/image21.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Maximização da Margem</a:t>
            </a:r>
          </a:p>
        </p:txBody>
      </p:sp>
      <p:pic>
        <p:nvPicPr>
          <p:cNvPr id="5" name="Content Placeholder 4">
            <a:extLst>
              <a:ext uri="{FF2B5EF4-FFF2-40B4-BE49-F238E27FC236}">
                <a16:creationId xmlns:a16="http://schemas.microsoft.com/office/drawing/2014/main" id="{101DC2F3-A305-434E-90DF-F3BA3622E08E}"/>
              </a:ext>
            </a:extLst>
          </p:cNvPr>
          <p:cNvPicPr>
            <a:picLocks noChangeAspect="1"/>
          </p:cNvPicPr>
          <p:nvPr/>
        </p:nvPicPr>
        <p:blipFill>
          <a:blip r:embed="rId2"/>
          <a:stretch>
            <a:fillRect/>
          </a:stretch>
        </p:blipFill>
        <p:spPr>
          <a:xfrm>
            <a:off x="414039" y="1660566"/>
            <a:ext cx="5320334" cy="3980817"/>
          </a:xfrm>
          <a:prstGeom prst="rect">
            <a:avLst/>
          </a:prstGeom>
        </p:spPr>
      </p:pic>
      <p:pic>
        <p:nvPicPr>
          <p:cNvPr id="6" name="Picture 6">
            <a:extLst>
              <a:ext uri="{FF2B5EF4-FFF2-40B4-BE49-F238E27FC236}">
                <a16:creationId xmlns:a16="http://schemas.microsoft.com/office/drawing/2014/main" id="{1F731519-BC28-2248-8621-7150EE97D3F5}"/>
              </a:ext>
            </a:extLst>
          </p:cNvPr>
          <p:cNvPicPr>
            <a:picLocks noChangeAspect="1"/>
          </p:cNvPicPr>
          <p:nvPr/>
        </p:nvPicPr>
        <p:blipFill>
          <a:blip r:embed="rId3"/>
          <a:stretch>
            <a:fillRect/>
          </a:stretch>
        </p:blipFill>
        <p:spPr>
          <a:xfrm>
            <a:off x="6096000" y="1719263"/>
            <a:ext cx="5400231" cy="3950695"/>
          </a:xfrm>
          <a:prstGeom prst="rect">
            <a:avLst/>
          </a:prstGeom>
        </p:spPr>
      </p:pic>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Hipótese SVM</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E546F6E-D2A3-F349-A2F8-FA30684BDB29}"/>
                  </a:ext>
                </a:extLst>
              </p:cNvPr>
              <p:cNvSpPr txBox="1">
                <a:spLocks/>
              </p:cNvSpPr>
              <p:nvPr/>
            </p:nvSpPr>
            <p:spPr>
              <a:xfrm>
                <a:off x="838200" y="1825625"/>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a:p>
                <a:endParaRPr lang="en-US" dirty="0"/>
              </a:p>
              <a:p>
                <a:pPr marL="0" indent="0">
                  <a:buFont typeface="Calibri" panose="020F0502020204030204" pitchFamily="34" charset="0"/>
                  <a:buNone/>
                </a:pPr>
                <a:r>
                  <a:rPr lang="en-US" dirty="0"/>
                  <a:t>  </a:t>
                </a:r>
                <a:r>
                  <a:rPr lang="en-US" dirty="0" err="1"/>
                  <a:t>Hipótese</a:t>
                </a:r>
                <a:r>
                  <a:rPr lang="en-US" dirty="0"/>
                  <a:t>:</a:t>
                </a:r>
              </a:p>
              <a:p>
                <a:pPr marL="0" indent="0">
                  <a:buFont typeface="Calibri" panose="020F050202020403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𝑠𝑒</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 ≥0</m:t>
                              </m:r>
                            </m:e>
                            <m:e>
                              <m:r>
                                <a:rPr lang="en-US" i="1">
                                  <a:latin typeface="Cambria Math" panose="02040503050406030204" pitchFamily="18" charset="0"/>
                                </a:rPr>
                                <m:t>0, </m:t>
                              </m:r>
                              <m:r>
                                <a:rPr lang="en-US" i="1">
                                  <a:latin typeface="Cambria Math" panose="02040503050406030204" pitchFamily="18" charset="0"/>
                                </a:rPr>
                                <m:t>𝑐𝑎𝑠𝑜</m:t>
                              </m:r>
                              <m:r>
                                <a:rPr lang="en-US" i="1">
                                  <a:latin typeface="Cambria Math" panose="02040503050406030204" pitchFamily="18" charset="0"/>
                                </a:rPr>
                                <m:t> </m:t>
                              </m:r>
                              <m:r>
                                <a:rPr lang="en-US" i="1">
                                  <a:latin typeface="Cambria Math" panose="02040503050406030204" pitchFamily="18" charset="0"/>
                                </a:rPr>
                                <m:t>𝑐𝑜𝑛𝑡𝑟</m:t>
                              </m:r>
                              <m:r>
                                <a:rPr lang="en-US" i="1">
                                  <a:latin typeface="Cambria Math" panose="02040503050406030204" pitchFamily="18" charset="0"/>
                                </a:rPr>
                                <m:t>á</m:t>
                              </m:r>
                              <m:r>
                                <a:rPr lang="en-US" i="1">
                                  <a:latin typeface="Cambria Math" panose="02040503050406030204" pitchFamily="18" charset="0"/>
                                </a:rPr>
                                <m:t>𝑟𝑖𝑜</m:t>
                              </m:r>
                            </m:e>
                          </m:eqArr>
                        </m:e>
                      </m:d>
                    </m:oMath>
                  </m:oMathPara>
                </a14:m>
                <a:endParaRPr lang="en-US" dirty="0"/>
              </a:p>
            </p:txBody>
          </p:sp>
        </mc:Choice>
        <mc:Fallback xmlns="">
          <p:sp>
            <p:nvSpPr>
              <p:cNvPr id="4" name="Content Placeholder 2">
                <a:extLst>
                  <a:ext uri="{FF2B5EF4-FFF2-40B4-BE49-F238E27FC236}">
                    <a16:creationId xmlns:a16="http://schemas.microsoft.com/office/drawing/2014/main" id="{6E546F6E-D2A3-F349-A2F8-FA30684BDB29}"/>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a:stretch>
              </a:blipFill>
            </p:spPr>
            <p:txBody>
              <a:bodyPr/>
              <a:lstStyle/>
              <a:p>
                <a:r>
                  <a:rPr lang="pt-BR">
                    <a:noFill/>
                  </a:rPr>
                  <a:t> </a:t>
                </a:r>
              </a:p>
            </p:txBody>
          </p:sp>
        </mc:Fallback>
      </mc:AlternateContent>
      <p:sp>
        <p:nvSpPr>
          <p:cNvPr id="5" name="TextBox 3">
            <a:extLst>
              <a:ext uri="{FF2B5EF4-FFF2-40B4-BE49-F238E27FC236}">
                <a16:creationId xmlns:a16="http://schemas.microsoft.com/office/drawing/2014/main" id="{F3D212E2-3C8A-3F4F-9473-B111B51281CE}"/>
              </a:ext>
            </a:extLst>
          </p:cNvPr>
          <p:cNvSpPr txBox="1"/>
          <p:nvPr/>
        </p:nvSpPr>
        <p:spPr>
          <a:xfrm>
            <a:off x="954315" y="2022674"/>
            <a:ext cx="2238818" cy="523220"/>
          </a:xfrm>
          <a:prstGeom prst="rect">
            <a:avLst/>
          </a:prstGeom>
          <a:noFill/>
        </p:spPr>
        <p:txBody>
          <a:bodyPr wrap="none" rtlCol="0">
            <a:spAutoFit/>
          </a:bodyPr>
          <a:lstStyle/>
          <a:p>
            <a:r>
              <a:rPr lang="en-US" sz="2800" dirty="0" err="1"/>
              <a:t>Funcão</a:t>
            </a:r>
            <a:r>
              <a:rPr lang="en-US" sz="2800" dirty="0"/>
              <a:t> </a:t>
            </a:r>
            <a:r>
              <a:rPr lang="en-US" sz="2800" dirty="0" err="1"/>
              <a:t>Custo</a:t>
            </a:r>
            <a:r>
              <a:rPr lang="en-US" sz="2800" dirty="0"/>
              <a:t>:</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D7FC0AF6-8425-6342-8667-166510783B83}"/>
                  </a:ext>
                </a:extLst>
              </p:cNvPr>
              <p:cNvSpPr txBox="1"/>
              <p:nvPr/>
            </p:nvSpPr>
            <p:spPr>
              <a:xfrm>
                <a:off x="1122665" y="2484339"/>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4">
                <a:extLst>
                  <a:ext uri="{FF2B5EF4-FFF2-40B4-BE49-F238E27FC236}">
                    <a16:creationId xmlns:a16="http://schemas.microsoft.com/office/drawing/2014/main" id="{D7FC0AF6-8425-6342-8667-166510783B83}"/>
                  </a:ext>
                </a:extLst>
              </p:cNvPr>
              <p:cNvSpPr txBox="1">
                <a:spLocks noRot="1" noChangeAspect="1" noMove="1" noResize="1" noEditPoints="1" noAdjustHandles="1" noChangeArrowheads="1" noChangeShapeType="1" noTextEdit="1"/>
              </p:cNvSpPr>
              <p:nvPr/>
            </p:nvSpPr>
            <p:spPr>
              <a:xfrm>
                <a:off x="1122665" y="2484339"/>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2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Suporte Vector </a:t>
            </a:r>
            <a:r>
              <a:rPr lang="pt-BR" dirty="0" err="1">
                <a:solidFill>
                  <a:schemeClr val="accent2">
                    <a:lumMod val="75000"/>
                  </a:schemeClr>
                </a:solidFill>
                <a:latin typeface="Itau Display"/>
              </a:rPr>
              <a:t>Machine</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1FAF7D09-9856-3944-9B35-BD18EC5AA1E9}"/>
              </a:ext>
            </a:extLst>
          </p:cNvPr>
          <p:cNvPicPr>
            <a:picLocks noChangeAspect="1"/>
          </p:cNvPicPr>
          <p:nvPr/>
        </p:nvPicPr>
        <p:blipFill>
          <a:blip r:embed="rId2"/>
          <a:stretch>
            <a:fillRect/>
          </a:stretch>
        </p:blipFill>
        <p:spPr>
          <a:xfrm>
            <a:off x="336000" y="1357313"/>
            <a:ext cx="5808774" cy="4351338"/>
          </a:xfrm>
          <a:prstGeom prst="rect">
            <a:avLst/>
          </a:prstGeom>
        </p:spPr>
      </p:pic>
      <p:pic>
        <p:nvPicPr>
          <p:cNvPr id="5" name="Content Placeholder 4">
            <a:extLst>
              <a:ext uri="{FF2B5EF4-FFF2-40B4-BE49-F238E27FC236}">
                <a16:creationId xmlns:a16="http://schemas.microsoft.com/office/drawing/2014/main" id="{864515F0-61AC-0F4A-B68E-FE01BA18A2FE}"/>
              </a:ext>
            </a:extLst>
          </p:cNvPr>
          <p:cNvPicPr>
            <a:picLocks noChangeAspect="1"/>
          </p:cNvPicPr>
          <p:nvPr/>
        </p:nvPicPr>
        <p:blipFill>
          <a:blip r:embed="rId3"/>
          <a:stretch>
            <a:fillRect/>
          </a:stretch>
        </p:blipFill>
        <p:spPr>
          <a:xfrm>
            <a:off x="7653893" y="584352"/>
            <a:ext cx="3722591" cy="2816916"/>
          </a:xfrm>
          <a:prstGeom prst="rect">
            <a:avLst/>
          </a:prstGeom>
        </p:spPr>
      </p:pic>
      <p:pic>
        <p:nvPicPr>
          <p:cNvPr id="6" name="Picture 6">
            <a:extLst>
              <a:ext uri="{FF2B5EF4-FFF2-40B4-BE49-F238E27FC236}">
                <a16:creationId xmlns:a16="http://schemas.microsoft.com/office/drawing/2014/main" id="{0A613B73-D1D4-9B46-BFCD-C46F229B2F08}"/>
              </a:ext>
            </a:extLst>
          </p:cNvPr>
          <p:cNvPicPr>
            <a:picLocks noChangeAspect="1"/>
          </p:cNvPicPr>
          <p:nvPr/>
        </p:nvPicPr>
        <p:blipFill>
          <a:blip r:embed="rId4"/>
          <a:stretch>
            <a:fillRect/>
          </a:stretch>
        </p:blipFill>
        <p:spPr>
          <a:xfrm>
            <a:off x="7715013" y="3433651"/>
            <a:ext cx="3661471" cy="2716362"/>
          </a:xfrm>
          <a:prstGeom prst="rect">
            <a:avLst/>
          </a:prstGeom>
        </p:spPr>
      </p:pic>
    </p:spTree>
    <p:extLst>
      <p:ext uri="{BB962C8B-B14F-4D97-AF65-F5344CB8AC3E}">
        <p14:creationId xmlns:p14="http://schemas.microsoft.com/office/powerpoint/2010/main" val="38796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Casos não-linearmente</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separáveis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Content Placeholder 4">
            <a:extLst>
              <a:ext uri="{FF2B5EF4-FFF2-40B4-BE49-F238E27FC236}">
                <a16:creationId xmlns:a16="http://schemas.microsoft.com/office/drawing/2014/main" id="{B3E93132-0FA1-D44F-97A1-3E4A83CDF0AF}"/>
              </a:ext>
            </a:extLst>
          </p:cNvPr>
          <p:cNvPicPr>
            <a:picLocks noChangeAspect="1"/>
          </p:cNvPicPr>
          <p:nvPr/>
        </p:nvPicPr>
        <p:blipFill>
          <a:blip r:embed="rId2"/>
          <a:stretch>
            <a:fillRect/>
          </a:stretch>
        </p:blipFill>
        <p:spPr>
          <a:xfrm>
            <a:off x="228912" y="1281113"/>
            <a:ext cx="5867088" cy="4351338"/>
          </a:xfrm>
          <a:prstGeom prst="rect">
            <a:avLst/>
          </a:prstGeom>
        </p:spPr>
      </p:pic>
    </p:spTree>
    <p:extLst>
      <p:ext uri="{BB962C8B-B14F-4D97-AF65-F5344CB8AC3E}">
        <p14:creationId xmlns:p14="http://schemas.microsoft.com/office/powerpoint/2010/main" val="303596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são os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539A7AE6-B14F-8E46-873A-05EFE94A7F52}"/>
              </a:ext>
            </a:extLst>
          </p:cNvPr>
          <p:cNvPicPr>
            <a:picLocks noChangeAspect="1"/>
          </p:cNvPicPr>
          <p:nvPr/>
        </p:nvPicPr>
        <p:blipFill>
          <a:blip r:embed="rId3"/>
          <a:stretch>
            <a:fillRect/>
          </a:stretch>
        </p:blipFill>
        <p:spPr>
          <a:xfrm>
            <a:off x="278949" y="1347788"/>
            <a:ext cx="5817051"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3803071"/>
              </p:ext>
            </p:extLst>
          </p:nvPr>
        </p:nvGraphicFramePr>
        <p:xfrm>
          <a:off x="7135396" y="2004467"/>
          <a:ext cx="3960440" cy="1823006"/>
        </p:xfrm>
        <a:graphic>
          <a:graphicData uri="http://schemas.openxmlformats.org/drawingml/2006/table">
            <a:tbl>
              <a:tblPr/>
              <a:tblGrid>
                <a:gridCol w="1394463">
                  <a:extLst>
                    <a:ext uri="{9D8B030D-6E8A-4147-A177-3AD203B41FA5}">
                      <a16:colId xmlns:a16="http://schemas.microsoft.com/office/drawing/2014/main" val="20000"/>
                    </a:ext>
                  </a:extLst>
                </a:gridCol>
                <a:gridCol w="2565977">
                  <a:extLst>
                    <a:ext uri="{9D8B030D-6E8A-4147-A177-3AD203B41FA5}">
                      <a16:colId xmlns:a16="http://schemas.microsoft.com/office/drawing/2014/main" val="20001"/>
                    </a:ext>
                  </a:extLst>
                </a:gridCol>
              </a:tblGrid>
              <a:tr h="432047">
                <a:tc>
                  <a:txBody>
                    <a:bodyPr/>
                    <a:lstStyle/>
                    <a:p>
                      <a:pPr marL="0" algn="l">
                        <a:lnSpc>
                          <a:spcPct val="100000"/>
                        </a:lnSpc>
                        <a:spcAft>
                          <a:spcPts val="0"/>
                        </a:spcAft>
                      </a:pPr>
                      <a:r>
                        <a:rPr lang="pt-BR" sz="1600" b="1" dirty="0">
                          <a:solidFill>
                            <a:schemeClr val="tx1"/>
                          </a:solidFill>
                          <a:latin typeface="+mn-lt"/>
                          <a:ea typeface="SimSun"/>
                          <a:cs typeface="Times New Roman"/>
                        </a:rPr>
                        <a:t>Kernel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l">
                        <a:lnSpc>
                          <a:spcPct val="100000"/>
                        </a:lnSpc>
                        <a:spcAft>
                          <a:spcPts val="0"/>
                        </a:spcAft>
                      </a:pPr>
                      <a:r>
                        <a:rPr lang="pt-BR" sz="1600" b="1" dirty="0">
                          <a:solidFill>
                            <a:schemeClr val="tx1"/>
                          </a:solidFill>
                          <a:latin typeface="+mn-lt"/>
                          <a:ea typeface="SimSun"/>
                          <a:cs typeface="Times New Roman"/>
                        </a:rPr>
                        <a:t>Função </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63653">
                <a:tc>
                  <a:txBody>
                    <a:bodyPr/>
                    <a:lstStyle/>
                    <a:p>
                      <a:pPr marL="0" algn="l">
                        <a:lnSpc>
                          <a:spcPct val="100000"/>
                        </a:lnSpc>
                        <a:spcAft>
                          <a:spcPts val="0"/>
                        </a:spcAft>
                      </a:pPr>
                      <a:r>
                        <a:rPr lang="pt-BR" sz="1600" dirty="0">
                          <a:solidFill>
                            <a:schemeClr val="tx1"/>
                          </a:solidFill>
                          <a:latin typeface="+mn-lt"/>
                          <a:ea typeface="SimSun"/>
                          <a:cs typeface="Times New Roman"/>
                        </a:rPr>
                        <a:t>Polinomial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653">
                <a:tc>
                  <a:txBody>
                    <a:bodyPr/>
                    <a:lstStyle/>
                    <a:p>
                      <a:pPr marL="0" algn="l">
                        <a:lnSpc>
                          <a:spcPct val="100000"/>
                        </a:lnSpc>
                        <a:spcAft>
                          <a:spcPts val="0"/>
                        </a:spcAft>
                      </a:pPr>
                      <a:r>
                        <a:rPr lang="pt-BR" sz="1600">
                          <a:solidFill>
                            <a:schemeClr val="tx1"/>
                          </a:solidFill>
                          <a:latin typeface="+mn-lt"/>
                          <a:ea typeface="SimSun"/>
                          <a:cs typeface="Times New Roman"/>
                        </a:rPr>
                        <a:t>Gaussiano</a:t>
                      </a:r>
                      <a:endParaRPr lang="pt-BR" sz="110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3653">
                <a:tc>
                  <a:txBody>
                    <a:bodyPr/>
                    <a:lstStyle/>
                    <a:p>
                      <a:pPr marL="0" algn="l">
                        <a:lnSpc>
                          <a:spcPct val="100000"/>
                        </a:lnSpc>
                        <a:spcAft>
                          <a:spcPts val="0"/>
                        </a:spcAft>
                      </a:pPr>
                      <a:r>
                        <a:rPr lang="pt-BR" sz="1600" dirty="0" err="1">
                          <a:solidFill>
                            <a:schemeClr val="tx1"/>
                          </a:solidFill>
                          <a:latin typeface="+mn-lt"/>
                          <a:ea typeface="SimSun"/>
                          <a:cs typeface="Times New Roman"/>
                        </a:rPr>
                        <a:t>Sigmoidal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6738212"/>
              </p:ext>
            </p:extLst>
          </p:nvPr>
        </p:nvGraphicFramePr>
        <p:xfrm>
          <a:off x="9266245" y="2049844"/>
          <a:ext cx="838200" cy="379413"/>
        </p:xfrm>
        <a:graphic>
          <a:graphicData uri="http://schemas.openxmlformats.org/presentationml/2006/ole">
            <mc:AlternateContent xmlns:mc="http://schemas.openxmlformats.org/markup-compatibility/2006">
              <mc:Choice xmlns:v="urn:schemas-microsoft-com:vml" Requires="v">
                <p:oleObj spid="_x0000_s21770" name="Equation" r:id="rId4" imgW="545760" imgH="241200" progId="Equation.3">
                  <p:embed/>
                </p:oleObj>
              </mc:Choice>
              <mc:Fallback>
                <p:oleObj name="Equation" r:id="rId4" imgW="545760" imgH="2412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6245" y="2049844"/>
                        <a:ext cx="8382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736581784"/>
              </p:ext>
            </p:extLst>
          </p:nvPr>
        </p:nvGraphicFramePr>
        <p:xfrm>
          <a:off x="8578984" y="2460886"/>
          <a:ext cx="1696192" cy="432049"/>
        </p:xfrm>
        <a:graphic>
          <a:graphicData uri="http://schemas.openxmlformats.org/presentationml/2006/ole">
            <mc:AlternateContent xmlns:mc="http://schemas.openxmlformats.org/markup-compatibility/2006">
              <mc:Choice xmlns:v="urn:schemas-microsoft-com:vml" Requires="v">
                <p:oleObj spid="_x0000_s21771" name="Equation" r:id="rId6" imgW="1002865" imgH="253890" progId="Equation.3">
                  <p:embed/>
                </p:oleObj>
              </mc:Choice>
              <mc:Fallback>
                <p:oleObj name="Equation" r:id="rId6" imgW="1002865" imgH="253890" progId="Equation.3">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984" y="2460886"/>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749451367"/>
              </p:ext>
            </p:extLst>
          </p:nvPr>
        </p:nvGraphicFramePr>
        <p:xfrm>
          <a:off x="8575556" y="2882212"/>
          <a:ext cx="1728192" cy="460851"/>
        </p:xfrm>
        <a:graphic>
          <a:graphicData uri="http://schemas.openxmlformats.org/presentationml/2006/ole">
            <mc:AlternateContent xmlns:mc="http://schemas.openxmlformats.org/markup-compatibility/2006">
              <mc:Choice xmlns:v="urn:schemas-microsoft-com:vml" Requires="v">
                <p:oleObj spid="_x0000_s21772" name="Equation" r:id="rId8" imgW="1143000" imgH="304800" progId="Equation.3">
                  <p:embed/>
                </p:oleObj>
              </mc:Choice>
              <mc:Fallback>
                <p:oleObj name="Equation" r:id="rId8" imgW="1143000" imgH="304800" progId="Equation.3">
                  <p:embed/>
                  <p:pic>
                    <p:nvPicPr>
                      <p:cNvPr id="8"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5556" y="288221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1609069388"/>
              </p:ext>
            </p:extLst>
          </p:nvPr>
        </p:nvGraphicFramePr>
        <p:xfrm>
          <a:off x="8571379" y="3381163"/>
          <a:ext cx="1998726" cy="409188"/>
        </p:xfrm>
        <a:graphic>
          <a:graphicData uri="http://schemas.openxmlformats.org/presentationml/2006/ole">
            <mc:AlternateContent xmlns:mc="http://schemas.openxmlformats.org/markup-compatibility/2006">
              <mc:Choice xmlns:v="urn:schemas-microsoft-com:vml" Requires="v">
                <p:oleObj spid="_x0000_s21773" name="Equation" r:id="rId10" imgW="1206500" imgH="241300" progId="Equation.3">
                  <p:embed/>
                </p:oleObj>
              </mc:Choice>
              <mc:Fallback>
                <p:oleObj name="Equation" r:id="rId10" imgW="1206500" imgH="241300" progId="Equation.3">
                  <p:embed/>
                  <p:pic>
                    <p:nvPicPr>
                      <p:cNvPr id="9"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1379" y="3381163"/>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95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Tipos de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Imagem 4"/>
          <p:cNvPicPr>
            <a:picLocks noChangeAspect="1"/>
          </p:cNvPicPr>
          <p:nvPr/>
        </p:nvPicPr>
        <p:blipFill>
          <a:blip r:embed="rId3"/>
          <a:stretch>
            <a:fillRect/>
          </a:stretch>
        </p:blipFill>
        <p:spPr>
          <a:xfrm>
            <a:off x="366003" y="2361831"/>
            <a:ext cx="3637493" cy="1836683"/>
          </a:xfrm>
          <a:prstGeom prst="rect">
            <a:avLst/>
          </a:prstGeom>
        </p:spPr>
      </p:pic>
      <p:sp>
        <p:nvSpPr>
          <p:cNvPr id="6" name="CaixaDeTexto 5"/>
          <p:cNvSpPr txBox="1"/>
          <p:nvPr/>
        </p:nvSpPr>
        <p:spPr>
          <a:xfrm>
            <a:off x="735724" y="1482325"/>
            <a:ext cx="1497782" cy="461665"/>
          </a:xfrm>
          <a:prstGeom prst="rect">
            <a:avLst/>
          </a:prstGeom>
          <a:noFill/>
        </p:spPr>
        <p:txBody>
          <a:bodyPr wrap="none" rtlCol="0">
            <a:spAutoFit/>
          </a:bodyPr>
          <a:lstStyle/>
          <a:p>
            <a:r>
              <a:rPr lang="pt-BR" sz="2400" dirty="0"/>
              <a:t>Polinomial</a:t>
            </a:r>
          </a:p>
        </p:txBody>
      </p:sp>
      <p:sp>
        <p:nvSpPr>
          <p:cNvPr id="7" name="CaixaDeTexto 6"/>
          <p:cNvSpPr txBox="1"/>
          <p:nvPr/>
        </p:nvSpPr>
        <p:spPr>
          <a:xfrm>
            <a:off x="2396358" y="4308578"/>
            <a:ext cx="545342" cy="307777"/>
          </a:xfrm>
          <a:prstGeom prst="rect">
            <a:avLst/>
          </a:prstGeom>
          <a:noFill/>
        </p:spPr>
        <p:txBody>
          <a:bodyPr wrap="none" rtlCol="0">
            <a:spAutoFit/>
          </a:bodyPr>
          <a:lstStyle/>
          <a:p>
            <a:r>
              <a:rPr lang="pt-BR" sz="1400" b="1" dirty="0"/>
              <a:t>X = 1</a:t>
            </a:r>
          </a:p>
        </p:txBody>
      </p:sp>
      <p:sp>
        <p:nvSpPr>
          <p:cNvPr id="8" name="CaixaDeTexto 7"/>
          <p:cNvSpPr txBox="1"/>
          <p:nvPr/>
        </p:nvSpPr>
        <p:spPr>
          <a:xfrm>
            <a:off x="2046730" y="4308578"/>
            <a:ext cx="276038" cy="307777"/>
          </a:xfrm>
          <a:prstGeom prst="rect">
            <a:avLst/>
          </a:prstGeom>
          <a:noFill/>
        </p:spPr>
        <p:txBody>
          <a:bodyPr wrap="none" rtlCol="0">
            <a:spAutoFit/>
          </a:bodyPr>
          <a:lstStyle/>
          <a:p>
            <a:r>
              <a:rPr lang="pt-BR" sz="1400" b="1" dirty="0"/>
              <a:t>0</a:t>
            </a:r>
          </a:p>
        </p:txBody>
      </p:sp>
      <p:sp>
        <p:nvSpPr>
          <p:cNvPr id="10" name="CaixaDeTexto 9"/>
          <p:cNvSpPr txBox="1"/>
          <p:nvPr/>
        </p:nvSpPr>
        <p:spPr>
          <a:xfrm>
            <a:off x="6294766" y="4308578"/>
            <a:ext cx="545342" cy="307777"/>
          </a:xfrm>
          <a:prstGeom prst="rect">
            <a:avLst/>
          </a:prstGeom>
          <a:noFill/>
        </p:spPr>
        <p:txBody>
          <a:bodyPr wrap="none" rtlCol="0">
            <a:spAutoFit/>
          </a:bodyPr>
          <a:lstStyle/>
          <a:p>
            <a:r>
              <a:rPr lang="pt-BR" sz="1400" b="1" dirty="0"/>
              <a:t>X = 1</a:t>
            </a:r>
          </a:p>
        </p:txBody>
      </p:sp>
      <p:sp>
        <p:nvSpPr>
          <p:cNvPr id="11" name="CaixaDeTexto 10"/>
          <p:cNvSpPr txBox="1"/>
          <p:nvPr/>
        </p:nvSpPr>
        <p:spPr>
          <a:xfrm>
            <a:off x="5957981" y="4308578"/>
            <a:ext cx="276038" cy="307777"/>
          </a:xfrm>
          <a:prstGeom prst="rect">
            <a:avLst/>
          </a:prstGeom>
          <a:noFill/>
        </p:spPr>
        <p:txBody>
          <a:bodyPr wrap="none" rtlCol="0">
            <a:spAutoFit/>
          </a:bodyPr>
          <a:lstStyle/>
          <a:p>
            <a:r>
              <a:rPr lang="pt-BR" sz="1400" b="1" dirty="0"/>
              <a:t>0</a:t>
            </a:r>
          </a:p>
        </p:txBody>
      </p:sp>
      <p:pic>
        <p:nvPicPr>
          <p:cNvPr id="12" name="Imagem 11"/>
          <p:cNvPicPr>
            <a:picLocks noChangeAspect="1"/>
          </p:cNvPicPr>
          <p:nvPr/>
        </p:nvPicPr>
        <p:blipFill>
          <a:blip r:embed="rId4"/>
          <a:stretch>
            <a:fillRect/>
          </a:stretch>
        </p:blipFill>
        <p:spPr>
          <a:xfrm>
            <a:off x="4269341" y="2334223"/>
            <a:ext cx="3653318" cy="1891897"/>
          </a:xfrm>
          <a:prstGeom prst="rect">
            <a:avLst/>
          </a:prstGeom>
        </p:spPr>
      </p:pic>
      <p:sp>
        <p:nvSpPr>
          <p:cNvPr id="13" name="CaixaDeTexto 12"/>
          <p:cNvSpPr txBox="1"/>
          <p:nvPr/>
        </p:nvSpPr>
        <p:spPr>
          <a:xfrm>
            <a:off x="4460199" y="1456223"/>
            <a:ext cx="2752677" cy="461665"/>
          </a:xfrm>
          <a:prstGeom prst="rect">
            <a:avLst/>
          </a:prstGeom>
          <a:noFill/>
        </p:spPr>
        <p:txBody>
          <a:bodyPr wrap="none" rtlCol="0">
            <a:spAutoFit/>
          </a:bodyPr>
          <a:lstStyle/>
          <a:p>
            <a:r>
              <a:rPr lang="pt-BR" sz="2400" dirty="0"/>
              <a:t>Radial </a:t>
            </a:r>
            <a:r>
              <a:rPr lang="pt-BR" sz="2400" dirty="0" err="1"/>
              <a:t>basis</a:t>
            </a:r>
            <a:r>
              <a:rPr lang="pt-BR" sz="2400" dirty="0"/>
              <a:t> </a:t>
            </a:r>
            <a:r>
              <a:rPr lang="pt-BR" sz="2400" dirty="0" err="1"/>
              <a:t>function</a:t>
            </a:r>
            <a:endParaRPr lang="pt-BR" sz="2400" dirty="0"/>
          </a:p>
        </p:txBody>
      </p:sp>
      <p:graphicFrame>
        <p:nvGraphicFramePr>
          <p:cNvPr id="14" name="Object 3"/>
          <p:cNvGraphicFramePr>
            <a:graphicFrameLocks noChangeAspect="1"/>
          </p:cNvGraphicFramePr>
          <p:nvPr>
            <p:extLst>
              <p:ext uri="{D42A27DB-BD31-4B8C-83A1-F6EECF244321}">
                <p14:modId xmlns:p14="http://schemas.microsoft.com/office/powerpoint/2010/main" val="2189957972"/>
              </p:ext>
            </p:extLst>
          </p:nvPr>
        </p:nvGraphicFramePr>
        <p:xfrm>
          <a:off x="1245508" y="4956844"/>
          <a:ext cx="1696192" cy="432049"/>
        </p:xfrm>
        <a:graphic>
          <a:graphicData uri="http://schemas.openxmlformats.org/presentationml/2006/ole">
            <mc:AlternateContent xmlns:mc="http://schemas.openxmlformats.org/markup-compatibility/2006">
              <mc:Choice xmlns:v="urn:schemas-microsoft-com:vml" Requires="v">
                <p:oleObj spid="_x0000_s22661" name="Equation" r:id="rId5" imgW="1002865" imgH="253890" progId="Equation.3">
                  <p:embed/>
                </p:oleObj>
              </mc:Choice>
              <mc:Fallback>
                <p:oleObj name="Equation" r:id="rId5" imgW="100286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508" y="4956844"/>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878683099"/>
              </p:ext>
            </p:extLst>
          </p:nvPr>
        </p:nvGraphicFramePr>
        <p:xfrm>
          <a:off x="5231904" y="4928042"/>
          <a:ext cx="1728192" cy="460851"/>
        </p:xfrm>
        <a:graphic>
          <a:graphicData uri="http://schemas.openxmlformats.org/presentationml/2006/ole">
            <mc:AlternateContent xmlns:mc="http://schemas.openxmlformats.org/markup-compatibility/2006">
              <mc:Choice xmlns:v="urn:schemas-microsoft-com:vml" Requires="v">
                <p:oleObj spid="_x0000_s22662" name="Equation" r:id="rId7" imgW="1143000" imgH="304800" progId="Equation.3">
                  <p:embed/>
                </p:oleObj>
              </mc:Choice>
              <mc:Fallback>
                <p:oleObj name="Equation" r:id="rId7" imgW="1143000" imgH="30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1904" y="492804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m 15"/>
          <p:cNvPicPr>
            <a:picLocks noChangeAspect="1"/>
          </p:cNvPicPr>
          <p:nvPr/>
        </p:nvPicPr>
        <p:blipFill>
          <a:blip r:embed="rId9"/>
          <a:stretch>
            <a:fillRect/>
          </a:stretch>
        </p:blipFill>
        <p:spPr>
          <a:xfrm>
            <a:off x="8188504" y="2332400"/>
            <a:ext cx="3583334" cy="1866113"/>
          </a:xfrm>
          <a:prstGeom prst="rect">
            <a:avLst/>
          </a:prstGeom>
        </p:spPr>
      </p:pic>
      <p:graphicFrame>
        <p:nvGraphicFramePr>
          <p:cNvPr id="17" name="Object 1"/>
          <p:cNvGraphicFramePr>
            <a:graphicFrameLocks noChangeAspect="1"/>
          </p:cNvGraphicFramePr>
          <p:nvPr>
            <p:extLst>
              <p:ext uri="{D42A27DB-BD31-4B8C-83A1-F6EECF244321}">
                <p14:modId xmlns:p14="http://schemas.microsoft.com/office/powerpoint/2010/main" val="921939012"/>
              </p:ext>
            </p:extLst>
          </p:nvPr>
        </p:nvGraphicFramePr>
        <p:xfrm>
          <a:off x="9250300" y="4979705"/>
          <a:ext cx="1998726" cy="409188"/>
        </p:xfrm>
        <a:graphic>
          <a:graphicData uri="http://schemas.openxmlformats.org/presentationml/2006/ole">
            <mc:AlternateContent xmlns:mc="http://schemas.openxmlformats.org/markup-compatibility/2006">
              <mc:Choice xmlns:v="urn:schemas-microsoft-com:vml" Requires="v">
                <p:oleObj spid="_x0000_s22663" name="Equation" r:id="rId10" imgW="1206500" imgH="241300" progId="Equation.3">
                  <p:embed/>
                </p:oleObj>
              </mc:Choice>
              <mc:Fallback>
                <p:oleObj name="Equation" r:id="rId10" imgW="12065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0300" y="4979705"/>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p:cNvSpPr txBox="1"/>
          <p:nvPr/>
        </p:nvSpPr>
        <p:spPr>
          <a:xfrm>
            <a:off x="8496349" y="1480139"/>
            <a:ext cx="1699183" cy="461665"/>
          </a:xfrm>
          <a:prstGeom prst="rect">
            <a:avLst/>
          </a:prstGeom>
          <a:noFill/>
        </p:spPr>
        <p:txBody>
          <a:bodyPr wrap="none" rtlCol="0">
            <a:spAutoFit/>
          </a:bodyPr>
          <a:lstStyle/>
          <a:p>
            <a:r>
              <a:rPr lang="pt-BR" sz="2400" dirty="0" err="1"/>
              <a:t>Sigmoid-like</a:t>
            </a:r>
            <a:endParaRPr lang="pt-BR" sz="2400" dirty="0"/>
          </a:p>
        </p:txBody>
      </p:sp>
    </p:spTree>
    <p:extLst>
      <p:ext uri="{BB962C8B-B14F-4D97-AF65-F5344CB8AC3E}">
        <p14:creationId xmlns:p14="http://schemas.microsoft.com/office/powerpoint/2010/main" val="50529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Truque do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Kernel</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9D8A3057-8E36-9644-AF53-00A6B323784F}"/>
              </a:ext>
            </a:extLst>
          </p:cNvPr>
          <p:cNvPicPr>
            <a:picLocks noChangeAspect="1"/>
          </p:cNvPicPr>
          <p:nvPr/>
        </p:nvPicPr>
        <p:blipFill>
          <a:blip r:embed="rId2"/>
          <a:stretch>
            <a:fillRect/>
          </a:stretch>
        </p:blipFill>
        <p:spPr>
          <a:xfrm>
            <a:off x="154751" y="1471613"/>
            <a:ext cx="5941249" cy="4351338"/>
          </a:xfrm>
          <a:prstGeom prst="rect">
            <a:avLst/>
          </a:prstGeom>
        </p:spPr>
      </p:pic>
    </p:spTree>
    <p:extLst>
      <p:ext uri="{BB962C8B-B14F-4D97-AF65-F5344CB8AC3E}">
        <p14:creationId xmlns:p14="http://schemas.microsoft.com/office/powerpoint/2010/main" val="219707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Classificação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multiclasse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8C400407-512F-1D40-B814-BCE4FF5E14CC}"/>
              </a:ext>
            </a:extLst>
          </p:cNvPr>
          <p:cNvPicPr>
            <a:picLocks noChangeAspect="1"/>
          </p:cNvPicPr>
          <p:nvPr/>
        </p:nvPicPr>
        <p:blipFill>
          <a:blip r:embed="rId2"/>
          <a:stretch>
            <a:fillRect/>
          </a:stretch>
        </p:blipFill>
        <p:spPr>
          <a:xfrm>
            <a:off x="5505548" y="28691"/>
            <a:ext cx="5206859" cy="3220128"/>
          </a:xfrm>
          <a:prstGeom prst="rect">
            <a:avLst/>
          </a:prstGeom>
        </p:spPr>
      </p:pic>
      <p:sp>
        <p:nvSpPr>
          <p:cNvPr id="5" name="Retângulo 4"/>
          <p:cNvSpPr/>
          <p:nvPr/>
        </p:nvSpPr>
        <p:spPr>
          <a:xfrm>
            <a:off x="336000" y="1540659"/>
            <a:ext cx="4829175" cy="3693319"/>
          </a:xfrm>
          <a:prstGeom prst="rect">
            <a:avLst/>
          </a:prstGeom>
        </p:spPr>
        <p:txBody>
          <a:bodyPr wrap="square">
            <a:spAutoFit/>
          </a:bodyPr>
          <a:lstStyle/>
          <a:p>
            <a:r>
              <a:rPr lang="pt-BR" dirty="0"/>
              <a:t>O SVM é aplicável diretamente somente para problemas binários (duas classes), sendo assim, para utilizá-lo em problemas </a:t>
            </a:r>
            <a:r>
              <a:rPr lang="pt-BR" b="1" dirty="0" err="1">
                <a:solidFill>
                  <a:srgbClr val="2683C6"/>
                </a:solidFill>
              </a:rPr>
              <a:t>multiclasses</a:t>
            </a:r>
            <a:r>
              <a:rPr lang="pt-BR" dirty="0"/>
              <a:t>, deve ser feita uma redução para diversos problemas binários.</a:t>
            </a:r>
          </a:p>
          <a:p>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um-contra-todos</a:t>
            </a:r>
            <a:r>
              <a:rPr lang="pt-BR" dirty="0"/>
              <a:t> (</a:t>
            </a:r>
            <a:r>
              <a:rPr lang="pt-BR" dirty="0" err="1"/>
              <a:t>one</a:t>
            </a:r>
            <a:r>
              <a:rPr lang="pt-BR" dirty="0"/>
              <a:t>-versus-</a:t>
            </a:r>
            <a:r>
              <a:rPr lang="pt-BR" dirty="0" err="1"/>
              <a:t>all</a:t>
            </a:r>
            <a:r>
              <a:rPr lang="pt-BR" dirty="0"/>
              <a:t>): construir classificadores binários que distinguem entre uma das classes e as demais.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um-contra-um</a:t>
            </a:r>
            <a:r>
              <a:rPr lang="pt-BR" dirty="0"/>
              <a:t> (</a:t>
            </a:r>
            <a:r>
              <a:rPr lang="pt-BR" dirty="0" err="1"/>
              <a:t>one</a:t>
            </a:r>
            <a:r>
              <a:rPr lang="pt-BR" dirty="0"/>
              <a:t>-versus-</a:t>
            </a:r>
            <a:r>
              <a:rPr lang="pt-BR" dirty="0" err="1"/>
              <a:t>one</a:t>
            </a:r>
            <a:r>
              <a:rPr lang="pt-BR" dirty="0"/>
              <a:t>): construir um classificador para cada par de classes.</a:t>
            </a:r>
          </a:p>
        </p:txBody>
      </p:sp>
      <p:pic>
        <p:nvPicPr>
          <p:cNvPr id="7" name="Imagem 6">
            <a:extLst>
              <a:ext uri="{FF2B5EF4-FFF2-40B4-BE49-F238E27FC236}">
                <a16:creationId xmlns:a16="http://schemas.microsoft.com/office/drawing/2014/main" id="{FD07178C-8CF0-4DF8-81D2-5D78EF799D7E}"/>
              </a:ext>
            </a:extLst>
          </p:cNvPr>
          <p:cNvPicPr>
            <a:picLocks noChangeAspect="1"/>
          </p:cNvPicPr>
          <p:nvPr/>
        </p:nvPicPr>
        <p:blipFill>
          <a:blip r:embed="rId3"/>
          <a:stretch>
            <a:fillRect/>
          </a:stretch>
        </p:blipFill>
        <p:spPr>
          <a:xfrm>
            <a:off x="5822978" y="3736275"/>
            <a:ext cx="2286000" cy="1809750"/>
          </a:xfrm>
          <a:prstGeom prst="rect">
            <a:avLst/>
          </a:prstGeom>
        </p:spPr>
      </p:pic>
      <p:pic>
        <p:nvPicPr>
          <p:cNvPr id="9" name="Imagem 8">
            <a:extLst>
              <a:ext uri="{FF2B5EF4-FFF2-40B4-BE49-F238E27FC236}">
                <a16:creationId xmlns:a16="http://schemas.microsoft.com/office/drawing/2014/main" id="{0FACDC86-A9E0-4ECD-B19D-A692FFDF9EBB}"/>
              </a:ext>
            </a:extLst>
          </p:cNvPr>
          <p:cNvPicPr>
            <a:picLocks noChangeAspect="1"/>
          </p:cNvPicPr>
          <p:nvPr/>
        </p:nvPicPr>
        <p:blipFill>
          <a:blip r:embed="rId4"/>
          <a:stretch>
            <a:fillRect/>
          </a:stretch>
        </p:blipFill>
        <p:spPr>
          <a:xfrm>
            <a:off x="9238798" y="3234464"/>
            <a:ext cx="1095375" cy="1057275"/>
          </a:xfrm>
          <a:prstGeom prst="rect">
            <a:avLst/>
          </a:prstGeom>
        </p:spPr>
      </p:pic>
      <p:pic>
        <p:nvPicPr>
          <p:cNvPr id="10" name="Imagem 9">
            <a:extLst>
              <a:ext uri="{FF2B5EF4-FFF2-40B4-BE49-F238E27FC236}">
                <a16:creationId xmlns:a16="http://schemas.microsoft.com/office/drawing/2014/main" id="{81C120A5-4E42-45B1-9565-20A7892BEEBD}"/>
              </a:ext>
            </a:extLst>
          </p:cNvPr>
          <p:cNvPicPr>
            <a:picLocks noChangeAspect="1"/>
          </p:cNvPicPr>
          <p:nvPr/>
        </p:nvPicPr>
        <p:blipFill>
          <a:blip r:embed="rId5"/>
          <a:stretch>
            <a:fillRect/>
          </a:stretch>
        </p:blipFill>
        <p:spPr>
          <a:xfrm>
            <a:off x="9240302" y="4297129"/>
            <a:ext cx="1085850" cy="1019175"/>
          </a:xfrm>
          <a:prstGeom prst="rect">
            <a:avLst/>
          </a:prstGeom>
        </p:spPr>
      </p:pic>
      <p:pic>
        <p:nvPicPr>
          <p:cNvPr id="11" name="Imagem 10">
            <a:extLst>
              <a:ext uri="{FF2B5EF4-FFF2-40B4-BE49-F238E27FC236}">
                <a16:creationId xmlns:a16="http://schemas.microsoft.com/office/drawing/2014/main" id="{6344296B-AE58-496E-B28C-ED1C918E11F2}"/>
              </a:ext>
            </a:extLst>
          </p:cNvPr>
          <p:cNvPicPr>
            <a:picLocks noChangeAspect="1"/>
          </p:cNvPicPr>
          <p:nvPr/>
        </p:nvPicPr>
        <p:blipFill>
          <a:blip r:embed="rId6"/>
          <a:stretch>
            <a:fillRect/>
          </a:stretch>
        </p:blipFill>
        <p:spPr>
          <a:xfrm>
            <a:off x="9248323" y="5305652"/>
            <a:ext cx="1104900" cy="942975"/>
          </a:xfrm>
          <a:prstGeom prst="rect">
            <a:avLst/>
          </a:prstGeom>
        </p:spPr>
      </p:pic>
      <p:pic>
        <p:nvPicPr>
          <p:cNvPr id="12" name="Imagem 11">
            <a:extLst>
              <a:ext uri="{FF2B5EF4-FFF2-40B4-BE49-F238E27FC236}">
                <a16:creationId xmlns:a16="http://schemas.microsoft.com/office/drawing/2014/main" id="{D4CDD151-059A-486A-B172-9E89C5E3E8F9}"/>
              </a:ext>
            </a:extLst>
          </p:cNvPr>
          <p:cNvPicPr>
            <a:picLocks noChangeAspect="1"/>
          </p:cNvPicPr>
          <p:nvPr/>
        </p:nvPicPr>
        <p:blipFill>
          <a:blip r:embed="rId7"/>
          <a:stretch>
            <a:fillRect/>
          </a:stretch>
        </p:blipFill>
        <p:spPr>
          <a:xfrm>
            <a:off x="7943617" y="3556544"/>
            <a:ext cx="1307020" cy="2096495"/>
          </a:xfrm>
          <a:prstGeom prst="rect">
            <a:avLst/>
          </a:prstGeom>
        </p:spPr>
      </p:pic>
      <p:sp>
        <p:nvSpPr>
          <p:cNvPr id="13" name="CaixaDeTexto 12">
            <a:extLst>
              <a:ext uri="{FF2B5EF4-FFF2-40B4-BE49-F238E27FC236}">
                <a16:creationId xmlns:a16="http://schemas.microsoft.com/office/drawing/2014/main" id="{F50E9B3E-8685-48EF-85C1-97D0404D7A59}"/>
              </a:ext>
            </a:extLst>
          </p:cNvPr>
          <p:cNvSpPr txBox="1"/>
          <p:nvPr/>
        </p:nvSpPr>
        <p:spPr>
          <a:xfrm>
            <a:off x="5771997" y="3330840"/>
            <a:ext cx="1193981" cy="338554"/>
          </a:xfrm>
          <a:prstGeom prst="rect">
            <a:avLst/>
          </a:prstGeom>
          <a:noFill/>
        </p:spPr>
        <p:txBody>
          <a:bodyPr wrap="none" rtlCol="0">
            <a:spAutoFit/>
          </a:bodyPr>
          <a:lstStyle/>
          <a:p>
            <a:r>
              <a:rPr lang="en-US" sz="1600" b="1" dirty="0"/>
              <a:t>One-vs-One</a:t>
            </a:r>
            <a:endParaRPr lang="pt-BR" sz="1600" b="1" dirty="0"/>
          </a:p>
        </p:txBody>
      </p:sp>
    </p:spTree>
    <p:extLst>
      <p:ext uri="{BB962C8B-B14F-4D97-AF65-F5344CB8AC3E}">
        <p14:creationId xmlns:p14="http://schemas.microsoft.com/office/powerpoint/2010/main" val="130639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Qual o problema da maximização da margem?</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CaixaDeTexto 3"/>
          <p:cNvSpPr txBox="1"/>
          <p:nvPr/>
        </p:nvSpPr>
        <p:spPr>
          <a:xfrm>
            <a:off x="987972" y="2060028"/>
            <a:ext cx="7318735" cy="369332"/>
          </a:xfrm>
          <a:prstGeom prst="rect">
            <a:avLst/>
          </a:prstGeom>
          <a:noFill/>
        </p:spPr>
        <p:txBody>
          <a:bodyPr wrap="none" rtlCol="0">
            <a:spAutoFit/>
          </a:bodyPr>
          <a:lstStyle/>
          <a:p>
            <a:r>
              <a:rPr lang="pt-BR" dirty="0"/>
              <a:t>Inserir uma imagem. Com um ponto novo que altera o a margem de decisão</a:t>
            </a:r>
          </a:p>
        </p:txBody>
      </p:sp>
    </p:spTree>
    <p:extLst>
      <p:ext uri="{BB962C8B-B14F-4D97-AF65-F5344CB8AC3E}">
        <p14:creationId xmlns:p14="http://schemas.microsoft.com/office/powerpoint/2010/main" val="358656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5BDD7081-1B0A-0543-B27A-AECBB3842C5D}"/>
              </a:ext>
            </a:extLst>
          </p:cNvPr>
          <p:cNvPicPr>
            <a:picLocks noChangeAspect="1"/>
          </p:cNvPicPr>
          <p:nvPr/>
        </p:nvPicPr>
        <p:blipFill>
          <a:blip r:embed="rId2"/>
          <a:stretch>
            <a:fillRect/>
          </a:stretch>
        </p:blipFill>
        <p:spPr>
          <a:xfrm>
            <a:off x="388426" y="1257982"/>
            <a:ext cx="5756348" cy="4351338"/>
          </a:xfrm>
          <a:prstGeom prst="rect">
            <a:avLst/>
          </a:prstGeom>
        </p:spPr>
      </p:pic>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soft </a:t>
            </a:r>
            <a:r>
              <a:rPr lang="pt-BR" dirty="0" err="1">
                <a:solidFill>
                  <a:schemeClr val="accent2">
                    <a:lumMod val="75000"/>
                  </a:schemeClr>
                </a:solidFill>
                <a:latin typeface="Itau Display"/>
              </a:rPr>
              <a:t>margin</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10" name="Content Placeholder 4">
            <a:extLst>
              <a:ext uri="{FF2B5EF4-FFF2-40B4-BE49-F238E27FC236}">
                <a16:creationId xmlns:a16="http://schemas.microsoft.com/office/drawing/2014/main" id="{EE3F0ADB-2753-374E-B9C3-449B83AD6378}"/>
              </a:ext>
            </a:extLst>
          </p:cNvPr>
          <p:cNvPicPr>
            <a:picLocks noChangeAspect="1"/>
          </p:cNvPicPr>
          <p:nvPr/>
        </p:nvPicPr>
        <p:blipFill>
          <a:blip r:embed="rId3"/>
          <a:stretch>
            <a:fillRect/>
          </a:stretch>
        </p:blipFill>
        <p:spPr>
          <a:xfrm>
            <a:off x="7715013" y="664721"/>
            <a:ext cx="3548177" cy="2656177"/>
          </a:xfrm>
          <a:prstGeom prst="rect">
            <a:avLst/>
          </a:prstGeom>
        </p:spPr>
      </p:pic>
      <p:pic>
        <p:nvPicPr>
          <p:cNvPr id="11" name="Picture 6">
            <a:extLst>
              <a:ext uri="{FF2B5EF4-FFF2-40B4-BE49-F238E27FC236}">
                <a16:creationId xmlns:a16="http://schemas.microsoft.com/office/drawing/2014/main" id="{5E020078-F007-9246-9084-1C0BCFDCA2F9}"/>
              </a:ext>
            </a:extLst>
          </p:cNvPr>
          <p:cNvPicPr>
            <a:picLocks noChangeAspect="1"/>
          </p:cNvPicPr>
          <p:nvPr/>
        </p:nvPicPr>
        <p:blipFill>
          <a:blip r:embed="rId4"/>
          <a:stretch>
            <a:fillRect/>
          </a:stretch>
        </p:blipFill>
        <p:spPr>
          <a:xfrm>
            <a:off x="7715013" y="3406098"/>
            <a:ext cx="3548177" cy="2677743"/>
          </a:xfrm>
          <a:prstGeom prst="rect">
            <a:avLst/>
          </a:prstGeom>
        </p:spPr>
      </p:pic>
    </p:spTree>
    <p:extLst>
      <p:ext uri="{BB962C8B-B14F-4D97-AF65-F5344CB8AC3E}">
        <p14:creationId xmlns:p14="http://schemas.microsoft.com/office/powerpoint/2010/main" val="22498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O que é o parâmetro C no SVM? Qual a sua influência no resultado?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540659"/>
            <a:ext cx="4885705" cy="3693319"/>
          </a:xfrm>
          <a:prstGeom prst="rect">
            <a:avLst/>
          </a:prstGeom>
        </p:spPr>
        <p:txBody>
          <a:bodyPr wrap="square">
            <a:spAutoFit/>
          </a:bodyPr>
          <a:lstStyle/>
          <a:p>
            <a:r>
              <a:rPr lang="pt-BR" b="1" u="sng" dirty="0"/>
              <a:t>O parâmetro Regularização </a:t>
            </a:r>
            <a:r>
              <a:rPr lang="pt-BR" dirty="0"/>
              <a:t>(geralmente chamado de parâmetro C na biblioteca </a:t>
            </a:r>
            <a:r>
              <a:rPr lang="pt-BR" dirty="0" err="1"/>
              <a:t>sklearn</a:t>
            </a:r>
            <a:r>
              <a:rPr lang="pt-BR" dirty="0"/>
              <a:t> do </a:t>
            </a:r>
            <a:r>
              <a:rPr lang="pt-BR" dirty="0" err="1"/>
              <a:t>python</a:t>
            </a:r>
            <a:r>
              <a:rPr lang="pt-BR" dirty="0"/>
              <a:t>) informa à otimização do SVM quanto você deseja evitar classificar erroneamente cada exemplo de treinamento.</a:t>
            </a:r>
          </a:p>
          <a:p>
            <a:endParaRPr lang="en-US" dirty="0"/>
          </a:p>
          <a:p>
            <a:r>
              <a:rPr lang="pt-BR" dirty="0"/>
              <a:t>Em um SVM, você está procurando duas coisas: </a:t>
            </a:r>
          </a:p>
          <a:p>
            <a:endParaRPr lang="pt-BR" dirty="0"/>
          </a:p>
          <a:p>
            <a:pPr marL="285750" indent="-285750">
              <a:buFont typeface="Arial" panose="020B0604020202020204" pitchFamily="34" charset="0"/>
              <a:buChar char="•"/>
            </a:pPr>
            <a:r>
              <a:rPr lang="pt-BR" dirty="0"/>
              <a:t>um hiperplano com a maior margem mínima</a:t>
            </a:r>
          </a:p>
          <a:p>
            <a:r>
              <a:rPr lang="pt-BR" dirty="0"/>
              <a:t> </a:t>
            </a:r>
          </a:p>
          <a:p>
            <a:pPr marL="285750" indent="-285750">
              <a:buFont typeface="Arial" panose="020B0604020202020204" pitchFamily="34" charset="0"/>
              <a:buChar char="•"/>
            </a:pPr>
            <a:r>
              <a:rPr lang="pt-BR" dirty="0"/>
              <a:t>um hiperplano que separa corretamente o maior número possível de instâncias. </a:t>
            </a:r>
          </a:p>
          <a:p>
            <a:endParaRPr lang="pt-BR" dirty="0"/>
          </a:p>
        </p:txBody>
      </p:sp>
      <p:pic>
        <p:nvPicPr>
          <p:cNvPr id="6" name="Imagem 5">
            <a:extLst>
              <a:ext uri="{FF2B5EF4-FFF2-40B4-BE49-F238E27FC236}">
                <a16:creationId xmlns:a16="http://schemas.microsoft.com/office/drawing/2014/main" id="{F875E93C-0D43-4028-8F26-75F5C76F13C5}"/>
              </a:ext>
            </a:extLst>
          </p:cNvPr>
          <p:cNvPicPr>
            <a:picLocks noChangeAspect="1"/>
          </p:cNvPicPr>
          <p:nvPr/>
        </p:nvPicPr>
        <p:blipFill>
          <a:blip r:embed="rId2"/>
          <a:stretch>
            <a:fillRect/>
          </a:stretch>
        </p:blipFill>
        <p:spPr>
          <a:xfrm>
            <a:off x="5802980" y="1585129"/>
            <a:ext cx="6200775" cy="3371850"/>
          </a:xfrm>
          <a:prstGeom prst="rect">
            <a:avLst/>
          </a:prstGeom>
        </p:spPr>
      </p:pic>
      <p:sp>
        <p:nvSpPr>
          <p:cNvPr id="4" name="Retângulo 3">
            <a:extLst>
              <a:ext uri="{FF2B5EF4-FFF2-40B4-BE49-F238E27FC236}">
                <a16:creationId xmlns:a16="http://schemas.microsoft.com/office/drawing/2014/main" id="{62143FFE-9805-4122-BF23-DE10D3B7D7ED}"/>
              </a:ext>
            </a:extLst>
          </p:cNvPr>
          <p:cNvSpPr/>
          <p:nvPr/>
        </p:nvSpPr>
        <p:spPr>
          <a:xfrm>
            <a:off x="7291137" y="5233978"/>
            <a:ext cx="3525003" cy="646331"/>
          </a:xfrm>
          <a:prstGeom prst="rect">
            <a:avLst/>
          </a:prstGeom>
        </p:spPr>
        <p:txBody>
          <a:bodyPr wrap="square">
            <a:spAutoFit/>
          </a:bodyPr>
          <a:lstStyle/>
          <a:p>
            <a:r>
              <a:rPr lang="pt-BR" b="1" dirty="0" err="1">
                <a:latin typeface="Calibri" panose="020F0502020204030204" pitchFamily="34" charset="0"/>
              </a:rPr>
              <a:t>Large</a:t>
            </a:r>
            <a:r>
              <a:rPr lang="pt-BR" b="1" dirty="0">
                <a:latin typeface="Calibri" panose="020F0502020204030204" pitchFamily="34" charset="0"/>
              </a:rPr>
              <a:t> C: </a:t>
            </a:r>
            <a:r>
              <a:rPr lang="pt-BR" b="1" dirty="0" err="1">
                <a:latin typeface="Calibri" panose="020F0502020204030204" pitchFamily="34" charset="0"/>
              </a:rPr>
              <a:t>Lower</a:t>
            </a:r>
            <a:r>
              <a:rPr lang="pt-BR" b="1" dirty="0">
                <a:latin typeface="Calibri" panose="020F0502020204030204" pitchFamily="34" charset="0"/>
              </a:rPr>
              <a:t> bias, high </a:t>
            </a:r>
            <a:r>
              <a:rPr lang="pt-BR" b="1" dirty="0" err="1">
                <a:latin typeface="Calibri" panose="020F0502020204030204" pitchFamily="34" charset="0"/>
              </a:rPr>
              <a:t>variance</a:t>
            </a:r>
            <a:r>
              <a:rPr lang="pt-BR" b="1" dirty="0">
                <a:latin typeface="Calibri" panose="020F0502020204030204" pitchFamily="34" charset="0"/>
              </a:rPr>
              <a:t>. </a:t>
            </a:r>
          </a:p>
          <a:p>
            <a:r>
              <a:rPr lang="pt-BR" b="1" dirty="0" err="1">
                <a:latin typeface="Calibri" panose="020F0502020204030204" pitchFamily="34" charset="0"/>
              </a:rPr>
              <a:t>Small</a:t>
            </a:r>
            <a:r>
              <a:rPr lang="pt-BR" b="1" dirty="0">
                <a:latin typeface="Calibri" panose="020F0502020204030204" pitchFamily="34" charset="0"/>
              </a:rPr>
              <a:t> C: </a:t>
            </a:r>
            <a:r>
              <a:rPr lang="pt-BR" b="1" dirty="0" err="1">
                <a:latin typeface="Calibri" panose="020F0502020204030204" pitchFamily="34" charset="0"/>
              </a:rPr>
              <a:t>Higher</a:t>
            </a:r>
            <a:r>
              <a:rPr lang="pt-BR" b="1" dirty="0">
                <a:latin typeface="Calibri" panose="020F0502020204030204" pitchFamily="34" charset="0"/>
              </a:rPr>
              <a:t> bias, </a:t>
            </a:r>
            <a:r>
              <a:rPr lang="pt-BR" b="1" dirty="0" err="1">
                <a:latin typeface="Calibri" panose="020F0502020204030204" pitchFamily="34" charset="0"/>
              </a:rPr>
              <a:t>low</a:t>
            </a:r>
            <a:r>
              <a:rPr lang="pt-BR" b="1" dirty="0">
                <a:latin typeface="Calibri" panose="020F0502020204030204" pitchFamily="34" charset="0"/>
              </a:rPr>
              <a:t> </a:t>
            </a:r>
            <a:r>
              <a:rPr lang="pt-BR" b="1" dirty="0" err="1">
                <a:latin typeface="Calibri" panose="020F0502020204030204" pitchFamily="34" charset="0"/>
              </a:rPr>
              <a:t>variance</a:t>
            </a:r>
            <a:endParaRPr lang="pt-BR" b="1" dirty="0"/>
          </a:p>
        </p:txBody>
      </p:sp>
    </p:spTree>
    <p:extLst>
      <p:ext uri="{BB962C8B-B14F-4D97-AF65-F5344CB8AC3E}">
        <p14:creationId xmlns:p14="http://schemas.microsoft.com/office/powerpoint/2010/main" val="138848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B4189A31-9EC2-43D9-812E-53018EE7B5DD}"/>
              </a:ext>
            </a:extLst>
          </p:cNvPr>
          <p:cNvSpPr/>
          <p:nvPr/>
        </p:nvSpPr>
        <p:spPr>
          <a:xfrm>
            <a:off x="336000" y="2000240"/>
            <a:ext cx="11518898" cy="761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Quando usar o SVM? Quando é melhor usar SVM em comparação com regressão logística?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69332"/>
          </a:xfrm>
          <a:prstGeom prst="rect">
            <a:avLst/>
          </a:prstGeom>
        </p:spPr>
        <p:txBody>
          <a:bodyPr wrap="square">
            <a:spAutoFit/>
          </a:bodyPr>
          <a:lstStyle/>
          <a:p>
            <a:r>
              <a:rPr lang="pt-BR" b="1" u="sng" dirty="0"/>
              <a:t>Em vez de assumir um modelo probabilístico</a:t>
            </a:r>
            <a:r>
              <a:rPr lang="pt-BR" dirty="0"/>
              <a:t>, tenta encontrar um hiperplano de separação ótimo.</a:t>
            </a:r>
          </a:p>
        </p:txBody>
      </p:sp>
      <p:sp>
        <p:nvSpPr>
          <p:cNvPr id="6" name="Retângulo 5">
            <a:extLst>
              <a:ext uri="{FF2B5EF4-FFF2-40B4-BE49-F238E27FC236}">
                <a16:creationId xmlns:a16="http://schemas.microsoft.com/office/drawing/2014/main" id="{868E6CBD-4B8C-4ACB-8D23-06AFF68F6FE1}"/>
              </a:ext>
            </a:extLst>
          </p:cNvPr>
          <p:cNvSpPr/>
          <p:nvPr/>
        </p:nvSpPr>
        <p:spPr>
          <a:xfrm>
            <a:off x="8157411" y="1955856"/>
            <a:ext cx="3545302" cy="2308324"/>
          </a:xfrm>
          <a:prstGeom prst="rect">
            <a:avLst/>
          </a:prstGeom>
        </p:spPr>
        <p:txBody>
          <a:bodyPr wrap="square">
            <a:spAutoFit/>
          </a:bodyPr>
          <a:lstStyle/>
          <a:p>
            <a:r>
              <a:rPr lang="pt-BR" sz="1600" b="1" dirty="0"/>
              <a:t>Menor número de </a:t>
            </a:r>
            <a:r>
              <a:rPr lang="pt-BR" sz="1600" b="1" i="1" dirty="0" err="1"/>
              <a:t>features</a:t>
            </a:r>
            <a:r>
              <a:rPr lang="pt-BR" sz="1600" b="1" dirty="0"/>
              <a:t> e grande número de exemplos de treinamento</a:t>
            </a:r>
          </a:p>
          <a:p>
            <a:endParaRPr lang="pt-BR" sz="1600" b="1" u="sng"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SVM sem um Kernel (Linear Kernel) ou </a:t>
            </a:r>
            <a:r>
              <a:rPr lang="pt-BR" sz="1600" dirty="0" err="1"/>
              <a:t>Logistic</a:t>
            </a:r>
            <a:r>
              <a:rPr lang="pt-BR" sz="1600" dirty="0"/>
              <a:t> Regressão.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a:t>
            </a:r>
            <a:r>
              <a:rPr lang="pt-BR" sz="1600" b="1" dirty="0" err="1"/>
              <a:t>de</a:t>
            </a:r>
            <a:r>
              <a:rPr lang="pt-BR" sz="1600" b="1" dirty="0"/>
              <a:t> treinamento </a:t>
            </a:r>
            <a:r>
              <a:rPr lang="pt-BR" sz="1600" dirty="0"/>
              <a:t> &gt; 100.000 ou pode estar em milhões.</a:t>
            </a:r>
            <a:endParaRPr lang="en-US" sz="1600" dirty="0"/>
          </a:p>
        </p:txBody>
      </p:sp>
      <p:sp>
        <p:nvSpPr>
          <p:cNvPr id="7" name="Retângulo 6">
            <a:extLst>
              <a:ext uri="{FF2B5EF4-FFF2-40B4-BE49-F238E27FC236}">
                <a16:creationId xmlns:a16="http://schemas.microsoft.com/office/drawing/2014/main" id="{7A42FA72-FA3E-4D9C-ADCD-857CD4B69113}"/>
              </a:ext>
            </a:extLst>
          </p:cNvPr>
          <p:cNvSpPr/>
          <p:nvPr/>
        </p:nvSpPr>
        <p:spPr>
          <a:xfrm>
            <a:off x="336000" y="2000240"/>
            <a:ext cx="3545305" cy="1569660"/>
          </a:xfrm>
          <a:prstGeom prst="rect">
            <a:avLst/>
          </a:prstGeom>
        </p:spPr>
        <p:txBody>
          <a:bodyPr wrap="square">
            <a:spAutoFit/>
          </a:bodyPr>
          <a:lstStyle/>
          <a:p>
            <a:r>
              <a:rPr lang="pt-BR" sz="1600" b="1" dirty="0"/>
              <a:t>Número de </a:t>
            </a:r>
            <a:r>
              <a:rPr lang="pt-BR" sz="1600" b="1" i="1" dirty="0" err="1"/>
              <a:t>features</a:t>
            </a:r>
            <a:r>
              <a:rPr lang="pt-BR" sz="1600" b="1" dirty="0"/>
              <a:t> relativamente maior que os exemplos de treinamento</a:t>
            </a:r>
          </a:p>
          <a:p>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Regressão Logística ou SVM sem um kernel ou um Kernel Linear. </a:t>
            </a:r>
          </a:p>
        </p:txBody>
      </p:sp>
      <p:sp>
        <p:nvSpPr>
          <p:cNvPr id="8" name="Retângulo 7">
            <a:extLst>
              <a:ext uri="{FF2B5EF4-FFF2-40B4-BE49-F238E27FC236}">
                <a16:creationId xmlns:a16="http://schemas.microsoft.com/office/drawing/2014/main" id="{7EA411DC-BD7B-4853-8CB1-32C26D418054}"/>
              </a:ext>
            </a:extLst>
          </p:cNvPr>
          <p:cNvSpPr/>
          <p:nvPr/>
        </p:nvSpPr>
        <p:spPr>
          <a:xfrm>
            <a:off x="4062925" y="1955856"/>
            <a:ext cx="3912866" cy="2800767"/>
          </a:xfrm>
          <a:prstGeom prst="rect">
            <a:avLst/>
          </a:prstGeom>
        </p:spPr>
        <p:txBody>
          <a:bodyPr wrap="square">
            <a:spAutoFit/>
          </a:bodyPr>
          <a:lstStyle/>
          <a:p>
            <a:r>
              <a:rPr lang="pt-BR" sz="1600" b="1" dirty="0"/>
              <a:t>Menor número de </a:t>
            </a:r>
            <a:r>
              <a:rPr lang="pt-BR" sz="1600" b="1" i="1" dirty="0" err="1"/>
              <a:t>features</a:t>
            </a:r>
            <a:r>
              <a:rPr lang="pt-BR" sz="1600" b="1" dirty="0"/>
              <a:t> e grande</a:t>
            </a:r>
            <a:r>
              <a:rPr lang="pt-BR" sz="1600" dirty="0"/>
              <a:t>, mas não muito grande, </a:t>
            </a:r>
            <a:r>
              <a:rPr lang="pt-BR" sz="1600" b="1" dirty="0"/>
              <a:t>número de exemplos de treinamento</a:t>
            </a:r>
            <a:r>
              <a:rPr lang="pt-BR" sz="1600" dirty="0"/>
              <a:t>. </a:t>
            </a:r>
          </a:p>
          <a:p>
            <a:endParaRPr lang="pt-BR" sz="1600" dirty="0"/>
          </a:p>
          <a:p>
            <a:pPr marL="285750" indent="-285750">
              <a:buFont typeface="Arial" panose="020B0604020202020204" pitchFamily="34" charset="0"/>
              <a:buChar char="•"/>
            </a:pPr>
            <a:r>
              <a:rPr lang="pt-BR" sz="1600" dirty="0"/>
              <a:t>Pode-se usar o SVM com </a:t>
            </a:r>
            <a:r>
              <a:rPr lang="pt-BR" sz="1600" b="1" i="1" dirty="0" err="1"/>
              <a:t>Gaussian</a:t>
            </a:r>
            <a:r>
              <a:rPr lang="pt-BR" sz="1600" b="1" i="1" dirty="0"/>
              <a:t> Kernel</a:t>
            </a:r>
            <a:r>
              <a:rPr lang="pt-BR" sz="1600" dirty="0"/>
              <a:t>.</a:t>
            </a:r>
          </a:p>
          <a:p>
            <a:pPr marL="285750" indent="-285750">
              <a:buFont typeface="Arial" panose="020B0604020202020204" pitchFamily="34" charset="0"/>
              <a:buChar char="•"/>
            </a:pPr>
            <a:endParaRPr lang="pt-BR" sz="1600" b="1" i="1" dirty="0"/>
          </a:p>
          <a:p>
            <a:pPr marL="285750" indent="-285750">
              <a:buFont typeface="Arial" panose="020B0604020202020204" pitchFamily="34" charset="0"/>
              <a:buChar char="•"/>
            </a:pPr>
            <a:r>
              <a:rPr lang="pt-BR" sz="1600" b="1" i="1" dirty="0" err="1"/>
              <a:t>features</a:t>
            </a:r>
            <a:r>
              <a:rPr lang="pt-BR" sz="1600" dirty="0"/>
              <a:t>   1 &lt; 1000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treinamento </a:t>
            </a:r>
            <a:r>
              <a:rPr lang="pt-BR" sz="1600" dirty="0"/>
              <a:t>10 &lt; 50000, mas não maior que isso.</a:t>
            </a:r>
          </a:p>
        </p:txBody>
      </p:sp>
      <p:sp>
        <p:nvSpPr>
          <p:cNvPr id="9" name="Retângulo 8">
            <a:extLst>
              <a:ext uri="{FF2B5EF4-FFF2-40B4-BE49-F238E27FC236}">
                <a16:creationId xmlns:a16="http://schemas.microsoft.com/office/drawing/2014/main" id="{2B635FA3-F931-48B4-8624-826919009355}"/>
              </a:ext>
            </a:extLst>
          </p:cNvPr>
          <p:cNvSpPr/>
          <p:nvPr/>
        </p:nvSpPr>
        <p:spPr>
          <a:xfrm>
            <a:off x="343402" y="5136077"/>
            <a:ext cx="11519450" cy="92333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a:spAutoFit/>
          </a:bodyPr>
          <a:lstStyle/>
          <a:p>
            <a:r>
              <a:rPr lang="pt-BR" dirty="0"/>
              <a:t>A regressão logística e SVM sem um Kernel podem ser usadas de forma intercambiável, pois são algoritmos semelhantes. </a:t>
            </a:r>
          </a:p>
          <a:p>
            <a:r>
              <a:rPr lang="pt-BR" b="1" dirty="0"/>
              <a:t>A força do SVM está no uso de funções do kernel, como o </a:t>
            </a:r>
            <a:r>
              <a:rPr lang="pt-BR" b="1" i="1" dirty="0" err="1"/>
              <a:t>Guassian</a:t>
            </a:r>
            <a:r>
              <a:rPr lang="pt-BR" b="1" i="1" dirty="0"/>
              <a:t> Kernel</a:t>
            </a:r>
            <a:r>
              <a:rPr lang="pt-BR" b="1" dirty="0"/>
              <a:t>, para problemas complexos de classificação não-linear.</a:t>
            </a:r>
          </a:p>
        </p:txBody>
      </p:sp>
      <p:cxnSp>
        <p:nvCxnSpPr>
          <p:cNvPr id="11" name="Conector reto 10">
            <a:extLst>
              <a:ext uri="{FF2B5EF4-FFF2-40B4-BE49-F238E27FC236}">
                <a16:creationId xmlns:a16="http://schemas.microsoft.com/office/drawing/2014/main" id="{BFC180C2-16E2-4F3C-9ACB-4AA8CE5CFADA}"/>
              </a:ext>
            </a:extLst>
          </p:cNvPr>
          <p:cNvCxnSpPr>
            <a:cxnSpLocks/>
          </p:cNvCxnSpPr>
          <p:nvPr/>
        </p:nvCxnSpPr>
        <p:spPr>
          <a:xfrm>
            <a:off x="3881305"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A3AA495-D8AF-42B4-80E9-9CFAF96EBBE5}"/>
              </a:ext>
            </a:extLst>
          </p:cNvPr>
          <p:cNvCxnSpPr>
            <a:cxnSpLocks/>
          </p:cNvCxnSpPr>
          <p:nvPr/>
        </p:nvCxnSpPr>
        <p:spPr>
          <a:xfrm>
            <a:off x="797579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7DC5EEE4-691A-44BA-BA5A-0C28B63786F7}"/>
              </a:ext>
            </a:extLst>
          </p:cNvPr>
          <p:cNvCxnSpPr>
            <a:cxnSpLocks/>
          </p:cNvCxnSpPr>
          <p:nvPr/>
        </p:nvCxnSpPr>
        <p:spPr>
          <a:xfrm>
            <a:off x="34402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0C4FA8E7-2C2C-453F-B5F9-F76D78BCF92D}"/>
              </a:ext>
            </a:extLst>
          </p:cNvPr>
          <p:cNvCxnSpPr>
            <a:cxnSpLocks/>
          </p:cNvCxnSpPr>
          <p:nvPr/>
        </p:nvCxnSpPr>
        <p:spPr>
          <a:xfrm>
            <a:off x="11848597"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20BD1ACD-C6F0-4180-8098-C78CE33608DD}"/>
              </a:ext>
            </a:extLst>
          </p:cNvPr>
          <p:cNvCxnSpPr/>
          <p:nvPr/>
        </p:nvCxnSpPr>
        <p:spPr>
          <a:xfrm>
            <a:off x="336000" y="5138679"/>
            <a:ext cx="1150457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E em comparação com redes neurais?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477875"/>
          </a:xfrm>
          <a:prstGeom prst="rect">
            <a:avLst/>
          </a:prstGeom>
        </p:spPr>
        <p:txBody>
          <a:bodyPr wrap="square">
            <a:spAutoFit/>
          </a:bodyPr>
          <a:lstStyle/>
          <a:p>
            <a:pPr marL="342900" indent="-342900">
              <a:buFont typeface="Arial" panose="020B0604020202020204" pitchFamily="34" charset="0"/>
              <a:buChar char="•"/>
            </a:pPr>
            <a:r>
              <a:rPr lang="pt-BR" sz="2000" b="1" dirty="0"/>
              <a:t>Rede neural provavelmente funcionará bem para a maioria desses casos anteriores, mas pode ser mais lento para treinar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O SVM tem inerentemente um limite de decisão linear. Para aprender limites de decisão mais complexos, os kernels podem ser usados. As Redes Neurais aprendem naturalmente os limites de decisão não lineares e, portanto, também são mais propensas ao </a:t>
            </a:r>
            <a:r>
              <a:rPr lang="pt-BR" sz="2000" b="1" i="1" dirty="0" err="1"/>
              <a:t>overfitting</a:t>
            </a:r>
            <a:r>
              <a:rPr lang="pt-BR" sz="2000" b="1"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Redes Neurais podem sofrer vários mínimos locais, enquanto a solução para uma SVM é global e única.</a:t>
            </a:r>
          </a:p>
          <a:p>
            <a:pPr lvl="1"/>
            <a:endParaRPr lang="pt-BR" sz="2000" dirty="0"/>
          </a:p>
        </p:txBody>
      </p:sp>
    </p:spTree>
    <p:extLst>
      <p:ext uri="{BB962C8B-B14F-4D97-AF65-F5344CB8AC3E}">
        <p14:creationId xmlns:p14="http://schemas.microsoft.com/office/powerpoint/2010/main" val="15718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12" name="Elipse 11"/>
          <p:cNvSpPr/>
          <p:nvPr/>
        </p:nvSpPr>
        <p:spPr>
          <a:xfrm>
            <a:off x="7156241" y="1451004"/>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13" name="Elipse 12"/>
          <p:cNvSpPr/>
          <p:nvPr/>
        </p:nvSpPr>
        <p:spPr>
          <a:xfrm>
            <a:off x="2594637"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sp>
        <p:nvSpPr>
          <p:cNvPr id="35" name="TextBox 34">
            <a:extLst>
              <a:ext uri="{FF2B5EF4-FFF2-40B4-BE49-F238E27FC236}">
                <a16:creationId xmlns:a16="http://schemas.microsoft.com/office/drawing/2014/main" id="{553E56CC-1690-B440-A51B-8F6E6FB1020F}"/>
              </a:ext>
            </a:extLst>
          </p:cNvPr>
          <p:cNvSpPr txBox="1"/>
          <p:nvPr/>
        </p:nvSpPr>
        <p:spPr>
          <a:xfrm>
            <a:off x="2500417" y="3989312"/>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dirty="0">
                <a:solidFill>
                  <a:srgbClr val="606163"/>
                </a:solidFill>
              </a:rPr>
              <a:t> HTTP</a:t>
            </a:r>
            <a:r>
              <a:rPr lang="pt-BR" sz="1600" kern="0" dirty="0">
                <a:solidFill>
                  <a:srgbClr val="606163"/>
                </a:solidFill>
              </a:rPr>
              <a:t> </a:t>
            </a: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Vantagens e desvantagens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759655" y="1603717"/>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Manutenibilidade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0"/>
          <p:cNvSpPr/>
          <p:nvPr/>
        </p:nvSpPr>
        <p:spPr>
          <a:xfrm>
            <a:off x="5283200" y="930394"/>
            <a:ext cx="6572250" cy="4801314"/>
          </a:xfrm>
          <a:prstGeom prst="rect">
            <a:avLst/>
          </a:prstGeom>
        </p:spPr>
        <p:txBody>
          <a:bodyPr wrap="square">
            <a:spAutoFit/>
          </a:bodyPr>
          <a:lstStyle/>
          <a:p>
            <a:r>
              <a:rPr lang="pt-BR" dirty="0"/>
              <a:t>Dado a complexidade em separar os objetos originais. Para mapeá-los, podemos utilizar um conjunto de funções matemáticas, conhecido como </a:t>
            </a:r>
            <a:r>
              <a:rPr lang="pt-BR" b="1" dirty="0" err="1">
                <a:solidFill>
                  <a:srgbClr val="2683C6"/>
                </a:solidFill>
              </a:rPr>
              <a:t>Kernels</a:t>
            </a:r>
            <a:r>
              <a:rPr lang="pt-BR" dirty="0"/>
              <a:t>. Esse mapeamento é conhecido como o processo de reorganização dos objetos.</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Observa-se que há uma separação linear dos objetos. Assim, ao invés de construir uma curva complexa, como no esquema à esquerda; o SVM propõe, nesse caso, essa linha ótima capaz de separar os pontos azuis dos laranjas.</a:t>
            </a:r>
          </a:p>
        </p:txBody>
      </p:sp>
      <p:sp>
        <p:nvSpPr>
          <p:cNvPr id="28" name="Retângulo 27"/>
          <p:cNvSpPr/>
          <p:nvPr/>
        </p:nvSpPr>
        <p:spPr>
          <a:xfrm>
            <a:off x="336001" y="930394"/>
            <a:ext cx="3959774" cy="5078313"/>
          </a:xfrm>
          <a:prstGeom prst="rect">
            <a:avLst/>
          </a:prstGeom>
        </p:spPr>
        <p:txBody>
          <a:bodyPr wrap="square">
            <a:spAutoFit/>
          </a:bodyPr>
          <a:lstStyle/>
          <a:p>
            <a:r>
              <a:rPr lang="pt-BR" dirty="0"/>
              <a:t>No entanto, problemas de classificação costumam ser mais elaborados, sendo necessário realizar a separação ótima por meio de estruturas mais complexas. </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 SVM propõe a classificação de novos objetos (teste) com base em dados disponíveis (treinamento). </a:t>
            </a:r>
          </a:p>
          <a:p>
            <a:r>
              <a:rPr lang="pt-BR" dirty="0"/>
              <a:t>A separação nesse caso ocorreria com a utilização de uma curva.</a:t>
            </a: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#classificação</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25" name="Picture 4" descr="https://lamfo-unb.github.io/img/svm/svm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2362622"/>
            <a:ext cx="2466975" cy="181927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lamfo-unb.github.io/img/svm/svm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2362622"/>
            <a:ext cx="666750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 #regressão</a:t>
            </a:r>
          </a:p>
        </p:txBody>
      </p:sp>
      <p:pic>
        <p:nvPicPr>
          <p:cNvPr id="14338" name="Picture 2" descr="Jana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0" y="3524261"/>
            <a:ext cx="7038975" cy="280035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36000" y="955785"/>
            <a:ext cx="7179225" cy="2616101"/>
          </a:xfrm>
          <a:prstGeom prst="rect">
            <a:avLst/>
          </a:prstGeom>
        </p:spPr>
        <p:txBody>
          <a:bodyPr wrap="square">
            <a:spAutoFit/>
          </a:bodyPr>
          <a:lstStyle/>
          <a:p>
            <a:r>
              <a:rPr lang="pt-BR" sz="1600" dirty="0"/>
              <a:t>E se quisermos uma solução numérica ? Por exemplo, se determinar a probabilidade de um usuário de volta para o seu site, se queremos para prever o número de cliques no futuro, ou o quanto as impressões de anúncios tem. Neste caso, estamos em um problema de </a:t>
            </a:r>
            <a:r>
              <a:rPr lang="pt-BR" sz="1600" b="1" dirty="0">
                <a:solidFill>
                  <a:srgbClr val="2683C6"/>
                </a:solidFill>
              </a:rPr>
              <a:t>regressão</a:t>
            </a:r>
            <a:r>
              <a:rPr lang="pt-BR" sz="1600" dirty="0"/>
              <a:t> .</a:t>
            </a:r>
          </a:p>
          <a:p>
            <a:endParaRPr lang="pt-BR" sz="800" dirty="0"/>
          </a:p>
          <a:p>
            <a:r>
              <a:rPr lang="pt-BR" i="1" dirty="0"/>
              <a:t>A regressão é baseada em encontrar a curva que modela a tendência de dados  e, de acordo com ela, prever qualquer outra informação no futuro.</a:t>
            </a:r>
          </a:p>
          <a:p>
            <a:endParaRPr lang="pt-BR" sz="800" dirty="0"/>
          </a:p>
          <a:p>
            <a:r>
              <a:rPr lang="pt-BR" sz="1600" dirty="0"/>
              <a:t>Por exemplo, se você tem um caso simples como este, onde a probabilidade de clicar em um anúncio específico dependia apenas da idade do usuário, definimos (sempre minimizar o erro, como garantia SVM) uma linha de tendência:</a:t>
            </a:r>
          </a:p>
        </p:txBody>
      </p:sp>
      <p:pic>
        <p:nvPicPr>
          <p:cNvPr id="14340" name="Picture 4" descr="Jana_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401051" y="3533787"/>
            <a:ext cx="329565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915275" y="-1"/>
            <a:ext cx="4276725" cy="6334125"/>
          </a:xfrm>
          <a:prstGeom prst="rect">
            <a:avLst/>
          </a:prstGeom>
          <a:solidFill>
            <a:srgbClr val="2683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8353426" y="955785"/>
            <a:ext cx="3454399" cy="923330"/>
          </a:xfrm>
          <a:prstGeom prst="rect">
            <a:avLst/>
          </a:prstGeom>
        </p:spPr>
        <p:txBody>
          <a:bodyPr wrap="square">
            <a:spAutoFit/>
          </a:bodyPr>
          <a:lstStyle/>
          <a:p>
            <a:r>
              <a:rPr lang="pt-BR" dirty="0"/>
              <a:t>Para que possamos encontrar a resposta (neste exemplo, a probabilidade) para um novo caso:</a:t>
            </a:r>
          </a:p>
        </p:txBody>
      </p:sp>
      <p:sp>
        <p:nvSpPr>
          <p:cNvPr id="9" name="Seta para Baixo 8"/>
          <p:cNvSpPr/>
          <p:nvPr/>
        </p:nvSpPr>
        <p:spPr>
          <a:xfrm>
            <a:off x="9586912" y="2302455"/>
            <a:ext cx="933450" cy="1185687"/>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Função Custo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36E8EB3-D6F9-5B4A-92D9-7A2A32BFD0F0}"/>
                  </a:ext>
                </a:extLst>
              </p:cNvPr>
              <p:cNvSpPr txBox="1">
                <a:spLocks/>
              </p:cNvSpPr>
              <p:nvPr/>
            </p:nvSpPr>
            <p:spPr>
              <a:xfrm>
                <a:off x="838200" y="1484662"/>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 (</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1 −</m:t>
                        </m:r>
                        <m:r>
                          <a:rPr lang="en-US" i="1" smtClean="0">
                            <a:latin typeface="Cambria Math" panose="02040503050406030204" pitchFamily="18" charset="0"/>
                          </a:rPr>
                          <m:t>𝑦</m:t>
                        </m:r>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1 −</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     </m:t>
                    </m:r>
                  </m:oMath>
                </a14:m>
                <a:endParaRPr lang="en-US" dirty="0"/>
              </a:p>
            </p:txBody>
          </p:sp>
        </mc:Choice>
        <mc:Fallback xmlns="">
          <p:sp>
            <p:nvSpPr>
              <p:cNvPr id="5" name="Content Placeholder 2">
                <a:extLst>
                  <a:ext uri="{FF2B5EF4-FFF2-40B4-BE49-F238E27FC236}">
                    <a16:creationId xmlns:a16="http://schemas.microsoft.com/office/drawing/2014/main" id="{D36E8EB3-D6F9-5B4A-92D9-7A2A32BFD0F0}"/>
                  </a:ext>
                </a:extLst>
              </p:cNvPr>
              <p:cNvSpPr txBox="1">
                <a:spLocks noRot="1" noChangeAspect="1" noMove="1" noResize="1" noEditPoints="1" noAdjustHandles="1" noChangeArrowheads="1" noChangeShapeType="1" noTextEdit="1"/>
              </p:cNvSpPr>
              <p:nvPr/>
            </p:nvSpPr>
            <p:spPr>
              <a:xfrm>
                <a:off x="838200" y="1484662"/>
                <a:ext cx="10515600" cy="4351338"/>
              </a:xfrm>
              <a:prstGeom prst="rect">
                <a:avLst/>
              </a:prstGeom>
              <a:blipFill>
                <a:blip r:embed="rId2"/>
                <a:stretch>
                  <a:fillRect l="-638" t="-1262"/>
                </a:stretch>
              </a:blipFill>
            </p:spPr>
            <p:txBody>
              <a:bodyPr/>
              <a:lstStyle/>
              <a:p>
                <a:r>
                  <a:rPr lang="pt-BR">
                    <a:noFill/>
                  </a:rPr>
                  <a:t> </a:t>
                </a:r>
              </a:p>
            </p:txBody>
          </p:sp>
        </mc:Fallback>
      </mc:AlternateContent>
      <p:pic>
        <p:nvPicPr>
          <p:cNvPr id="6" name="Picture 4">
            <a:extLst>
              <a:ext uri="{FF2B5EF4-FFF2-40B4-BE49-F238E27FC236}">
                <a16:creationId xmlns:a16="http://schemas.microsoft.com/office/drawing/2014/main" id="{459C0BBA-723A-F44A-BE8A-B9D720905B79}"/>
              </a:ext>
            </a:extLst>
          </p:cNvPr>
          <p:cNvPicPr>
            <a:picLocks noChangeAspect="1"/>
          </p:cNvPicPr>
          <p:nvPr/>
        </p:nvPicPr>
        <p:blipFill>
          <a:blip r:embed="rId3"/>
          <a:stretch>
            <a:fillRect/>
          </a:stretch>
        </p:blipFill>
        <p:spPr>
          <a:xfrm>
            <a:off x="838200" y="2233801"/>
            <a:ext cx="4697730" cy="3529739"/>
          </a:xfrm>
          <a:prstGeom prst="rect">
            <a:avLst/>
          </a:prstGeom>
        </p:spPr>
      </p:pic>
      <p:pic>
        <p:nvPicPr>
          <p:cNvPr id="7" name="Picture 6">
            <a:extLst>
              <a:ext uri="{FF2B5EF4-FFF2-40B4-BE49-F238E27FC236}">
                <a16:creationId xmlns:a16="http://schemas.microsoft.com/office/drawing/2014/main" id="{2F2A8491-04E1-324E-A440-11D186BB59C3}"/>
              </a:ext>
            </a:extLst>
          </p:cNvPr>
          <p:cNvPicPr>
            <a:picLocks noChangeAspect="1"/>
          </p:cNvPicPr>
          <p:nvPr/>
        </p:nvPicPr>
        <p:blipFill>
          <a:blip r:embed="rId4"/>
          <a:stretch>
            <a:fillRect/>
          </a:stretch>
        </p:blipFill>
        <p:spPr>
          <a:xfrm>
            <a:off x="6326349" y="2239227"/>
            <a:ext cx="4640345" cy="3524313"/>
          </a:xfrm>
          <a:prstGeom prst="rect">
            <a:avLst/>
          </a:prstGeom>
        </p:spPr>
      </p:pic>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Minimização da função custo</a:t>
            </a:r>
          </a:p>
        </p:txBody>
      </p:sp>
      <p:sp>
        <p:nvSpPr>
          <p:cNvPr id="4" name="TextBox 12">
            <a:extLst>
              <a:ext uri="{FF2B5EF4-FFF2-40B4-BE49-F238E27FC236}">
                <a16:creationId xmlns:a16="http://schemas.microsoft.com/office/drawing/2014/main" id="{E54FC3A9-3BE6-864E-80B6-93B273AF90A8}"/>
              </a:ext>
            </a:extLst>
          </p:cNvPr>
          <p:cNvSpPr txBox="1"/>
          <p:nvPr/>
        </p:nvSpPr>
        <p:spPr>
          <a:xfrm>
            <a:off x="714214" y="1784335"/>
            <a:ext cx="2606034" cy="461665"/>
          </a:xfrm>
          <a:prstGeom prst="rect">
            <a:avLst/>
          </a:prstGeom>
          <a:noFill/>
        </p:spPr>
        <p:txBody>
          <a:bodyPr wrap="none" rtlCol="0">
            <a:spAutoFit/>
          </a:bodyPr>
          <a:lstStyle/>
          <a:p>
            <a:r>
              <a:rPr lang="en-US" sz="2400" dirty="0" err="1"/>
              <a:t>Regressão</a:t>
            </a:r>
            <a:r>
              <a:rPr lang="en-US" sz="2400" dirty="0"/>
              <a:t> </a:t>
            </a:r>
            <a:r>
              <a:rPr lang="en-US" sz="2400" dirty="0" err="1"/>
              <a:t>logísitica</a:t>
            </a:r>
            <a:endParaRPr lang="en-US" sz="2400" dirty="0"/>
          </a:p>
        </p:txBody>
      </p:sp>
      <p:sp>
        <p:nvSpPr>
          <p:cNvPr id="5" name="TextBox 13">
            <a:extLst>
              <a:ext uri="{FF2B5EF4-FFF2-40B4-BE49-F238E27FC236}">
                <a16:creationId xmlns:a16="http://schemas.microsoft.com/office/drawing/2014/main" id="{EE39DFFB-7105-6749-8CE8-475A0ACECCEC}"/>
              </a:ext>
            </a:extLst>
          </p:cNvPr>
          <p:cNvSpPr txBox="1"/>
          <p:nvPr/>
        </p:nvSpPr>
        <p:spPr>
          <a:xfrm>
            <a:off x="838200" y="3615807"/>
            <a:ext cx="761234" cy="461665"/>
          </a:xfrm>
          <a:prstGeom prst="rect">
            <a:avLst/>
          </a:prstGeom>
          <a:noFill/>
        </p:spPr>
        <p:txBody>
          <a:bodyPr wrap="none" rtlCol="0">
            <a:spAutoFit/>
          </a:bodyPr>
          <a:lstStyle/>
          <a:p>
            <a:r>
              <a:rPr lang="en-US" sz="2400" dirty="0"/>
              <a:t>SVM</a:t>
            </a:r>
          </a:p>
        </p:txBody>
      </p:sp>
      <mc:AlternateContent xmlns:mc="http://schemas.openxmlformats.org/markup-compatibility/2006" xmlns:a14="http://schemas.microsoft.com/office/drawing/2010/main">
        <mc:Choice Requires="a14">
          <p:sp>
            <p:nvSpPr>
              <p:cNvPr id="6" name="TextBox 14">
                <a:extLst>
                  <a:ext uri="{FF2B5EF4-FFF2-40B4-BE49-F238E27FC236}">
                    <a16:creationId xmlns:a16="http://schemas.microsoft.com/office/drawing/2014/main" id="{6C5D7325-B7CC-E64D-81F7-D812E34FA429}"/>
                  </a:ext>
                </a:extLst>
              </p:cNvPr>
              <p:cNvSpPr txBox="1"/>
              <p:nvPr/>
            </p:nvSpPr>
            <p:spPr>
              <a:xfrm>
                <a:off x="714214" y="2405888"/>
                <a:ext cx="10518136"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d>
                                          <m:r>
                                            <a:rPr lang="en-US" sz="2400" b="0" i="1" smtClean="0">
                                              <a:latin typeface="Cambria Math" panose="02040503050406030204" pitchFamily="18" charset="0"/>
                                            </a:rPr>
                                            <m:t>)</m:t>
                                          </m:r>
                                        </m:e>
                                      </m:func>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14">
                <a:extLst>
                  <a:ext uri="{FF2B5EF4-FFF2-40B4-BE49-F238E27FC236}">
                    <a16:creationId xmlns:a16="http://schemas.microsoft.com/office/drawing/2014/main" id="{6C5D7325-B7CC-E64D-81F7-D812E34FA429}"/>
                  </a:ext>
                </a:extLst>
              </p:cNvPr>
              <p:cNvSpPr txBox="1">
                <a:spLocks noRot="1" noChangeAspect="1" noMove="1" noResize="1" noEditPoints="1" noAdjustHandles="1" noChangeArrowheads="1" noChangeShapeType="1" noTextEdit="1"/>
              </p:cNvSpPr>
              <p:nvPr/>
            </p:nvSpPr>
            <p:spPr>
              <a:xfrm>
                <a:off x="714214" y="2405888"/>
                <a:ext cx="10518136" cy="105003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15">
                <a:extLst>
                  <a:ext uri="{FF2B5EF4-FFF2-40B4-BE49-F238E27FC236}">
                    <a16:creationId xmlns:a16="http://schemas.microsoft.com/office/drawing/2014/main" id="{94ED44FC-8BB0-F84B-BBC2-4BF9199DAFA8}"/>
                  </a:ext>
                </a:extLst>
              </p:cNvPr>
              <p:cNvSpPr txBox="1"/>
              <p:nvPr/>
            </p:nvSpPr>
            <p:spPr>
              <a:xfrm>
                <a:off x="838200" y="4237360"/>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7" name="TextBox 15">
                <a:extLst>
                  <a:ext uri="{FF2B5EF4-FFF2-40B4-BE49-F238E27FC236}">
                    <a16:creationId xmlns:a16="http://schemas.microsoft.com/office/drawing/2014/main" id="{94ED44FC-8BB0-F84B-BBC2-4BF9199DAFA8}"/>
                  </a:ext>
                </a:extLst>
              </p:cNvPr>
              <p:cNvSpPr txBox="1">
                <a:spLocks noRot="1" noChangeAspect="1" noMove="1" noResize="1" noEditPoints="1" noAdjustHandles="1" noChangeArrowheads="1" noChangeShapeType="1" noTextEdit="1"/>
              </p:cNvSpPr>
              <p:nvPr/>
            </p:nvSpPr>
            <p:spPr>
              <a:xfrm>
                <a:off x="838200" y="4237360"/>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771</TotalTime>
  <Words>1196</Words>
  <Application>Microsoft Macintosh PowerPoint</Application>
  <PresentationFormat>Widescreen</PresentationFormat>
  <Paragraphs>179</Paragraphs>
  <Slides>23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SimSun</vt:lpstr>
      <vt:lpstr>Arial</vt:lpstr>
      <vt:lpstr>Calibri</vt:lpstr>
      <vt:lpstr>Calibri Light</vt:lpstr>
      <vt:lpstr>Cambria Math</vt:lpstr>
      <vt:lpstr>Courier New</vt:lpstr>
      <vt:lpstr>Itau Display</vt:lpstr>
      <vt:lpstr>Times New Roman</vt:lpstr>
      <vt:lpstr>Retrospectiva</vt:lpstr>
      <vt:lpstr>Equation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72</cp:revision>
  <dcterms:created xsi:type="dcterms:W3CDTF">2018-08-18T16:32:16Z</dcterms:created>
  <dcterms:modified xsi:type="dcterms:W3CDTF">2018-11-10T22:32:03Z</dcterms:modified>
</cp:coreProperties>
</file>