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7" r:id="rId3"/>
    <p:sldId id="260" r:id="rId4"/>
    <p:sldId id="261" r:id="rId5"/>
    <p:sldId id="264" r:id="rId6"/>
    <p:sldId id="266" r:id="rId7"/>
    <p:sldId id="265" r:id="rId8"/>
    <p:sldId id="269" r:id="rId9"/>
    <p:sldId id="271" r:id="rId10"/>
    <p:sldId id="284" r:id="rId11"/>
    <p:sldId id="283" r:id="rId12"/>
    <p:sldId id="275" r:id="rId13"/>
    <p:sldId id="273" r:id="rId14"/>
    <p:sldId id="279" r:id="rId15"/>
    <p:sldId id="281" r:id="rId16"/>
    <p:sldId id="282" r:id="rId17"/>
    <p:sldId id="277" r:id="rId18"/>
  </p:sldIdLst>
  <p:sldSz cx="12192000" cy="6858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2683C6"/>
    <a:srgbClr val="F96085"/>
    <a:srgbClr val="0A32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26" name="Picture 2" descr="Resultado de imagem para ip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796" y="6347080"/>
            <a:ext cx="534722" cy="5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m para 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5425"/>
            <a:ext cx="99060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149542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63012" y="4649272"/>
            <a:ext cx="3189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96085"/>
                </a:solidFill>
              </a:rPr>
              <a:t>Sem Brilhantismo</a:t>
            </a:r>
          </a:p>
        </p:txBody>
      </p:sp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16076" r="4885" b="23720"/>
          <a:stretch/>
        </p:blipFill>
        <p:spPr bwMode="auto">
          <a:xfrm>
            <a:off x="304800" y="3379292"/>
            <a:ext cx="2200275" cy="10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15012" y="20910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Aprendizado de Máquina</a:t>
            </a:r>
          </a:p>
          <a:p>
            <a:r>
              <a:rPr lang="pt-BR" sz="2400" dirty="0">
                <a:solidFill>
                  <a:schemeClr val="bg1"/>
                </a:solidFill>
              </a:rPr>
              <a:t>Professor Marcelo </a:t>
            </a:r>
            <a:r>
              <a:rPr lang="pt-BR" sz="2400" dirty="0" err="1">
                <a:solidFill>
                  <a:schemeClr val="bg1"/>
                </a:solidFill>
              </a:rPr>
              <a:t>novaes</a:t>
            </a:r>
            <a:r>
              <a:rPr lang="pt-BR" sz="2400" dirty="0">
                <a:solidFill>
                  <a:schemeClr val="bg1"/>
                </a:solidFill>
              </a:rPr>
              <a:t> de Rezende</a:t>
            </a:r>
          </a:p>
          <a:p>
            <a:r>
              <a:rPr lang="pt-BR" sz="1600" i="1" dirty="0">
                <a:solidFill>
                  <a:schemeClr val="bg1"/>
                </a:solidFill>
              </a:rPr>
              <a:t>Agosto de 2018</a:t>
            </a:r>
            <a:endParaRPr lang="pt-B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são os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Kernels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39A7AE6-B14F-8E46-873A-05EFE94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47" y="1008807"/>
            <a:ext cx="581705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4EEDAB-0972-443B-A7EF-D3ABC83FBB69}"/>
              </a:ext>
            </a:extLst>
          </p:cNvPr>
          <p:cNvSpPr/>
          <p:nvPr/>
        </p:nvSpPr>
        <p:spPr>
          <a:xfrm>
            <a:off x="190947" y="1435621"/>
            <a:ext cx="6096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  Para problemas não lineares, ao invés de tentar encaixar um modelo não-linear, </a:t>
            </a:r>
            <a:r>
              <a:rPr lang="pt-BR" b="1" dirty="0"/>
              <a:t>é possível mapear o problema </a:t>
            </a:r>
            <a:r>
              <a:rPr lang="pt-BR" b="1" dirty="0" smtClean="0"/>
              <a:t>da dimensão entrada </a:t>
            </a:r>
            <a:r>
              <a:rPr lang="pt-BR" b="1" dirty="0"/>
              <a:t>para </a:t>
            </a:r>
            <a:r>
              <a:rPr lang="pt-BR" b="1" dirty="0" smtClean="0"/>
              <a:t>em uma nova dimensão </a:t>
            </a:r>
            <a:r>
              <a:rPr lang="pt-BR" dirty="0" smtClean="0"/>
              <a:t>realizando </a:t>
            </a:r>
            <a:r>
              <a:rPr lang="pt-BR" dirty="0"/>
              <a:t>um modelo não-linear.</a:t>
            </a:r>
          </a:p>
          <a:p>
            <a:endParaRPr lang="pt-BR" dirty="0"/>
          </a:p>
          <a:p>
            <a:r>
              <a:rPr lang="pt-BR" dirty="0"/>
              <a:t>   O </a:t>
            </a:r>
            <a:r>
              <a:rPr lang="pt-BR" sz="2000" b="1" dirty="0"/>
              <a:t>"truque do kernel“</a:t>
            </a:r>
            <a:r>
              <a:rPr lang="pt-BR" dirty="0"/>
              <a:t> é a transformação linear usando funções de base adequadamente </a:t>
            </a:r>
            <a:r>
              <a:rPr lang="pt-BR" dirty="0" smtClean="0"/>
              <a:t>e </a:t>
            </a:r>
            <a:r>
              <a:rPr lang="pt-BR" dirty="0"/>
              <a:t>em </a:t>
            </a:r>
            <a:r>
              <a:rPr lang="pt-BR" dirty="0" smtClean="0"/>
              <a:t>seguida a </a:t>
            </a:r>
            <a:r>
              <a:rPr lang="pt-BR" dirty="0"/>
              <a:t>utilização de um modelo linear </a:t>
            </a:r>
            <a:r>
              <a:rPr lang="pt-BR" dirty="0" smtClean="0"/>
              <a:t>nessa dimensão.</a:t>
            </a:r>
            <a:endParaRPr lang="pt-BR" dirty="0"/>
          </a:p>
          <a:p>
            <a:endParaRPr lang="pt-BR" dirty="0"/>
          </a:p>
          <a:p>
            <a:r>
              <a:rPr lang="pt-BR" sz="2000" b="1" dirty="0"/>
              <a:t>   </a:t>
            </a:r>
            <a:r>
              <a:rPr lang="pt-BR" dirty="0" smtClean="0"/>
              <a:t>Essa </a:t>
            </a:r>
            <a:r>
              <a:rPr lang="pt-BR" dirty="0"/>
              <a:t>abordagem pode ser usada em problemas de </a:t>
            </a:r>
            <a:r>
              <a:rPr lang="pt-BR" b="1" dirty="0"/>
              <a:t>classificação</a:t>
            </a:r>
            <a:r>
              <a:rPr lang="pt-BR" dirty="0"/>
              <a:t> e </a:t>
            </a:r>
            <a:r>
              <a:rPr lang="pt-BR" b="1" dirty="0"/>
              <a:t>regressão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991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Tipos de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Kernels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03" y="2361831"/>
            <a:ext cx="3637493" cy="183668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35724" y="1482325"/>
            <a:ext cx="149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Polinomial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96358" y="4308578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X = 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46730" y="4308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94766" y="4308578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X =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57981" y="4308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0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341" y="2334223"/>
            <a:ext cx="3653318" cy="18918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460199" y="1456223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Radial </a:t>
            </a:r>
            <a:r>
              <a:rPr lang="pt-BR" sz="2400" dirty="0" err="1"/>
              <a:t>basis</a:t>
            </a:r>
            <a:r>
              <a:rPr lang="pt-BR" sz="2400" dirty="0"/>
              <a:t> </a:t>
            </a:r>
            <a:r>
              <a:rPr lang="pt-BR" sz="2400" dirty="0" err="1"/>
              <a:t>function</a:t>
            </a:r>
            <a:endParaRPr lang="pt-BR" sz="2400" dirty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57972"/>
              </p:ext>
            </p:extLst>
          </p:nvPr>
        </p:nvGraphicFramePr>
        <p:xfrm>
          <a:off x="1245508" y="4956844"/>
          <a:ext cx="1696192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5" imgW="1002865" imgH="253890" progId="Equation.3">
                  <p:embed/>
                </p:oleObj>
              </mc:Choice>
              <mc:Fallback>
                <p:oleObj name="Equation" r:id="rId5" imgW="100286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08" y="4956844"/>
                        <a:ext cx="1696192" cy="43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83099"/>
              </p:ext>
            </p:extLst>
          </p:nvPr>
        </p:nvGraphicFramePr>
        <p:xfrm>
          <a:off x="5231904" y="4928042"/>
          <a:ext cx="1728192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7" imgW="1143000" imgH="304800" progId="Equation.3">
                  <p:embed/>
                </p:oleObj>
              </mc:Choice>
              <mc:Fallback>
                <p:oleObj name="Equation" r:id="rId7" imgW="11430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4928042"/>
                        <a:ext cx="1728192" cy="46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8504" y="2332400"/>
            <a:ext cx="3583334" cy="1866113"/>
          </a:xfrm>
          <a:prstGeom prst="rect">
            <a:avLst/>
          </a:prstGeom>
        </p:spPr>
      </p:pic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39012"/>
              </p:ext>
            </p:extLst>
          </p:nvPr>
        </p:nvGraphicFramePr>
        <p:xfrm>
          <a:off x="9250300" y="4979705"/>
          <a:ext cx="1998726" cy="40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0" imgW="1206500" imgH="241300" progId="Equation.3">
                  <p:embed/>
                </p:oleObj>
              </mc:Choice>
              <mc:Fallback>
                <p:oleObj name="Equation" r:id="rId10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300" y="4979705"/>
                        <a:ext cx="1998726" cy="40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8496349" y="1480139"/>
            <a:ext cx="1699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Sigmoid-like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529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Classificação </a:t>
            </a:r>
            <a:r>
              <a:rPr kumimoji="0" lang="pt-B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multiclasse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8C400407-512F-1D40-B814-BCE4FF5E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48" y="28691"/>
            <a:ext cx="5206859" cy="32201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6000" y="1540659"/>
            <a:ext cx="48291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SVM é aplicável diretamente somente para problemas binários (duas classes), sendo assim, para utilizá-lo em problemas </a:t>
            </a:r>
            <a:r>
              <a:rPr lang="pt-BR" b="1" dirty="0" err="1">
                <a:solidFill>
                  <a:srgbClr val="2683C6"/>
                </a:solidFill>
              </a:rPr>
              <a:t>multiclasses</a:t>
            </a:r>
            <a:r>
              <a:rPr lang="pt-BR" dirty="0"/>
              <a:t>, deve ser feita uma redução para diversos problemas binários.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Estratégia </a:t>
            </a:r>
            <a:r>
              <a:rPr lang="pt-BR" b="1" dirty="0">
                <a:solidFill>
                  <a:srgbClr val="2683C6"/>
                </a:solidFill>
              </a:rPr>
              <a:t>um-contra-todos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-versus-</a:t>
            </a:r>
            <a:r>
              <a:rPr lang="pt-BR" dirty="0" err="1"/>
              <a:t>all</a:t>
            </a:r>
            <a:r>
              <a:rPr lang="pt-BR" dirty="0"/>
              <a:t>): construir classificadores binários que distinguem entre uma das classes e as demais.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Estratégia </a:t>
            </a:r>
            <a:r>
              <a:rPr lang="pt-BR" b="1" dirty="0">
                <a:solidFill>
                  <a:srgbClr val="2683C6"/>
                </a:solidFill>
              </a:rPr>
              <a:t>um-contra-um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-versus-</a:t>
            </a:r>
            <a:r>
              <a:rPr lang="pt-BR" dirty="0" err="1"/>
              <a:t>one</a:t>
            </a:r>
            <a:r>
              <a:rPr lang="pt-BR" dirty="0"/>
              <a:t>): construir um classificador para cada par de classes.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D07178C-8CF0-4DF8-81D2-5D78EF79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78" y="3736275"/>
            <a:ext cx="2286000" cy="1809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0FACDC86-A9E0-4ECD-B19D-A692FFDF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798" y="3234464"/>
            <a:ext cx="1095375" cy="10572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81C120A5-4E42-45B1-9565-20A7892BE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302" y="4297129"/>
            <a:ext cx="1085850" cy="1019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344296B-AE58-496E-B28C-ED1C918E1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323" y="5305652"/>
            <a:ext cx="1104900" cy="942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D4CDD151-059A-486A-B172-9E89C5E3E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617" y="3556544"/>
            <a:ext cx="1307020" cy="209649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50E9B3E-8685-48EF-85C1-97D0404D7A59}"/>
              </a:ext>
            </a:extLst>
          </p:cNvPr>
          <p:cNvSpPr txBox="1"/>
          <p:nvPr/>
        </p:nvSpPr>
        <p:spPr>
          <a:xfrm>
            <a:off x="5771997" y="3330840"/>
            <a:ext cx="1193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One-vs-One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0639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5BDD7081-1B0A-0543-B27A-AECBB384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6" y="1257982"/>
            <a:ext cx="5756348" cy="4351338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soft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margin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EE3F0ADB-2753-374E-B9C3-449B83AD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13" y="664721"/>
            <a:ext cx="3548177" cy="2656177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5E020078-F007-9246-9084-1C0BCFDC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13" y="3406098"/>
            <a:ext cx="3548177" cy="26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7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o parâmetro C no SVM? Qual a sua influência no resultado?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0" y="1540659"/>
            <a:ext cx="48857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/>
              <a:t>O parâmetro Regularização </a:t>
            </a:r>
            <a:r>
              <a:rPr lang="pt-BR" dirty="0"/>
              <a:t>(geralmente chamado de parâmetro C na biblioteca </a:t>
            </a:r>
            <a:r>
              <a:rPr lang="pt-BR" dirty="0" err="1"/>
              <a:t>sklearn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) informa à otimização do SVM quanto você deseja evitar classificar erroneamente cada exemplo de treinamento.</a:t>
            </a:r>
          </a:p>
          <a:p>
            <a:endParaRPr lang="en-US" dirty="0"/>
          </a:p>
          <a:p>
            <a:r>
              <a:rPr lang="pt-BR" dirty="0"/>
              <a:t>Em um SVM, você está procurando duas coisas: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hiperplano com a maior margem mínima</a:t>
            </a:r>
          </a:p>
          <a:p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hiperplano que separa corretamente o maior número possível de instâncias.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875E93C-0D43-4028-8F26-75F5C76F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80" y="1585129"/>
            <a:ext cx="6200775" cy="33718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2143FFE-9805-4122-BF23-DE10D3B7D7ED}"/>
              </a:ext>
            </a:extLst>
          </p:cNvPr>
          <p:cNvSpPr/>
          <p:nvPr/>
        </p:nvSpPr>
        <p:spPr>
          <a:xfrm>
            <a:off x="7291137" y="5233978"/>
            <a:ext cx="352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latin typeface="Calibri" panose="020F0502020204030204" pitchFamily="34" charset="0"/>
              </a:rPr>
              <a:t>Large</a:t>
            </a:r>
            <a:r>
              <a:rPr lang="pt-BR" b="1" dirty="0">
                <a:latin typeface="Calibri" panose="020F0502020204030204" pitchFamily="34" charset="0"/>
              </a:rPr>
              <a:t> C: </a:t>
            </a:r>
            <a:r>
              <a:rPr lang="pt-BR" b="1" dirty="0" err="1">
                <a:latin typeface="Calibri" panose="020F0502020204030204" pitchFamily="34" charset="0"/>
              </a:rPr>
              <a:t>Lower</a:t>
            </a:r>
            <a:r>
              <a:rPr lang="pt-BR" b="1" dirty="0">
                <a:latin typeface="Calibri" panose="020F0502020204030204" pitchFamily="34" charset="0"/>
              </a:rPr>
              <a:t> bias, high </a:t>
            </a:r>
            <a:r>
              <a:rPr lang="pt-BR" b="1" dirty="0" err="1">
                <a:latin typeface="Calibri" panose="020F0502020204030204" pitchFamily="34" charset="0"/>
              </a:rPr>
              <a:t>variance</a:t>
            </a:r>
            <a:r>
              <a:rPr lang="pt-BR" b="1" dirty="0">
                <a:latin typeface="Calibri" panose="020F0502020204030204" pitchFamily="34" charset="0"/>
              </a:rPr>
              <a:t>. </a:t>
            </a:r>
          </a:p>
          <a:p>
            <a:r>
              <a:rPr lang="pt-BR" b="1" dirty="0" err="1">
                <a:latin typeface="Calibri" panose="020F0502020204030204" pitchFamily="34" charset="0"/>
              </a:rPr>
              <a:t>Small</a:t>
            </a:r>
            <a:r>
              <a:rPr lang="pt-BR" b="1" dirty="0">
                <a:latin typeface="Calibri" panose="020F0502020204030204" pitchFamily="34" charset="0"/>
              </a:rPr>
              <a:t> C: </a:t>
            </a:r>
            <a:r>
              <a:rPr lang="pt-BR" b="1" dirty="0" err="1">
                <a:latin typeface="Calibri" panose="020F0502020204030204" pitchFamily="34" charset="0"/>
              </a:rPr>
              <a:t>Higher</a:t>
            </a:r>
            <a:r>
              <a:rPr lang="pt-BR" b="1" dirty="0">
                <a:latin typeface="Calibri" panose="020F0502020204030204" pitchFamily="34" charset="0"/>
              </a:rPr>
              <a:t> bias, </a:t>
            </a:r>
            <a:r>
              <a:rPr lang="pt-BR" b="1" dirty="0" err="1">
                <a:latin typeface="Calibri" panose="020F0502020204030204" pitchFamily="34" charset="0"/>
              </a:rPr>
              <a:t>low</a:t>
            </a:r>
            <a:r>
              <a:rPr lang="pt-BR" b="1" dirty="0">
                <a:latin typeface="Calibri" panose="020F0502020204030204" pitchFamily="34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</a:rPr>
              <a:t>variance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8848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B4189A31-9EC2-43D9-812E-53018EE7B5DD}"/>
              </a:ext>
            </a:extLst>
          </p:cNvPr>
          <p:cNvSpPr/>
          <p:nvPr/>
        </p:nvSpPr>
        <p:spPr>
          <a:xfrm>
            <a:off x="336000" y="2000240"/>
            <a:ext cx="11518898" cy="761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Quando usar o SVM? Quando é melhor usar SVM em comparação com regressão logística?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0" y="1437609"/>
            <a:ext cx="1136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/>
              <a:t>Em vez de assumir um modelo probabilístico</a:t>
            </a:r>
            <a:r>
              <a:rPr lang="pt-BR" dirty="0"/>
              <a:t>, tenta encontrar um hiperplano de separação ótimo.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868E6CBD-4B8C-4ACB-8D23-06AFF68F6FE1}"/>
              </a:ext>
            </a:extLst>
          </p:cNvPr>
          <p:cNvSpPr/>
          <p:nvPr/>
        </p:nvSpPr>
        <p:spPr>
          <a:xfrm>
            <a:off x="8157411" y="1955856"/>
            <a:ext cx="3545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Menor número de </a:t>
            </a:r>
            <a:r>
              <a:rPr lang="pt-BR" sz="1600" b="1" i="1" dirty="0" err="1"/>
              <a:t>features</a:t>
            </a:r>
            <a:r>
              <a:rPr lang="pt-BR" sz="1600" b="1" dirty="0"/>
              <a:t> e grande número de exemplos de treinamento</a:t>
            </a:r>
          </a:p>
          <a:p>
            <a:endParaRPr lang="pt-B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SVM sem um Kernel (Linear Kernel) ou </a:t>
            </a:r>
            <a:r>
              <a:rPr lang="pt-BR" sz="1600" dirty="0" err="1"/>
              <a:t>Logistic</a:t>
            </a:r>
            <a:r>
              <a:rPr lang="pt-BR" sz="1600" dirty="0"/>
              <a:t> Regressão.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Amostras de </a:t>
            </a:r>
            <a:r>
              <a:rPr lang="pt-BR" sz="1600" b="1" dirty="0" err="1"/>
              <a:t>de</a:t>
            </a:r>
            <a:r>
              <a:rPr lang="pt-BR" sz="1600" b="1" dirty="0"/>
              <a:t> treinamento </a:t>
            </a:r>
            <a:r>
              <a:rPr lang="pt-BR" sz="1600" dirty="0"/>
              <a:t> &gt; 100.000 ou pode estar em milhões.</a:t>
            </a:r>
            <a:endParaRPr lang="en-US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A42FA72-FA3E-4D9C-ADCD-857CD4B69113}"/>
              </a:ext>
            </a:extLst>
          </p:cNvPr>
          <p:cNvSpPr/>
          <p:nvPr/>
        </p:nvSpPr>
        <p:spPr>
          <a:xfrm>
            <a:off x="336000" y="2000240"/>
            <a:ext cx="35453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Número de </a:t>
            </a:r>
            <a:r>
              <a:rPr lang="pt-BR" sz="1600" b="1" i="1" dirty="0" err="1"/>
              <a:t>features</a:t>
            </a:r>
            <a:r>
              <a:rPr lang="pt-BR" sz="1600" b="1" dirty="0"/>
              <a:t> relativamente maior que os exemplos de treinamento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Regressão Logística ou SVM sem um kernel ou um Kernel Linear.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EA411DC-BD7B-4853-8CB1-32C26D418054}"/>
              </a:ext>
            </a:extLst>
          </p:cNvPr>
          <p:cNvSpPr/>
          <p:nvPr/>
        </p:nvSpPr>
        <p:spPr>
          <a:xfrm>
            <a:off x="4062925" y="1955856"/>
            <a:ext cx="3912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Menor número de </a:t>
            </a:r>
            <a:r>
              <a:rPr lang="pt-BR" sz="1600" b="1" i="1" dirty="0" err="1"/>
              <a:t>features</a:t>
            </a:r>
            <a:r>
              <a:rPr lang="pt-BR" sz="1600" b="1" dirty="0"/>
              <a:t> e grande</a:t>
            </a:r>
            <a:r>
              <a:rPr lang="pt-BR" sz="1600" dirty="0"/>
              <a:t>, mas não muito grande, </a:t>
            </a:r>
            <a:r>
              <a:rPr lang="pt-BR" sz="1600" b="1" dirty="0"/>
              <a:t>número de exemplos de treinamento</a:t>
            </a:r>
            <a:r>
              <a:rPr lang="pt-BR" sz="1600" dirty="0"/>
              <a:t>. 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Pode-se usar o SVM com </a:t>
            </a:r>
            <a:r>
              <a:rPr lang="pt-BR" sz="1600" b="1" i="1" dirty="0" err="1"/>
              <a:t>Gaussian</a:t>
            </a:r>
            <a:r>
              <a:rPr lang="pt-BR" sz="1600" b="1" i="1" dirty="0"/>
              <a:t> Kernel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i="1" dirty="0" err="1"/>
              <a:t>features</a:t>
            </a:r>
            <a:r>
              <a:rPr lang="pt-BR" sz="1600" dirty="0"/>
              <a:t>   1 &lt; 1000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Amostras de treinamento </a:t>
            </a:r>
            <a:r>
              <a:rPr lang="pt-BR" sz="1600" dirty="0"/>
              <a:t>10 &lt; 50000, mas não maior que isso.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2B635FA3-F931-48B4-8624-826919009355}"/>
              </a:ext>
            </a:extLst>
          </p:cNvPr>
          <p:cNvSpPr/>
          <p:nvPr/>
        </p:nvSpPr>
        <p:spPr>
          <a:xfrm>
            <a:off x="343402" y="5136077"/>
            <a:ext cx="115194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dirty="0"/>
              <a:t>A regressão logística e SVM sem um Kernel podem ser usadas de forma intercambiável, pois são algoritmos semelhantes. </a:t>
            </a:r>
          </a:p>
          <a:p>
            <a:r>
              <a:rPr lang="pt-BR" b="1" dirty="0"/>
              <a:t>A força do SVM está no uso de funções do kernel, como o </a:t>
            </a:r>
            <a:r>
              <a:rPr lang="pt-BR" b="1" i="1" dirty="0" err="1"/>
              <a:t>Guassian</a:t>
            </a:r>
            <a:r>
              <a:rPr lang="pt-BR" b="1" i="1" dirty="0"/>
              <a:t> Kernel</a:t>
            </a:r>
            <a:r>
              <a:rPr lang="pt-BR" b="1" dirty="0"/>
              <a:t>, para problemas complexos de classificação não-linear e não importando a quantidade de </a:t>
            </a:r>
            <a:r>
              <a:rPr lang="pt-BR" b="1" dirty="0" err="1"/>
              <a:t>features</a:t>
            </a:r>
            <a:r>
              <a:rPr lang="pt-BR" b="1" dirty="0"/>
              <a:t>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BFC180C2-16E2-4F3C-9ACB-4AA8CE5CFADA}"/>
              </a:ext>
            </a:extLst>
          </p:cNvPr>
          <p:cNvCxnSpPr>
            <a:cxnSpLocks/>
          </p:cNvCxnSpPr>
          <p:nvPr/>
        </p:nvCxnSpPr>
        <p:spPr>
          <a:xfrm>
            <a:off x="3881305" y="2757973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1A3AA495-D8AF-42B4-80E9-9CFAF96EBBE5}"/>
              </a:ext>
            </a:extLst>
          </p:cNvPr>
          <p:cNvCxnSpPr>
            <a:cxnSpLocks/>
          </p:cNvCxnSpPr>
          <p:nvPr/>
        </p:nvCxnSpPr>
        <p:spPr>
          <a:xfrm>
            <a:off x="7975791" y="2757973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7DC5EEE4-691A-44BA-BA5A-0C28B63786F7}"/>
              </a:ext>
            </a:extLst>
          </p:cNvPr>
          <p:cNvCxnSpPr>
            <a:cxnSpLocks/>
          </p:cNvCxnSpPr>
          <p:nvPr/>
        </p:nvCxnSpPr>
        <p:spPr>
          <a:xfrm>
            <a:off x="344021" y="2757973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0C4FA8E7-2C2C-453F-B5F9-F76D78BCF92D}"/>
              </a:ext>
            </a:extLst>
          </p:cNvPr>
          <p:cNvCxnSpPr>
            <a:cxnSpLocks/>
          </p:cNvCxnSpPr>
          <p:nvPr/>
        </p:nvCxnSpPr>
        <p:spPr>
          <a:xfrm>
            <a:off x="11848597" y="2757973"/>
            <a:ext cx="0" cy="23781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20BD1ACD-C6F0-4180-8098-C78CE33608DD}"/>
              </a:ext>
            </a:extLst>
          </p:cNvPr>
          <p:cNvCxnSpPr/>
          <p:nvPr/>
        </p:nvCxnSpPr>
        <p:spPr>
          <a:xfrm>
            <a:off x="336000" y="5138679"/>
            <a:ext cx="115045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E em comparação com redes neurais?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6000" y="1437609"/>
            <a:ext cx="113667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Rede neural provavelmente funcionará bem para a maioria desses casos anteriores, mas pode ser mais lento para treinar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Redes Neurais podem sofrer vários mínimos locais, enquanto a solução para uma SVM é global e única.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18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https://houxianxu.github.io/2015/04/25/support-vector-machine/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https://jakevdp.github.io/PythonDataScienceHandbook/05.07-support-vector-machines.html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http://mlwiki.org/index.php/One-vs-All_Classification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https://www.coursera.org/learn/machine-learning/home/welcome</a:t>
            </a:r>
            <a:endParaRPr lang="pt-BR" sz="1800" dirty="0"/>
          </a:p>
          <a:p>
            <a:pPr marL="266700" indent="-266700">
              <a:buFont typeface="Courier New" panose="02070309020205020404" pitchFamily="49" charset="0"/>
              <a:buChar char="o"/>
            </a:pPr>
            <a:r>
              <a:rPr lang="pt-BR" sz="1800" dirty="0"/>
              <a:t>http://www.svms.org/kernels/</a:t>
            </a:r>
          </a:p>
          <a:p>
            <a:pPr marL="266700" indent="-266700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266700" indent="-266700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16392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8999"/>
            <a:ext cx="34194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4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875"/>
          </a:xfrm>
        </p:spPr>
        <p:txBody>
          <a:bodyPr>
            <a:normAutofit fontScale="77500" lnSpcReduction="20000"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História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O que é SVM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Função Custo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Minimização da Função-custo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Maximização da Margem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Hipótese da SVM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 err="1"/>
              <a:t>Support</a:t>
            </a:r>
            <a:r>
              <a:rPr lang="pt-BR" dirty="0"/>
              <a:t> Vector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Casos não separáveis linearmente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Tipos de Kernel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Classificação </a:t>
            </a:r>
            <a:r>
              <a:rPr lang="pt-BR" dirty="0" err="1"/>
              <a:t>Multi-classe</a:t>
            </a:r>
            <a:endParaRPr lang="pt-BR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Soft </a:t>
            </a:r>
            <a:r>
              <a:rPr lang="pt-BR" dirty="0" err="1"/>
              <a:t>Margin</a:t>
            </a:r>
            <a:endParaRPr lang="pt-BR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/>
              <a:t>Comparação</a:t>
            </a:r>
            <a:endParaRPr lang="pt-BR" dirty="0"/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pt-BR" dirty="0"/>
              <a:t>Exemplo Prático Python</a:t>
            </a:r>
          </a:p>
          <a:p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2207684"/>
            <a:ext cx="3345390" cy="33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História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32619" y="2768600"/>
            <a:ext cx="1142283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825387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587235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025135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7086" y="2068284"/>
            <a:ext cx="1419492" cy="141949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18418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2018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508413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1995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707804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1992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90003" y="1332428"/>
            <a:ext cx="1975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rPr>
              <a:t>1963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09273" y="4300455"/>
            <a:ext cx="19793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r>
              <a:rPr lang="pt-BR" sz="1400" kern="0" dirty="0">
                <a:solidFill>
                  <a:srgbClr val="2683C6"/>
                </a:solidFill>
              </a:rPr>
              <a:t> e Lerner </a:t>
            </a: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introduzem o algoritmo de retrato generalizado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09273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Criação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745191" y="4300455"/>
            <a:ext cx="19793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 err="1">
                <a:solidFill>
                  <a:srgbClr val="2683C6"/>
                </a:solidFill>
              </a:rPr>
              <a:t>Boser</a:t>
            </a:r>
            <a:r>
              <a:rPr lang="pt-BR" sz="1400" kern="0" dirty="0">
                <a:solidFill>
                  <a:srgbClr val="2683C6"/>
                </a:solidFill>
              </a:rPr>
              <a:t>, </a:t>
            </a:r>
            <a:r>
              <a:rPr lang="pt-BR" sz="1400" kern="0" dirty="0" err="1">
                <a:solidFill>
                  <a:srgbClr val="2683C6"/>
                </a:solidFill>
              </a:rPr>
              <a:t>Guyon</a:t>
            </a:r>
            <a:r>
              <a:rPr lang="pt-BR" sz="1400" kern="0" dirty="0">
                <a:solidFill>
                  <a:srgbClr val="2683C6"/>
                </a:solidFill>
              </a:rPr>
              <a:t> &amp; </a:t>
            </a: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endParaRPr lang="pt-BR" sz="1400" kern="0" dirty="0">
              <a:solidFill>
                <a:srgbClr val="2683C6"/>
              </a:solidFill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Sugestão da utilização do </a:t>
            </a:r>
            <a:r>
              <a:rPr lang="pt-BR" sz="1400" kern="0" dirty="0" err="1">
                <a:solidFill>
                  <a:srgbClr val="606163"/>
                </a:solidFill>
              </a:rPr>
              <a:t>kernel-trick</a:t>
            </a:r>
            <a:r>
              <a:rPr lang="pt-BR" sz="1400" kern="0" dirty="0">
                <a:solidFill>
                  <a:srgbClr val="606163"/>
                </a:solidFill>
              </a:rPr>
              <a:t> para construir um classificador não linear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5191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b="1" kern="0" dirty="0">
                <a:solidFill>
                  <a:srgbClr val="606163"/>
                </a:solidFill>
              </a:rPr>
              <a:t>COLT 1992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580671" y="4300455"/>
            <a:ext cx="197938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2683C6"/>
                </a:solidFill>
              </a:rPr>
              <a:t>Cortes &amp; </a:t>
            </a:r>
            <a:r>
              <a:rPr lang="pt-BR" sz="1400" kern="0" dirty="0" err="1">
                <a:solidFill>
                  <a:srgbClr val="2683C6"/>
                </a:solidFill>
              </a:rPr>
              <a:t>Vapnik</a:t>
            </a:r>
            <a:endParaRPr lang="pt-BR" sz="1400" kern="0" dirty="0">
              <a:solidFill>
                <a:srgbClr val="2683C6"/>
              </a:solidFill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pt-BR" sz="1400" kern="0" dirty="0">
                <a:solidFill>
                  <a:srgbClr val="606163"/>
                </a:solidFill>
              </a:rPr>
              <a:t> o classificador de margem branda foi introduzido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580671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Soft </a:t>
            </a:r>
            <a:r>
              <a:rPr kumimoji="0" 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Margin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336319" y="4300455"/>
            <a:ext cx="197938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</a:rPr>
              <a:t>Bons alunos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1400" kern="0" noProof="0" dirty="0">
                <a:solidFill>
                  <a:srgbClr val="606163"/>
                </a:solidFill>
              </a:rPr>
              <a:t>Desmistificando tudo o que se sabia sobre SVM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336319" y="3763755"/>
            <a:ext cx="19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IPT</a:t>
            </a:r>
          </a:p>
        </p:txBody>
      </p:sp>
      <p:pic>
        <p:nvPicPr>
          <p:cNvPr id="7170" name="Picture 2" descr="Resultado de imagem para kernel trick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3" t="15895"/>
          <a:stretch/>
        </p:blipFill>
        <p:spPr bwMode="auto">
          <a:xfrm>
            <a:off x="4244659" y="2210316"/>
            <a:ext cx="1018544" cy="10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soft margin sv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14" y="2254704"/>
            <a:ext cx="1538860" cy="10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criaÃ§Ã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13" y="2296446"/>
            <a:ext cx="1001536" cy="10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m relacionada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1548" y="2325775"/>
            <a:ext cx="1169839" cy="9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sultado de imagem para trabalh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0A5AB"/>
              </a:clrFrom>
              <a:clrTo>
                <a:srgbClr val="80A5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37" y="1014193"/>
            <a:ext cx="3759023" cy="18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350" y="981881"/>
            <a:ext cx="2133600" cy="1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Explicando o que é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6000" y="2854271"/>
            <a:ext cx="5112300" cy="3346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8100000" algn="tr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25066" y="3100417"/>
            <a:ext cx="482798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O que é SVM?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É um algoritmo de </a:t>
            </a:r>
            <a:r>
              <a:rPr lang="pt-BR" sz="1600" b="1" kern="0" dirty="0">
                <a:solidFill>
                  <a:srgbClr val="606163"/>
                </a:solidFill>
              </a:rPr>
              <a:t>aprendizagem supervisionada</a:t>
            </a:r>
            <a:r>
              <a:rPr lang="pt-BR" sz="1600" kern="0" dirty="0">
                <a:solidFill>
                  <a:srgbClr val="606163"/>
                </a:solidFill>
              </a:rPr>
              <a:t>, baseado na resolução de problemas de classificação e método de regressão.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Consiste em um método de aprendizado que tenta encontrar a </a:t>
            </a:r>
            <a:r>
              <a:rPr lang="pt-BR" sz="1600" b="1" kern="0" dirty="0">
                <a:solidFill>
                  <a:srgbClr val="2683C6"/>
                </a:solidFill>
              </a:rPr>
              <a:t>maior margem </a:t>
            </a:r>
            <a:r>
              <a:rPr lang="pt-BR" sz="1600" kern="0" dirty="0">
                <a:solidFill>
                  <a:srgbClr val="606163"/>
                </a:solidFill>
              </a:rPr>
              <a:t>para separar diferentes classes de dados.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A essência do SVM é a construção de um </a:t>
            </a:r>
            <a:r>
              <a:rPr lang="pt-BR" sz="1600" b="1" kern="0" dirty="0">
                <a:solidFill>
                  <a:srgbClr val="2683C6"/>
                </a:solidFill>
              </a:rPr>
              <a:t>hiperplano ótimo</a:t>
            </a:r>
            <a:r>
              <a:rPr lang="pt-BR" sz="1600" kern="0" dirty="0">
                <a:solidFill>
                  <a:srgbClr val="606163"/>
                </a:solidFill>
              </a:rPr>
              <a:t>, de modo que ele possa separar diferentes classes de dados com a maior margem possível. 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endParaRPr lang="pt-BR" sz="1600" kern="0" dirty="0">
              <a:solidFill>
                <a:srgbClr val="606163"/>
              </a:solidFill>
            </a:endParaRP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709798" y="2854270"/>
            <a:ext cx="6272100" cy="3346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8100000" algn="tr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tau Display" panose="020B0503020204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943048" y="3100416"/>
            <a:ext cx="59055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Pra que serve?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600" kern="0" dirty="0">
                <a:solidFill>
                  <a:srgbClr val="606163"/>
                </a:solidFill>
              </a:rPr>
              <a:t>O SVM possui grande abrangência de aplicações em diversas áreas, como finanças, biologia, medicina, logística, entre outras. Isso ocorre devido às suas vantagens de aplicação como: bom desempenho de generalização; </a:t>
            </a:r>
            <a:r>
              <a:rPr lang="pt-BR" sz="1600" kern="0" dirty="0" err="1">
                <a:solidFill>
                  <a:srgbClr val="606163"/>
                </a:solidFill>
              </a:rPr>
              <a:t>tratabilidade</a:t>
            </a:r>
            <a:r>
              <a:rPr lang="pt-BR" sz="1600" kern="0" dirty="0">
                <a:solidFill>
                  <a:srgbClr val="606163"/>
                </a:solidFill>
              </a:rPr>
              <a:t> matemática; interpretação geométrica e a utilização para a exploração de dados não rotulados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943046" y="5019675"/>
            <a:ext cx="2311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Classificação</a:t>
            </a:r>
            <a:r>
              <a:rPr kumimoji="0" lang="pt-BR" sz="1600" b="1" i="0" u="none" strike="noStrike" kern="0" cap="none" spc="0" normalizeH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 (Principal)</a:t>
            </a:r>
            <a:endParaRPr kumimoji="0" lang="pt-BR" sz="1600" b="1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050" kern="0" dirty="0">
                <a:solidFill>
                  <a:srgbClr val="606163"/>
                </a:solidFill>
              </a:rPr>
              <a:t>processo de tomar algum tipo de entrada e atribuir um rótulo a ela</a:t>
            </a: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57744" y="5019675"/>
            <a:ext cx="23111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606163"/>
                </a:solidFill>
                <a:effectLst/>
                <a:uLnTx/>
                <a:uFillTx/>
              </a:rPr>
              <a:t>Regressão</a:t>
            </a:r>
          </a:p>
          <a:p>
            <a:pPr lvl="0" defTabSz="914400">
              <a:spcAft>
                <a:spcPts val="300"/>
              </a:spcAft>
              <a:buClr>
                <a:srgbClr val="606163"/>
              </a:buClr>
              <a:defRPr/>
            </a:pPr>
            <a:r>
              <a:rPr lang="pt-BR" sz="1050" kern="0" dirty="0">
                <a:solidFill>
                  <a:srgbClr val="606163"/>
                </a:solidFill>
              </a:rPr>
              <a:t>usada quando o valor que está sendo previsto difere de um “sim ou não” e que siga um espectro contínuo</a:t>
            </a: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606163"/>
              </a:solidFill>
              <a:effectLst/>
              <a:uLnTx/>
              <a:uFillTx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8255973" y="5019675"/>
            <a:ext cx="0" cy="9048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Função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D36E8EB3-D6F9-5B4A-92D9-7A2A32BFD0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84662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   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66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638" t="-1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59C0BBA-723A-F44A-BE8A-B9D7209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801"/>
            <a:ext cx="4697730" cy="35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2A8491-04E1-324E-A440-11D186BB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9" y="2239227"/>
            <a:ext cx="4640345" cy="3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Minimização da função custo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E54FC3A9-3BE6-864E-80B6-93B273AF90A8}"/>
              </a:ext>
            </a:extLst>
          </p:cNvPr>
          <p:cNvSpPr txBox="1"/>
          <p:nvPr/>
        </p:nvSpPr>
        <p:spPr>
          <a:xfrm>
            <a:off x="714214" y="1784335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logísitica</a:t>
            </a:r>
            <a:endParaRPr lang="en-US" sz="2400" dirty="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xmlns="" id="{EE39DFFB-7105-6749-8CE8-475A0ACECCEC}"/>
              </a:ext>
            </a:extLst>
          </p:cNvPr>
          <p:cNvSpPr txBox="1"/>
          <p:nvPr/>
        </p:nvSpPr>
        <p:spPr>
          <a:xfrm>
            <a:off x="838200" y="3615807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xmlns="" id="{6C5D7325-B7CC-E64D-81F7-D812E34FA429}"/>
                  </a:ext>
                </a:extLst>
              </p:cNvPr>
              <p:cNvSpPr txBox="1"/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)(−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xmlns="" id="{94ED44FC-8BB0-F84B-BBC2-4BF9199DAFA8}"/>
                  </a:ext>
                </a:extLst>
              </p:cNvPr>
              <p:cNvSpPr txBox="1"/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9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C522EEB-2708-4BC9-9B6B-EFB7196FBBC6}"/>
              </a:ext>
            </a:extLst>
          </p:cNvPr>
          <p:cNvSpPr/>
          <p:nvPr/>
        </p:nvSpPr>
        <p:spPr>
          <a:xfrm>
            <a:off x="0" y="4036876"/>
            <a:ext cx="12192000" cy="231091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Maximização da Margem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1DC2F3-A305-434E-90DF-F3BA3622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22" y="894400"/>
            <a:ext cx="4068677" cy="30442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F731519-BC28-2248-8621-7150EE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9" y="884039"/>
            <a:ext cx="4129776" cy="3021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411BD6BC-0547-4EFF-B611-250172F6C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187" y="5539407"/>
                <a:ext cx="4554549" cy="1604963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≥0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11BD6BC-0547-4EFF-B611-250172F6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87" y="5539407"/>
                <a:ext cx="4554549" cy="1604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2532E655-503D-401C-A06A-67ACE5EBE44A}"/>
              </a:ext>
            </a:extLst>
          </p:cNvPr>
          <p:cNvSpPr txBox="1"/>
          <p:nvPr/>
        </p:nvSpPr>
        <p:spPr>
          <a:xfrm>
            <a:off x="336000" y="4485810"/>
            <a:ext cx="227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Funcão</a:t>
            </a:r>
            <a:r>
              <a:rPr lang="en-US" sz="2800" b="1" dirty="0"/>
              <a:t> </a:t>
            </a:r>
            <a:r>
              <a:rPr lang="en-US" sz="2800" b="1" dirty="0" err="1"/>
              <a:t>Custo</a:t>
            </a:r>
            <a:r>
              <a:rPr lang="en-US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xmlns="" id="{9DAB2526-DD97-4DC5-9E55-D020361A7630}"/>
                  </a:ext>
                </a:extLst>
              </p:cNvPr>
              <p:cNvSpPr txBox="1"/>
              <p:nvPr/>
            </p:nvSpPr>
            <p:spPr>
              <a:xfrm>
                <a:off x="2653187" y="4222405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DAB2526-DD97-4DC5-9E55-D020361A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87" y="4222405"/>
                <a:ext cx="9202263" cy="1050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DBE44619-A2B3-47C3-8B01-BAC828D65099}"/>
              </a:ext>
            </a:extLst>
          </p:cNvPr>
          <p:cNvSpPr txBox="1"/>
          <p:nvPr/>
        </p:nvSpPr>
        <p:spPr>
          <a:xfrm>
            <a:off x="336000" y="5599404"/>
            <a:ext cx="160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Hipótese</a:t>
            </a:r>
            <a:r>
              <a:rPr lang="en-US" sz="2800" b="1" dirty="0"/>
              <a:t>: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3E408A68-A652-4E96-A3B9-A8329E715233}"/>
              </a:ext>
            </a:extLst>
          </p:cNvPr>
          <p:cNvCxnSpPr/>
          <p:nvPr/>
        </p:nvCxnSpPr>
        <p:spPr>
          <a:xfrm>
            <a:off x="0" y="539363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2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O que é Suporte Vector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Machine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Itau Display"/>
              </a:rPr>
              <a:t>? 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1FAF7D09-9856-3944-9B35-BD18EC5A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357313"/>
            <a:ext cx="5808774" cy="43513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4515F0-61AC-0F4A-B68E-FE01BA18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93" y="584352"/>
            <a:ext cx="3722591" cy="28169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0A613B73-D1D4-9B46-BFCD-C46F229B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013" y="3433651"/>
            <a:ext cx="3661471" cy="2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36000" y="168199"/>
            <a:ext cx="11520000" cy="2409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5F6062"/>
                </a:solidFill>
                <a:effectLst/>
                <a:uLnTx/>
                <a:uFillTx/>
                <a:latin typeface="Itau Display"/>
                <a:ea typeface="+mj-ea"/>
                <a:cs typeface="+mj-cs"/>
              </a:rPr>
              <a:t>O que é SVM</a:t>
            </a:r>
          </a:p>
        </p:txBody>
      </p:sp>
      <p:sp>
        <p:nvSpPr>
          <p:cNvPr id="3" name="Espaço Reservado para Texto 6"/>
          <p:cNvSpPr txBox="1">
            <a:spLocks/>
          </p:cNvSpPr>
          <p:nvPr/>
        </p:nvSpPr>
        <p:spPr>
          <a:xfrm>
            <a:off x="336550" y="367523"/>
            <a:ext cx="11518900" cy="388938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pt-BR" sz="3000" b="1" kern="1200" dirty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539756" indent="-182566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8536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55729" indent="-184152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12920" indent="-174628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Casos não-linearmente</a:t>
            </a:r>
            <a:r>
              <a:rPr kumimoji="0" lang="pt-BR" sz="3000" b="1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tau Display"/>
                <a:ea typeface="+mn-ea"/>
                <a:cs typeface="+mn-cs"/>
              </a:rPr>
              <a:t> separáveis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Itau Display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E93132-0FA1-D44F-97A1-3E4A83CD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2" y="1281113"/>
            <a:ext cx="5867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2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</TotalTime>
  <Words>875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Itau Display</vt:lpstr>
      <vt:lpstr>Retrospectiva</vt:lpstr>
      <vt:lpstr>Equation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Company>Itaú Unibanco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Support Vectors Machine</dc:title>
  <dc:creator>Wanderlei Queiroz Siqueira</dc:creator>
  <cp:lastModifiedBy>Henrique Henrique</cp:lastModifiedBy>
  <cp:revision>56</cp:revision>
  <cp:lastPrinted>2018-08-22T11:22:22Z</cp:lastPrinted>
  <dcterms:created xsi:type="dcterms:W3CDTF">2018-08-18T16:32:16Z</dcterms:created>
  <dcterms:modified xsi:type="dcterms:W3CDTF">2018-08-23T00:04:49Z</dcterms:modified>
</cp:coreProperties>
</file>