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7" r:id="rId3"/>
    <p:sldId id="260" r:id="rId4"/>
    <p:sldId id="261" r:id="rId5"/>
    <p:sldId id="263" r:id="rId6"/>
    <p:sldId id="262" r:id="rId7"/>
    <p:sldId id="267" r:id="rId8"/>
    <p:sldId id="278" r:id="rId9"/>
    <p:sldId id="264" r:id="rId10"/>
    <p:sldId id="266" r:id="rId11"/>
    <p:sldId id="265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9" r:id="rId21"/>
    <p:sldId id="28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F96085"/>
    <a:srgbClr val="0A3260"/>
    <a:srgbClr val="EBEBE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026" name="Picture 2" descr="Resultado de imagem para ip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796" y="6347080"/>
            <a:ext cx="534722" cy="5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m para 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5425"/>
            <a:ext cx="99060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149542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63012" y="4649272"/>
            <a:ext cx="3189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96085"/>
                </a:solidFill>
              </a:rPr>
              <a:t>Sem Brilhantismo</a:t>
            </a:r>
          </a:p>
        </p:txBody>
      </p:sp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16076" r="4885" b="23720"/>
          <a:stretch/>
        </p:blipFill>
        <p:spPr bwMode="auto">
          <a:xfrm>
            <a:off x="304800" y="3379292"/>
            <a:ext cx="2200275" cy="10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5012" y="20910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Aprendizado de Máquina</a:t>
            </a:r>
          </a:p>
          <a:p>
            <a:r>
              <a:rPr lang="pt-BR" sz="2400" dirty="0">
                <a:solidFill>
                  <a:schemeClr val="bg1"/>
                </a:solidFill>
              </a:rPr>
              <a:t>Professor Marcelo </a:t>
            </a:r>
            <a:r>
              <a:rPr lang="pt-BR" sz="2400" dirty="0" err="1">
                <a:solidFill>
                  <a:schemeClr val="bg1"/>
                </a:solidFill>
              </a:rPr>
              <a:t>novaes</a:t>
            </a:r>
            <a:r>
              <a:rPr lang="pt-BR" sz="2400" dirty="0">
                <a:solidFill>
                  <a:schemeClr val="bg1"/>
                </a:solidFill>
              </a:rPr>
              <a:t> de Rezende</a:t>
            </a:r>
          </a:p>
          <a:p>
            <a:r>
              <a:rPr lang="pt-BR" sz="1600" i="1" dirty="0">
                <a:solidFill>
                  <a:schemeClr val="bg1"/>
                </a:solidFill>
              </a:rPr>
              <a:t>Agosto de 2018</a:t>
            </a:r>
            <a:endParaRPr lang="pt-B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Minimização da função custo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E54FC3A9-3BE6-864E-80B6-93B273AF90A8}"/>
              </a:ext>
            </a:extLst>
          </p:cNvPr>
          <p:cNvSpPr txBox="1"/>
          <p:nvPr/>
        </p:nvSpPr>
        <p:spPr>
          <a:xfrm>
            <a:off x="714214" y="1784335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logísitica</a:t>
            </a:r>
            <a:endParaRPr lang="en-US" sz="2400" dirty="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E39DFFB-7105-6749-8CE8-475A0ACECCEC}"/>
              </a:ext>
            </a:extLst>
          </p:cNvPr>
          <p:cNvSpPr txBox="1"/>
          <p:nvPr/>
        </p:nvSpPr>
        <p:spPr>
          <a:xfrm>
            <a:off x="838200" y="3615807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/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)(−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/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9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Maximização da Margem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C2F3-A305-434E-90DF-F3BA3622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9" y="1660566"/>
            <a:ext cx="5320334" cy="39808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F731519-BC28-2248-8621-7150EE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9263"/>
            <a:ext cx="5400231" cy="39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Hipótese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E546F6E-D2A3-F349-A2F8-FA30684BD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Hipótese</a:t>
                </a:r>
                <a:r>
                  <a:rPr lang="en-US" dirty="0"/>
                  <a:t>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E546F6E-D2A3-F349-A2F8-FA30684B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3">
            <a:extLst>
              <a:ext uri="{FF2B5EF4-FFF2-40B4-BE49-F238E27FC236}">
                <a16:creationId xmlns:a16="http://schemas.microsoft.com/office/drawing/2014/main" id="{F3D212E2-3C8A-3F4F-9473-B111B51281CE}"/>
              </a:ext>
            </a:extLst>
          </p:cNvPr>
          <p:cNvSpPr txBox="1"/>
          <p:nvPr/>
        </p:nvSpPr>
        <p:spPr>
          <a:xfrm>
            <a:off x="954315" y="2022674"/>
            <a:ext cx="2238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Funcão</a:t>
            </a:r>
            <a:r>
              <a:rPr lang="en-US" sz="2800" dirty="0"/>
              <a:t> </a:t>
            </a:r>
            <a:r>
              <a:rPr lang="en-US" sz="2800" dirty="0" err="1"/>
              <a:t>Custo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7FC0AF6-8425-6342-8667-166510783B83}"/>
                  </a:ext>
                </a:extLst>
              </p:cNvPr>
              <p:cNvSpPr txBox="1"/>
              <p:nvPr/>
            </p:nvSpPr>
            <p:spPr>
              <a:xfrm>
                <a:off x="1122665" y="2484339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7FC0AF6-8425-6342-8667-16651078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65" y="2484339"/>
                <a:ext cx="920226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Suporte Vector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Machine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AF7D09-9856-3944-9B35-BD18EC5A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357313"/>
            <a:ext cx="5808774" cy="43513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15F0-61AC-0F4A-B68E-FE01BA18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93" y="584352"/>
            <a:ext cx="3722591" cy="28169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613B73-D1D4-9B46-BFCD-C46F229B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13" y="3433651"/>
            <a:ext cx="3661471" cy="2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Qual o problema da maximização da margem?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56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BDD7081-1B0A-0543-B27A-AECBB384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6" y="1257982"/>
            <a:ext cx="5756348" cy="4351338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soft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margin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E3F0ADB-2753-374E-B9C3-449B83AD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13" y="664721"/>
            <a:ext cx="3548177" cy="2656177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E020078-F007-9246-9084-1C0BCFDC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13" y="3406098"/>
            <a:ext cx="3548177" cy="26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7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Casos não-linearmente</a:t>
            </a:r>
            <a:r>
              <a:rPr kumimoji="0" lang="pt-BR" sz="30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 separáveis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93132-0FA1-D44F-97A1-3E4A83CD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2" y="1281113"/>
            <a:ext cx="5867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são os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Kernels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9A7AE6-B14F-8E46-873A-05EFE94A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9" y="1347788"/>
            <a:ext cx="5817051" cy="43513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03071"/>
              </p:ext>
            </p:extLst>
          </p:nvPr>
        </p:nvGraphicFramePr>
        <p:xfrm>
          <a:off x="7135396" y="2004467"/>
          <a:ext cx="3960440" cy="1823006"/>
        </p:xfrm>
        <a:graphic>
          <a:graphicData uri="http://schemas.openxmlformats.org/drawingml/2006/table">
            <a:tbl>
              <a:tblPr/>
              <a:tblGrid>
                <a:gridCol w="139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Kernel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Função 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5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Polinomial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5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Gaussiano</a:t>
                      </a:r>
                      <a:endParaRPr lang="pt-BR" sz="110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5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  <a:cs typeface="Times New Roman"/>
                        </a:rPr>
                        <a:t>Sigmoidal</a:t>
                      </a:r>
                      <a:endParaRPr lang="pt-BR" sz="11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tx1"/>
                        </a:solidFill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87600" marR="87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38212"/>
              </p:ext>
            </p:extLst>
          </p:nvPr>
        </p:nvGraphicFramePr>
        <p:xfrm>
          <a:off x="9266245" y="2049844"/>
          <a:ext cx="838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4" imgW="545760" imgH="241200" progId="Equation.3">
                  <p:embed/>
                </p:oleObj>
              </mc:Choice>
              <mc:Fallback>
                <p:oleObj name="Equation" r:id="rId4" imgW="545760" imgH="2412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6245" y="2049844"/>
                        <a:ext cx="838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81784"/>
              </p:ext>
            </p:extLst>
          </p:nvPr>
        </p:nvGraphicFramePr>
        <p:xfrm>
          <a:off x="8578984" y="2460886"/>
          <a:ext cx="1696192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6" imgW="1002865" imgH="253890" progId="Equation.3">
                  <p:embed/>
                </p:oleObj>
              </mc:Choice>
              <mc:Fallback>
                <p:oleObj name="Equation" r:id="rId6" imgW="1002865" imgH="25389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984" y="2460886"/>
                        <a:ext cx="1696192" cy="43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51367"/>
              </p:ext>
            </p:extLst>
          </p:nvPr>
        </p:nvGraphicFramePr>
        <p:xfrm>
          <a:off x="8575556" y="2882212"/>
          <a:ext cx="1728192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8" imgW="1143000" imgH="304800" progId="Equation.3">
                  <p:embed/>
                </p:oleObj>
              </mc:Choice>
              <mc:Fallback>
                <p:oleObj name="Equation" r:id="rId8" imgW="1143000" imgH="304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5556" y="2882212"/>
                        <a:ext cx="1728192" cy="46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69388"/>
              </p:ext>
            </p:extLst>
          </p:nvPr>
        </p:nvGraphicFramePr>
        <p:xfrm>
          <a:off x="8571379" y="3381163"/>
          <a:ext cx="1998726" cy="40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10" imgW="1206500" imgH="241300" progId="Equation.3">
                  <p:embed/>
                </p:oleObj>
              </mc:Choice>
              <mc:Fallback>
                <p:oleObj name="Equation" r:id="rId10" imgW="1206500" imgH="241300" progId="Equation.3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379" y="3381163"/>
                        <a:ext cx="1998726" cy="40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59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Truque do </a:t>
            </a:r>
            <a:r>
              <a:rPr kumimoji="0" lang="pt-B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Kernel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8A3057-8E36-9644-AF53-00A6B323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1" y="1471613"/>
            <a:ext cx="5941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Classificação </a:t>
            </a:r>
            <a:r>
              <a:rPr kumimoji="0" lang="pt-B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multiclasse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400407-512F-1D40-B814-BCE4FF5E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48" y="28691"/>
            <a:ext cx="5206859" cy="32201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6000" y="1540659"/>
            <a:ext cx="48291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SVM é aplicável diretamente somente para problemas binários (duas classes), sendo assim, para utilizá-lo em problemas </a:t>
            </a:r>
            <a:r>
              <a:rPr lang="pt-BR" b="1" dirty="0" err="1">
                <a:solidFill>
                  <a:srgbClr val="2683C6"/>
                </a:solidFill>
              </a:rPr>
              <a:t>multiclasses</a:t>
            </a:r>
            <a:r>
              <a:rPr lang="pt-BR" dirty="0"/>
              <a:t>, deve ser feita uma redução para diversos problemas binários.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Estratégia </a:t>
            </a:r>
            <a:r>
              <a:rPr lang="pt-BR" b="1" dirty="0">
                <a:solidFill>
                  <a:srgbClr val="2683C6"/>
                </a:solidFill>
              </a:rPr>
              <a:t>um-contra-todos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-versus-</a:t>
            </a:r>
            <a:r>
              <a:rPr lang="pt-BR" dirty="0" err="1"/>
              <a:t>all</a:t>
            </a:r>
            <a:r>
              <a:rPr lang="pt-BR" dirty="0"/>
              <a:t>): construir classificadores binários que distinguem entre uma das classes e as demais.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Estratégia </a:t>
            </a:r>
            <a:r>
              <a:rPr lang="pt-BR" b="1" dirty="0">
                <a:solidFill>
                  <a:srgbClr val="2683C6"/>
                </a:solidFill>
              </a:rPr>
              <a:t>um-contra-um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-versus-</a:t>
            </a:r>
            <a:r>
              <a:rPr lang="pt-BR" dirty="0" err="1"/>
              <a:t>one</a:t>
            </a:r>
            <a:r>
              <a:rPr lang="pt-BR" dirty="0"/>
              <a:t>): construir um classificador para cada par de classes.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07178C-8CF0-4DF8-81D2-5D78EF79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78" y="3736275"/>
            <a:ext cx="2286000" cy="1809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ACDC86-A9E0-4ECD-B19D-A692FFDF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798" y="3234464"/>
            <a:ext cx="1095375" cy="10572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C120A5-4E42-45B1-9565-20A7892BE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302" y="4297129"/>
            <a:ext cx="1085850" cy="1019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44296B-AE58-496E-B28C-ED1C918E1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323" y="5305652"/>
            <a:ext cx="1104900" cy="942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4CDD151-059A-486A-B172-9E89C5E3E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617" y="3556544"/>
            <a:ext cx="1307020" cy="20964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0E9B3E-8685-48EF-85C1-97D0404D7A59}"/>
              </a:ext>
            </a:extLst>
          </p:cNvPr>
          <p:cNvSpPr txBox="1"/>
          <p:nvPr/>
        </p:nvSpPr>
        <p:spPr>
          <a:xfrm>
            <a:off x="5771997" y="3330840"/>
            <a:ext cx="1193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One-vs-One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0639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875"/>
          </a:xfrm>
        </p:spPr>
        <p:txBody>
          <a:bodyPr>
            <a:normAutofit fontScale="85000" lnSpcReduction="20000"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o SVM?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Qual a intenção por trás do SVM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Qual a função custo?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maximização de margem?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Suporte Vector </a:t>
            </a:r>
            <a:r>
              <a:rPr lang="pt-BR" dirty="0" err="1"/>
              <a:t>Machine</a:t>
            </a:r>
            <a:endParaRPr lang="pt-BR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Qual o problema de maximização de margem?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soft </a:t>
            </a:r>
            <a:r>
              <a:rPr lang="pt-BR" dirty="0" err="1"/>
              <a:t>margin</a:t>
            </a:r>
            <a:r>
              <a:rPr lang="pt-BR" dirty="0"/>
              <a:t>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Exemplos linearmente e não-linearmente separáveis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são </a:t>
            </a:r>
            <a:r>
              <a:rPr lang="pt-BR" dirty="0" err="1"/>
              <a:t>Kernels</a:t>
            </a:r>
            <a:endParaRPr lang="pt-BR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o parâmetro C no SVM?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Quando usar o SVM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Comparação com redes neurais</a:t>
            </a:r>
          </a:p>
          <a:p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2207684"/>
            <a:ext cx="3345390" cy="33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6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o parâmetro C no SVM? Qual a sua influência no resultado?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0" y="1540659"/>
            <a:ext cx="48857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/>
              <a:t>O parâmetro Regularização </a:t>
            </a:r>
            <a:r>
              <a:rPr lang="pt-BR" dirty="0"/>
              <a:t>(geralmente chamado de parâmetro C na biblioteca </a:t>
            </a:r>
            <a:r>
              <a:rPr lang="pt-BR" dirty="0" err="1"/>
              <a:t>sklearn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) informa à otimização do SVM quanto você deseja evitar classificar erroneamente cada exemplo de treinamento.</a:t>
            </a:r>
          </a:p>
          <a:p>
            <a:endParaRPr lang="en-US" dirty="0"/>
          </a:p>
          <a:p>
            <a:r>
              <a:rPr lang="pt-BR" dirty="0"/>
              <a:t>Em um SVM, você está procurando duas coisas: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hiperplano com a maior margem mínima</a:t>
            </a:r>
          </a:p>
          <a:p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hiperplano que separa corretamente o maior número possível de instâncias.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75E93C-0D43-4028-8F26-75F5C76F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80" y="1585129"/>
            <a:ext cx="6200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8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189A31-9EC2-43D9-812E-53018EE7B5DD}"/>
              </a:ext>
            </a:extLst>
          </p:cNvPr>
          <p:cNvSpPr/>
          <p:nvPr/>
        </p:nvSpPr>
        <p:spPr>
          <a:xfrm>
            <a:off x="336000" y="2000239"/>
            <a:ext cx="11518898" cy="9101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Quando usar o SVM? Quando é melhor usar SVM em comparação com regressão logística?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0" y="1437609"/>
            <a:ext cx="1136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/>
              <a:t>Em vez de assumir um modelo probabilístico</a:t>
            </a:r>
            <a:r>
              <a:rPr lang="pt-BR" dirty="0"/>
              <a:t>, tenta encontrar um hiperplano de separação ótimo.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8E6CBD-4B8C-4ACB-8D23-06AFF68F6FE1}"/>
              </a:ext>
            </a:extLst>
          </p:cNvPr>
          <p:cNvSpPr/>
          <p:nvPr/>
        </p:nvSpPr>
        <p:spPr>
          <a:xfrm>
            <a:off x="8157411" y="1955856"/>
            <a:ext cx="3912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Menor número de </a:t>
            </a:r>
            <a:r>
              <a:rPr lang="pt-BR" b="1" i="1" dirty="0" err="1"/>
              <a:t>features</a:t>
            </a:r>
            <a:r>
              <a:rPr lang="pt-BR" b="1" dirty="0"/>
              <a:t> e grande número de exemplos de treinamento</a:t>
            </a:r>
          </a:p>
          <a:p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SVM sem um Kernel (Linear Kernel) ou </a:t>
            </a:r>
            <a:r>
              <a:rPr lang="pt-BR" dirty="0" err="1"/>
              <a:t>Logistic</a:t>
            </a:r>
            <a:r>
              <a:rPr lang="pt-BR" dirty="0"/>
              <a:t> Regressão.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Amostras de </a:t>
            </a:r>
            <a:r>
              <a:rPr lang="pt-BR" b="1" dirty="0" err="1"/>
              <a:t>de</a:t>
            </a:r>
            <a:r>
              <a:rPr lang="pt-BR" b="1" dirty="0"/>
              <a:t> treinamento </a:t>
            </a:r>
            <a:r>
              <a:rPr lang="pt-BR" dirty="0"/>
              <a:t> &gt; 100.000 ou pode estar em milhões.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2FA72-FA3E-4D9C-ADCD-857CD4B69113}"/>
              </a:ext>
            </a:extLst>
          </p:cNvPr>
          <p:cNvSpPr/>
          <p:nvPr/>
        </p:nvSpPr>
        <p:spPr>
          <a:xfrm>
            <a:off x="336000" y="2000240"/>
            <a:ext cx="3545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Número de </a:t>
            </a:r>
            <a:r>
              <a:rPr lang="pt-BR" b="1" i="1" dirty="0" err="1"/>
              <a:t>features</a:t>
            </a:r>
            <a:r>
              <a:rPr lang="pt-BR" b="1" dirty="0"/>
              <a:t> relativamente maior que os exemplos de treinamento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 Logística ou SVM sem um kernel ou um Kernel Linear.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A411DC-BD7B-4853-8CB1-32C26D418054}"/>
              </a:ext>
            </a:extLst>
          </p:cNvPr>
          <p:cNvSpPr/>
          <p:nvPr/>
        </p:nvSpPr>
        <p:spPr>
          <a:xfrm>
            <a:off x="4062925" y="1955856"/>
            <a:ext cx="39128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Menor número de </a:t>
            </a:r>
            <a:r>
              <a:rPr lang="pt-BR" b="1" i="1" dirty="0" err="1"/>
              <a:t>features</a:t>
            </a:r>
            <a:r>
              <a:rPr lang="pt-BR" b="1" dirty="0"/>
              <a:t> e grande</a:t>
            </a:r>
            <a:r>
              <a:rPr lang="pt-BR" dirty="0"/>
              <a:t>, mas não muito grande, </a:t>
            </a:r>
            <a:r>
              <a:rPr lang="pt-BR" b="1" dirty="0"/>
              <a:t>número de exemplos de treinamento</a:t>
            </a:r>
            <a:r>
              <a:rPr lang="pt-BR" dirty="0"/>
              <a:t>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Pode-se usar o SVM com </a:t>
            </a:r>
            <a:r>
              <a:rPr lang="pt-BR" b="1" i="1" dirty="0" err="1"/>
              <a:t>Gaussian</a:t>
            </a:r>
            <a:r>
              <a:rPr lang="pt-BR" b="1" i="1" dirty="0"/>
              <a:t> Kernel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err="1"/>
              <a:t>features</a:t>
            </a:r>
            <a:r>
              <a:rPr lang="pt-BR" dirty="0"/>
              <a:t>   1 &lt; 1000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Amostras de treinamento </a:t>
            </a:r>
            <a:r>
              <a:rPr lang="pt-BR" dirty="0"/>
              <a:t>10 &lt; 50000, mas não maior que isso.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35FA3-F931-48B4-8624-826919009355}"/>
              </a:ext>
            </a:extLst>
          </p:cNvPr>
          <p:cNvSpPr/>
          <p:nvPr/>
        </p:nvSpPr>
        <p:spPr>
          <a:xfrm>
            <a:off x="336000" y="5297184"/>
            <a:ext cx="115194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dirty="0"/>
              <a:t>A regressão logística e SVM sem um Kernel podem ser usadas de forma intercambiável, pois são algoritmos semelhantes. </a:t>
            </a:r>
          </a:p>
          <a:p>
            <a:r>
              <a:rPr lang="pt-BR" b="1" dirty="0"/>
              <a:t>A força do SVM está no uso de funções do kernel, como o </a:t>
            </a:r>
            <a:r>
              <a:rPr lang="pt-BR" b="1" i="1" dirty="0" err="1"/>
              <a:t>Guassian</a:t>
            </a:r>
            <a:r>
              <a:rPr lang="pt-BR" b="1" i="1" dirty="0"/>
              <a:t> Kernel</a:t>
            </a:r>
            <a:r>
              <a:rPr lang="pt-BR" b="1" dirty="0"/>
              <a:t>, para problemas complexos de classificação não-linear.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FC180C2-16E2-4F3C-9ACB-4AA8CE5CFADA}"/>
              </a:ext>
            </a:extLst>
          </p:cNvPr>
          <p:cNvCxnSpPr>
            <a:cxnSpLocks/>
          </p:cNvCxnSpPr>
          <p:nvPr/>
        </p:nvCxnSpPr>
        <p:spPr>
          <a:xfrm>
            <a:off x="3881305" y="2910372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A3AA495-D8AF-42B4-80E9-9CFAF96EBBE5}"/>
              </a:ext>
            </a:extLst>
          </p:cNvPr>
          <p:cNvCxnSpPr>
            <a:cxnSpLocks/>
          </p:cNvCxnSpPr>
          <p:nvPr/>
        </p:nvCxnSpPr>
        <p:spPr>
          <a:xfrm>
            <a:off x="7975791" y="2910372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DC5EEE4-691A-44BA-BA5A-0C28B63786F7}"/>
              </a:ext>
            </a:extLst>
          </p:cNvPr>
          <p:cNvCxnSpPr>
            <a:cxnSpLocks/>
          </p:cNvCxnSpPr>
          <p:nvPr/>
        </p:nvCxnSpPr>
        <p:spPr>
          <a:xfrm>
            <a:off x="340170" y="2910372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C4FA8E7-2C2C-453F-B5F9-F76D78BCF92D}"/>
              </a:ext>
            </a:extLst>
          </p:cNvPr>
          <p:cNvCxnSpPr>
            <a:cxnSpLocks/>
          </p:cNvCxnSpPr>
          <p:nvPr/>
        </p:nvCxnSpPr>
        <p:spPr>
          <a:xfrm>
            <a:off x="11840576" y="2910372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0BD1ACD-C6F0-4180-8098-C78CE33608DD}"/>
              </a:ext>
            </a:extLst>
          </p:cNvPr>
          <p:cNvCxnSpPr/>
          <p:nvPr/>
        </p:nvCxnSpPr>
        <p:spPr>
          <a:xfrm>
            <a:off x="336000" y="5288476"/>
            <a:ext cx="115045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https://houxianxu.github.io/2015/04/25/support-vector-machine/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https://jakevdp.github.io/PythonDataScienceHandbook/05.07-support-vector-machines.html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http://mlwiki.org/index.php/One-vs-All_Classification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https://www.coursera.org/learn/machine-learning/home/welcome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16392" name="Picture 8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8999"/>
            <a:ext cx="34194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História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32619" y="2768600"/>
            <a:ext cx="1142283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825387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587235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025135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7086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18418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2018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508413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1995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07804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1992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90003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1963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09273" y="4300455"/>
            <a:ext cx="19793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r>
              <a:rPr lang="pt-BR" sz="1400" kern="0" dirty="0">
                <a:solidFill>
                  <a:srgbClr val="2683C6"/>
                </a:solidFill>
              </a:rPr>
              <a:t> e Lerner </a:t>
            </a: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introduzem o algoritmo de retrato generalizado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09273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Criação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745191" y="4300455"/>
            <a:ext cx="19793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 err="1">
                <a:solidFill>
                  <a:srgbClr val="2683C6"/>
                </a:solidFill>
              </a:rPr>
              <a:t>Boser</a:t>
            </a:r>
            <a:r>
              <a:rPr lang="pt-BR" sz="1400" kern="0" dirty="0">
                <a:solidFill>
                  <a:srgbClr val="2683C6"/>
                </a:solidFill>
              </a:rPr>
              <a:t>, </a:t>
            </a:r>
            <a:r>
              <a:rPr lang="pt-BR" sz="1400" kern="0" dirty="0" err="1">
                <a:solidFill>
                  <a:srgbClr val="2683C6"/>
                </a:solidFill>
              </a:rPr>
              <a:t>Guyon</a:t>
            </a:r>
            <a:r>
              <a:rPr lang="pt-BR" sz="1400" kern="0" dirty="0">
                <a:solidFill>
                  <a:srgbClr val="2683C6"/>
                </a:solidFill>
              </a:rPr>
              <a:t> &amp; </a:t>
            </a: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endParaRPr lang="pt-BR" sz="1400" kern="0" dirty="0">
              <a:solidFill>
                <a:srgbClr val="2683C6"/>
              </a:solidFill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Sugestão da utilização do </a:t>
            </a:r>
            <a:r>
              <a:rPr lang="pt-BR" sz="1400" kern="0" dirty="0" err="1">
                <a:solidFill>
                  <a:srgbClr val="606163"/>
                </a:solidFill>
              </a:rPr>
              <a:t>kernel-trick</a:t>
            </a:r>
            <a:r>
              <a:rPr lang="pt-BR" sz="1400" kern="0" dirty="0">
                <a:solidFill>
                  <a:srgbClr val="606163"/>
                </a:solidFill>
              </a:rPr>
              <a:t> para construir um classificador não linear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5191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b="1" kern="0" dirty="0">
                <a:solidFill>
                  <a:srgbClr val="606163"/>
                </a:solidFill>
              </a:rPr>
              <a:t>COLT 1992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580671" y="4300455"/>
            <a:ext cx="197938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2683C6"/>
                </a:solidFill>
              </a:rPr>
              <a:t>Cortes &amp; </a:t>
            </a: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endParaRPr lang="pt-BR" sz="1400" kern="0" dirty="0">
              <a:solidFill>
                <a:srgbClr val="2683C6"/>
              </a:solidFill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 o classificador de margem branda foi introduzido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580671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Soft </a:t>
            </a:r>
            <a:r>
              <a:rPr kumimoji="0" 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Margin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336319" y="4300455"/>
            <a:ext cx="19793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</a:rPr>
              <a:t>Bons alunos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400" kern="0" noProof="0" dirty="0">
                <a:solidFill>
                  <a:srgbClr val="606163"/>
                </a:solidFill>
              </a:rPr>
              <a:t>Desmistificando tudo o que se sabia sobre SVM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336319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IPT</a:t>
            </a:r>
          </a:p>
        </p:txBody>
      </p:sp>
      <p:pic>
        <p:nvPicPr>
          <p:cNvPr id="7170" name="Picture 2" descr="Resultado de imagem para kernel trick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3" t="15895"/>
          <a:stretch/>
        </p:blipFill>
        <p:spPr bwMode="auto">
          <a:xfrm>
            <a:off x="4244659" y="2210316"/>
            <a:ext cx="1018544" cy="10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soft margin sv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14" y="2254704"/>
            <a:ext cx="1538860" cy="10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criaÃ§Ã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13" y="2296446"/>
            <a:ext cx="1001536" cy="10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m relacionada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1548" y="2325775"/>
            <a:ext cx="1169839" cy="9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sultado de imagem para trabalh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0A5AB"/>
              </a:clrFrom>
              <a:clrTo>
                <a:srgbClr val="80A5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37" y="1014193"/>
            <a:ext cx="3759023" cy="18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350" y="981881"/>
            <a:ext cx="2133600" cy="1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Explicando o que é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6000" y="2854271"/>
            <a:ext cx="5112300" cy="3346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8100000" algn="tr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25066" y="3100417"/>
            <a:ext cx="482798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O que é SVM?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É um algoritmo de </a:t>
            </a:r>
            <a:r>
              <a:rPr lang="pt-BR" sz="1600" b="1" kern="0" dirty="0">
                <a:solidFill>
                  <a:srgbClr val="606163"/>
                </a:solidFill>
              </a:rPr>
              <a:t>aprendizagem supervisionada</a:t>
            </a:r>
            <a:r>
              <a:rPr lang="pt-BR" sz="1600" kern="0" dirty="0">
                <a:solidFill>
                  <a:srgbClr val="606163"/>
                </a:solidFill>
              </a:rPr>
              <a:t>, baseado na resolução de problemas de classificação e método de regressão.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Consiste em um método de aprendizado que tenta encontrar a </a:t>
            </a:r>
            <a:r>
              <a:rPr lang="pt-BR" sz="1600" b="1" kern="0" dirty="0">
                <a:solidFill>
                  <a:srgbClr val="2683C6"/>
                </a:solidFill>
              </a:rPr>
              <a:t>maior margem </a:t>
            </a:r>
            <a:r>
              <a:rPr lang="pt-BR" sz="1600" kern="0" dirty="0">
                <a:solidFill>
                  <a:srgbClr val="606163"/>
                </a:solidFill>
              </a:rPr>
              <a:t>para separar diferentes classes de dados.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A essência do SVM é a construção de um </a:t>
            </a:r>
            <a:r>
              <a:rPr lang="pt-BR" sz="1600" b="1" kern="0" dirty="0">
                <a:solidFill>
                  <a:srgbClr val="2683C6"/>
                </a:solidFill>
              </a:rPr>
              <a:t>hiperplano ótimo</a:t>
            </a:r>
            <a:r>
              <a:rPr lang="pt-BR" sz="1600" kern="0" dirty="0">
                <a:solidFill>
                  <a:srgbClr val="606163"/>
                </a:solidFill>
              </a:rPr>
              <a:t>, de modo que ele possa separar diferentes classes de dados com a maior margem possível. 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endParaRPr lang="pt-BR" sz="1600" kern="0" dirty="0">
              <a:solidFill>
                <a:srgbClr val="606163"/>
              </a:solidFill>
            </a:endParaRP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709798" y="2854270"/>
            <a:ext cx="6272100" cy="3346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8100000" algn="tr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943048" y="3100416"/>
            <a:ext cx="59055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Pra que serve?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O SVM possui grande abrangência de aplicações em diversas áreas, como finanças, biologia, medicina, logística, entre outras. Isso ocorre devido às suas vantagens de aplicação como: bom desempenho de generalização; </a:t>
            </a:r>
            <a:r>
              <a:rPr lang="pt-BR" sz="1600" kern="0" dirty="0" err="1">
                <a:solidFill>
                  <a:srgbClr val="606163"/>
                </a:solidFill>
              </a:rPr>
              <a:t>tratabilidade</a:t>
            </a:r>
            <a:r>
              <a:rPr lang="pt-BR" sz="1600" kern="0" dirty="0">
                <a:solidFill>
                  <a:srgbClr val="606163"/>
                </a:solidFill>
              </a:rPr>
              <a:t> matemática; interpretação geométrica e a utilização para a exploração de dados não rotulados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943046" y="5019675"/>
            <a:ext cx="2311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Classificação</a:t>
            </a:r>
            <a:r>
              <a:rPr kumimoji="0" lang="pt-BR" sz="1600" b="1" i="0" u="none" strike="noStrike" kern="0" cap="none" spc="0" normalizeH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 (Principal)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050" kern="0" dirty="0">
                <a:solidFill>
                  <a:srgbClr val="606163"/>
                </a:solidFill>
              </a:rPr>
              <a:t>processo de tomar algum tipo de entrada e atribuir um rótulo a ela</a:t>
            </a: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57744" y="5019675"/>
            <a:ext cx="23111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Regressão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050" kern="0" dirty="0">
                <a:solidFill>
                  <a:srgbClr val="606163"/>
                </a:solidFill>
              </a:rPr>
              <a:t>usada quando o valor que está sendo previsto difere de um “sim ou não” e que siga um espectro contínuo</a:t>
            </a: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8255973" y="5019675"/>
            <a:ext cx="0" cy="9048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Simplificando ... #classificação</a:t>
            </a:r>
          </a:p>
        </p:txBody>
      </p:sp>
      <p:pic>
        <p:nvPicPr>
          <p:cNvPr id="11266" name="Picture 2" descr="https://lamfo-unb.github.io/img/svm/svm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93" y="2747517"/>
            <a:ext cx="2791057" cy="19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36000" y="930394"/>
            <a:ext cx="1185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SVM realiza a separação de um conjunto de objetos com diferentes classes, ou seja, utiliza o conceito de planos de decisão.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02801" y="1799825"/>
            <a:ext cx="4329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é possível observar duas classes de objetos: </a:t>
            </a:r>
          </a:p>
          <a:p>
            <a:r>
              <a:rPr lang="pt-BR" dirty="0"/>
              <a:t>   azul</a:t>
            </a:r>
          </a:p>
          <a:p>
            <a:r>
              <a:rPr lang="pt-BR" dirty="0"/>
              <a:t>   laranja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5575" y="5216919"/>
            <a:ext cx="490987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Essa linha define o limite em que se encontram os pontos azuis e os pontos laranjas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7089899" y="1701658"/>
            <a:ext cx="4292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Ao entrarem novos objetos na análise, estes serão classificados como laranjas se estiverem à direita e como azuis caso situem-se à esquerda.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Neste caso, conseguimos separar, por meio de uma linha, o conjunto de objetos em seu respectivo grupo, o que caracteriza um </a:t>
            </a:r>
            <a:r>
              <a:rPr lang="pt-BR" b="1" dirty="0">
                <a:solidFill>
                  <a:srgbClr val="2683C6"/>
                </a:solidFill>
              </a:rPr>
              <a:t>classificador linear</a:t>
            </a:r>
            <a:r>
              <a:rPr lang="pt-BR" dirty="0"/>
              <a:t>.</a:t>
            </a:r>
          </a:p>
        </p:txBody>
      </p:sp>
      <p:pic>
        <p:nvPicPr>
          <p:cNvPr id="11274" name="Picture 10" descr="Resultado de imagem para lup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891450"/>
            <a:ext cx="734501" cy="7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lamfo-unb.github.io/img/svm/svm1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801" y="2128167"/>
            <a:ext cx="2381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amfo-unb.github.io/img/svm/svm1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7651" y="2411629"/>
            <a:ext cx="18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57536">
            <a:off x="3730800" y="4287472"/>
            <a:ext cx="830140" cy="110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Resultado de imagem para bo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88" y="3544391"/>
            <a:ext cx="735981" cy="6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Resultado de imagem para box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95" y="3544391"/>
            <a:ext cx="735981" cy="6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amfo-unb.github.io/img/svm/svm1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5719" y="3739076"/>
            <a:ext cx="2381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Resultado de imagem para set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98110" y="3729551"/>
            <a:ext cx="5969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5283200" y="930394"/>
            <a:ext cx="65722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Dado a complexidade em separar os objetos originais. Para mapeá-los, podemos utilizar um conjunto de funções matemáticas, conhecido como </a:t>
            </a:r>
            <a:r>
              <a:rPr lang="pt-BR" b="1" dirty="0" err="1">
                <a:solidFill>
                  <a:srgbClr val="2683C6"/>
                </a:solidFill>
              </a:rPr>
              <a:t>Kernels</a:t>
            </a:r>
            <a:r>
              <a:rPr lang="pt-BR" dirty="0"/>
              <a:t>. Esse mapeamento é conhecido como o processo de reorganização dos objetos.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Observa-se que há uma separação linear dos objetos. Assim, ao invés de construir uma curva complexa, como no esquema à esquerda; o SVM propõe, nesse caso, essa linha ótima capaz de separar os pontos azuis dos laranjas.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36001" y="930394"/>
            <a:ext cx="3959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entanto, problemas de classificação costumam ser mais elaborados, sendo necessário realizar a separação ótima por meio de estruturas mais complexas.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SVM propõe a classificação de novos objetos (teste) com base em dados disponíveis (treinamento). </a:t>
            </a:r>
          </a:p>
          <a:p>
            <a:r>
              <a:rPr lang="pt-BR" dirty="0"/>
              <a:t>A separação nesse caso ocorreria com a utilização de uma curva.</a:t>
            </a:r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Simplificando ...</a:t>
            </a:r>
            <a:r>
              <a:rPr kumimoji="0" lang="pt-BR" sz="30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 #classificação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25" name="Picture 4" descr="https://lamfo-unb.github.io/img/svm/svm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362622"/>
            <a:ext cx="24669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lamfo-unb.github.io/img/svm/svm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362622"/>
            <a:ext cx="666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Simplificando ... #regressão</a:t>
            </a:r>
          </a:p>
        </p:txBody>
      </p:sp>
      <p:pic>
        <p:nvPicPr>
          <p:cNvPr id="14338" name="Picture 2" descr="Jana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3524261"/>
            <a:ext cx="70389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36000" y="955785"/>
            <a:ext cx="71792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 se quisermos uma solução numérica ? Por exemplo, se determinar a probabilidade de um usuário de volta para o seu site, se queremos para prever o número de cliques no futuro, ou o quanto as impressões de anúncios tem. Neste caso, estamos em um problema de </a:t>
            </a:r>
            <a:r>
              <a:rPr lang="pt-BR" sz="1600" b="1" dirty="0">
                <a:solidFill>
                  <a:srgbClr val="2683C6"/>
                </a:solidFill>
              </a:rPr>
              <a:t>regressão</a:t>
            </a:r>
            <a:r>
              <a:rPr lang="pt-BR" sz="1600" dirty="0"/>
              <a:t> .</a:t>
            </a:r>
          </a:p>
          <a:p>
            <a:endParaRPr lang="pt-BR" sz="800" dirty="0"/>
          </a:p>
          <a:p>
            <a:r>
              <a:rPr lang="pt-BR" i="1" dirty="0"/>
              <a:t>A regressão é baseada em encontrar a curva que modela a tendência de dados  e, de acordo com ela, prever qualquer outra informação no futuro.</a:t>
            </a:r>
          </a:p>
          <a:p>
            <a:endParaRPr lang="pt-BR" sz="800" dirty="0"/>
          </a:p>
          <a:p>
            <a:r>
              <a:rPr lang="pt-BR" sz="1600" dirty="0"/>
              <a:t>Por exemplo, se você tem um caso simples como este, onde a probabilidade de clicar em um anúncio específico dependia apenas da idade do usuário, definimos (sempre minimizar o erro, como garantia SVM) uma linha de tendência:</a:t>
            </a:r>
          </a:p>
        </p:txBody>
      </p:sp>
      <p:pic>
        <p:nvPicPr>
          <p:cNvPr id="14340" name="Picture 4" descr="Jana_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1051" y="3533787"/>
            <a:ext cx="32956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915275" y="-1"/>
            <a:ext cx="4276725" cy="6334125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353426" y="955785"/>
            <a:ext cx="345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que possamos encontrar a resposta (neste exemplo, a probabilidade) para um novo caso: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9586912" y="2302455"/>
            <a:ext cx="933450" cy="118568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8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Truque do </a:t>
            </a:r>
            <a:r>
              <a:rPr kumimoji="0" lang="pt-B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Kernel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2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Função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84662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66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638" t="-1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459C0BBA-723A-F44A-BE8A-B9D7209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801"/>
            <a:ext cx="4697730" cy="35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A8491-04E1-324E-A440-11D186BB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9" y="2239227"/>
            <a:ext cx="4640345" cy="3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1237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Cambria Math</vt:lpstr>
      <vt:lpstr>Courier New</vt:lpstr>
      <vt:lpstr>Itau Display</vt:lpstr>
      <vt:lpstr>Times New Roman</vt:lpstr>
      <vt:lpstr>Retrospectiva</vt:lpstr>
      <vt:lpstr>Equation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Itaú Unibanco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Support Vectors Machine</dc:title>
  <dc:creator>Wanderlei Queiroz Siqueira</dc:creator>
  <cp:lastModifiedBy>Leonardo Cestarolli</cp:lastModifiedBy>
  <cp:revision>33</cp:revision>
  <dcterms:created xsi:type="dcterms:W3CDTF">2018-08-18T16:32:16Z</dcterms:created>
  <dcterms:modified xsi:type="dcterms:W3CDTF">2018-08-19T02:19:51Z</dcterms:modified>
</cp:coreProperties>
</file>