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8" r:id="rId7"/>
    <p:sldId id="267" r:id="rId8"/>
    <p:sldId id="259" r:id="rId9"/>
    <p:sldId id="260" r:id="rId10"/>
    <p:sldId id="269" r:id="rId11"/>
    <p:sldId id="261" r:id="rId12"/>
    <p:sldId id="262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EF7-19E5-2C40-AD15-3DC4F914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08D3-D97D-EE4E-B24A-0AA5870F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4ED8-814E-FD45-AB66-B7B1C104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B46A-65C6-3B48-B4C4-799F713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0A6E-BDFD-8543-9DAB-1085F41F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C182-97D5-4840-AB29-2FDBBC2A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1BDE3-5557-8B48-840F-40E513CCD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C949-684C-7F47-9F45-81435B09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C37E-603A-BD4D-AD2D-1FE05D04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52AB-3AED-664F-A670-5F08096D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D058D-B29C-C144-9D26-DD71673C1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0D49-715F-0D4C-BCF7-CE54B8959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9F1-6F29-AB4E-B4A3-3D4F611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439D-DFE1-7D4D-8294-2478ED16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903D-877D-994B-A4D5-FDCB7741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A6B-636A-FF40-BEBB-3253EB98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1498-450B-9E44-84DB-C18D7E39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592C-9781-2246-97C6-1EE81120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BDB4-D07B-1346-BCA7-FA1DDBF0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E550-573E-5044-A05E-8B98DD71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0411-FE9C-4F4E-B295-731BBDF5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38E7A-042A-F145-AB3E-1A1DE6A3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D306-5D73-9A4A-BE61-B3BA6E3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97EF-43D8-8745-9470-A388994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2563-C189-DA4B-8B5E-C3878618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8623-6EE7-AC43-BEAC-F2E352B3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CA15-6BD0-8449-840E-C7FE0837D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B7F24-6DA2-C040-A267-9B408029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C2D80-66D5-914E-9BDD-CA767FA6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BCAA1-6296-3140-BB3C-63A5A73C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3ED0F-E628-7948-A06C-88D8827B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632D-4795-3249-AC51-38E9F297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BD1F-D25A-B24B-AF09-64B0F832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518F2-7699-8944-B7E8-BB70156F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7EE57-10AA-D14C-B9D4-15BEFD37D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B844-4791-8E4D-A24F-0A520F28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82DCC-4BFF-2047-9BB0-275FC29D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1E19E-F461-2E44-9DD6-9C404CB1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27710-FBBB-4645-8E79-B3E02764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2E93-C83E-834D-A2B5-AD66FE8E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DB210-ABF3-6B45-85CB-D21D1F7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7D690-DF15-F04B-8604-9BE53315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8929-C17E-9F43-8DE2-89BC7E11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26A49-90FE-4D42-8F0F-23A93AF5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AE7B5-AF1B-D04B-8838-7049E93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837CE-B71D-6743-8B76-BA37A10B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F47-319E-6A4F-BBFF-58B65803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4A71-1A9B-A746-9374-B1CCA710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6D514-8206-2049-B93C-34ADD224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9A64-4844-3048-B239-A949DA6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A97F-3040-7C41-9F4D-644E2765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A677-61E4-D74B-9E1E-560F7A44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346-AB42-1F44-AC7A-71209E40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7B9C7-BAF7-7241-8E45-1EEDA4F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DA2D-63B9-294D-899A-EAC0B5B7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3E45-E9DC-D44D-9B7E-0A03A917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F8DB-48F8-F043-94F4-00678650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2359E-1F12-744C-8A79-7841AB8A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9B7D3-B139-EC47-8039-4FDE243C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20CE-3E9B-314F-ADAD-3D069DC4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C358-DFB5-C143-BA7C-D21A285EF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103-F561-9E42-AFF7-1C94BEB4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E285-84F8-C049-AE74-FBCF6A3FD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5.07-support-vector-machines.html" TargetMode="External"/><Relationship Id="rId2" Type="http://schemas.openxmlformats.org/officeDocument/2006/relationships/hyperlink" Target="https://houxianxu.github.io/2015/04/25/support-vector-mach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home/welcome" TargetMode="External"/><Relationship Id="rId4" Type="http://schemas.openxmlformats.org/officeDocument/2006/relationships/hyperlink" Target="http://mlwiki.org/index.php/One-vs-All_Classif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0BD5-3708-F044-A637-5B4CC6008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75384-3033-3F44-B0F2-3187B8F86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brilhantismo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1465-834B-F142-AA06-9ACF941B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F0ADB-2753-374E-B9C3-449B83AD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4886" cy="38889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20078-F007-9246-9084-1C0BCFDC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44" y="1690688"/>
            <a:ext cx="5013056" cy="37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0D6D-96EA-4240-940B-E4620A1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Caso</a:t>
            </a:r>
            <a:r>
              <a:rPr lang="en-US" sz="3200" dirty="0"/>
              <a:t> </a:t>
            </a:r>
            <a:r>
              <a:rPr lang="en-US" sz="3200" dirty="0" err="1"/>
              <a:t>não-linearmente</a:t>
            </a:r>
            <a:r>
              <a:rPr lang="en-US" sz="3200" dirty="0"/>
              <a:t> </a:t>
            </a:r>
            <a:r>
              <a:rPr lang="en-US" sz="3200" dirty="0" err="1"/>
              <a:t>separáveis</a:t>
            </a:r>
            <a:r>
              <a:rPr lang="en-US" sz="3200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93132-0FA1-D44F-97A1-3E4A83CD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035" y="1690688"/>
            <a:ext cx="5867088" cy="4351338"/>
          </a:xfrm>
        </p:spPr>
      </p:pic>
    </p:spTree>
    <p:extLst>
      <p:ext uri="{BB962C8B-B14F-4D97-AF65-F5344CB8AC3E}">
        <p14:creationId xmlns:p14="http://schemas.microsoft.com/office/powerpoint/2010/main" val="149594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6AB-2810-6E4B-8FB9-267B7B7C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 que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Kernels? Como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resolvem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exemplos</a:t>
            </a:r>
            <a:r>
              <a:rPr lang="en-US" sz="3600" dirty="0"/>
              <a:t> </a:t>
            </a:r>
            <a:r>
              <a:rPr lang="en-US" sz="3600" dirty="0" err="1"/>
              <a:t>não-linearmente</a:t>
            </a:r>
            <a:r>
              <a:rPr lang="en-US" sz="3600" dirty="0"/>
              <a:t> </a:t>
            </a:r>
            <a:r>
              <a:rPr lang="en-US" sz="3600" dirty="0" err="1"/>
              <a:t>separáveis</a:t>
            </a:r>
            <a:r>
              <a:rPr lang="en-US" sz="3600" dirty="0"/>
              <a:t>? </a:t>
            </a:r>
            <a:r>
              <a:rPr lang="en-US" sz="3600" dirty="0" err="1"/>
              <a:t>Quais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tipos</a:t>
            </a:r>
            <a:r>
              <a:rPr lang="en-US" sz="3600" dirty="0"/>
              <a:t> de Kernels?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A7AE6-B14F-8E46-873A-05EFE94A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044" y="1690688"/>
            <a:ext cx="5817051" cy="4351338"/>
          </a:xfrm>
        </p:spPr>
      </p:pic>
    </p:spTree>
    <p:extLst>
      <p:ext uri="{BB962C8B-B14F-4D97-AF65-F5344CB8AC3E}">
        <p14:creationId xmlns:p14="http://schemas.microsoft.com/office/powerpoint/2010/main" val="341859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62F4-344E-F149-9BD1-CC4B907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Truque</a:t>
            </a:r>
            <a:r>
              <a:rPr lang="en-US" dirty="0"/>
              <a:t> do Kernel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A3057-8E36-9644-AF53-00A6B323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026" y="1690688"/>
            <a:ext cx="5941249" cy="4351338"/>
          </a:xfrm>
        </p:spPr>
      </p:pic>
    </p:spTree>
    <p:extLst>
      <p:ext uri="{BB962C8B-B14F-4D97-AF65-F5344CB8AC3E}">
        <p14:creationId xmlns:p14="http://schemas.microsoft.com/office/powerpoint/2010/main" val="109234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E66-FEE8-694D-B577-592C3B4A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multiclass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00407-512F-1D40-B814-BCE4FF5E1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091" y="1825625"/>
            <a:ext cx="7035993" cy="4351338"/>
          </a:xfrm>
        </p:spPr>
      </p:pic>
    </p:spTree>
    <p:extLst>
      <p:ext uri="{BB962C8B-B14F-4D97-AF65-F5344CB8AC3E}">
        <p14:creationId xmlns:p14="http://schemas.microsoft.com/office/powerpoint/2010/main" val="16460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213E-0849-054C-A694-514B5F58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3547-1D82-AC45-B2F6-8FE6B760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https://houxianxu.github.io/2015/04/25/support-vector-machine/</a:t>
            </a:r>
            <a:endParaRPr lang="en-US" dirty="0"/>
          </a:p>
          <a:p>
            <a:r>
              <a:rPr lang="en-US" dirty="0">
                <a:hlinkClick r:id="rId3"/>
              </a:rPr>
              <a:t>https://jakevdp.github.io/PythonDataScienceHandbook/05.07-support-vector-machines.html</a:t>
            </a:r>
            <a:endParaRPr lang="en-US" dirty="0"/>
          </a:p>
          <a:p>
            <a:r>
              <a:rPr lang="en-US" dirty="0">
                <a:hlinkClick r:id="rId4"/>
              </a:rPr>
              <a:t>http://mlwiki.org/index.php/One-vs-All_Classification</a:t>
            </a:r>
            <a:endParaRPr lang="en-US" dirty="0"/>
          </a:p>
          <a:p>
            <a:r>
              <a:rPr lang="en-US" dirty="0">
                <a:hlinkClick r:id="rId5"/>
              </a:rPr>
              <a:t>https://www.coursera.org</a:t>
            </a:r>
            <a:r>
              <a:rPr lang="en-US">
                <a:hlinkClick r:id="rId5"/>
              </a:rPr>
              <a:t>/learn/machine-learning/home/welcome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1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64A-9BDD-CA4F-9C6E-8FF02AFE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visão</a:t>
            </a:r>
            <a:r>
              <a:rPr lang="en-US" dirty="0"/>
              <a:t> da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logísitica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43013E-A233-8D48-8BF4-AF420A245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484" y="1783609"/>
            <a:ext cx="4016764" cy="29139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67A0D-1D59-6D43-A1F4-43842BB74452}"/>
                  </a:ext>
                </a:extLst>
              </p:cNvPr>
              <p:cNvSpPr txBox="1"/>
              <p:nvPr/>
            </p:nvSpPr>
            <p:spPr>
              <a:xfrm>
                <a:off x="1441341" y="2309247"/>
                <a:ext cx="3270143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(z)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67A0D-1D59-6D43-A1F4-43842BB74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41" y="2309247"/>
                <a:ext cx="3270143" cy="790345"/>
              </a:xfrm>
              <a:prstGeom prst="rect">
                <a:avLst/>
              </a:prstGeom>
              <a:blipFill>
                <a:blip r:embed="rId3"/>
                <a:stretch>
                  <a:fillRect l="-11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15451-F995-B349-8965-8DFBC41EA4F5}"/>
                  </a:ext>
                </a:extLst>
              </p:cNvPr>
              <p:cNvSpPr txBox="1"/>
              <p:nvPr/>
            </p:nvSpPr>
            <p:spPr>
              <a:xfrm>
                <a:off x="1689315" y="3611105"/>
                <a:ext cx="17636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15451-F995-B349-8965-8DFBC41EA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15" y="3611105"/>
                <a:ext cx="1763688" cy="584775"/>
              </a:xfrm>
              <a:prstGeom prst="rect">
                <a:avLst/>
              </a:prstGeom>
              <a:blipFill>
                <a:blip r:embed="rId4"/>
                <a:stretch>
                  <a:fillRect l="-8571" t="-10638" r="-714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3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E48-E984-414A-9359-C50A4824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62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62"/>
                <a:ext cx="10515600" cy="4351338"/>
              </a:xfrm>
              <a:blipFill>
                <a:blip r:embed="rId2"/>
                <a:stretch>
                  <a:fillRect l="-96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9C0BBA-723A-F44A-BE8A-B9D72090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3801"/>
            <a:ext cx="4697730" cy="352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A8491-04E1-324E-A440-11D186BB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9" y="2239227"/>
            <a:ext cx="4640345" cy="35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174C-773F-F14D-85CD-792862C6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Minimização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4FC3A9-3BE6-864E-80B6-93B273AF90A8}"/>
              </a:ext>
            </a:extLst>
          </p:cNvPr>
          <p:cNvSpPr txBox="1"/>
          <p:nvPr/>
        </p:nvSpPr>
        <p:spPr>
          <a:xfrm>
            <a:off x="714214" y="1784335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logísitica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9DFFB-7105-6749-8CE8-475A0ACECCEC}"/>
              </a:ext>
            </a:extLst>
          </p:cNvPr>
          <p:cNvSpPr txBox="1"/>
          <p:nvPr/>
        </p:nvSpPr>
        <p:spPr>
          <a:xfrm>
            <a:off x="838200" y="3615807"/>
            <a:ext cx="76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/>
              <p:nvPr/>
            </p:nvSpPr>
            <p:spPr>
              <a:xfrm>
                <a:off x="714214" y="2405888"/>
                <a:ext cx="10389896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)(−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4" y="2405888"/>
                <a:ext cx="10389896" cy="1050031"/>
              </a:xfrm>
              <a:prstGeom prst="rect">
                <a:avLst/>
              </a:prstGeom>
              <a:blipFill>
                <a:blip r:embed="rId2"/>
                <a:stretch>
                  <a:fillRect l="-1954" t="-114286" r="-3053" b="-16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/>
              <p:nvPr/>
            </p:nvSpPr>
            <p:spPr>
              <a:xfrm>
                <a:off x="838200" y="4237360"/>
                <a:ext cx="9096978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37360"/>
                <a:ext cx="9096978" cy="1050031"/>
              </a:xfrm>
              <a:prstGeom prst="rect">
                <a:avLst/>
              </a:prstGeom>
              <a:blipFill>
                <a:blip r:embed="rId3"/>
                <a:stretch>
                  <a:fillRect l="-3068" t="-116867" r="-3487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0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2E8B-10D1-654F-AFDB-B25AF262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Maximização</a:t>
            </a:r>
            <a:r>
              <a:rPr lang="en-US" dirty="0"/>
              <a:t> da </a:t>
            </a:r>
            <a:r>
              <a:rPr lang="en-US" dirty="0" err="1"/>
              <a:t>margem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C2F3-A305-434E-90DF-F3BA3622E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39" y="1660566"/>
            <a:ext cx="5320334" cy="39808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31519-BC28-2248-8621-7150EE97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00231" cy="39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AE7-6A75-6047-ABAF-3085AFD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Vector Machine?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vetores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?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F7D09-9856-3944-9B35-BD18EC5AA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175" y="1690688"/>
            <a:ext cx="5808774" cy="4351338"/>
          </a:xfrm>
        </p:spPr>
      </p:pic>
    </p:spTree>
    <p:extLst>
      <p:ext uri="{BB962C8B-B14F-4D97-AF65-F5344CB8AC3E}">
        <p14:creationId xmlns:p14="http://schemas.microsoft.com/office/powerpoint/2010/main" val="147856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94C-6429-3B46-80D2-FA3B8B41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Suporte</a:t>
            </a:r>
            <a:r>
              <a:rPr lang="en-US" dirty="0"/>
              <a:t> Vector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515F0-61AC-0F4A-B68E-FE01BA18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12" y="1613574"/>
            <a:ext cx="4954769" cy="3749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13B73-D1D4-9B46-BFCD-C46F229B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4" y="1680493"/>
            <a:ext cx="4873418" cy="36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2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298B-67C1-8A47-A542-74016DAC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 err="1"/>
              <a:t>Qual</a:t>
            </a:r>
            <a:r>
              <a:rPr lang="en-US" sz="2700" dirty="0"/>
              <a:t> o </a:t>
            </a:r>
            <a:r>
              <a:rPr lang="en-US" sz="2700" dirty="0" err="1"/>
              <a:t>problema</a:t>
            </a:r>
            <a:r>
              <a:rPr lang="en-US" sz="2700" dirty="0"/>
              <a:t> da </a:t>
            </a:r>
            <a:r>
              <a:rPr lang="en-US" sz="2700" dirty="0" err="1"/>
              <a:t>maximização</a:t>
            </a:r>
            <a:r>
              <a:rPr lang="en-US" sz="2700" dirty="0"/>
              <a:t> da </a:t>
            </a:r>
            <a:r>
              <a:rPr lang="en-US" sz="2700" dirty="0" err="1"/>
              <a:t>margem</a:t>
            </a:r>
            <a:r>
              <a:rPr lang="en-US" sz="2700" dirty="0"/>
              <a:t>? O que </a:t>
            </a:r>
            <a:r>
              <a:rPr lang="en-US" sz="2700" dirty="0" err="1"/>
              <a:t>acontece</a:t>
            </a:r>
            <a:r>
              <a:rPr lang="en-US" sz="2700" dirty="0"/>
              <a:t> </a:t>
            </a:r>
            <a:r>
              <a:rPr lang="en-US" sz="2700" dirty="0" err="1"/>
              <a:t>quando</a:t>
            </a:r>
            <a:r>
              <a:rPr lang="en-US" sz="2700" dirty="0"/>
              <a:t> </a:t>
            </a:r>
            <a:r>
              <a:rPr lang="en-US" sz="2700" dirty="0" err="1"/>
              <a:t>insere</a:t>
            </a:r>
            <a:r>
              <a:rPr lang="en-US" sz="2700" dirty="0"/>
              <a:t> um </a:t>
            </a:r>
            <a:r>
              <a:rPr lang="en-US" sz="2700" dirty="0" err="1"/>
              <a:t>ponto</a:t>
            </a:r>
            <a:r>
              <a:rPr lang="en-US" sz="2700" dirty="0"/>
              <a:t> novo? Outliers?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7A63-87EB-3B4A-A861-E95C082B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BEA-C5E1-4345-B805-A1ADFC0F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soft margin? </a:t>
            </a:r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D7081-1B0A-0543-B27A-AECBB3842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904" y="1562154"/>
            <a:ext cx="5756348" cy="4351338"/>
          </a:xfrm>
        </p:spPr>
      </p:pic>
    </p:spTree>
    <p:extLst>
      <p:ext uri="{BB962C8B-B14F-4D97-AF65-F5344CB8AC3E}">
        <p14:creationId xmlns:p14="http://schemas.microsoft.com/office/powerpoint/2010/main" val="191703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133</Words>
  <Application>Microsoft Macintosh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SVM</vt:lpstr>
      <vt:lpstr>Outra visão da regressão logísitica</vt:lpstr>
      <vt:lpstr>Função custo</vt:lpstr>
      <vt:lpstr>Minimização da função custo </vt:lpstr>
      <vt:lpstr>Maximização da margem</vt:lpstr>
      <vt:lpstr>O que é Suporte Vector Machine? Quem são os vetores de suporte? </vt:lpstr>
      <vt:lpstr>Suporte Vector Machine</vt:lpstr>
      <vt:lpstr>   Qual o problema da maximização da margem? O que acontece quando insere um ponto novo? Outliers?  </vt:lpstr>
      <vt:lpstr>O que é soft margin? Por que ele foi criado?</vt:lpstr>
      <vt:lpstr>Soft Margin</vt:lpstr>
      <vt:lpstr>Caso não-linearmente separáveis?</vt:lpstr>
      <vt:lpstr>  O que são os Kernels? Como eles resolvem os exemplos não-linearmente separáveis? Quais são os tipos de Kernels?  </vt:lpstr>
      <vt:lpstr>Truque do Kernel</vt:lpstr>
      <vt:lpstr>Classificação multiclass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Microsoft Office User</dc:creator>
  <cp:lastModifiedBy>Microsoft Office User</cp:lastModifiedBy>
  <cp:revision>15</cp:revision>
  <dcterms:created xsi:type="dcterms:W3CDTF">2018-08-16T23:44:38Z</dcterms:created>
  <dcterms:modified xsi:type="dcterms:W3CDTF">2018-08-18T12:47:49Z</dcterms:modified>
</cp:coreProperties>
</file>